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rial Narrow"/>
      <p:regular r:id="rId26"/>
      <p:bold r:id="rId27"/>
      <p:italic r:id="rId28"/>
      <p:boldItalic r:id="rId29"/>
    </p:embeddedFont>
    <p:embeddedFont>
      <p:font typeface="Inter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regular.fntdata"/><Relationship Id="rId25" Type="http://schemas.openxmlformats.org/officeDocument/2006/relationships/slide" Target="slides/slide20.xml"/><Relationship Id="rId28" Type="http://schemas.openxmlformats.org/officeDocument/2006/relationships/font" Target="fonts/ArialNarrow-italic.fntdata"/><Relationship Id="rId27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2c50f1c20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e2c50f1c2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picking out he most interesting and important parts from your documentation. </a:t>
            </a:r>
            <a:endParaRPr/>
          </a:p>
        </p:txBody>
      </p:sp>
      <p:sp>
        <p:nvSpPr>
          <p:cNvPr id="49" name="Google Shape;49;ge2c50f1c20_0_2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2c50f1c20_0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2c50f1c2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2c50f1c20_0_4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c50f1c20_0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2c50f1c20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2c50f1c20_0_3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c50f1c20_0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2c50f1c2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2c50f1c20_0_4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2c50f1c20_0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2c50f1c20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e2c50f1c20_0_5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0ef0e1f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40ef0e1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e40ef0e1f4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c50f1c20_0_4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2c50f1c2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e2c50f1c20_0_4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0ef0e1f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40ef0e1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40ef0e1f4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2c50f1c20_0_5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2c50f1c2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2c50f1c20_0_5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c50f1c20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2c50f1c2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2c50f1c20_0_5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2c50f1c20_0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e2c50f1c2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2c50f1c20_0_4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c50f1c20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e2c50f1c2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e2c50f1c20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2c50f1c20_0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e2c50f1c2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e2c50f1c20_0_4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c50f1c20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e2c50f1c2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e2c50f1c20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c50f1c20_0_5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e2c50f1c20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e2c50f1c20_0_5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c50f1c20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2c50f1c2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2c50f1c20_0_2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c50f1c20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2c50f1c2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2c50f1c20_0_2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c50f1c20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2c50f1c2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e2c50f1c20_0_3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c50f1c20_0_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e2c50f1c2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2c50f1c20_0_3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c50f1c20_0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e2c50f1c2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2c50f1c20_0_3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460375" y="3146981"/>
            <a:ext cx="82374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B8B8B"/>
              </a:buClr>
              <a:buSzPts val="24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460380" y="361510"/>
            <a:ext cx="8237400" cy="271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/>
        </p:nvSpPr>
        <p:spPr>
          <a:xfrm>
            <a:off x="3779100" y="4794725"/>
            <a:ext cx="158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Winner Presentation</a:t>
            </a:r>
            <a:endParaRPr b="0" i="0" sz="800" u="none" cap="none" strike="noStrik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ge Chapter Head">
  <p:cSld name="Huge Chapter Head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285750" y="2648619"/>
            <a:ext cx="7639200" cy="150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bb_arrow.png" id="17" name="Google Shape;17;p4"/>
          <p:cNvSpPr/>
          <p:nvPr/>
        </p:nvSpPr>
        <p:spPr>
          <a:xfrm flipH="1">
            <a:off x="8088498" y="3718467"/>
            <a:ext cx="201300" cy="18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57250" y="427832"/>
            <a:ext cx="7429500" cy="5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57250" y="957262"/>
            <a:ext cx="74295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bb_arrow.png" id="21" name="Google Shape;21;p5"/>
          <p:cNvSpPr/>
          <p:nvPr/>
        </p:nvSpPr>
        <p:spPr>
          <a:xfrm>
            <a:off x="563880" y="610649"/>
            <a:ext cx="201300" cy="18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22313" y="3305179"/>
            <a:ext cx="7772400" cy="102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 sz="2000">
                <a:solidFill>
                  <a:srgbClr val="8B8B8B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descr="bb_arrow.png" id="25" name="Google Shape;25;p6"/>
          <p:cNvSpPr/>
          <p:nvPr/>
        </p:nvSpPr>
        <p:spPr>
          <a:xfrm>
            <a:off x="463296" y="3461007"/>
            <a:ext cx="201300" cy="18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857250" y="427832"/>
            <a:ext cx="7429500" cy="5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57200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648200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descr="bb_arrow.png" id="30" name="Google Shape;30;p7"/>
          <p:cNvSpPr/>
          <p:nvPr/>
        </p:nvSpPr>
        <p:spPr>
          <a:xfrm>
            <a:off x="563880" y="610649"/>
            <a:ext cx="201300" cy="18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857250" y="427832"/>
            <a:ext cx="7429500" cy="5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57200" y="96559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57200" y="1445419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4645031" y="96559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8"/>
          <p:cNvSpPr txBox="1"/>
          <p:nvPr>
            <p:ph idx="4" type="body"/>
          </p:nvPr>
        </p:nvSpPr>
        <p:spPr>
          <a:xfrm>
            <a:off x="4645031" y="1445419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descr="bb_arrow.png" id="37" name="Google Shape;37;p8"/>
          <p:cNvSpPr/>
          <p:nvPr/>
        </p:nvSpPr>
        <p:spPr>
          <a:xfrm>
            <a:off x="563880" y="610649"/>
            <a:ext cx="201300" cy="18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857250" y="427832"/>
            <a:ext cx="7429500" cy="5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704851" y="470395"/>
            <a:ext cx="2703600" cy="78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738756" y="470039"/>
            <a:ext cx="45939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704851" y="1254561"/>
            <a:ext cx="27036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descr="bb_arrow.png" id="44" name="Google Shape;44;p10"/>
          <p:cNvSpPr/>
          <p:nvPr/>
        </p:nvSpPr>
        <p:spPr>
          <a:xfrm>
            <a:off x="425196" y="786102"/>
            <a:ext cx="201300" cy="18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7250" y="427832"/>
            <a:ext cx="7429500" cy="5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7250" y="957262"/>
            <a:ext cx="74295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coleridgeinitiative-show-us-the-data/discussion/248251#136161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608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12"/>
          <p:cNvSpPr txBox="1"/>
          <p:nvPr>
            <p:ph type="title"/>
          </p:nvPr>
        </p:nvSpPr>
        <p:spPr>
          <a:xfrm>
            <a:off x="1219200" y="1789173"/>
            <a:ext cx="6705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0" lIns="360000" spcFirstLastPara="1" rIns="91425" wrap="square" tIns="36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Coleridge Initiative - Show US the Data</a:t>
            </a:r>
            <a:endParaRPr sz="2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Winner’s Presentation 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3" name="Google Shape;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4943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982496">
            <a:off x="6157459" y="-468357"/>
            <a:ext cx="5190309" cy="29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/>
        </p:nvSpPr>
        <p:spPr>
          <a:xfrm>
            <a:off x="2249104" y="3179519"/>
            <a:ext cx="46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Team ZALO FTW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04800" y="1456100"/>
            <a:ext cx="4446000" cy="2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core component of our solution is the popular transformer model, more precisely the </a:t>
            </a:r>
            <a:r>
              <a:rPr b="1"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BERT</a:t>
            </a: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architecture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Intuitively, the model will be able to map each token in the input text to a vector (an embedding).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representations of the same word will be altered based on the context surrounding it i.e. </a:t>
            </a:r>
            <a:r>
              <a:rPr b="1"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contextual embedding</a:t>
            </a:r>
            <a:endParaRPr b="1"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Transformer Language Models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099" y="1121000"/>
            <a:ext cx="22360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Query &amp; Supports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274975" y="1232425"/>
            <a:ext cx="37788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Training samples: Overlapping chunks of text, each chunk contains 250 words at most.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Query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our interest - a chunk of text that potentially contains the dataset titles we want to extract.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Support set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a set of samples with annotated labels.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With a new query, we want to look at the support set for any sample(s) with similar pattern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Since we knew where the datasets are supposed to be in the support sample, we can extract it from the query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12" y="1308625"/>
            <a:ext cx="4518874" cy="252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Embeddings Extraction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5" y="1156275"/>
            <a:ext cx="3090750" cy="287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900" y="1093550"/>
            <a:ext cx="4766274" cy="28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1078000" y="4379475"/>
            <a:ext cx="149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Query </a:t>
            </a:r>
            <a:r>
              <a:rPr b="1"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Embeddings Extraction</a:t>
            </a:r>
            <a:endParaRPr b="1"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463800" y="4379475"/>
            <a:ext cx="160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Support </a:t>
            </a:r>
            <a:r>
              <a:rPr b="1"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Embeddings Extraction</a:t>
            </a:r>
            <a:endParaRPr b="1"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LABEL vs MASK embedding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800" y="1602237"/>
            <a:ext cx="4153575" cy="22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304800" y="1691753"/>
            <a:ext cx="42993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Since 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&lt;MASK&gt;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a generic token that has no meaning by itself, the 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MASK embedding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would contain a rich amount of information about the context.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 the other hand, the 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label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itself has very distinct meaning regardless of the context.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By forcing the 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MASK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LABEL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embedding to be close together, we were forcing the model to attend more to the surrounding context when looking at every label token.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ArcFace Loss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5" name="Google Shape;175;p2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825" y="1062950"/>
            <a:ext cx="3038425" cy="31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304800" y="1651350"/>
            <a:ext cx="45642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Instead of using Softmax for classification, we use the </a:t>
            </a: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ArcFace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loss function.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ArcFace is usually used in face recognition tasks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Can enforce higher </a:t>
            </a: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similarity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for intra-class samples (same class samples) and </a:t>
            </a: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diversity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for inter-class samples (different class samples)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Token Classification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37" y="1239950"/>
            <a:ext cx="6518824" cy="24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Inference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25" y="1417262"/>
            <a:ext cx="7245550" cy="23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1214200" y="707075"/>
            <a:ext cx="66258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400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•"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Batch size = 4, support set size = 3 for training and 100 for inference.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5400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•"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⅛ of negative samples are used for training.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5400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•"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AdamWeightDecay optimizer with WarmUpPolynomialDecay learning rate scheduler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5400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•"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Augmentations: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Random label swapping: Using replacements from RCDatasets and the old competition dataset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Random word dropping: Drop the last word from the dataset name if it was an abbreviation.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Random lowercasing: Convert the dataset name to lowercase but keep the ACRONYM intact.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Final solution was an ensemble of two transformers  BioMed-RoBERTa and SciBERT-base by unionizing their predictions.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Training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4" name="Google Shape;204;p2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9"/>
          <p:cNvSpPr/>
          <p:nvPr/>
        </p:nvSpPr>
        <p:spPr>
          <a:xfrm flipH="1" rot="5400000">
            <a:off x="2173651" y="-2493600"/>
            <a:ext cx="4657500" cy="9588000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200050" y="1848450"/>
            <a:ext cx="474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Post-processing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1259100" y="647325"/>
            <a:ext cx="6625800" cy="4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Invalid predictions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Contains incomplete words .e.g "al Study of Youth" from "We used the data from the National Study of Youth"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Contains less than 3 words or less than 10 characters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Frequency threshold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Only take predictions that appear at least twice in the corpus.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The solution is not very sensitive to this threshold.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Database of dataset titles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Storing all valid predictions in a database.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Re-matching these titles with the test data to cover anything the model may have missed.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Abbreviations detection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If a dataset title is found, we also add its abbreviation to predictions.</a:t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Removing known labels from prediction to better assess real performance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Post-processing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1447800" y="1113770"/>
            <a:ext cx="4746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Background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Competition Overview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Solution Summary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Preprocessing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Modeling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Post-processing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AutoNum type="arabicPeriod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Question and Answer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1"/>
          <p:cNvSpPr/>
          <p:nvPr/>
        </p:nvSpPr>
        <p:spPr>
          <a:xfrm flipH="1" rot="5400000">
            <a:off x="2173651" y="-2493600"/>
            <a:ext cx="4657500" cy="9588000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2541799" y="1484862"/>
            <a:ext cx="3921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Question and Answer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1219200" y="1055133"/>
            <a:ext cx="5829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Khoi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Nguyen, Data Scientist @ Zalo, VNG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Nguyen Quan Anh </a:t>
            </a: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Minh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AI Engineer @ Zalo AI, VNG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Background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1214200" y="803750"/>
            <a:ext cx="6625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Goal: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Identify data sets used in scientific publications</a:t>
            </a:r>
            <a:endParaRPr sz="18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Challenges: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Partially labeled </a:t>
            </a: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training set</a:t>
            </a:r>
            <a:endParaRPr sz="18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Limited amount of unique labels</a:t>
            </a:r>
            <a:endParaRPr sz="18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Unreliable validation</a:t>
            </a:r>
            <a:endParaRPr sz="18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Unreliable public leaderboard </a:t>
            </a:r>
            <a:endParaRPr sz="18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F0.5 metric</a:t>
            </a:r>
            <a:endParaRPr sz="18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Competition Overview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/>
          <p:nvPr/>
        </p:nvSpPr>
        <p:spPr>
          <a:xfrm flipH="1" rot="5400000">
            <a:off x="2173651" y="-2493600"/>
            <a:ext cx="4657500" cy="9588000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541749" y="1755908"/>
            <a:ext cx="3921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Solution 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1214200" y="803750"/>
            <a:ext cx="66258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Key idea was to use the context information instead of the very limited unique labels.</a:t>
            </a:r>
            <a:endParaRPr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7940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Submitted two solution separately:</a:t>
            </a:r>
            <a:endParaRPr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Winning solution with metric learning (this presentation)</a:t>
            </a:r>
            <a:endParaRPr sz="18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Could’ve-been 3rd solution with causal language model, described </a:t>
            </a:r>
            <a:r>
              <a:rPr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here</a:t>
            </a:r>
            <a:endParaRPr sz="180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7940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 and post-processing to normalize labels and predictions</a:t>
            </a:r>
            <a:endParaRPr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7940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Relying on Huggingface’s </a:t>
            </a: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transformers </a:t>
            </a:r>
            <a:r>
              <a:rPr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b="1"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spacy</a:t>
            </a:r>
            <a:endParaRPr b="1"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Summary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/>
          <p:nvPr/>
        </p:nvSpPr>
        <p:spPr>
          <a:xfrm flipH="1" rot="5400000">
            <a:off x="2173651" y="-2493600"/>
            <a:ext cx="4657500" cy="9588000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200050" y="1848450"/>
            <a:ext cx="474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Preprocessing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1214200" y="707075"/>
            <a:ext cx="66258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25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</a:pPr>
            <a:r>
              <a:rPr lang="en" sz="12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Detecting possible false-negatives</a:t>
            </a:r>
            <a:endParaRPr sz="12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7975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○"/>
            </a:pP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Using </a:t>
            </a:r>
            <a:r>
              <a:rPr b="1"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spacy’s AbbreviationDetector</a:t>
            </a: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to detect substrings with pattern like </a:t>
            </a:r>
            <a:r>
              <a:rPr b="1"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FULL-NAME (ABBREVIATION)</a:t>
            </a: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that contained specific keywords (Dataset, Database, Study, Survey .etc).</a:t>
            </a:r>
            <a:endParaRPr sz="125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For example: National Education Longitudinal Study (NELS)</a:t>
            </a:r>
            <a:endParaRPr sz="125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79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Font typeface="Inter"/>
              <a:buChar char="○"/>
            </a:pP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Looking forward/backward from that keyword until we meet two consecutive lowercase words.</a:t>
            </a:r>
            <a:endParaRPr sz="125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79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Font typeface="Inter"/>
              <a:buChar char="○"/>
            </a:pP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Ones that have a Jaccard similarity of 0.5 or greater with any of the original train labels will be used for training, the rest will be passed to validation. </a:t>
            </a:r>
            <a:endParaRPr sz="125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38125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</a:pPr>
            <a:r>
              <a:rPr lang="en" sz="12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Labels normalization</a:t>
            </a:r>
            <a:endParaRPr sz="12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7975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○"/>
            </a:pP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If </a:t>
            </a:r>
            <a:r>
              <a:rPr b="1"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FULL NAME (ABBREVIATION)</a:t>
            </a: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is found → add </a:t>
            </a:r>
            <a:r>
              <a:rPr b="1"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FULL NAME</a:t>
            </a: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b="1"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ABBREVIATION</a:t>
            </a: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to the list of labels.</a:t>
            </a:r>
            <a:endParaRPr sz="125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7975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○"/>
            </a:pP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If only </a:t>
            </a:r>
            <a:r>
              <a:rPr b="1"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FULL NAME</a:t>
            </a: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is found → add its </a:t>
            </a:r>
            <a:r>
              <a:rPr b="1"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ABBREVIATION</a:t>
            </a:r>
            <a:r>
              <a:rPr lang="en" sz="125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if mentioned.</a:t>
            </a:r>
            <a:endParaRPr sz="125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38125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•"/>
            </a:pPr>
            <a:r>
              <a:rPr lang="en" sz="12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Remove from training any sample that contained any label that belonged to both the training and validation set.</a:t>
            </a:r>
            <a:endParaRPr sz="12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983" y="183874"/>
            <a:ext cx="513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cap="flat" cmpd="sng" w="25400">
            <a:solidFill>
              <a:srgbClr val="FAE0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/>
          <p:nvPr/>
        </p:nvSpPr>
        <p:spPr>
          <a:xfrm flipH="1" rot="5400000">
            <a:off x="2173651" y="-2493600"/>
            <a:ext cx="4657500" cy="9588000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541799" y="1869583"/>
            <a:ext cx="39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Modeling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