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0">
          <p15:clr>
            <a:srgbClr val="000000"/>
          </p15:clr>
        </p15:guide>
        <p15:guide id="2" pos="43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C256A8-AE5A-458D-BFD9-DDC0AD9201C4}">
  <a:tblStyle styleId="{94C256A8-AE5A-458D-BFD9-DDC0AD9201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320" y="40"/>
      </p:cViewPr>
      <p:guideLst>
        <p:guide orient="horz" pos="300"/>
        <p:guide pos="43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3076363" cy="511731"/>
          </a:xfrm>
          <a:prstGeom prst="rect">
            <a:avLst/>
          </a:prstGeom>
          <a:noFill/>
          <a:ln>
            <a:noFill/>
          </a:ln>
        </p:spPr>
        <p:txBody>
          <a:bodyPr spcFirstLastPara="1" wrap="square" lIns="99025" tIns="49500" rIns="99025" bIns="49500" anchor="t" anchorCtr="0"/>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1294" y="1"/>
            <a:ext cx="3076363" cy="511731"/>
          </a:xfrm>
          <a:prstGeom prst="rect">
            <a:avLst/>
          </a:prstGeom>
          <a:noFill/>
          <a:ln>
            <a:noFill/>
          </a:ln>
        </p:spPr>
        <p:txBody>
          <a:bodyPr spcFirstLastPara="1" wrap="square" lIns="99025" tIns="49500" rIns="99025" bIns="49500" anchor="t" anchorCtr="0"/>
          <a:lstStyle>
            <a:lvl1pPr marR="0" lvl="0" algn="r"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930" y="4861441"/>
            <a:ext cx="5679440" cy="4605576"/>
          </a:xfrm>
          <a:prstGeom prst="rect">
            <a:avLst/>
          </a:prstGeom>
          <a:noFill/>
          <a:ln>
            <a:noFill/>
          </a:ln>
        </p:spPr>
        <p:txBody>
          <a:bodyPr spcFirstLastPara="1" wrap="square" lIns="99025" tIns="49500" rIns="99025" bIns="49500" anchor="t" anchorCtr="0"/>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721107"/>
            <a:ext cx="3076363" cy="511731"/>
          </a:xfrm>
          <a:prstGeom prst="rect">
            <a:avLst/>
          </a:prstGeom>
          <a:noFill/>
          <a:ln>
            <a:noFill/>
          </a:ln>
        </p:spPr>
        <p:txBody>
          <a:bodyPr spcFirstLastPara="1" wrap="square" lIns="99025" tIns="49500" rIns="99025" bIns="49500" anchor="b" anchorCtr="0"/>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21294" y="9721107"/>
            <a:ext cx="3076363" cy="511731"/>
          </a:xfrm>
          <a:prstGeom prst="rect">
            <a:avLst/>
          </a:prstGeom>
          <a:noFill/>
          <a:ln>
            <a:noFill/>
          </a:ln>
        </p:spPr>
        <p:txBody>
          <a:bodyPr spcFirstLastPara="1" wrap="square" lIns="99025" tIns="49500" rIns="99025" bIns="49500" anchor="b" anchorCtr="0">
            <a:noAutofit/>
          </a:bodyPr>
          <a:lstStyle/>
          <a:p>
            <a:pPr marL="0" marR="0" lvl="0" indent="0" algn="r" rtl="0">
              <a:spcBef>
                <a:spcPts val="0"/>
              </a:spcBef>
              <a:spcAft>
                <a:spcPts val="0"/>
              </a:spcAft>
              <a:buNone/>
            </a:pPr>
            <a:fld id="{00000000-1234-1234-1234-123412341234}" type="slidenum">
              <a:rPr lang="de-DE"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ec5b7e16e_11_6: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ec5b7e16e_11_6: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65" name="Google Shape;65;g4ec5b7e16e_11_6: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ec5b7e16e_13_7: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ec5b7e16e_13_7: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65" name="Google Shape;165;g4ec5b7e16e_13_7: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f45870cf8_2_2: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f45870cf8_2_2: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79" name="Google Shape;179;g4f45870cf8_2_2: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f45870cf8_0_94: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f45870cf8_0_94: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90" name="Google Shape;190;g4f45870cf8_0_94: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f45870cf8_1_134: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4f45870cf8_1_134: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208" name="Google Shape;208;g4f45870cf8_1_134: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f45870cf8_1_234: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f45870cf8_1_234: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219" name="Google Shape;219;g4f45870cf8_1_234: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4effc0b62f_8_0: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4effc0b62f_8_0: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228" name="Google Shape;228;g4effc0b62f_8_0: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f45870cf8_2_9: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f45870cf8_2_9: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239" name="Google Shape;239;g4f45870cf8_2_9: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f45870cf8_0_105: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f45870cf8_0_105: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de-DE"/>
              <a:t>Example from pub 987</a:t>
            </a:r>
            <a:endParaRPr/>
          </a:p>
          <a:p>
            <a:pPr marL="0" lvl="0" indent="0" algn="l" rtl="0">
              <a:spcBef>
                <a:spcPts val="0"/>
              </a:spcBef>
              <a:spcAft>
                <a:spcPts val="0"/>
              </a:spcAft>
              <a:buClr>
                <a:schemeClr val="dk1"/>
              </a:buClr>
              <a:buSzPts val="1100"/>
              <a:buFont typeface="Arial"/>
              <a:buNone/>
            </a:pPr>
            <a:r>
              <a:rPr lang="de-DE"/>
              <a:t>'The Road to Obesity or the Path to Prevention: Motorized Transportation and Obesity in China'</a:t>
            </a:r>
            <a:endParaRPr/>
          </a:p>
          <a:p>
            <a:pPr marL="0" lvl="0" indent="0" algn="l" rtl="0">
              <a:spcBef>
                <a:spcPts val="0"/>
              </a:spcBef>
              <a:spcAft>
                <a:spcPts val="0"/>
              </a:spcAft>
              <a:buNone/>
            </a:pPr>
            <a:endParaRPr/>
          </a:p>
        </p:txBody>
      </p:sp>
      <p:sp>
        <p:nvSpPr>
          <p:cNvPr id="250" name="Google Shape;250;g4f45870cf8_0_105: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f45870cf8_1_38: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f45870cf8_1_38: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267" name="Google Shape;267;g4f45870cf8_1_38: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4f45870cf8_1_203: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4f45870cf8_1_203: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278" name="Google Shape;278;g4f45870cf8_1_203: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txBox="1">
            <a:spLocks noGrp="1"/>
          </p:cNvSpPr>
          <p:nvPr>
            <p:ph type="body" idx="1"/>
          </p:nvPr>
        </p:nvSpPr>
        <p:spPr>
          <a:xfrm>
            <a:off x="709930" y="4861441"/>
            <a:ext cx="5679440" cy="4605576"/>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de-DE"/>
              <a:t>Intro Satz:</a:t>
            </a:r>
            <a:endParaRPr/>
          </a:p>
          <a:p>
            <a:pPr marL="0" lvl="0" indent="0" algn="l" rtl="0">
              <a:spcBef>
                <a:spcPts val="0"/>
              </a:spcBef>
              <a:spcAft>
                <a:spcPts val="0"/>
              </a:spcAft>
              <a:buNone/>
            </a:pPr>
            <a:r>
              <a:rPr lang="de-DE"/>
              <a:t>Dear RCC-Team, Dear Sponsors, RCC-phase-2-teams and Interested people the Research task of connecting Publication, Research Data and Research Concepts</a:t>
            </a:r>
            <a:endParaRPr/>
          </a:p>
          <a:p>
            <a:pPr marL="0" lvl="0" indent="0" algn="l" rtl="0">
              <a:spcBef>
                <a:spcPts val="0"/>
              </a:spcBef>
              <a:spcAft>
                <a:spcPts val="0"/>
              </a:spcAft>
              <a:buNone/>
            </a:pPr>
            <a:r>
              <a:rPr lang="de-DE"/>
              <a:t>Thank you for your Invitation to participate in Phase 2 </a:t>
            </a:r>
            <a:endParaRPr/>
          </a:p>
          <a:p>
            <a:pPr marL="0" lvl="0" indent="0" algn="l" rtl="0">
              <a:spcBef>
                <a:spcPts val="0"/>
              </a:spcBef>
              <a:spcAft>
                <a:spcPts val="0"/>
              </a:spcAft>
              <a:buNone/>
            </a:pPr>
            <a:r>
              <a:rPr lang="de-DE"/>
              <a:t>I like to welcome </a:t>
            </a:r>
            <a:endParaRPr/>
          </a:p>
          <a:p>
            <a:pPr marL="0" lvl="0" indent="0" algn="l" rtl="0">
              <a:spcBef>
                <a:spcPts val="0"/>
              </a:spcBef>
              <a:spcAft>
                <a:spcPts val="0"/>
              </a:spcAft>
              <a:buNone/>
            </a:pPr>
            <a:endParaRPr/>
          </a:p>
        </p:txBody>
      </p:sp>
      <p:sp>
        <p:nvSpPr>
          <p:cNvPr id="71" name="Google Shape;71;p1: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ebd1132af_1_49: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4ebd1132af_1_49: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de-DE"/>
              <a:t>Aus publication 180:</a:t>
            </a:r>
            <a:endParaRPr/>
          </a:p>
          <a:p>
            <a:pPr marL="0" lvl="0" indent="0" algn="l" rtl="0">
              <a:spcBef>
                <a:spcPts val="0"/>
              </a:spcBef>
              <a:spcAft>
                <a:spcPts val="0"/>
              </a:spcAft>
              <a:buClr>
                <a:schemeClr val="dk1"/>
              </a:buClr>
              <a:buSzPts val="1100"/>
              <a:buFont typeface="Arial"/>
              <a:buNone/>
            </a:pPr>
            <a:r>
              <a:rPr lang="de-DE"/>
              <a:t>[('double jeopardy hypothesis', 1, False),</a:t>
            </a:r>
            <a:br>
              <a:rPr lang="de-DE"/>
            </a:br>
            <a:r>
              <a:rPr lang="de-DE"/>
              <a:t> ('empirical tests', 1, False),</a:t>
            </a:r>
            <a:br>
              <a:rPr lang="de-DE"/>
            </a:br>
            <a:r>
              <a:rPr lang="de-DE"/>
              <a:t> ('cross-sectional analysis', 1, False),</a:t>
            </a:r>
            <a:br>
              <a:rPr lang="de-DE"/>
            </a:br>
            <a:r>
              <a:rPr lang="de-DE"/>
              <a:t> ('statistical tests', 1, False),</a:t>
            </a:r>
            <a:br>
              <a:rPr lang="de-DE"/>
            </a:br>
            <a:r>
              <a:rPr lang="de-DE"/>
              <a:t> ('Sample Data', 1, False),</a:t>
            </a:r>
            <a:br>
              <a:rPr lang="de-DE"/>
            </a:br>
            <a:r>
              <a:rPr lang="de-DE"/>
              <a:t> ('Statistics', 1, False),</a:t>
            </a:r>
            <a:br>
              <a:rPr lang="de-DE"/>
            </a:br>
            <a:r>
              <a:rPr lang="de-DE"/>
              <a:t> ('Nutrition Examination Survey', 1, False),</a:t>
            </a:r>
            <a:br>
              <a:rPr lang="de-DE"/>
            </a:br>
            <a:r>
              <a:rPr lang="de-DE"/>
              <a:t> ('In-depth interviews', 1, False),</a:t>
            </a:r>
            <a:br>
              <a:rPr lang="de-DE"/>
            </a:br>
            <a:r>
              <a:rPr lang="de-DE"/>
              <a:t> ('interviews', 1, False),</a:t>
            </a:r>
            <a:br>
              <a:rPr lang="de-DE"/>
            </a:br>
            <a:r>
              <a:rPr lang="de-DE"/>
              <a:t> ('Dummy variables', 1, False),</a:t>
            </a:r>
            <a:br>
              <a:rPr lang="de-DE"/>
            </a:br>
            <a:r>
              <a:rPr lang="de-DE"/>
              <a:t> ('Significance tests', 1, False),</a:t>
            </a:r>
            <a:br>
              <a:rPr lang="de-DE"/>
            </a:br>
            <a:r>
              <a:rPr lang="de-DE"/>
              <a:t> ('chi-square', 1, False),</a:t>
            </a:r>
            <a:br>
              <a:rPr lang="de-DE"/>
            </a:br>
            <a:r>
              <a:rPr lang="de-DE"/>
              <a:t> ('OLS', 1, False),</a:t>
            </a:r>
            <a:br>
              <a:rPr lang="de-DE"/>
            </a:br>
            <a:r>
              <a:rPr lang="de-DE"/>
              <a:t> ('Standard error', 1, False),</a:t>
            </a:r>
            <a:br>
              <a:rPr lang="de-DE"/>
            </a:br>
            <a:r>
              <a:rPr lang="de-DE"/>
              <a:t> ('Parameter', 1, False),</a:t>
            </a:r>
            <a:br>
              <a:rPr lang="de-DE"/>
            </a:br>
            <a:r>
              <a:rPr lang="de-DE"/>
              <a:t> ('aging-as-leveler hypothesis', 1, False),</a:t>
            </a:r>
            <a:br>
              <a:rPr lang="de-DE"/>
            </a:br>
            <a:r>
              <a:rPr lang="de-DE"/>
              <a:t> ('original hypothesis', 1, False)]</a:t>
            </a:r>
            <a:endParaRPr/>
          </a:p>
          <a:p>
            <a:pPr marL="0" lvl="0" indent="0" algn="l" rtl="0">
              <a:spcBef>
                <a:spcPts val="0"/>
              </a:spcBef>
              <a:spcAft>
                <a:spcPts val="0"/>
              </a:spcAft>
              <a:buNone/>
            </a:pPr>
            <a:endParaRPr/>
          </a:p>
        </p:txBody>
      </p:sp>
      <p:sp>
        <p:nvSpPr>
          <p:cNvPr id="289" name="Google Shape;289;g4ebd1132af_1_49: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4ec5b7e16e_10_41: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4ec5b7e16e_10_41: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305" name="Google Shape;305;g4ec5b7e16e_10_41: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4f45870cf8_0_112: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4f45870cf8_0_112: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316" name="Google Shape;316;g4f45870cf8_0_112: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4f45870cf8_0_119: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4f45870cf8_0_119: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324" name="Google Shape;324;g4f45870cf8_0_119: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4f45870cf8_1_225: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4f45870cf8_1_225: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332" name="Google Shape;332;g4f45870cf8_1_225: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4f45870cf8_0_143: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4f45870cf8_0_143: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342" name="Google Shape;342;g4f45870cf8_0_143: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4f45870cf8_0_56: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349" name="Google Shape;349;g4f45870cf8_0_56: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4ec5b7e16e_4_0: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4ec5b7e16e_4_0: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357" name="Google Shape;357;g4ec5b7e16e_4_0: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4f45870cf8_0_41: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4f45870cf8_0_41: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457200" lvl="0" indent="-406400" algn="l" rtl="0">
              <a:spcBef>
                <a:spcPts val="560"/>
              </a:spcBef>
              <a:spcAft>
                <a:spcPts val="0"/>
              </a:spcAft>
              <a:buClr>
                <a:srgbClr val="58748F"/>
              </a:buClr>
              <a:buSzPts val="2800"/>
              <a:buFont typeface="Noto Sans Symbols"/>
              <a:buChar char="▪"/>
            </a:pPr>
            <a:r>
              <a:rPr lang="de-DE" sz="2800"/>
              <a:t>(Dara search net)</a:t>
            </a:r>
            <a:endParaRPr/>
          </a:p>
        </p:txBody>
      </p:sp>
      <p:sp>
        <p:nvSpPr>
          <p:cNvPr id="369" name="Google Shape;369;g4f45870cf8_0_41: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4ebd1132af_1_28: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4ebd1132af_1_28: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de-DE"/>
              <a:t>Problem of measuring Precision</a:t>
            </a:r>
            <a:endParaRPr/>
          </a:p>
        </p:txBody>
      </p:sp>
      <p:sp>
        <p:nvSpPr>
          <p:cNvPr id="377" name="Google Shape;377;g4ebd1132af_1_28: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de-DE"/>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effc0b62f_5_0: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560"/>
              </a:spcBef>
              <a:spcAft>
                <a:spcPts val="0"/>
              </a:spcAft>
              <a:buNone/>
            </a:pPr>
            <a:r>
              <a:rPr lang="de-DE" sz="1400"/>
              <a:t>More about GESIS</a:t>
            </a:r>
            <a:endParaRPr sz="1400"/>
          </a:p>
          <a:p>
            <a:pPr marL="0" lvl="0" indent="457200" algn="l" rtl="0">
              <a:spcBef>
                <a:spcPts val="560"/>
              </a:spcBef>
              <a:spcAft>
                <a:spcPts val="0"/>
              </a:spcAft>
              <a:buNone/>
            </a:pPr>
            <a:r>
              <a:rPr lang="de-DE" sz="1400"/>
              <a:t>(&gt; 400 staff, based in Mannheim and Cologne)</a:t>
            </a:r>
            <a:endParaRPr sz="1400"/>
          </a:p>
          <a:p>
            <a:pPr marL="0" lvl="0" indent="0" algn="l" rtl="0">
              <a:spcBef>
                <a:spcPts val="560"/>
              </a:spcBef>
              <a:spcAft>
                <a:spcPts val="0"/>
              </a:spcAft>
              <a:buClr>
                <a:schemeClr val="dk1"/>
              </a:buClr>
              <a:buSzPts val="1100"/>
              <a:buFont typeface="Arial"/>
              <a:buNone/>
            </a:pPr>
            <a:r>
              <a:rPr lang="de-DE" sz="1400"/>
              <a:t>Research+</a:t>
            </a:r>
            <a:endParaRPr sz="1400"/>
          </a:p>
          <a:p>
            <a:pPr marL="0" lvl="0" indent="457200" algn="l" rtl="0">
              <a:spcBef>
                <a:spcPts val="560"/>
              </a:spcBef>
              <a:spcAft>
                <a:spcPts val="0"/>
              </a:spcAft>
              <a:buClr>
                <a:schemeClr val="dk1"/>
              </a:buClr>
              <a:buSzPts val="1100"/>
              <a:buFont typeface="Arial"/>
              <a:buNone/>
            </a:pPr>
            <a:r>
              <a:rPr lang="de-DE" sz="1400"/>
              <a:t>… </a:t>
            </a:r>
            <a:r>
              <a:rPr lang="de-DE"/>
              <a:t>and their intersection, e.g. Computational Social Sciences</a:t>
            </a:r>
            <a:endParaRPr/>
          </a:p>
          <a:p>
            <a:pPr marL="0" lvl="0" indent="0" algn="l" rtl="0">
              <a:spcBef>
                <a:spcPts val="0"/>
              </a:spcBef>
              <a:spcAft>
                <a:spcPts val="0"/>
              </a:spcAft>
              <a:buNone/>
            </a:pPr>
            <a:endParaRPr/>
          </a:p>
          <a:p>
            <a:pPr marL="0" lvl="0" indent="0" algn="l" rtl="0">
              <a:spcBef>
                <a:spcPts val="0"/>
              </a:spcBef>
              <a:spcAft>
                <a:spcPts val="0"/>
              </a:spcAft>
              <a:buNone/>
            </a:pPr>
            <a:r>
              <a:rPr lang="de-DE"/>
              <a:t>Research Fields:</a:t>
            </a:r>
            <a:endParaRPr/>
          </a:p>
          <a:p>
            <a:pPr marL="457200" lvl="0" indent="-317500" algn="l" rtl="0">
              <a:spcBef>
                <a:spcPts val="0"/>
              </a:spcBef>
              <a:spcAft>
                <a:spcPts val="0"/>
              </a:spcAft>
              <a:buSzPts val="1400"/>
              <a:buChar char="-"/>
            </a:pPr>
            <a:r>
              <a:rPr lang="de-DE"/>
              <a:t>information extraction/NLP, information retrieval, semantic technologies (and their application to research data)</a:t>
            </a:r>
            <a:endParaRPr/>
          </a:p>
          <a:p>
            <a:pPr marL="457200" lvl="0" indent="-304800" algn="l" rtl="0">
              <a:spcBef>
                <a:spcPts val="0"/>
              </a:spcBef>
              <a:spcAft>
                <a:spcPts val="0"/>
              </a:spcAft>
              <a:buClr>
                <a:srgbClr val="58748F"/>
              </a:buClr>
              <a:buSzPts val="1200"/>
              <a:buFont typeface="Noto Sans Symbols"/>
              <a:buChar char="-"/>
            </a:pPr>
            <a:r>
              <a:rPr lang="de-DE" sz="1400"/>
              <a:t>(and their application to research data)</a:t>
            </a:r>
            <a:endParaRPr/>
          </a:p>
          <a:p>
            <a:pPr marL="0" lvl="0" indent="0" algn="l" rtl="0">
              <a:spcBef>
                <a:spcPts val="0"/>
              </a:spcBef>
              <a:spcAft>
                <a:spcPts val="0"/>
              </a:spcAft>
              <a:buNone/>
            </a:pPr>
            <a:endParaRPr/>
          </a:p>
          <a:p>
            <a:pPr marL="0" lvl="0" indent="0" algn="l" rtl="0">
              <a:spcBef>
                <a:spcPts val="0"/>
              </a:spcBef>
              <a:spcAft>
                <a:spcPts val="0"/>
              </a:spcAft>
              <a:buNone/>
            </a:pPr>
            <a:r>
              <a:rPr lang="de-DE"/>
              <a:t>What is Research Data:</a:t>
            </a:r>
            <a:endParaRPr/>
          </a:p>
          <a:p>
            <a:pPr marL="457200" lvl="0" indent="-317500" algn="l" rtl="0">
              <a:spcBef>
                <a:spcPts val="0"/>
              </a:spcBef>
              <a:spcAft>
                <a:spcPts val="0"/>
              </a:spcAft>
              <a:buSzPts val="1400"/>
              <a:buChar char="-"/>
            </a:pPr>
            <a:r>
              <a:rPr lang="de-DE"/>
              <a:t>“Research data”: survey, microdata, increasingly Web data; strategic focus on „digital behavioral data“ (social Web, etc)</a:t>
            </a:r>
            <a:endParaRPr/>
          </a:p>
          <a:p>
            <a:pPr marL="0" lvl="0" indent="0" algn="l" rtl="0">
              <a:spcBef>
                <a:spcPts val="0"/>
              </a:spcBef>
              <a:spcAft>
                <a:spcPts val="0"/>
              </a:spcAft>
              <a:buNone/>
            </a:pPr>
            <a:endParaRPr/>
          </a:p>
          <a:p>
            <a:pPr marL="0" lvl="0" indent="0" algn="l" rtl="0">
              <a:spcBef>
                <a:spcPts val="0"/>
              </a:spcBef>
              <a:spcAft>
                <a:spcPts val="0"/>
              </a:spcAft>
              <a:buNone/>
            </a:pPr>
            <a:r>
              <a:rPr lang="de-DE"/>
              <a:t>NEXT SLIDE:</a:t>
            </a:r>
            <a:endParaRPr/>
          </a:p>
          <a:p>
            <a:pPr marL="0" lvl="0" indent="0" algn="l" rtl="0">
              <a:spcBef>
                <a:spcPts val="0"/>
              </a:spcBef>
              <a:spcAft>
                <a:spcPts val="0"/>
              </a:spcAft>
              <a:buNone/>
            </a:pPr>
            <a:r>
              <a:rPr lang="de-DE"/>
              <a:t>Motivation</a:t>
            </a:r>
            <a:endParaRPr/>
          </a:p>
        </p:txBody>
      </p:sp>
      <p:sp>
        <p:nvSpPr>
          <p:cNvPr id="77" name="Google Shape;77;g4effc0b62f_5_0: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4f45870cf8_0_129: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4f45870cf8_0_129: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388" name="Google Shape;388;g4f45870cf8_0_129: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4f45870cf8_0_80: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4f45870cf8_0_80: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396" name="Google Shape;396;g4f45870cf8_0_80: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4ebd1132af_1_0: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4ebd1132af_1_0: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404" name="Google Shape;404;g4ebd1132af_1_0: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560"/>
              </a:spcBef>
              <a:spcAft>
                <a:spcPts val="0"/>
              </a:spcAft>
              <a:buNone/>
            </a:pPr>
            <a:r>
              <a:rPr lang="de-DE" sz="1400"/>
              <a:t>More about GESIS</a:t>
            </a:r>
            <a:endParaRPr sz="1400"/>
          </a:p>
          <a:p>
            <a:pPr marL="0" lvl="0" indent="457200" algn="l" rtl="0">
              <a:spcBef>
                <a:spcPts val="560"/>
              </a:spcBef>
              <a:spcAft>
                <a:spcPts val="0"/>
              </a:spcAft>
              <a:buNone/>
            </a:pPr>
            <a:r>
              <a:rPr lang="de-DE" sz="1400"/>
              <a:t>(&gt; 400 staff, based in Mannheim and Cologne)</a:t>
            </a:r>
            <a:endParaRPr sz="1400"/>
          </a:p>
          <a:p>
            <a:pPr marL="0" lvl="0" indent="0" algn="l" rtl="0">
              <a:spcBef>
                <a:spcPts val="560"/>
              </a:spcBef>
              <a:spcAft>
                <a:spcPts val="0"/>
              </a:spcAft>
              <a:buClr>
                <a:schemeClr val="dk1"/>
              </a:buClr>
              <a:buSzPts val="1100"/>
              <a:buFont typeface="Arial"/>
              <a:buNone/>
            </a:pPr>
            <a:r>
              <a:rPr lang="de-DE" sz="1400"/>
              <a:t>Research+</a:t>
            </a:r>
            <a:endParaRPr sz="1400"/>
          </a:p>
          <a:p>
            <a:pPr marL="0" lvl="0" indent="457200" algn="l" rtl="0">
              <a:spcBef>
                <a:spcPts val="560"/>
              </a:spcBef>
              <a:spcAft>
                <a:spcPts val="0"/>
              </a:spcAft>
              <a:buClr>
                <a:schemeClr val="dk1"/>
              </a:buClr>
              <a:buSzPts val="1100"/>
              <a:buFont typeface="Arial"/>
              <a:buNone/>
            </a:pPr>
            <a:r>
              <a:rPr lang="de-DE" sz="1400"/>
              <a:t>… </a:t>
            </a:r>
            <a:r>
              <a:rPr lang="de-DE"/>
              <a:t>and their intersection, e.g. Computational Social Sciences</a:t>
            </a:r>
            <a:endParaRPr/>
          </a:p>
          <a:p>
            <a:pPr marL="0" lvl="0" indent="0" algn="l" rtl="0">
              <a:spcBef>
                <a:spcPts val="0"/>
              </a:spcBef>
              <a:spcAft>
                <a:spcPts val="0"/>
              </a:spcAft>
              <a:buNone/>
            </a:pPr>
            <a:endParaRPr/>
          </a:p>
          <a:p>
            <a:pPr marL="0" lvl="0" indent="0" algn="l" rtl="0">
              <a:spcBef>
                <a:spcPts val="0"/>
              </a:spcBef>
              <a:spcAft>
                <a:spcPts val="0"/>
              </a:spcAft>
              <a:buNone/>
            </a:pPr>
            <a:r>
              <a:rPr lang="de-DE"/>
              <a:t>Research Fields:</a:t>
            </a:r>
            <a:endParaRPr/>
          </a:p>
          <a:p>
            <a:pPr marL="457200" lvl="0" indent="-317500" algn="l" rtl="0">
              <a:spcBef>
                <a:spcPts val="0"/>
              </a:spcBef>
              <a:spcAft>
                <a:spcPts val="0"/>
              </a:spcAft>
              <a:buSzPts val="1400"/>
              <a:buChar char="-"/>
            </a:pPr>
            <a:r>
              <a:rPr lang="de-DE"/>
              <a:t>information extraction/NLP, information retrieval, semantic technologies (and their application to research data)</a:t>
            </a:r>
            <a:endParaRPr/>
          </a:p>
          <a:p>
            <a:pPr marL="457200" lvl="0" indent="-304800" algn="l" rtl="0">
              <a:spcBef>
                <a:spcPts val="0"/>
              </a:spcBef>
              <a:spcAft>
                <a:spcPts val="0"/>
              </a:spcAft>
              <a:buClr>
                <a:srgbClr val="58748F"/>
              </a:buClr>
              <a:buSzPts val="1200"/>
              <a:buFont typeface="Noto Sans Symbols"/>
              <a:buChar char="-"/>
            </a:pPr>
            <a:r>
              <a:rPr lang="de-DE" sz="1400"/>
              <a:t>(and their application to research data)</a:t>
            </a:r>
            <a:endParaRPr/>
          </a:p>
          <a:p>
            <a:pPr marL="0" lvl="0" indent="0" algn="l" rtl="0">
              <a:spcBef>
                <a:spcPts val="0"/>
              </a:spcBef>
              <a:spcAft>
                <a:spcPts val="0"/>
              </a:spcAft>
              <a:buNone/>
            </a:pPr>
            <a:endParaRPr/>
          </a:p>
          <a:p>
            <a:pPr marL="0" lvl="0" indent="0" algn="l" rtl="0">
              <a:spcBef>
                <a:spcPts val="0"/>
              </a:spcBef>
              <a:spcAft>
                <a:spcPts val="0"/>
              </a:spcAft>
              <a:buNone/>
            </a:pPr>
            <a:r>
              <a:rPr lang="de-DE"/>
              <a:t>What is Research Data:</a:t>
            </a:r>
            <a:endParaRPr/>
          </a:p>
          <a:p>
            <a:pPr marL="457200" lvl="0" indent="-317500" algn="l" rtl="0">
              <a:spcBef>
                <a:spcPts val="0"/>
              </a:spcBef>
              <a:spcAft>
                <a:spcPts val="0"/>
              </a:spcAft>
              <a:buSzPts val="1400"/>
              <a:buChar char="-"/>
            </a:pPr>
            <a:r>
              <a:rPr lang="de-DE"/>
              <a:t>“Research data”: survey, microdata, increasingly Web data; strategic focus on „digital behavioral data“ (social Web, etc)</a:t>
            </a:r>
            <a:endParaRPr/>
          </a:p>
          <a:p>
            <a:pPr marL="0" lvl="0" indent="0" algn="l" rtl="0">
              <a:spcBef>
                <a:spcPts val="0"/>
              </a:spcBef>
              <a:spcAft>
                <a:spcPts val="0"/>
              </a:spcAft>
              <a:buNone/>
            </a:pPr>
            <a:endParaRPr/>
          </a:p>
          <a:p>
            <a:pPr marL="0" lvl="0" indent="0" algn="l" rtl="0">
              <a:spcBef>
                <a:spcPts val="0"/>
              </a:spcBef>
              <a:spcAft>
                <a:spcPts val="0"/>
              </a:spcAft>
              <a:buNone/>
            </a:pPr>
            <a:r>
              <a:rPr lang="de-DE"/>
              <a:t>NEXT SLIDE:</a:t>
            </a:r>
            <a:endParaRPr/>
          </a:p>
          <a:p>
            <a:pPr marL="0" lvl="0" indent="0" algn="l" rtl="0">
              <a:spcBef>
                <a:spcPts val="0"/>
              </a:spcBef>
              <a:spcAft>
                <a:spcPts val="0"/>
              </a:spcAft>
              <a:buNone/>
            </a:pPr>
            <a:r>
              <a:rPr lang="de-DE"/>
              <a:t>Motivation</a:t>
            </a:r>
            <a:endParaRPr/>
          </a:p>
        </p:txBody>
      </p:sp>
      <p:sp>
        <p:nvSpPr>
          <p:cNvPr id="411" name="Google Shape;411;p2: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4ebd1132af_1_21: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4ebd1132af_1_21: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de-DE"/>
              <a:t>title mapping:</a:t>
            </a:r>
            <a:endParaRPr/>
          </a:p>
          <a:p>
            <a:pPr marL="0" lvl="0" indent="457200" algn="l" rtl="0">
              <a:spcBef>
                <a:spcPts val="0"/>
              </a:spcBef>
              <a:spcAft>
                <a:spcPts val="0"/>
              </a:spcAft>
              <a:buNone/>
            </a:pPr>
            <a:r>
              <a:rPr lang="de-DE"/>
              <a:t>4309 positive paragraphs in training set</a:t>
            </a:r>
            <a:endParaRPr/>
          </a:p>
        </p:txBody>
      </p:sp>
      <p:sp>
        <p:nvSpPr>
          <p:cNvPr id="420" name="Google Shape;420;g4ebd1132af_1_21: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4f45870cf8_1_57: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4f45870cf8_1_57: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431" name="Google Shape;431;g4f45870cf8_1_57: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35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f45870cf8_0_34: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f45870cf8_0_34: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457200" lvl="0" indent="-406400" algn="l" rtl="0">
              <a:spcBef>
                <a:spcPts val="560"/>
              </a:spcBef>
              <a:spcAft>
                <a:spcPts val="0"/>
              </a:spcAft>
              <a:buClr>
                <a:schemeClr val="dk2"/>
              </a:buClr>
              <a:buSzPts val="2800"/>
              <a:buAutoNum type="arabicPeriod"/>
            </a:pPr>
            <a:r>
              <a:rPr lang="de-DE" sz="2800" i="1">
                <a:solidFill>
                  <a:schemeClr val="dk2"/>
                </a:solidFill>
              </a:rPr>
              <a:t>WHAT: Integrated search system for social science information</a:t>
            </a:r>
            <a:endParaRPr/>
          </a:p>
          <a:p>
            <a:pPr marL="457200" lvl="0" indent="-317500" algn="l" rtl="0">
              <a:spcBef>
                <a:spcPts val="0"/>
              </a:spcBef>
              <a:spcAft>
                <a:spcPts val="0"/>
              </a:spcAft>
              <a:buSzPts val="1400"/>
              <a:buChar char="-"/>
            </a:pPr>
            <a:r>
              <a:rPr lang="de-DE"/>
              <a:t>Launched last year</a:t>
            </a:r>
            <a:endParaRPr/>
          </a:p>
          <a:p>
            <a:pPr marL="0" lvl="0" indent="0" algn="l" rtl="0">
              <a:lnSpc>
                <a:spcPct val="115000"/>
              </a:lnSpc>
              <a:spcBef>
                <a:spcPts val="560"/>
              </a:spcBef>
              <a:spcAft>
                <a:spcPts val="0"/>
              </a:spcAft>
              <a:buNone/>
            </a:pPr>
            <a:r>
              <a:rPr lang="de-DE" sz="2400"/>
              <a:t>2.  FOR: data sets, publications, questions from questionnaires, survey instruments and tools</a:t>
            </a:r>
            <a:endParaRPr sz="2400"/>
          </a:p>
          <a:p>
            <a:pPr marL="0" lvl="0" indent="0" algn="l" rtl="0">
              <a:lnSpc>
                <a:spcPct val="115000"/>
              </a:lnSpc>
              <a:spcBef>
                <a:spcPts val="560"/>
              </a:spcBef>
              <a:spcAft>
                <a:spcPts val="0"/>
              </a:spcAft>
              <a:buNone/>
            </a:pPr>
            <a:r>
              <a:rPr lang="de-DE" sz="2400"/>
              <a:t>3. LINKS: </a:t>
            </a:r>
            <a:endParaRPr sz="2400"/>
          </a:p>
          <a:p>
            <a:pPr marL="457200" lvl="0" indent="-381000" algn="l" rtl="0">
              <a:lnSpc>
                <a:spcPct val="115000"/>
              </a:lnSpc>
              <a:spcBef>
                <a:spcPts val="560"/>
              </a:spcBef>
              <a:spcAft>
                <a:spcPts val="0"/>
              </a:spcAft>
              <a:buClr>
                <a:srgbClr val="58748F"/>
              </a:buClr>
              <a:buSzPts val="2400"/>
              <a:buFont typeface="Noto Sans Symbols"/>
              <a:buChar char="-"/>
            </a:pPr>
            <a:r>
              <a:rPr lang="de-DE" sz="2400"/>
              <a:t>Increase of visibility and possibilities for exploration</a:t>
            </a:r>
            <a:endParaRPr sz="2400"/>
          </a:p>
          <a:p>
            <a:pPr marL="914400" lvl="1" indent="-381000" algn="l" rtl="0">
              <a:lnSpc>
                <a:spcPct val="115000"/>
              </a:lnSpc>
              <a:spcBef>
                <a:spcPts val="0"/>
              </a:spcBef>
              <a:spcAft>
                <a:spcPts val="0"/>
              </a:spcAft>
              <a:buClr>
                <a:srgbClr val="58748F"/>
              </a:buClr>
              <a:buSzPts val="2400"/>
              <a:buFont typeface="Noto Sans Symbols"/>
              <a:buChar char="-"/>
            </a:pPr>
            <a:r>
              <a:rPr lang="de-DE" sz="2400"/>
              <a:t>Log study support this (published soon)</a:t>
            </a:r>
            <a:endParaRPr sz="2400"/>
          </a:p>
          <a:p>
            <a:pPr marL="0" lvl="0" indent="0" algn="l" rtl="0">
              <a:lnSpc>
                <a:spcPct val="115000"/>
              </a:lnSpc>
              <a:spcBef>
                <a:spcPts val="560"/>
              </a:spcBef>
              <a:spcAft>
                <a:spcPts val="0"/>
              </a:spcAft>
              <a:buNone/>
            </a:pPr>
            <a:r>
              <a:rPr lang="de-DE" sz="2400"/>
              <a:t>4. Optional:</a:t>
            </a:r>
            <a:endParaRPr sz="2400"/>
          </a:p>
          <a:p>
            <a:pPr marL="457200" lvl="0" indent="-381000" algn="l" rtl="0">
              <a:lnSpc>
                <a:spcPct val="115000"/>
              </a:lnSpc>
              <a:spcBef>
                <a:spcPts val="560"/>
              </a:spcBef>
              <a:spcAft>
                <a:spcPts val="0"/>
              </a:spcAft>
              <a:buClr>
                <a:srgbClr val="58748F"/>
              </a:buClr>
              <a:buSzPts val="2400"/>
              <a:buFont typeface="Noto Sans Symbols"/>
              <a:buChar char="-"/>
            </a:pPr>
            <a:r>
              <a:rPr lang="de-DE" sz="2400"/>
              <a:t>GESIS history in dataset extraction research:</a:t>
            </a:r>
            <a:endParaRPr sz="2400"/>
          </a:p>
          <a:p>
            <a:pPr marL="899999" lvl="0" indent="-361949" algn="l" rtl="0">
              <a:spcBef>
                <a:spcPts val="560"/>
              </a:spcBef>
              <a:spcAft>
                <a:spcPts val="0"/>
              </a:spcAft>
              <a:buClr>
                <a:schemeClr val="dk1"/>
              </a:buClr>
              <a:buSzPts val="1100"/>
              <a:buFont typeface="Arial"/>
              <a:buNone/>
            </a:pPr>
            <a:r>
              <a:rPr lang="de-DE" sz="1100"/>
              <a:t>Boland, Katarina, et al. "Identifying references to datasets in publications." </a:t>
            </a:r>
            <a:r>
              <a:rPr lang="de-DE" sz="1100" i="1"/>
              <a:t>International Conference on Theory and Practice of Digital Libraries</a:t>
            </a:r>
            <a:r>
              <a:rPr lang="de-DE" sz="1100"/>
              <a:t>. Springer, Berlin, Heidelberg, 2012.</a:t>
            </a:r>
            <a:endParaRPr sz="1100"/>
          </a:p>
          <a:p>
            <a:pPr marL="899999" lvl="0" indent="-361949" algn="l" rtl="0">
              <a:spcBef>
                <a:spcPts val="560"/>
              </a:spcBef>
              <a:spcAft>
                <a:spcPts val="0"/>
              </a:spcAft>
              <a:buClr>
                <a:schemeClr val="dk1"/>
              </a:buClr>
              <a:buSzPts val="1100"/>
              <a:buFont typeface="Arial"/>
              <a:buNone/>
            </a:pPr>
            <a:r>
              <a:rPr lang="de-DE" sz="1100"/>
              <a:t>Ghavimi, Behnam, et al. "Identifying and Improving Dataset References in Social Sciences Full Texts." </a:t>
            </a:r>
            <a:r>
              <a:rPr lang="de-DE" sz="1100" i="1"/>
              <a:t>arXiv preprint arXiv:1603.01774</a:t>
            </a:r>
            <a:r>
              <a:rPr lang="de-DE" sz="1100"/>
              <a:t> (2016).</a:t>
            </a:r>
            <a:endParaRPr sz="2800"/>
          </a:p>
          <a:p>
            <a:pPr marL="457200" lvl="0" indent="0" algn="l" rtl="0">
              <a:spcBef>
                <a:spcPts val="0"/>
              </a:spcBef>
              <a:spcAft>
                <a:spcPts val="0"/>
              </a:spcAft>
              <a:buNone/>
            </a:pPr>
            <a:endParaRPr/>
          </a:p>
        </p:txBody>
      </p:sp>
      <p:sp>
        <p:nvSpPr>
          <p:cNvPr id="86" name="Google Shape;86;g4f45870cf8_0_34: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f45870cf8_0_87: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f45870cf8_0_87: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95" name="Google Shape;95;g4f45870cf8_0_87: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ebd1132af_1_7: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ebd1132af_1_7: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05" name="Google Shape;105;g4ebd1132af_1_7: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f45870cf8_1_190: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f45870cf8_1_190: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16" name="Google Shape;116;g4f45870cf8_1_190: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effc0b62f_5_7: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effc0b62f_5_7: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32" name="Google Shape;132;g4effc0b62f_5_7: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effc0b62f_5_32:notes"/>
          <p:cNvSpPr>
            <a:spLocks noGrp="1" noRot="1" noChangeAspect="1"/>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effc0b62f_5_32:notes"/>
          <p:cNvSpPr txBox="1">
            <a:spLocks noGrp="1"/>
          </p:cNvSpPr>
          <p:nvPr>
            <p:ph type="body" idx="1"/>
          </p:nvPr>
        </p:nvSpPr>
        <p:spPr>
          <a:xfrm>
            <a:off x="709930" y="4861441"/>
            <a:ext cx="5679300" cy="46056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51" name="Google Shape;151;g4effc0b62f_5_32:notes"/>
          <p:cNvSpPr txBox="1">
            <a:spLocks noGrp="1"/>
          </p:cNvSpPr>
          <p:nvPr>
            <p:ph type="sldNum" idx="12"/>
          </p:nvPr>
        </p:nvSpPr>
        <p:spPr>
          <a:xfrm>
            <a:off x="4021294" y="9721107"/>
            <a:ext cx="3076500" cy="5118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folie" type="title">
  <p:cSld name="TITLE">
    <p:spTree>
      <p:nvGrpSpPr>
        <p:cNvPr id="1"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a:stretch/>
        </p:blipFill>
        <p:spPr>
          <a:xfrm>
            <a:off x="601400" y="5969630"/>
            <a:ext cx="921600" cy="645770"/>
          </a:xfrm>
          <a:prstGeom prst="rect">
            <a:avLst/>
          </a:prstGeom>
          <a:noFill/>
          <a:ln>
            <a:noFill/>
          </a:ln>
        </p:spPr>
      </p:pic>
      <p:sp>
        <p:nvSpPr>
          <p:cNvPr id="17" name="Google Shape;17;p2"/>
          <p:cNvSpPr/>
          <p:nvPr/>
        </p:nvSpPr>
        <p:spPr>
          <a:xfrm>
            <a:off x="0" y="2656200"/>
            <a:ext cx="9144000" cy="1289957"/>
          </a:xfrm>
          <a:prstGeom prst="rect">
            <a:avLst/>
          </a:prstGeom>
          <a:solidFill>
            <a:srgbClr val="C6D1D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2"/>
          <p:cNvSpPr/>
          <p:nvPr/>
        </p:nvSpPr>
        <p:spPr>
          <a:xfrm>
            <a:off x="0" y="3946156"/>
            <a:ext cx="9144000" cy="1289957"/>
          </a:xfrm>
          <a:prstGeom prst="rect">
            <a:avLst/>
          </a:prstGeom>
          <a:solidFill>
            <a:srgbClr val="58748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9" name="Google Shape;19;p2" descr="J:\Medien\Jahresbericht\Jahresbericht2011\Bilder\GS_Jahresbericht_2011_frontseite.jpg"/>
          <p:cNvPicPr preferRelativeResize="0"/>
          <p:nvPr/>
        </p:nvPicPr>
        <p:blipFill rotWithShape="1">
          <a:blip r:embed="rId3">
            <a:alphaModFix/>
          </a:blip>
          <a:srcRect/>
          <a:stretch/>
        </p:blipFill>
        <p:spPr>
          <a:xfrm>
            <a:off x="684213" y="2655997"/>
            <a:ext cx="3144243" cy="2580116"/>
          </a:xfrm>
          <a:prstGeom prst="rect">
            <a:avLst/>
          </a:prstGeom>
          <a:noFill/>
          <a:ln>
            <a:noFill/>
          </a:ln>
        </p:spPr>
      </p:pic>
      <p:sp>
        <p:nvSpPr>
          <p:cNvPr id="20" name="Google Shape;20;p2"/>
          <p:cNvSpPr txBox="1">
            <a:spLocks noGrp="1"/>
          </p:cNvSpPr>
          <p:nvPr>
            <p:ph type="ctrTitle"/>
          </p:nvPr>
        </p:nvSpPr>
        <p:spPr>
          <a:xfrm>
            <a:off x="3995936" y="2708919"/>
            <a:ext cx="4896544" cy="1152129"/>
          </a:xfrm>
          <a:prstGeom prst="rect">
            <a:avLst/>
          </a:prstGeom>
          <a:noFill/>
          <a:ln>
            <a:noFill/>
          </a:ln>
        </p:spPr>
        <p:txBody>
          <a:bodyPr spcFirstLastPara="1" wrap="square" lIns="91425" tIns="45700" rIns="91425" bIns="45700" anchor="ctr" anchorCtr="0"/>
          <a:lstStyle>
            <a:lvl1pPr lvl="0" algn="l">
              <a:spcBef>
                <a:spcPts val="0"/>
              </a:spcBef>
              <a:spcAft>
                <a:spcPts val="0"/>
              </a:spcAft>
              <a:buClr>
                <a:srgbClr val="58748F"/>
              </a:buClr>
              <a:buSzPts val="3200"/>
              <a:buFont typeface="Arial"/>
              <a:buNone/>
              <a:defRPr sz="3200" b="1">
                <a:solidFill>
                  <a:srgbClr val="58748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3995936" y="4077072"/>
            <a:ext cx="4896544" cy="1080120"/>
          </a:xfrm>
          <a:prstGeom prst="rect">
            <a:avLst/>
          </a:prstGeom>
          <a:noFill/>
          <a:ln>
            <a:noFill/>
          </a:ln>
        </p:spPr>
        <p:txBody>
          <a:bodyPr spcFirstLastPara="1" wrap="square" lIns="91425" tIns="45700" rIns="91425" bIns="45700" anchor="t" anchorCtr="0"/>
          <a:lstStyle>
            <a:lvl1pPr lvl="0" algn="l">
              <a:spcBef>
                <a:spcPts val="480"/>
              </a:spcBef>
              <a:spcAft>
                <a:spcPts val="0"/>
              </a:spcAft>
              <a:buSzPts val="2400"/>
              <a:buNone/>
              <a:defRPr sz="2400">
                <a:solidFill>
                  <a:schemeClr val="lt1"/>
                </a:solidFill>
                <a:latin typeface="Arial"/>
                <a:ea typeface="Arial"/>
                <a:cs typeface="Arial"/>
                <a:sym typeface="Arial"/>
              </a:defRPr>
            </a:lvl1pPr>
            <a:lvl2pPr lvl="1" algn="ctr">
              <a:spcBef>
                <a:spcPts val="560"/>
              </a:spcBef>
              <a:spcAft>
                <a:spcPts val="0"/>
              </a:spcAft>
              <a:buSzPts val="2800"/>
              <a:buNone/>
              <a:defRPr>
                <a:solidFill>
                  <a:srgbClr val="888888"/>
                </a:solidFill>
              </a:defRPr>
            </a:lvl2pPr>
            <a:lvl3pPr lvl="2" algn="ctr">
              <a:spcBef>
                <a:spcPts val="480"/>
              </a:spcBef>
              <a:spcAft>
                <a:spcPts val="0"/>
              </a:spcAft>
              <a:buSzPts val="2400"/>
              <a:buNone/>
              <a:defRPr>
                <a:solidFill>
                  <a:srgbClr val="888888"/>
                </a:solidFill>
              </a:defRPr>
            </a:lvl3pPr>
            <a:lvl4pPr lvl="3" algn="ctr">
              <a:spcBef>
                <a:spcPts val="400"/>
              </a:spcBef>
              <a:spcAft>
                <a:spcPts val="0"/>
              </a:spcAft>
              <a:buSzPts val="2000"/>
              <a:buNone/>
              <a:defRPr>
                <a:solidFill>
                  <a:srgbClr val="888888"/>
                </a:solidFill>
              </a:defRPr>
            </a:lvl4pPr>
            <a:lvl5pPr lvl="4" algn="ctr">
              <a:spcBef>
                <a:spcPts val="400"/>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pic>
        <p:nvPicPr>
          <p:cNvPr id="22" name="Google Shape;22;p2"/>
          <p:cNvPicPr preferRelativeResize="0"/>
          <p:nvPr/>
        </p:nvPicPr>
        <p:blipFill rotWithShape="1">
          <a:blip r:embed="rId4">
            <a:alphaModFix/>
          </a:blip>
          <a:srcRect/>
          <a:stretch/>
        </p:blipFill>
        <p:spPr>
          <a:xfrm>
            <a:off x="680453" y="980728"/>
            <a:ext cx="2987824" cy="62512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und Inhalt" type="obj">
  <p:cSld name="OBJECT">
    <p:spTree>
      <p:nvGrpSpPr>
        <p:cNvPr id="1" name="Shape 23"/>
        <p:cNvGrpSpPr/>
        <p:nvPr/>
      </p:nvGrpSpPr>
      <p:grpSpPr>
        <a:xfrm>
          <a:off x="0" y="0"/>
          <a:ext cx="0" cy="0"/>
          <a:chOff x="0" y="0"/>
          <a:chExt cx="0" cy="0"/>
        </a:xfrm>
      </p:grpSpPr>
      <p:pic>
        <p:nvPicPr>
          <p:cNvPr id="24" name="Google Shape;24;p3"/>
          <p:cNvPicPr preferRelativeResize="0"/>
          <p:nvPr/>
        </p:nvPicPr>
        <p:blipFill rotWithShape="1">
          <a:blip r:embed="rId2">
            <a:alphaModFix/>
          </a:blip>
          <a:srcRect/>
          <a:stretch/>
        </p:blipFill>
        <p:spPr>
          <a:xfrm>
            <a:off x="626800" y="6301137"/>
            <a:ext cx="460800" cy="322885"/>
          </a:xfrm>
          <a:prstGeom prst="rect">
            <a:avLst/>
          </a:prstGeom>
          <a:noFill/>
          <a:ln>
            <a:noFill/>
          </a:ln>
        </p:spPr>
      </p:pic>
      <p:sp>
        <p:nvSpPr>
          <p:cNvPr id="25" name="Google Shape;25;p3"/>
          <p:cNvSpPr txBox="1">
            <a:spLocks noGrp="1"/>
          </p:cNvSpPr>
          <p:nvPr>
            <p:ph type="title"/>
          </p:nvPr>
        </p:nvSpPr>
        <p:spPr>
          <a:xfrm>
            <a:off x="684213" y="908050"/>
            <a:ext cx="7775575" cy="509588"/>
          </a:xfrm>
          <a:prstGeom prst="rect">
            <a:avLst/>
          </a:prstGeom>
          <a:noFill/>
          <a:ln>
            <a:noFill/>
          </a:ln>
        </p:spPr>
        <p:txBody>
          <a:bodyPr spcFirstLastPara="1" wrap="square" lIns="91425" tIns="45700" rIns="91425" bIns="45700" anchor="ctr" anchorCtr="0"/>
          <a:lstStyle>
            <a:lvl1pPr lvl="0" algn="ctr">
              <a:spcBef>
                <a:spcPts val="0"/>
              </a:spcBef>
              <a:spcAft>
                <a:spcPts val="0"/>
              </a:spcAft>
              <a:buClr>
                <a:srgbClr val="58748F"/>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683569" y="1600200"/>
            <a:ext cx="7776219"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rgbClr val="58748F"/>
              </a:buClr>
              <a:buSzPts val="2800"/>
              <a:buFont typeface="Noto Sans Symbols"/>
              <a:buChar char="▪"/>
              <a:defRPr sz="2800"/>
            </a:lvl1pPr>
            <a:lvl2pPr marL="914400" lvl="1" indent="-381000" algn="l">
              <a:spcBef>
                <a:spcPts val="480"/>
              </a:spcBef>
              <a:spcAft>
                <a:spcPts val="0"/>
              </a:spcAft>
              <a:buClr>
                <a:srgbClr val="58748F"/>
              </a:buClr>
              <a:buSzPts val="2400"/>
              <a:buFont typeface="Noto Sans Symbols"/>
              <a:buChar char="▶"/>
              <a:defRPr sz="2400"/>
            </a:lvl2pPr>
            <a:lvl3pPr marL="1371600" lvl="2" indent="-381000" algn="l">
              <a:spcBef>
                <a:spcPts val="480"/>
              </a:spcBef>
              <a:spcAft>
                <a:spcPts val="0"/>
              </a:spcAft>
              <a:buClr>
                <a:srgbClr val="58748F"/>
              </a:buClr>
              <a:buSzPts val="2400"/>
              <a:buFont typeface="Noto Sans Symbols"/>
              <a:buChar char="▪"/>
              <a:defRPr/>
            </a:lvl3pPr>
            <a:lvl4pPr marL="1828800" lvl="3" indent="-355600" algn="l">
              <a:spcBef>
                <a:spcPts val="400"/>
              </a:spcBef>
              <a:spcAft>
                <a:spcPts val="0"/>
              </a:spcAft>
              <a:buClr>
                <a:srgbClr val="58748F"/>
              </a:buClr>
              <a:buSzPts val="2000"/>
              <a:buFont typeface="Noto Sans Symbols"/>
              <a:buChar char="▪"/>
              <a:defRPr/>
            </a:lvl4pPr>
            <a:lvl5pPr marL="2286000" lvl="4" indent="-355600" algn="l">
              <a:spcBef>
                <a:spcPts val="400"/>
              </a:spcBef>
              <a:spcAft>
                <a:spcPts val="0"/>
              </a:spcAft>
              <a:buClr>
                <a:srgbClr val="58748F"/>
              </a:buClr>
              <a:buSzPts val="2000"/>
              <a:buFont typeface="Noto Sans Symbols"/>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 name="Google Shape;27;p3"/>
          <p:cNvSpPr txBox="1">
            <a:spLocks noGrp="1"/>
          </p:cNvSpPr>
          <p:nvPr>
            <p:ph type="ftr" idx="11"/>
          </p:nvPr>
        </p:nvSpPr>
        <p:spPr>
          <a:xfrm>
            <a:off x="3124200" y="6380919"/>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6516216" y="6380919"/>
            <a:ext cx="194357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pic>
        <p:nvPicPr>
          <p:cNvPr id="29" name="Google Shape;29;p3"/>
          <p:cNvPicPr preferRelativeResize="0"/>
          <p:nvPr/>
        </p:nvPicPr>
        <p:blipFill rotWithShape="1">
          <a:blip r:embed="rId3">
            <a:alphaModFix/>
          </a:blip>
          <a:srcRect/>
          <a:stretch/>
        </p:blipFill>
        <p:spPr>
          <a:xfrm>
            <a:off x="691352" y="355600"/>
            <a:ext cx="1648400" cy="34488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el und Inhalt 2spaltig">
  <p:cSld name="Titel und Inhalt 2spaltig">
    <p:spTree>
      <p:nvGrpSpPr>
        <p:cNvPr id="1" name="Shape 30"/>
        <p:cNvGrpSpPr/>
        <p:nvPr/>
      </p:nvGrpSpPr>
      <p:grpSpPr>
        <a:xfrm>
          <a:off x="0" y="0"/>
          <a:ext cx="0" cy="0"/>
          <a:chOff x="0" y="0"/>
          <a:chExt cx="0" cy="0"/>
        </a:xfrm>
      </p:grpSpPr>
      <p:sp>
        <p:nvSpPr>
          <p:cNvPr id="31" name="Google Shape;31;p4"/>
          <p:cNvSpPr txBox="1">
            <a:spLocks noGrp="1"/>
          </p:cNvSpPr>
          <p:nvPr>
            <p:ph type="sldNum" idx="12"/>
          </p:nvPr>
        </p:nvSpPr>
        <p:spPr>
          <a:xfrm>
            <a:off x="6516216" y="6380919"/>
            <a:ext cx="194357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
        <p:nvSpPr>
          <p:cNvPr id="32" name="Google Shape;32;p4"/>
          <p:cNvSpPr txBox="1">
            <a:spLocks noGrp="1"/>
          </p:cNvSpPr>
          <p:nvPr>
            <p:ph type="ftr" idx="11"/>
          </p:nvPr>
        </p:nvSpPr>
        <p:spPr>
          <a:xfrm>
            <a:off x="3124200" y="6380919"/>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title"/>
          </p:nvPr>
        </p:nvSpPr>
        <p:spPr>
          <a:xfrm>
            <a:off x="684213" y="908050"/>
            <a:ext cx="7775575" cy="509588"/>
          </a:xfrm>
          <a:prstGeom prst="rect">
            <a:avLst/>
          </a:prstGeom>
          <a:noFill/>
          <a:ln>
            <a:noFill/>
          </a:ln>
        </p:spPr>
        <p:txBody>
          <a:bodyPr spcFirstLastPara="1" wrap="square" lIns="91425" tIns="45700" rIns="91425" bIns="45700" anchor="ctr" anchorCtr="0"/>
          <a:lstStyle>
            <a:lvl1pPr lvl="0" algn="ctr">
              <a:spcBef>
                <a:spcPts val="0"/>
              </a:spcBef>
              <a:spcAft>
                <a:spcPts val="0"/>
              </a:spcAft>
              <a:buClr>
                <a:srgbClr val="58748F"/>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83569" y="1628800"/>
            <a:ext cx="3744415"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rgbClr val="58748F"/>
              </a:buClr>
              <a:buSzPts val="2800"/>
              <a:buFont typeface="Noto Sans Symbols"/>
              <a:buChar char="▪"/>
              <a:defRPr sz="2800"/>
            </a:lvl1pPr>
            <a:lvl2pPr marL="914400" lvl="1" indent="-381000" algn="l">
              <a:spcBef>
                <a:spcPts val="480"/>
              </a:spcBef>
              <a:spcAft>
                <a:spcPts val="0"/>
              </a:spcAft>
              <a:buClr>
                <a:srgbClr val="58748F"/>
              </a:buClr>
              <a:buSzPts val="2400"/>
              <a:buFont typeface="Noto Sans Symbols"/>
              <a:buChar char="▶"/>
              <a:defRPr sz="2400"/>
            </a:lvl2pPr>
            <a:lvl3pPr marL="1371600" lvl="2" indent="-381000" algn="l">
              <a:spcBef>
                <a:spcPts val="480"/>
              </a:spcBef>
              <a:spcAft>
                <a:spcPts val="0"/>
              </a:spcAft>
              <a:buClr>
                <a:srgbClr val="58748F"/>
              </a:buClr>
              <a:buSzPts val="2400"/>
              <a:buFont typeface="Noto Sans Symbols"/>
              <a:buChar char="▪"/>
              <a:defRPr/>
            </a:lvl3pPr>
            <a:lvl4pPr marL="1828800" lvl="3" indent="-355600" algn="l">
              <a:spcBef>
                <a:spcPts val="400"/>
              </a:spcBef>
              <a:spcAft>
                <a:spcPts val="0"/>
              </a:spcAft>
              <a:buClr>
                <a:srgbClr val="58748F"/>
              </a:buClr>
              <a:buSzPts val="2000"/>
              <a:buFont typeface="Noto Sans Symbols"/>
              <a:buChar char="▪"/>
              <a:defRPr/>
            </a:lvl4pPr>
            <a:lvl5pPr marL="2286000" lvl="4" indent="-355600" algn="l">
              <a:spcBef>
                <a:spcPts val="400"/>
              </a:spcBef>
              <a:spcAft>
                <a:spcPts val="0"/>
              </a:spcAft>
              <a:buClr>
                <a:srgbClr val="58748F"/>
              </a:buClr>
              <a:buSzPts val="2000"/>
              <a:buFont typeface="Noto Sans Symbols"/>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 name="Google Shape;35;p4"/>
          <p:cNvSpPr txBox="1">
            <a:spLocks noGrp="1"/>
          </p:cNvSpPr>
          <p:nvPr>
            <p:ph type="body" idx="2"/>
          </p:nvPr>
        </p:nvSpPr>
        <p:spPr>
          <a:xfrm>
            <a:off x="4716016" y="1628800"/>
            <a:ext cx="3744415"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rgbClr val="58748F"/>
              </a:buClr>
              <a:buSzPts val="2800"/>
              <a:buFont typeface="Noto Sans Symbols"/>
              <a:buChar char="▪"/>
              <a:defRPr sz="2800"/>
            </a:lvl1pPr>
            <a:lvl2pPr marL="914400" lvl="1" indent="-381000" algn="l">
              <a:spcBef>
                <a:spcPts val="480"/>
              </a:spcBef>
              <a:spcAft>
                <a:spcPts val="0"/>
              </a:spcAft>
              <a:buClr>
                <a:srgbClr val="58748F"/>
              </a:buClr>
              <a:buSzPts val="2400"/>
              <a:buFont typeface="Noto Sans Symbols"/>
              <a:buChar char="▶"/>
              <a:defRPr sz="2400"/>
            </a:lvl2pPr>
            <a:lvl3pPr marL="1371600" lvl="2" indent="-381000" algn="l">
              <a:spcBef>
                <a:spcPts val="480"/>
              </a:spcBef>
              <a:spcAft>
                <a:spcPts val="0"/>
              </a:spcAft>
              <a:buClr>
                <a:srgbClr val="58748F"/>
              </a:buClr>
              <a:buSzPts val="2400"/>
              <a:buFont typeface="Noto Sans Symbols"/>
              <a:buChar char="▪"/>
              <a:defRPr/>
            </a:lvl3pPr>
            <a:lvl4pPr marL="1828800" lvl="3" indent="-355600" algn="l">
              <a:spcBef>
                <a:spcPts val="400"/>
              </a:spcBef>
              <a:spcAft>
                <a:spcPts val="0"/>
              </a:spcAft>
              <a:buClr>
                <a:srgbClr val="58748F"/>
              </a:buClr>
              <a:buSzPts val="2000"/>
              <a:buFont typeface="Noto Sans Symbols"/>
              <a:buChar char="▪"/>
              <a:defRPr/>
            </a:lvl4pPr>
            <a:lvl5pPr marL="2286000" lvl="4" indent="-355600" algn="l">
              <a:spcBef>
                <a:spcPts val="400"/>
              </a:spcBef>
              <a:spcAft>
                <a:spcPts val="0"/>
              </a:spcAft>
              <a:buClr>
                <a:srgbClr val="58748F"/>
              </a:buClr>
              <a:buSzPts val="2000"/>
              <a:buFont typeface="Noto Sans Symbols"/>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36" name="Google Shape;36;p4"/>
          <p:cNvPicPr preferRelativeResize="0"/>
          <p:nvPr/>
        </p:nvPicPr>
        <p:blipFill rotWithShape="1">
          <a:blip r:embed="rId2">
            <a:alphaModFix/>
          </a:blip>
          <a:srcRect/>
          <a:stretch/>
        </p:blipFill>
        <p:spPr>
          <a:xfrm>
            <a:off x="691352" y="355600"/>
            <a:ext cx="1648400" cy="344887"/>
          </a:xfrm>
          <a:prstGeom prst="rect">
            <a:avLst/>
          </a:prstGeom>
          <a:noFill/>
          <a:ln>
            <a:noFill/>
          </a:ln>
        </p:spPr>
      </p:pic>
      <p:pic>
        <p:nvPicPr>
          <p:cNvPr id="37" name="Google Shape;37;p4"/>
          <p:cNvPicPr preferRelativeResize="0"/>
          <p:nvPr/>
        </p:nvPicPr>
        <p:blipFill rotWithShape="1">
          <a:blip r:embed="rId3">
            <a:alphaModFix/>
          </a:blip>
          <a:srcRect/>
          <a:stretch/>
        </p:blipFill>
        <p:spPr>
          <a:xfrm>
            <a:off x="626800" y="6301137"/>
            <a:ext cx="460800" cy="32288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ur Titel" type="titleOnly">
  <p:cSld name="TITLE_ONLY">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683569" y="908050"/>
            <a:ext cx="7776864" cy="509588"/>
          </a:xfrm>
          <a:prstGeom prst="rect">
            <a:avLst/>
          </a:prstGeom>
          <a:noFill/>
          <a:ln>
            <a:noFill/>
          </a:ln>
        </p:spPr>
        <p:txBody>
          <a:bodyPr spcFirstLastPara="1" wrap="square" lIns="91425" tIns="45700" rIns="91425" bIns="45700" anchor="ctr" anchorCtr="0"/>
          <a:lstStyle>
            <a:lvl1pPr lvl="0" algn="ctr">
              <a:spcBef>
                <a:spcPts val="0"/>
              </a:spcBef>
              <a:spcAft>
                <a:spcPts val="0"/>
              </a:spcAft>
              <a:buClr>
                <a:srgbClr val="58748F"/>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3124200" y="6380919"/>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6516216" y="6380919"/>
            <a:ext cx="194357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pic>
        <p:nvPicPr>
          <p:cNvPr id="42" name="Google Shape;42;p5"/>
          <p:cNvPicPr preferRelativeResize="0"/>
          <p:nvPr/>
        </p:nvPicPr>
        <p:blipFill rotWithShape="1">
          <a:blip r:embed="rId2">
            <a:alphaModFix/>
          </a:blip>
          <a:srcRect/>
          <a:stretch/>
        </p:blipFill>
        <p:spPr>
          <a:xfrm>
            <a:off x="691352" y="355600"/>
            <a:ext cx="1648400" cy="344887"/>
          </a:xfrm>
          <a:prstGeom prst="rect">
            <a:avLst/>
          </a:prstGeom>
          <a:noFill/>
          <a:ln>
            <a:noFill/>
          </a:ln>
        </p:spPr>
      </p:pic>
      <p:pic>
        <p:nvPicPr>
          <p:cNvPr id="43" name="Google Shape;43;p5"/>
          <p:cNvPicPr preferRelativeResize="0"/>
          <p:nvPr/>
        </p:nvPicPr>
        <p:blipFill rotWithShape="1">
          <a:blip r:embed="rId3">
            <a:alphaModFix/>
          </a:blip>
          <a:srcRect/>
          <a:stretch/>
        </p:blipFill>
        <p:spPr>
          <a:xfrm>
            <a:off x="626800" y="6301137"/>
            <a:ext cx="460800" cy="32288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eere Folie">
  <p:cSld name="Leere Folie">
    <p:spTree>
      <p:nvGrpSpPr>
        <p:cNvPr id="1" name="Shape 44"/>
        <p:cNvGrpSpPr/>
        <p:nvPr/>
      </p:nvGrpSpPr>
      <p:grpSpPr>
        <a:xfrm>
          <a:off x="0" y="0"/>
          <a:ext cx="0" cy="0"/>
          <a:chOff x="0" y="0"/>
          <a:chExt cx="0" cy="0"/>
        </a:xfrm>
      </p:grpSpPr>
      <p:sp>
        <p:nvSpPr>
          <p:cNvPr id="45" name="Google Shape;45;p6"/>
          <p:cNvSpPr txBox="1">
            <a:spLocks noGrp="1"/>
          </p:cNvSpPr>
          <p:nvPr>
            <p:ph type="ftr" idx="11"/>
          </p:nvPr>
        </p:nvSpPr>
        <p:spPr>
          <a:xfrm>
            <a:off x="3124200" y="6380919"/>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6516216" y="6380919"/>
            <a:ext cx="194357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pic>
        <p:nvPicPr>
          <p:cNvPr id="47" name="Google Shape;47;p6"/>
          <p:cNvPicPr preferRelativeResize="0"/>
          <p:nvPr/>
        </p:nvPicPr>
        <p:blipFill rotWithShape="1">
          <a:blip r:embed="rId2">
            <a:alphaModFix/>
          </a:blip>
          <a:srcRect/>
          <a:stretch/>
        </p:blipFill>
        <p:spPr>
          <a:xfrm>
            <a:off x="691352" y="355600"/>
            <a:ext cx="1648400" cy="344887"/>
          </a:xfrm>
          <a:prstGeom prst="rect">
            <a:avLst/>
          </a:prstGeom>
          <a:noFill/>
          <a:ln>
            <a:noFill/>
          </a:ln>
        </p:spPr>
      </p:pic>
      <p:pic>
        <p:nvPicPr>
          <p:cNvPr id="48" name="Google Shape;48;p6"/>
          <p:cNvPicPr preferRelativeResize="0"/>
          <p:nvPr/>
        </p:nvPicPr>
        <p:blipFill rotWithShape="1">
          <a:blip r:embed="rId3">
            <a:alphaModFix/>
          </a:blip>
          <a:srcRect/>
          <a:stretch/>
        </p:blipFill>
        <p:spPr>
          <a:xfrm>
            <a:off x="626800" y="6301137"/>
            <a:ext cx="460800" cy="32288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lie mit Hintergrund">
  <p:cSld name="Folie mit Hintergrund">
    <p:spTree>
      <p:nvGrpSpPr>
        <p:cNvPr id="1" name="Shape 49"/>
        <p:cNvGrpSpPr/>
        <p:nvPr/>
      </p:nvGrpSpPr>
      <p:grpSpPr>
        <a:xfrm>
          <a:off x="0" y="0"/>
          <a:ext cx="0" cy="0"/>
          <a:chOff x="0" y="0"/>
          <a:chExt cx="0" cy="0"/>
        </a:xfrm>
      </p:grpSpPr>
      <p:sp>
        <p:nvSpPr>
          <p:cNvPr id="50" name="Google Shape;50;p7"/>
          <p:cNvSpPr/>
          <p:nvPr/>
        </p:nvSpPr>
        <p:spPr>
          <a:xfrm>
            <a:off x="0" y="1196974"/>
            <a:ext cx="9144000" cy="5661026"/>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 name="Google Shape;51;p7"/>
          <p:cNvSpPr txBox="1">
            <a:spLocks noGrp="1"/>
          </p:cNvSpPr>
          <p:nvPr>
            <p:ph type="title"/>
          </p:nvPr>
        </p:nvSpPr>
        <p:spPr>
          <a:xfrm>
            <a:off x="683569" y="1513071"/>
            <a:ext cx="7776864" cy="509588"/>
          </a:xfrm>
          <a:prstGeom prst="rect">
            <a:avLst/>
          </a:prstGeom>
          <a:noFill/>
          <a:ln>
            <a:noFill/>
          </a:ln>
        </p:spPr>
        <p:txBody>
          <a:bodyPr spcFirstLastPara="1" wrap="square" lIns="91425" tIns="45700" rIns="91425" bIns="45700" anchor="ctr" anchorCtr="0"/>
          <a:lstStyle>
            <a:lvl1pPr lvl="0" algn="ctr">
              <a:spcBef>
                <a:spcPts val="0"/>
              </a:spcBef>
              <a:spcAft>
                <a:spcPts val="0"/>
              </a:spcAft>
              <a:buClr>
                <a:srgbClr val="58748F"/>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80919"/>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16216" y="6380919"/>
            <a:ext cx="194357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pic>
        <p:nvPicPr>
          <p:cNvPr id="54" name="Google Shape;54;p7"/>
          <p:cNvPicPr preferRelativeResize="0"/>
          <p:nvPr/>
        </p:nvPicPr>
        <p:blipFill rotWithShape="1">
          <a:blip r:embed="rId2">
            <a:alphaModFix/>
          </a:blip>
          <a:srcRect/>
          <a:stretch/>
        </p:blipFill>
        <p:spPr>
          <a:xfrm>
            <a:off x="691352" y="355600"/>
            <a:ext cx="1648400" cy="344887"/>
          </a:xfrm>
          <a:prstGeom prst="rect">
            <a:avLst/>
          </a:prstGeom>
          <a:noFill/>
          <a:ln>
            <a:noFill/>
          </a:ln>
        </p:spPr>
      </p:pic>
      <p:pic>
        <p:nvPicPr>
          <p:cNvPr id="55" name="Google Shape;55;p7"/>
          <p:cNvPicPr preferRelativeResize="0"/>
          <p:nvPr/>
        </p:nvPicPr>
        <p:blipFill rotWithShape="1">
          <a:blip r:embed="rId3">
            <a:alphaModFix/>
          </a:blip>
          <a:srcRect/>
          <a:stretch/>
        </p:blipFill>
        <p:spPr>
          <a:xfrm>
            <a:off x="626800" y="6301137"/>
            <a:ext cx="460800" cy="32288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bschlussfolie">
  <p:cSld name="Abschlussfolie">
    <p:spTree>
      <p:nvGrpSpPr>
        <p:cNvPr id="1" name="Shape 56"/>
        <p:cNvGrpSpPr/>
        <p:nvPr/>
      </p:nvGrpSpPr>
      <p:grpSpPr>
        <a:xfrm>
          <a:off x="0" y="0"/>
          <a:ext cx="0" cy="0"/>
          <a:chOff x="0" y="0"/>
          <a:chExt cx="0" cy="0"/>
        </a:xfrm>
      </p:grpSpPr>
      <p:pic>
        <p:nvPicPr>
          <p:cNvPr id="57" name="Google Shape;57;p8"/>
          <p:cNvPicPr preferRelativeResize="0"/>
          <p:nvPr/>
        </p:nvPicPr>
        <p:blipFill rotWithShape="1">
          <a:blip r:embed="rId2">
            <a:alphaModFix/>
          </a:blip>
          <a:srcRect/>
          <a:stretch/>
        </p:blipFill>
        <p:spPr>
          <a:xfrm>
            <a:off x="5719642" y="4250728"/>
            <a:ext cx="882586" cy="618432"/>
          </a:xfrm>
          <a:prstGeom prst="rect">
            <a:avLst/>
          </a:prstGeom>
          <a:noFill/>
          <a:ln>
            <a:noFill/>
          </a:ln>
        </p:spPr>
      </p:pic>
      <p:sp>
        <p:nvSpPr>
          <p:cNvPr id="58" name="Google Shape;58;p8"/>
          <p:cNvSpPr/>
          <p:nvPr/>
        </p:nvSpPr>
        <p:spPr>
          <a:xfrm>
            <a:off x="0" y="2656478"/>
            <a:ext cx="9144000" cy="1152128"/>
          </a:xfrm>
          <a:prstGeom prst="rect">
            <a:avLst/>
          </a:prstGeom>
          <a:solidFill>
            <a:srgbClr val="58748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 name="Google Shape;59;p8"/>
          <p:cNvSpPr txBox="1">
            <a:spLocks noGrp="1"/>
          </p:cNvSpPr>
          <p:nvPr>
            <p:ph type="body" idx="1"/>
          </p:nvPr>
        </p:nvSpPr>
        <p:spPr>
          <a:xfrm>
            <a:off x="684214" y="2944509"/>
            <a:ext cx="7632202" cy="576065"/>
          </a:xfrm>
          <a:prstGeom prst="rect">
            <a:avLst/>
          </a:prstGeom>
          <a:noFill/>
          <a:ln>
            <a:noFill/>
          </a:ln>
        </p:spPr>
        <p:txBody>
          <a:bodyPr spcFirstLastPara="1" wrap="square" lIns="91425" tIns="45700" rIns="91425" bIns="45700" anchor="t" anchorCtr="0"/>
          <a:lstStyle>
            <a:lvl1pPr marL="457200" lvl="0" indent="-228600" algn="ctr">
              <a:spcBef>
                <a:spcPts val="720"/>
              </a:spcBef>
              <a:spcAft>
                <a:spcPts val="0"/>
              </a:spcAft>
              <a:buSzPts val="3600"/>
              <a:buNone/>
              <a:defRPr sz="3600">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0" name="Google Shape;60;p8"/>
          <p:cNvSpPr/>
          <p:nvPr/>
        </p:nvSpPr>
        <p:spPr>
          <a:xfrm>
            <a:off x="0" y="2304822"/>
            <a:ext cx="9144000" cy="351656"/>
          </a:xfrm>
          <a:prstGeom prst="rect">
            <a:avLst/>
          </a:prstGeom>
          <a:solidFill>
            <a:srgbClr val="58748F">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61" name="Google Shape;61;p8"/>
          <p:cNvPicPr preferRelativeResize="0"/>
          <p:nvPr/>
        </p:nvPicPr>
        <p:blipFill rotWithShape="1">
          <a:blip r:embed="rId3">
            <a:alphaModFix/>
          </a:blip>
          <a:srcRect/>
          <a:stretch/>
        </p:blipFill>
        <p:spPr>
          <a:xfrm>
            <a:off x="2041352" y="4365104"/>
            <a:ext cx="2908004" cy="6084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84213" y="897622"/>
            <a:ext cx="7775575" cy="520016"/>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rgbClr val="58748F"/>
              </a:buClr>
              <a:buSzPts val="3600"/>
              <a:buFont typeface="Arial"/>
              <a:buNone/>
              <a:defRPr sz="3600" b="1" i="0" u="none" strike="noStrike" cap="none">
                <a:solidFill>
                  <a:srgbClr val="58748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84213" y="1600200"/>
            <a:ext cx="7775575"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rgbClr val="58748F"/>
              </a:buClr>
              <a:buSzPts val="3200"/>
              <a:buFont typeface="Noto Sans Symbols"/>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58748F"/>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rgbClr val="58748F"/>
              </a:buClr>
              <a:buSzPts val="2400"/>
              <a:buFont typeface="Noto Sans Symbols"/>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rgbClr val="58748F"/>
              </a:buClr>
              <a:buSzPts val="20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rgbClr val="58748F"/>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p:nvPr/>
        </p:nvSpPr>
        <p:spPr>
          <a:xfrm>
            <a:off x="0" y="0"/>
            <a:ext cx="9144000" cy="188640"/>
          </a:xfrm>
          <a:prstGeom prst="rect">
            <a:avLst/>
          </a:prstGeom>
          <a:solidFill>
            <a:srgbClr val="58748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1"/>
          <p:cNvSpPr txBox="1">
            <a:spLocks noGrp="1"/>
          </p:cNvSpPr>
          <p:nvPr>
            <p:ph type="ftr" idx="11"/>
          </p:nvPr>
        </p:nvSpPr>
        <p:spPr>
          <a:xfrm>
            <a:off x="3124200" y="6380919"/>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7F7F7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16216" y="6380919"/>
            <a:ext cx="194357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F7F7F"/>
                </a:solidFill>
                <a:latin typeface="Arial"/>
                <a:ea typeface="Arial"/>
                <a:cs typeface="Arial"/>
                <a:sym typeface="Arial"/>
              </a:defRPr>
            </a:lvl1pPr>
            <a:lvl2pPr marL="0" marR="0" lvl="1" indent="0" algn="r" rtl="0">
              <a:spcBef>
                <a:spcPts val="0"/>
              </a:spcBef>
              <a:buNone/>
              <a:defRPr sz="1200" b="0" i="0" u="none" strike="noStrike" cap="none">
                <a:solidFill>
                  <a:srgbClr val="7F7F7F"/>
                </a:solidFill>
                <a:latin typeface="Arial"/>
                <a:ea typeface="Arial"/>
                <a:cs typeface="Arial"/>
                <a:sym typeface="Arial"/>
              </a:defRPr>
            </a:lvl2pPr>
            <a:lvl3pPr marL="0" marR="0" lvl="2" indent="0" algn="r" rtl="0">
              <a:spcBef>
                <a:spcPts val="0"/>
              </a:spcBef>
              <a:buNone/>
              <a:defRPr sz="1200" b="0" i="0" u="none" strike="noStrike" cap="none">
                <a:solidFill>
                  <a:srgbClr val="7F7F7F"/>
                </a:solidFill>
                <a:latin typeface="Arial"/>
                <a:ea typeface="Arial"/>
                <a:cs typeface="Arial"/>
                <a:sym typeface="Arial"/>
              </a:defRPr>
            </a:lvl3pPr>
            <a:lvl4pPr marL="0" marR="0" lvl="3" indent="0" algn="r" rtl="0">
              <a:spcBef>
                <a:spcPts val="0"/>
              </a:spcBef>
              <a:buNone/>
              <a:defRPr sz="1200" b="0" i="0" u="none" strike="noStrike" cap="none">
                <a:solidFill>
                  <a:srgbClr val="7F7F7F"/>
                </a:solidFill>
                <a:latin typeface="Arial"/>
                <a:ea typeface="Arial"/>
                <a:cs typeface="Arial"/>
                <a:sym typeface="Arial"/>
              </a:defRPr>
            </a:lvl4pPr>
            <a:lvl5pPr marL="0" marR="0" lvl="4" indent="0" algn="r" rtl="0">
              <a:spcBef>
                <a:spcPts val="0"/>
              </a:spcBef>
              <a:buNone/>
              <a:defRPr sz="1200" b="0" i="0" u="none" strike="noStrike" cap="none">
                <a:solidFill>
                  <a:srgbClr val="7F7F7F"/>
                </a:solidFill>
                <a:latin typeface="Arial"/>
                <a:ea typeface="Arial"/>
                <a:cs typeface="Arial"/>
                <a:sym typeface="Arial"/>
              </a:defRPr>
            </a:lvl5pPr>
            <a:lvl6pPr marL="0" marR="0" lvl="5" indent="0" algn="r" rtl="0">
              <a:spcBef>
                <a:spcPts val="0"/>
              </a:spcBef>
              <a:buNone/>
              <a:defRPr sz="1200" b="0" i="0" u="none" strike="noStrike" cap="none">
                <a:solidFill>
                  <a:srgbClr val="7F7F7F"/>
                </a:solidFill>
                <a:latin typeface="Arial"/>
                <a:ea typeface="Arial"/>
                <a:cs typeface="Arial"/>
                <a:sym typeface="Arial"/>
              </a:defRPr>
            </a:lvl6pPr>
            <a:lvl7pPr marL="0" marR="0" lvl="6" indent="0" algn="r" rtl="0">
              <a:spcBef>
                <a:spcPts val="0"/>
              </a:spcBef>
              <a:buNone/>
              <a:defRPr sz="1200" b="0" i="0" u="none" strike="noStrike" cap="none">
                <a:solidFill>
                  <a:srgbClr val="7F7F7F"/>
                </a:solidFill>
                <a:latin typeface="Arial"/>
                <a:ea typeface="Arial"/>
                <a:cs typeface="Arial"/>
                <a:sym typeface="Arial"/>
              </a:defRPr>
            </a:lvl7pPr>
            <a:lvl8pPr marL="0" marR="0" lvl="7" indent="0" algn="r" rtl="0">
              <a:spcBef>
                <a:spcPts val="0"/>
              </a:spcBef>
              <a:buNone/>
              <a:defRPr sz="1200" b="0" i="0" u="none" strike="noStrike" cap="none">
                <a:solidFill>
                  <a:srgbClr val="7F7F7F"/>
                </a:solidFill>
                <a:latin typeface="Arial"/>
                <a:ea typeface="Arial"/>
                <a:cs typeface="Arial"/>
                <a:sym typeface="Arial"/>
              </a:defRPr>
            </a:lvl8pPr>
            <a:lvl9pPr marL="0" marR="0" lvl="8" indent="0" algn="r" rtl="0">
              <a:spcBef>
                <a:spcPts val="0"/>
              </a:spcBef>
              <a:buNone/>
              <a:defRPr sz="12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earch.gesis.org/?source=%7b%22query%22:%7b%22bool%22:%7b%22must%22:%5b%7b%22query_string%22:%7b%22query%22:%22gender%20roles%22,%22default_operator%22:%22AND%22%7d%7d%5d,%22filter%22:%5b%7b%22term%22:%7b%22type%22:%22research_data%22%7d%7d,%7b%22match%22:%7b%22gesis_own%22:1%7d%7d%5d%7d%7d,%22highlight%22:%7b%22fields%22:%7b%22*%22:%7b%22require_field_match%22:false%7d%7d%7d%7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9"/>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1</a:t>
            </a:fld>
            <a:endParaRPr/>
          </a:p>
        </p:txBody>
      </p:sp>
      <p:pic>
        <p:nvPicPr>
          <p:cNvPr id="68" name="Google Shape;68;p9"/>
          <p:cNvPicPr preferRelativeResize="0"/>
          <p:nvPr/>
        </p:nvPicPr>
        <p:blipFill>
          <a:blip r:embed="rId3">
            <a:alphaModFix/>
          </a:blip>
          <a:stretch>
            <a:fillRect/>
          </a:stretch>
        </p:blipFill>
        <p:spPr>
          <a:xfrm>
            <a:off x="47950" y="316777"/>
            <a:ext cx="9144001" cy="483314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body" idx="1"/>
          </p:nvPr>
        </p:nvSpPr>
        <p:spPr>
          <a:xfrm>
            <a:off x="683850" y="1632100"/>
            <a:ext cx="7776300" cy="6219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r>
              <a:rPr lang="de-DE" i="1">
                <a:solidFill>
                  <a:srgbClr val="58748F"/>
                </a:solidFill>
              </a:rPr>
              <a:t>Results</a:t>
            </a:r>
            <a:endParaRPr i="1">
              <a:solidFill>
                <a:srgbClr val="58748F"/>
              </a:solidFill>
            </a:endParaRPr>
          </a:p>
          <a:p>
            <a:pPr marL="1260000" lvl="0" indent="0" algn="l" rtl="0">
              <a:spcBef>
                <a:spcPts val="560"/>
              </a:spcBef>
              <a:spcAft>
                <a:spcPts val="0"/>
              </a:spcAft>
              <a:buNone/>
            </a:pPr>
            <a:endParaRPr sz="2000">
              <a:solidFill>
                <a:srgbClr val="666666"/>
              </a:solidFill>
            </a:endParaRPr>
          </a:p>
        </p:txBody>
      </p:sp>
      <p:sp>
        <p:nvSpPr>
          <p:cNvPr id="168" name="Google Shape;168;p18"/>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10</a:t>
            </a:fld>
            <a:endParaRPr/>
          </a:p>
        </p:txBody>
      </p:sp>
      <p:grpSp>
        <p:nvGrpSpPr>
          <p:cNvPr id="169" name="Google Shape;169;p18"/>
          <p:cNvGrpSpPr/>
          <p:nvPr/>
        </p:nvGrpSpPr>
        <p:grpSpPr>
          <a:xfrm>
            <a:off x="0" y="837300"/>
            <a:ext cx="8917750" cy="621900"/>
            <a:chOff x="0" y="837300"/>
            <a:chExt cx="8917750" cy="621900"/>
          </a:xfrm>
        </p:grpSpPr>
        <p:sp>
          <p:nvSpPr>
            <p:cNvPr id="170" name="Google Shape;170;p18"/>
            <p:cNvSpPr/>
            <p:nvPr/>
          </p:nvSpPr>
          <p:spPr>
            <a:xfrm>
              <a:off x="0" y="837300"/>
              <a:ext cx="4760700" cy="621900"/>
            </a:xfrm>
            <a:prstGeom prst="homePlat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Dataset Mention Identification</a:t>
              </a:r>
              <a:endParaRPr sz="2200">
                <a:solidFill>
                  <a:srgbClr val="FFFFFF"/>
                </a:solidFill>
                <a:highlight>
                  <a:schemeClr val="dk2"/>
                </a:highlight>
              </a:endParaRPr>
            </a:p>
          </p:txBody>
        </p:sp>
        <p:sp>
          <p:nvSpPr>
            <p:cNvPr id="171" name="Google Shape;171;p18"/>
            <p:cNvSpPr/>
            <p:nvPr/>
          </p:nvSpPr>
          <p:spPr>
            <a:xfrm>
              <a:off x="4488275"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sp>
          <p:nvSpPr>
            <p:cNvPr id="172" name="Google Shape;172;p18"/>
            <p:cNvSpPr/>
            <p:nvPr/>
          </p:nvSpPr>
          <p:spPr>
            <a:xfrm>
              <a:off x="6572050"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grpSp>
      <p:graphicFrame>
        <p:nvGraphicFramePr>
          <p:cNvPr id="173" name="Google Shape;173;p18"/>
          <p:cNvGraphicFramePr/>
          <p:nvPr/>
        </p:nvGraphicFramePr>
        <p:xfrm>
          <a:off x="1441600" y="2913785"/>
          <a:ext cx="5074625" cy="1695525"/>
        </p:xfrm>
        <a:graphic>
          <a:graphicData uri="http://schemas.openxmlformats.org/drawingml/2006/table">
            <a:tbl>
              <a:tblPr>
                <a:noFill/>
                <a:tableStyleId>{94C256A8-AE5A-458D-BFD9-DDC0AD9201C4}</a:tableStyleId>
              </a:tblPr>
              <a:tblGrid>
                <a:gridCol w="1952375">
                  <a:extLst>
                    <a:ext uri="{9D8B030D-6E8A-4147-A177-3AD203B41FA5}">
                      <a16:colId xmlns:a16="http://schemas.microsoft.com/office/drawing/2014/main" val="20000"/>
                    </a:ext>
                  </a:extLst>
                </a:gridCol>
                <a:gridCol w="1450500">
                  <a:extLst>
                    <a:ext uri="{9D8B030D-6E8A-4147-A177-3AD203B41FA5}">
                      <a16:colId xmlns:a16="http://schemas.microsoft.com/office/drawing/2014/main" val="20001"/>
                    </a:ext>
                  </a:extLst>
                </a:gridCol>
                <a:gridCol w="1671750">
                  <a:extLst>
                    <a:ext uri="{9D8B030D-6E8A-4147-A177-3AD203B41FA5}">
                      <a16:colId xmlns:a16="http://schemas.microsoft.com/office/drawing/2014/main" val="20002"/>
                    </a:ext>
                  </a:extLst>
                </a:gridCol>
              </a:tblGrid>
              <a:tr h="568825">
                <a:tc>
                  <a:txBody>
                    <a:bodyPr/>
                    <a:lstStyle/>
                    <a:p>
                      <a:pPr marL="0" lvl="0" indent="0" algn="l" rtl="0">
                        <a:spcBef>
                          <a:spcPts val="0"/>
                        </a:spcBef>
                        <a:spcAft>
                          <a:spcPts val="0"/>
                        </a:spcAft>
                        <a:buNone/>
                      </a:pPr>
                      <a:endParaRPr sz="1800">
                        <a:solidFill>
                          <a:srgbClr val="666666"/>
                        </a:solidFill>
                      </a:endParaRPr>
                    </a:p>
                  </a:txBody>
                  <a:tcPr marL="91425" marR="91425" marT="91425" marB="91425" anchor="ctr"/>
                </a:tc>
                <a:tc>
                  <a:txBody>
                    <a:bodyPr/>
                    <a:lstStyle/>
                    <a:p>
                      <a:pPr marL="0" lvl="0" indent="0" algn="ctr" rtl="0">
                        <a:spcBef>
                          <a:spcPts val="0"/>
                        </a:spcBef>
                        <a:spcAft>
                          <a:spcPts val="0"/>
                        </a:spcAft>
                        <a:buNone/>
                      </a:pPr>
                      <a:r>
                        <a:rPr lang="de-DE" sz="1800">
                          <a:solidFill>
                            <a:srgbClr val="666666"/>
                          </a:solidFill>
                        </a:rPr>
                        <a:t>strict</a:t>
                      </a:r>
                      <a:endParaRPr sz="1800">
                        <a:solidFill>
                          <a:srgbClr val="666666"/>
                        </a:solidFill>
                      </a:endParaRPr>
                    </a:p>
                  </a:txBody>
                  <a:tcPr marL="91425" marR="91425" marT="91425" marB="91425" anchor="ctr"/>
                </a:tc>
                <a:tc>
                  <a:txBody>
                    <a:bodyPr/>
                    <a:lstStyle/>
                    <a:p>
                      <a:pPr marL="0" lvl="0" indent="0" algn="ctr" rtl="0">
                        <a:spcBef>
                          <a:spcPts val="0"/>
                        </a:spcBef>
                        <a:spcAft>
                          <a:spcPts val="0"/>
                        </a:spcAft>
                        <a:buNone/>
                      </a:pPr>
                      <a:r>
                        <a:rPr lang="de-DE" sz="1800">
                          <a:solidFill>
                            <a:srgbClr val="666666"/>
                          </a:solidFill>
                        </a:rPr>
                        <a:t>partial</a:t>
                      </a:r>
                      <a:endParaRPr sz="1800">
                        <a:solidFill>
                          <a:srgbClr val="666666"/>
                        </a:solidFill>
                      </a:endParaRPr>
                    </a:p>
                  </a:txBody>
                  <a:tcPr marL="91425" marR="91425" marT="91425" marB="91425" anchor="ctr"/>
                </a:tc>
                <a:extLst>
                  <a:ext uri="{0D108BD9-81ED-4DB2-BD59-A6C34878D82A}">
                    <a16:rowId xmlns:a16="http://schemas.microsoft.com/office/drawing/2014/main" val="10000"/>
                  </a:ext>
                </a:extLst>
              </a:tr>
              <a:tr h="563350">
                <a:tc>
                  <a:txBody>
                    <a:bodyPr/>
                    <a:lstStyle/>
                    <a:p>
                      <a:pPr marL="0" lvl="0" indent="0" algn="l" rtl="0">
                        <a:spcBef>
                          <a:spcPts val="0"/>
                        </a:spcBef>
                        <a:spcAft>
                          <a:spcPts val="0"/>
                        </a:spcAft>
                        <a:buNone/>
                      </a:pPr>
                      <a:r>
                        <a:rPr lang="de-DE" sz="1800">
                          <a:solidFill>
                            <a:srgbClr val="666666"/>
                          </a:solidFill>
                        </a:rPr>
                        <a:t>precision</a:t>
                      </a:r>
                      <a:endParaRPr sz="1800">
                        <a:solidFill>
                          <a:srgbClr val="666666"/>
                        </a:solidFill>
                      </a:endParaRPr>
                    </a:p>
                  </a:txBody>
                  <a:tcPr marL="91425" marR="91425" marT="91425" marB="91425" anchor="ctr"/>
                </a:tc>
                <a:tc>
                  <a:txBody>
                    <a:bodyPr/>
                    <a:lstStyle/>
                    <a:p>
                      <a:pPr marL="0" lvl="0" indent="0" algn="ctr" rtl="0">
                        <a:spcBef>
                          <a:spcPts val="0"/>
                        </a:spcBef>
                        <a:spcAft>
                          <a:spcPts val="0"/>
                        </a:spcAft>
                        <a:buNone/>
                      </a:pPr>
                      <a:r>
                        <a:rPr lang="de-DE" sz="1800">
                          <a:solidFill>
                            <a:srgbClr val="666666"/>
                          </a:solidFill>
                        </a:rPr>
                        <a:t>0.49</a:t>
                      </a:r>
                      <a:endParaRPr sz="1800">
                        <a:solidFill>
                          <a:srgbClr val="666666"/>
                        </a:solidFill>
                      </a:endParaRPr>
                    </a:p>
                  </a:txBody>
                  <a:tcPr marL="91425" marR="91425" marT="91425" marB="91425" anchor="ctr"/>
                </a:tc>
                <a:tc>
                  <a:txBody>
                    <a:bodyPr/>
                    <a:lstStyle/>
                    <a:p>
                      <a:pPr marL="0" lvl="0" indent="0" algn="ctr" rtl="0">
                        <a:spcBef>
                          <a:spcPts val="0"/>
                        </a:spcBef>
                        <a:spcAft>
                          <a:spcPts val="0"/>
                        </a:spcAft>
                        <a:buNone/>
                      </a:pPr>
                      <a:r>
                        <a:rPr lang="de-DE" sz="1800">
                          <a:solidFill>
                            <a:srgbClr val="666666"/>
                          </a:solidFill>
                        </a:rPr>
                        <a:t>0.51</a:t>
                      </a:r>
                      <a:endParaRPr sz="1800">
                        <a:solidFill>
                          <a:srgbClr val="666666"/>
                        </a:solidFill>
                      </a:endParaRPr>
                    </a:p>
                  </a:txBody>
                  <a:tcPr marL="91425" marR="91425" marT="91425" marB="91425" anchor="ctr"/>
                </a:tc>
                <a:extLst>
                  <a:ext uri="{0D108BD9-81ED-4DB2-BD59-A6C34878D82A}">
                    <a16:rowId xmlns:a16="http://schemas.microsoft.com/office/drawing/2014/main" val="10001"/>
                  </a:ext>
                </a:extLst>
              </a:tr>
              <a:tr h="563350">
                <a:tc>
                  <a:txBody>
                    <a:bodyPr/>
                    <a:lstStyle/>
                    <a:p>
                      <a:pPr marL="0" lvl="0" indent="0" algn="l" rtl="0">
                        <a:spcBef>
                          <a:spcPts val="0"/>
                        </a:spcBef>
                        <a:spcAft>
                          <a:spcPts val="0"/>
                        </a:spcAft>
                        <a:buNone/>
                      </a:pPr>
                      <a:r>
                        <a:rPr lang="de-DE" sz="1800">
                          <a:solidFill>
                            <a:srgbClr val="666666"/>
                          </a:solidFill>
                        </a:rPr>
                        <a:t>recall</a:t>
                      </a:r>
                      <a:endParaRPr sz="1800">
                        <a:solidFill>
                          <a:srgbClr val="666666"/>
                        </a:solidFill>
                      </a:endParaRPr>
                    </a:p>
                  </a:txBody>
                  <a:tcPr marL="91425" marR="91425" marT="91425" marB="91425" anchor="ctr"/>
                </a:tc>
                <a:tc>
                  <a:txBody>
                    <a:bodyPr/>
                    <a:lstStyle/>
                    <a:p>
                      <a:pPr marL="0" lvl="0" indent="0" algn="ctr" rtl="0">
                        <a:spcBef>
                          <a:spcPts val="0"/>
                        </a:spcBef>
                        <a:spcAft>
                          <a:spcPts val="0"/>
                        </a:spcAft>
                        <a:buNone/>
                      </a:pPr>
                      <a:r>
                        <a:rPr lang="de-DE" sz="1800">
                          <a:solidFill>
                            <a:srgbClr val="666666"/>
                          </a:solidFill>
                        </a:rPr>
                        <a:t>0.87</a:t>
                      </a:r>
                      <a:endParaRPr sz="1800">
                        <a:solidFill>
                          <a:srgbClr val="666666"/>
                        </a:solidFill>
                      </a:endParaRPr>
                    </a:p>
                  </a:txBody>
                  <a:tcPr marL="91425" marR="91425" marT="91425" marB="91425" anchor="ctr"/>
                </a:tc>
                <a:tc>
                  <a:txBody>
                    <a:bodyPr/>
                    <a:lstStyle/>
                    <a:p>
                      <a:pPr marL="0" lvl="0" indent="0" algn="ctr" rtl="0">
                        <a:spcBef>
                          <a:spcPts val="0"/>
                        </a:spcBef>
                        <a:spcAft>
                          <a:spcPts val="0"/>
                        </a:spcAft>
                        <a:buNone/>
                      </a:pPr>
                      <a:r>
                        <a:rPr lang="de-DE" sz="1800">
                          <a:solidFill>
                            <a:srgbClr val="666666"/>
                          </a:solidFill>
                        </a:rPr>
                        <a:t>0.90</a:t>
                      </a:r>
                      <a:endParaRPr sz="1800">
                        <a:solidFill>
                          <a:srgbClr val="666666"/>
                        </a:solidFill>
                      </a:endParaRPr>
                    </a:p>
                  </a:txBody>
                  <a:tcPr marL="91425" marR="91425" marT="91425" marB="91425" anchor="ctr"/>
                </a:tc>
                <a:extLst>
                  <a:ext uri="{0D108BD9-81ED-4DB2-BD59-A6C34878D82A}">
                    <a16:rowId xmlns:a16="http://schemas.microsoft.com/office/drawing/2014/main" val="10002"/>
                  </a:ext>
                </a:extLst>
              </a:tr>
            </a:tbl>
          </a:graphicData>
        </a:graphic>
      </p:graphicFrame>
      <p:sp>
        <p:nvSpPr>
          <p:cNvPr id="174" name="Google Shape;174;p18"/>
          <p:cNvSpPr txBox="1"/>
          <p:nvPr/>
        </p:nvSpPr>
        <p:spPr>
          <a:xfrm>
            <a:off x="684225" y="4758600"/>
            <a:ext cx="7328700" cy="855000"/>
          </a:xfrm>
          <a:prstGeom prst="rect">
            <a:avLst/>
          </a:prstGeom>
          <a:noFill/>
          <a:ln>
            <a:noFill/>
          </a:ln>
        </p:spPr>
        <p:txBody>
          <a:bodyPr spcFirstLastPara="1" wrap="square" lIns="91425" tIns="91425" rIns="91425" bIns="91425" anchor="t" anchorCtr="0">
            <a:noAutofit/>
          </a:bodyPr>
          <a:lstStyle/>
          <a:p>
            <a:pPr marL="0" lvl="0" indent="0" algn="l" rtl="0">
              <a:spcBef>
                <a:spcPts val="560"/>
              </a:spcBef>
              <a:spcAft>
                <a:spcPts val="0"/>
              </a:spcAft>
              <a:buClr>
                <a:schemeClr val="dk1"/>
              </a:buClr>
              <a:buSzPts val="1100"/>
              <a:buFont typeface="Arial"/>
              <a:buNone/>
            </a:pPr>
            <a:r>
              <a:rPr lang="de-DE" sz="2400">
                <a:solidFill>
                  <a:schemeClr val="dk1"/>
                </a:solidFill>
              </a:rPr>
              <a:t>Phase 1:</a:t>
            </a:r>
            <a:endParaRPr sz="2400">
              <a:solidFill>
                <a:schemeClr val="dk1"/>
              </a:solidFill>
            </a:endParaRPr>
          </a:p>
          <a:p>
            <a:pPr marL="0" lvl="0" indent="0" algn="l" rtl="0">
              <a:spcBef>
                <a:spcPts val="560"/>
              </a:spcBef>
              <a:spcAft>
                <a:spcPts val="0"/>
              </a:spcAft>
              <a:buClr>
                <a:schemeClr val="dk1"/>
              </a:buClr>
              <a:buSzPts val="1100"/>
              <a:buFont typeface="Arial"/>
              <a:buNone/>
            </a:pPr>
            <a:r>
              <a:rPr lang="de-DE" sz="2400">
                <a:solidFill>
                  <a:schemeClr val="dk1"/>
                </a:solidFill>
              </a:rPr>
              <a:t>Rank of rating from four judges on ten publications:</a:t>
            </a:r>
            <a:endParaRPr sz="2400">
              <a:solidFill>
                <a:schemeClr val="dk1"/>
              </a:solidFill>
            </a:endParaRPr>
          </a:p>
          <a:p>
            <a:pPr marL="457200" lvl="0" indent="-381000" algn="l" rtl="0">
              <a:spcBef>
                <a:spcPts val="560"/>
              </a:spcBef>
              <a:spcAft>
                <a:spcPts val="0"/>
              </a:spcAft>
              <a:buClr>
                <a:srgbClr val="58748F"/>
              </a:buClr>
              <a:buSzPts val="2400"/>
              <a:buFont typeface="Noto Sans Symbols"/>
              <a:buChar char="▪"/>
            </a:pPr>
            <a:r>
              <a:rPr lang="de-DE" sz="2400">
                <a:solidFill>
                  <a:schemeClr val="dk1"/>
                </a:solidFill>
              </a:rPr>
              <a:t>Individual ranks: 1 / 2 / 4 / 1</a:t>
            </a:r>
            <a:endParaRPr/>
          </a:p>
        </p:txBody>
      </p:sp>
      <p:sp>
        <p:nvSpPr>
          <p:cNvPr id="175" name="Google Shape;175;p18"/>
          <p:cNvSpPr txBox="1"/>
          <p:nvPr/>
        </p:nvSpPr>
        <p:spPr>
          <a:xfrm>
            <a:off x="684225" y="2174875"/>
            <a:ext cx="7328700" cy="738900"/>
          </a:xfrm>
          <a:prstGeom prst="rect">
            <a:avLst/>
          </a:prstGeom>
          <a:noFill/>
          <a:ln>
            <a:noFill/>
          </a:ln>
        </p:spPr>
        <p:txBody>
          <a:bodyPr spcFirstLastPara="1" wrap="square" lIns="91425" tIns="91425" rIns="91425" bIns="91425" anchor="t" anchorCtr="0">
            <a:noAutofit/>
          </a:bodyPr>
          <a:lstStyle/>
          <a:p>
            <a:pPr marL="0" lvl="0" indent="0" algn="l" rtl="0">
              <a:spcBef>
                <a:spcPts val="560"/>
              </a:spcBef>
              <a:spcAft>
                <a:spcPts val="0"/>
              </a:spcAft>
              <a:buNone/>
            </a:pPr>
            <a:r>
              <a:rPr lang="de-DE" sz="2400">
                <a:solidFill>
                  <a:schemeClr val="dk1"/>
                </a:solidFill>
              </a:rPr>
              <a:t>NER evaluation results on weakly labeled hold out:</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9"/>
          <p:cNvSpPr txBox="1">
            <a:spLocks noGrp="1"/>
          </p:cNvSpPr>
          <p:nvPr>
            <p:ph type="body" idx="1"/>
          </p:nvPr>
        </p:nvSpPr>
        <p:spPr>
          <a:xfrm>
            <a:off x="683575" y="1600200"/>
            <a:ext cx="7776300" cy="49749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r>
              <a:rPr lang="de-DE" i="1">
                <a:solidFill>
                  <a:srgbClr val="58748F"/>
                </a:solidFill>
              </a:rPr>
              <a:t>Results</a:t>
            </a:r>
            <a:endParaRPr/>
          </a:p>
          <a:p>
            <a:pPr marL="0" lvl="0" indent="0" algn="ctr" rtl="0">
              <a:lnSpc>
                <a:spcPct val="115000"/>
              </a:lnSpc>
              <a:spcBef>
                <a:spcPts val="560"/>
              </a:spcBef>
              <a:spcAft>
                <a:spcPts val="0"/>
              </a:spcAft>
              <a:buNone/>
            </a:pPr>
            <a:r>
              <a:rPr lang="de-DE"/>
              <a:t>Examples of newly found datasets</a:t>
            </a:r>
            <a:endParaRPr/>
          </a:p>
          <a:p>
            <a:pPr marL="1260000" lvl="0" indent="0" algn="l" rtl="0">
              <a:spcBef>
                <a:spcPts val="560"/>
              </a:spcBef>
              <a:spcAft>
                <a:spcPts val="0"/>
              </a:spcAft>
              <a:buClr>
                <a:schemeClr val="dk1"/>
              </a:buClr>
              <a:buSzPts val="1100"/>
              <a:buFont typeface="Arial"/>
              <a:buNone/>
            </a:pPr>
            <a:r>
              <a:rPr lang="de-DE" sz="2000">
                <a:solidFill>
                  <a:srgbClr val="666666"/>
                </a:solidFill>
              </a:rPr>
              <a:t>1958 Philadelphia Birth Cohort Study (16)</a:t>
            </a:r>
            <a:endParaRPr sz="2000">
              <a:solidFill>
                <a:srgbClr val="666666"/>
              </a:solidFill>
            </a:endParaRPr>
          </a:p>
          <a:p>
            <a:pPr marL="1260000" lvl="0" indent="0" algn="l" rtl="0">
              <a:spcBef>
                <a:spcPts val="560"/>
              </a:spcBef>
              <a:spcAft>
                <a:spcPts val="0"/>
              </a:spcAft>
              <a:buClr>
                <a:schemeClr val="dk1"/>
              </a:buClr>
              <a:buSzPts val="1100"/>
              <a:buFont typeface="Arial"/>
              <a:buNone/>
            </a:pPr>
            <a:r>
              <a:rPr lang="de-DE" sz="2000">
                <a:solidFill>
                  <a:srgbClr val="666666"/>
                </a:solidFill>
              </a:rPr>
              <a:t>Patient’s and Physician’s Global Assessments (15)</a:t>
            </a:r>
            <a:endParaRPr sz="2000">
              <a:solidFill>
                <a:srgbClr val="666666"/>
              </a:solidFill>
            </a:endParaRPr>
          </a:p>
          <a:p>
            <a:pPr marL="1260000" lvl="0" indent="0" algn="l" rtl="0">
              <a:spcBef>
                <a:spcPts val="560"/>
              </a:spcBef>
              <a:spcAft>
                <a:spcPts val="0"/>
              </a:spcAft>
              <a:buClr>
                <a:schemeClr val="dk1"/>
              </a:buClr>
              <a:buSzPts val="1100"/>
              <a:buFont typeface="Arial"/>
              <a:buNone/>
            </a:pPr>
            <a:r>
              <a:rPr lang="de-DE" sz="2000">
                <a:solidFill>
                  <a:srgbClr val="666666"/>
                </a:solidFill>
              </a:rPr>
              <a:t>National Survey of Adolescents (12)</a:t>
            </a:r>
            <a:endParaRPr sz="2000">
              <a:solidFill>
                <a:srgbClr val="666666"/>
              </a:solidFill>
            </a:endParaRPr>
          </a:p>
          <a:p>
            <a:pPr marL="1260000" lvl="0" indent="0" algn="l" rtl="0">
              <a:spcBef>
                <a:spcPts val="560"/>
              </a:spcBef>
              <a:spcAft>
                <a:spcPts val="0"/>
              </a:spcAft>
              <a:buClr>
                <a:schemeClr val="dk1"/>
              </a:buClr>
              <a:buSzPts val="1100"/>
              <a:buFont typeface="Arial"/>
              <a:buNone/>
            </a:pPr>
            <a:r>
              <a:rPr lang="de-DE" sz="2000">
                <a:solidFill>
                  <a:srgbClr val="666666"/>
                </a:solidFill>
              </a:rPr>
              <a:t>First Austrian Dementia Report (9)</a:t>
            </a:r>
            <a:endParaRPr sz="2000">
              <a:solidFill>
                <a:srgbClr val="666666"/>
              </a:solidFill>
            </a:endParaRPr>
          </a:p>
          <a:p>
            <a:pPr marL="1260000" lvl="0" indent="0" algn="l" rtl="0">
              <a:spcBef>
                <a:spcPts val="560"/>
              </a:spcBef>
              <a:spcAft>
                <a:spcPts val="0"/>
              </a:spcAft>
              <a:buClr>
                <a:schemeClr val="dk1"/>
              </a:buClr>
              <a:buSzPts val="1100"/>
              <a:buFont typeface="Arial"/>
              <a:buNone/>
            </a:pPr>
            <a:r>
              <a:rPr lang="de-DE" sz="2000">
                <a:solidFill>
                  <a:srgbClr val="666666"/>
                </a:solidFill>
              </a:rPr>
              <a:t>...</a:t>
            </a:r>
            <a:endParaRPr sz="2000">
              <a:solidFill>
                <a:srgbClr val="666666"/>
              </a:solidFill>
            </a:endParaRPr>
          </a:p>
          <a:p>
            <a:pPr marL="1260000" lvl="0" indent="0" algn="l" rtl="0">
              <a:spcBef>
                <a:spcPts val="560"/>
              </a:spcBef>
              <a:spcAft>
                <a:spcPts val="0"/>
              </a:spcAft>
              <a:buClr>
                <a:schemeClr val="dk1"/>
              </a:buClr>
              <a:buSzPts val="1100"/>
              <a:buFont typeface="Arial"/>
              <a:buNone/>
            </a:pPr>
            <a:r>
              <a:rPr lang="de-DE" sz="2000">
                <a:solidFill>
                  <a:srgbClr val="666666"/>
                </a:solidFill>
              </a:rPr>
              <a:t>National Household Transportation Survey (1)</a:t>
            </a:r>
            <a:endParaRPr sz="2000">
              <a:solidFill>
                <a:srgbClr val="666666"/>
              </a:solidFill>
            </a:endParaRPr>
          </a:p>
          <a:p>
            <a:pPr marL="1260000" lvl="0" indent="0" algn="l" rtl="0">
              <a:spcBef>
                <a:spcPts val="560"/>
              </a:spcBef>
              <a:spcAft>
                <a:spcPts val="0"/>
              </a:spcAft>
              <a:buClr>
                <a:schemeClr val="dk1"/>
              </a:buClr>
              <a:buSzPts val="1100"/>
              <a:buFont typeface="Arial"/>
              <a:buNone/>
            </a:pPr>
            <a:r>
              <a:rPr lang="de-DE" sz="2000">
                <a:solidFill>
                  <a:srgbClr val="666666"/>
                </a:solidFill>
              </a:rPr>
              <a:t>Iowa Transportation and Employment Survey (1)</a:t>
            </a:r>
            <a:endParaRPr sz="2000">
              <a:solidFill>
                <a:srgbClr val="666666"/>
              </a:solidFill>
            </a:endParaRPr>
          </a:p>
          <a:p>
            <a:pPr marL="1260000" lvl="0" indent="0" algn="l" rtl="0">
              <a:spcBef>
                <a:spcPts val="560"/>
              </a:spcBef>
              <a:spcAft>
                <a:spcPts val="0"/>
              </a:spcAft>
              <a:buClr>
                <a:schemeClr val="dk1"/>
              </a:buClr>
              <a:buSzPts val="1100"/>
              <a:buFont typeface="Arial"/>
              <a:buNone/>
            </a:pPr>
            <a:r>
              <a:rPr lang="de-DE" sz="2000">
                <a:solidFill>
                  <a:srgbClr val="666666"/>
                </a:solidFill>
              </a:rPr>
              <a:t>California’s Health Interview Survey (1)</a:t>
            </a:r>
            <a:endParaRPr sz="2000">
              <a:solidFill>
                <a:srgbClr val="666666"/>
              </a:solidFill>
            </a:endParaRPr>
          </a:p>
          <a:p>
            <a:pPr marL="1260000" lvl="0" indent="0" algn="l" rtl="0">
              <a:spcBef>
                <a:spcPts val="560"/>
              </a:spcBef>
              <a:spcAft>
                <a:spcPts val="0"/>
              </a:spcAft>
              <a:buClr>
                <a:schemeClr val="dk1"/>
              </a:buClr>
              <a:buSzPts val="1100"/>
              <a:buFont typeface="Arial"/>
              <a:buNone/>
            </a:pPr>
            <a:r>
              <a:rPr lang="de-DE" sz="2000">
                <a:solidFill>
                  <a:srgbClr val="666666"/>
                </a:solidFill>
              </a:rPr>
              <a:t>Annual Survey of Jails (1)</a:t>
            </a:r>
            <a:endParaRPr sz="2000">
              <a:solidFill>
                <a:srgbClr val="666666"/>
              </a:solidFill>
            </a:endParaRPr>
          </a:p>
          <a:p>
            <a:pPr marL="1260000" lvl="0" indent="0" algn="l" rtl="0">
              <a:spcBef>
                <a:spcPts val="560"/>
              </a:spcBef>
              <a:spcAft>
                <a:spcPts val="0"/>
              </a:spcAft>
              <a:buClr>
                <a:schemeClr val="dk1"/>
              </a:buClr>
              <a:buSzPts val="1100"/>
              <a:buFont typeface="Arial"/>
              <a:buNone/>
            </a:pPr>
            <a:r>
              <a:rPr lang="de-DE" sz="2000">
                <a:solidFill>
                  <a:srgbClr val="666666"/>
                </a:solidFill>
              </a:rPr>
              <a:t>National Household Survey of Drug Abuse (1)</a:t>
            </a:r>
            <a:endParaRPr sz="2000">
              <a:solidFill>
                <a:srgbClr val="666666"/>
              </a:solidFill>
            </a:endParaRPr>
          </a:p>
          <a:p>
            <a:pPr marL="1260000" lvl="0" indent="0" algn="l" rtl="0">
              <a:spcBef>
                <a:spcPts val="560"/>
              </a:spcBef>
              <a:spcAft>
                <a:spcPts val="0"/>
              </a:spcAft>
              <a:buNone/>
            </a:pPr>
            <a:endParaRPr sz="2000">
              <a:solidFill>
                <a:srgbClr val="666666"/>
              </a:solidFill>
            </a:endParaRPr>
          </a:p>
        </p:txBody>
      </p:sp>
      <p:sp>
        <p:nvSpPr>
          <p:cNvPr id="182" name="Google Shape;182;p19"/>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11</a:t>
            </a:fld>
            <a:endParaRPr/>
          </a:p>
        </p:txBody>
      </p:sp>
      <p:grpSp>
        <p:nvGrpSpPr>
          <p:cNvPr id="183" name="Google Shape;183;p19"/>
          <p:cNvGrpSpPr/>
          <p:nvPr/>
        </p:nvGrpSpPr>
        <p:grpSpPr>
          <a:xfrm>
            <a:off x="0" y="837300"/>
            <a:ext cx="8917750" cy="621900"/>
            <a:chOff x="0" y="837300"/>
            <a:chExt cx="8917750" cy="621900"/>
          </a:xfrm>
        </p:grpSpPr>
        <p:sp>
          <p:nvSpPr>
            <p:cNvPr id="184" name="Google Shape;184;p19"/>
            <p:cNvSpPr/>
            <p:nvPr/>
          </p:nvSpPr>
          <p:spPr>
            <a:xfrm>
              <a:off x="0" y="837300"/>
              <a:ext cx="4760700" cy="621900"/>
            </a:xfrm>
            <a:prstGeom prst="homePlat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Dataset Mention Identification</a:t>
              </a:r>
              <a:endParaRPr sz="2200">
                <a:solidFill>
                  <a:srgbClr val="FFFFFF"/>
                </a:solidFill>
                <a:highlight>
                  <a:schemeClr val="dk2"/>
                </a:highlight>
              </a:endParaRPr>
            </a:p>
          </p:txBody>
        </p:sp>
        <p:sp>
          <p:nvSpPr>
            <p:cNvPr id="185" name="Google Shape;185;p19"/>
            <p:cNvSpPr/>
            <p:nvPr/>
          </p:nvSpPr>
          <p:spPr>
            <a:xfrm>
              <a:off x="4488275"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sp>
          <p:nvSpPr>
            <p:cNvPr id="186" name="Google Shape;186;p19"/>
            <p:cNvSpPr/>
            <p:nvPr/>
          </p:nvSpPr>
          <p:spPr>
            <a:xfrm>
              <a:off x="6572050"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0"/>
          <p:cNvSpPr txBox="1">
            <a:spLocks noGrp="1"/>
          </p:cNvSpPr>
          <p:nvPr>
            <p:ph type="body" idx="1"/>
          </p:nvPr>
        </p:nvSpPr>
        <p:spPr>
          <a:xfrm>
            <a:off x="416875" y="1580588"/>
            <a:ext cx="1977600" cy="768300"/>
          </a:xfrm>
          <a:prstGeom prst="rect">
            <a:avLst/>
          </a:prstGeom>
        </p:spPr>
        <p:txBody>
          <a:bodyPr spcFirstLastPara="1" wrap="square" lIns="91425" tIns="45700" rIns="91425" bIns="45700" anchor="t" anchorCtr="0">
            <a:noAutofit/>
          </a:bodyPr>
          <a:lstStyle/>
          <a:p>
            <a:pPr marL="0" marR="0" lvl="0" indent="0" algn="l" rtl="0">
              <a:lnSpc>
                <a:spcPct val="100000"/>
              </a:lnSpc>
              <a:spcBef>
                <a:spcPts val="560"/>
              </a:spcBef>
              <a:spcAft>
                <a:spcPts val="0"/>
              </a:spcAft>
              <a:buNone/>
            </a:pPr>
            <a:r>
              <a:rPr lang="de-DE" i="1">
                <a:solidFill>
                  <a:srgbClr val="58748F"/>
                </a:solidFill>
              </a:rPr>
              <a:t>Example</a:t>
            </a:r>
            <a:endParaRPr i="1">
              <a:solidFill>
                <a:srgbClr val="58748F"/>
              </a:solidFill>
            </a:endParaRPr>
          </a:p>
          <a:p>
            <a:pPr marL="0" marR="0" lvl="0" indent="0" algn="l" rtl="0">
              <a:lnSpc>
                <a:spcPct val="100000"/>
              </a:lnSpc>
              <a:spcBef>
                <a:spcPts val="560"/>
              </a:spcBef>
              <a:spcAft>
                <a:spcPts val="0"/>
              </a:spcAft>
              <a:buNone/>
            </a:pPr>
            <a:endParaRPr/>
          </a:p>
        </p:txBody>
      </p:sp>
      <p:sp>
        <p:nvSpPr>
          <p:cNvPr id="193" name="Google Shape;193;p20"/>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12</a:t>
            </a:fld>
            <a:endParaRPr/>
          </a:p>
        </p:txBody>
      </p:sp>
      <p:grpSp>
        <p:nvGrpSpPr>
          <p:cNvPr id="194" name="Google Shape;194;p20"/>
          <p:cNvGrpSpPr/>
          <p:nvPr/>
        </p:nvGrpSpPr>
        <p:grpSpPr>
          <a:xfrm>
            <a:off x="0" y="837300"/>
            <a:ext cx="8917750" cy="621900"/>
            <a:chOff x="0" y="837300"/>
            <a:chExt cx="8917750" cy="621900"/>
          </a:xfrm>
        </p:grpSpPr>
        <p:sp>
          <p:nvSpPr>
            <p:cNvPr id="195" name="Google Shape;195;p20"/>
            <p:cNvSpPr/>
            <p:nvPr/>
          </p:nvSpPr>
          <p:spPr>
            <a:xfrm>
              <a:off x="0" y="837300"/>
              <a:ext cx="2224800" cy="621900"/>
            </a:xfrm>
            <a:prstGeom prst="homePlate">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highlight>
                  <a:schemeClr val="dk2"/>
                </a:highlight>
              </a:endParaRPr>
            </a:p>
          </p:txBody>
        </p:sp>
        <p:sp>
          <p:nvSpPr>
            <p:cNvPr id="196" name="Google Shape;196;p20"/>
            <p:cNvSpPr/>
            <p:nvPr/>
          </p:nvSpPr>
          <p:spPr>
            <a:xfrm>
              <a:off x="1961700" y="837300"/>
              <a:ext cx="4872300" cy="6219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Research Field Classification</a:t>
              </a:r>
              <a:endParaRPr sz="2200">
                <a:solidFill>
                  <a:srgbClr val="FFFFFF"/>
                </a:solidFill>
              </a:endParaRPr>
            </a:p>
          </p:txBody>
        </p:sp>
        <p:sp>
          <p:nvSpPr>
            <p:cNvPr id="197" name="Google Shape;197;p20"/>
            <p:cNvSpPr/>
            <p:nvPr/>
          </p:nvSpPr>
          <p:spPr>
            <a:xfrm>
              <a:off x="6572050"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grpSp>
      <p:sp>
        <p:nvSpPr>
          <p:cNvPr id="198" name="Google Shape;198;p20"/>
          <p:cNvSpPr/>
          <p:nvPr/>
        </p:nvSpPr>
        <p:spPr>
          <a:xfrm>
            <a:off x="526325" y="2408275"/>
            <a:ext cx="2535900" cy="3277500"/>
          </a:xfrm>
          <a:prstGeom prst="snip1Rect">
            <a:avLst>
              <a:gd name="adj" fmla="val 16667"/>
            </a:avLst>
          </a:prstGeom>
          <a:solidFill>
            <a:schemeClr val="l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txBox="1"/>
          <p:nvPr/>
        </p:nvSpPr>
        <p:spPr>
          <a:xfrm>
            <a:off x="3795825" y="2025500"/>
            <a:ext cx="4593300" cy="53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20"/>
          <p:cNvSpPr txBox="1">
            <a:spLocks noGrp="1"/>
          </p:cNvSpPr>
          <p:nvPr>
            <p:ph type="body" idx="1"/>
          </p:nvPr>
        </p:nvSpPr>
        <p:spPr>
          <a:xfrm>
            <a:off x="526325" y="2470275"/>
            <a:ext cx="2352600" cy="2968200"/>
          </a:xfrm>
          <a:prstGeom prst="rect">
            <a:avLst/>
          </a:prstGeom>
        </p:spPr>
        <p:txBody>
          <a:bodyPr spcFirstLastPara="1" wrap="square" lIns="91425" tIns="45700" rIns="91425" bIns="45700" anchor="t" anchorCtr="0">
            <a:noAutofit/>
          </a:bodyPr>
          <a:lstStyle/>
          <a:p>
            <a:pPr marL="0" marR="0" lvl="0" indent="0" algn="l" rtl="0">
              <a:lnSpc>
                <a:spcPct val="100000"/>
              </a:lnSpc>
              <a:spcBef>
                <a:spcPts val="560"/>
              </a:spcBef>
              <a:spcAft>
                <a:spcPts val="0"/>
              </a:spcAft>
              <a:buNone/>
            </a:pPr>
            <a:r>
              <a:rPr lang="de-DE" b="1">
                <a:solidFill>
                  <a:srgbClr val="666666"/>
                </a:solidFill>
              </a:rPr>
              <a:t>EU Soft Power in the Eastern Neighbor-</a:t>
            </a:r>
            <a:br>
              <a:rPr lang="de-DE" b="1">
                <a:solidFill>
                  <a:srgbClr val="666666"/>
                </a:solidFill>
              </a:rPr>
            </a:br>
            <a:r>
              <a:rPr lang="de-DE" b="1">
                <a:solidFill>
                  <a:srgbClr val="666666"/>
                </a:solidFill>
              </a:rPr>
              <a:t>hood and the Western Balkans ...</a:t>
            </a:r>
            <a:endParaRPr b="1">
              <a:solidFill>
                <a:srgbClr val="666666"/>
              </a:solidFill>
            </a:endParaRPr>
          </a:p>
          <a:p>
            <a:pPr marL="0" marR="0" lvl="0" indent="0" algn="l" rtl="0">
              <a:lnSpc>
                <a:spcPct val="100000"/>
              </a:lnSpc>
              <a:spcBef>
                <a:spcPts val="560"/>
              </a:spcBef>
              <a:spcAft>
                <a:spcPts val="0"/>
              </a:spcAft>
              <a:buNone/>
            </a:pPr>
            <a:endParaRPr/>
          </a:p>
        </p:txBody>
      </p:sp>
      <p:sp>
        <p:nvSpPr>
          <p:cNvPr id="201" name="Google Shape;201;p20"/>
          <p:cNvSpPr/>
          <p:nvPr/>
        </p:nvSpPr>
        <p:spPr>
          <a:xfrm>
            <a:off x="3306175" y="2493325"/>
            <a:ext cx="1427400" cy="14583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4905225" y="3296513"/>
            <a:ext cx="3483900" cy="1095900"/>
          </a:xfrm>
          <a:prstGeom prst="roundRect">
            <a:avLst>
              <a:gd name="adj" fmla="val 16667"/>
            </a:avLst>
          </a:prstGeom>
          <a:solidFill>
            <a:srgbClr val="134F5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2800">
                <a:solidFill>
                  <a:srgbClr val="FFFFFF"/>
                </a:solidFill>
              </a:rPr>
              <a:t>European Politics</a:t>
            </a:r>
            <a:endParaRPr sz="2800">
              <a:solidFill>
                <a:srgbClr val="FFFFFF"/>
              </a:solidFill>
            </a:endParaRPr>
          </a:p>
        </p:txBody>
      </p:sp>
      <p:sp>
        <p:nvSpPr>
          <p:cNvPr id="203" name="Google Shape;203;p20"/>
          <p:cNvSpPr/>
          <p:nvPr/>
        </p:nvSpPr>
        <p:spPr>
          <a:xfrm>
            <a:off x="4905225" y="2120175"/>
            <a:ext cx="3483900" cy="1028100"/>
          </a:xfrm>
          <a:prstGeom prst="roundRect">
            <a:avLst>
              <a:gd name="adj" fmla="val 16667"/>
            </a:avLst>
          </a:prstGeom>
          <a:solidFill>
            <a:srgbClr val="134F5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2800">
                <a:solidFill>
                  <a:srgbClr val="FFFFFF"/>
                </a:solidFill>
              </a:rPr>
              <a:t>Development Policy</a:t>
            </a:r>
            <a:endParaRPr sz="2800">
              <a:solidFill>
                <a:srgbClr val="FFFFFF"/>
              </a:solidFill>
            </a:endParaRPr>
          </a:p>
        </p:txBody>
      </p:sp>
      <p:sp>
        <p:nvSpPr>
          <p:cNvPr id="204" name="Google Shape;204;p20"/>
          <p:cNvSpPr txBox="1"/>
          <p:nvPr/>
        </p:nvSpPr>
        <p:spPr>
          <a:xfrm>
            <a:off x="3375975" y="4759425"/>
            <a:ext cx="5433000" cy="1986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270000" tIns="91425" rIns="91425" bIns="91425" anchor="t" anchorCtr="0">
            <a:noAutofit/>
          </a:bodyPr>
          <a:lstStyle/>
          <a:p>
            <a:pPr marL="0" lvl="0" indent="0" algn="l" rtl="0">
              <a:lnSpc>
                <a:spcPct val="150000"/>
              </a:lnSpc>
              <a:spcBef>
                <a:spcPts val="0"/>
              </a:spcBef>
              <a:spcAft>
                <a:spcPts val="0"/>
              </a:spcAft>
              <a:buNone/>
            </a:pPr>
            <a:r>
              <a:rPr lang="de-DE" sz="2800" i="1">
                <a:solidFill>
                  <a:srgbClr val="58748F"/>
                </a:solidFill>
              </a:rPr>
              <a:t>Approach</a:t>
            </a:r>
            <a:endParaRPr sz="2000" i="1">
              <a:solidFill>
                <a:srgbClr val="58748F"/>
              </a:solidFill>
            </a:endParaRPr>
          </a:p>
          <a:p>
            <a:pPr marL="457200" lvl="0" indent="-381000" algn="l" rtl="0">
              <a:spcBef>
                <a:spcPts val="560"/>
              </a:spcBef>
              <a:spcAft>
                <a:spcPts val="0"/>
              </a:spcAft>
              <a:buClr>
                <a:srgbClr val="58748F"/>
              </a:buClr>
              <a:buSzPts val="2400"/>
              <a:buFont typeface="Noto Sans Symbols"/>
              <a:buChar char="●"/>
            </a:pPr>
            <a:r>
              <a:rPr lang="de-DE" sz="2400">
                <a:solidFill>
                  <a:schemeClr val="dk1"/>
                </a:solidFill>
              </a:rPr>
              <a:t>Multilabel Classification</a:t>
            </a:r>
            <a:endParaRPr sz="2400">
              <a:solidFill>
                <a:schemeClr val="dk1"/>
              </a:solidFill>
            </a:endParaRPr>
          </a:p>
          <a:p>
            <a:pPr marL="457200" lvl="0" indent="-381000" algn="l" rtl="0">
              <a:spcBef>
                <a:spcPts val="0"/>
              </a:spcBef>
              <a:spcAft>
                <a:spcPts val="0"/>
              </a:spcAft>
              <a:buClr>
                <a:srgbClr val="58748F"/>
              </a:buClr>
              <a:buSzPts val="2400"/>
              <a:buFont typeface="Noto Sans Symbols"/>
              <a:buChar char="●"/>
            </a:pPr>
            <a:r>
              <a:rPr lang="de-DE" sz="2400">
                <a:solidFill>
                  <a:schemeClr val="dk1"/>
                </a:solidFill>
              </a:rPr>
              <a:t>fastText-Model</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1"/>
          <p:cNvSpPr txBox="1">
            <a:spLocks noGrp="1"/>
          </p:cNvSpPr>
          <p:nvPr>
            <p:ph type="body" idx="1"/>
          </p:nvPr>
        </p:nvSpPr>
        <p:spPr>
          <a:xfrm>
            <a:off x="683569" y="1600200"/>
            <a:ext cx="7776300" cy="4526100"/>
          </a:xfrm>
          <a:prstGeom prst="rect">
            <a:avLst/>
          </a:prstGeom>
        </p:spPr>
        <p:txBody>
          <a:bodyPr spcFirstLastPara="1" wrap="square" lIns="91425" tIns="45700" rIns="91425" bIns="45700" anchor="t" anchorCtr="0">
            <a:noAutofit/>
          </a:bodyPr>
          <a:lstStyle/>
          <a:p>
            <a:pPr marL="0" lvl="0" indent="0" algn="l" rtl="0">
              <a:lnSpc>
                <a:spcPct val="150000"/>
              </a:lnSpc>
              <a:spcBef>
                <a:spcPts val="560"/>
              </a:spcBef>
              <a:spcAft>
                <a:spcPts val="0"/>
              </a:spcAft>
              <a:buNone/>
            </a:pPr>
            <a:r>
              <a:rPr lang="de-DE" i="1">
                <a:solidFill>
                  <a:srgbClr val="58748F"/>
                </a:solidFill>
              </a:rPr>
              <a:t>Used Dataset</a:t>
            </a:r>
            <a:endParaRPr i="1">
              <a:solidFill>
                <a:srgbClr val="58748F"/>
              </a:solidFill>
            </a:endParaRPr>
          </a:p>
          <a:p>
            <a:pPr marL="457200" lvl="0" indent="-406400" algn="l" rtl="0">
              <a:spcBef>
                <a:spcPts val="560"/>
              </a:spcBef>
              <a:spcAft>
                <a:spcPts val="0"/>
              </a:spcAft>
              <a:buSzPts val="2800"/>
              <a:buChar char="▪"/>
            </a:pPr>
            <a:r>
              <a:rPr lang="de-DE"/>
              <a:t>Annotated Corpus as Reference</a:t>
            </a:r>
            <a:endParaRPr/>
          </a:p>
          <a:p>
            <a:pPr marL="457200" lvl="0" indent="-406400" algn="l" rtl="0">
              <a:spcBef>
                <a:spcPts val="0"/>
              </a:spcBef>
              <a:spcAft>
                <a:spcPts val="0"/>
              </a:spcAft>
              <a:buSzPts val="2800"/>
              <a:buChar char="▪"/>
            </a:pPr>
            <a:r>
              <a:rPr lang="de-DE"/>
              <a:t>Social Science Open Access Repository (SSOAR)</a:t>
            </a:r>
            <a:endParaRPr/>
          </a:p>
          <a:p>
            <a:pPr marL="457200" lvl="0" indent="-406400" algn="l" rtl="0">
              <a:spcBef>
                <a:spcPts val="0"/>
              </a:spcBef>
              <a:spcAft>
                <a:spcPts val="0"/>
              </a:spcAft>
              <a:buSzPts val="2800"/>
              <a:buChar char="▪"/>
            </a:pPr>
            <a:r>
              <a:rPr lang="de-DE"/>
              <a:t>Different classification schemes</a:t>
            </a:r>
            <a:endParaRPr/>
          </a:p>
          <a:p>
            <a:pPr marL="914400" lvl="1" indent="-381000" algn="l" rtl="0">
              <a:spcBef>
                <a:spcPts val="0"/>
              </a:spcBef>
              <a:spcAft>
                <a:spcPts val="0"/>
              </a:spcAft>
              <a:buSzPts val="2400"/>
              <a:buChar char="▶"/>
            </a:pPr>
            <a:r>
              <a:rPr lang="de-DE"/>
              <a:t>Selected Classification Social Sciences</a:t>
            </a:r>
            <a:endParaRPr/>
          </a:p>
          <a:p>
            <a:pPr marL="914400" lvl="1" indent="-381000" algn="l" rtl="0">
              <a:spcBef>
                <a:spcPts val="0"/>
              </a:spcBef>
              <a:spcAft>
                <a:spcPts val="0"/>
              </a:spcAft>
              <a:buSzPts val="2400"/>
              <a:buChar char="▶"/>
            </a:pPr>
            <a:r>
              <a:rPr lang="de-DE"/>
              <a:t>140 Classes and train/test set of 6000 Publications abstracts</a:t>
            </a:r>
            <a:endParaRPr/>
          </a:p>
          <a:p>
            <a:pPr marL="914400" lvl="1" indent="-381000" algn="l" rtl="0">
              <a:spcBef>
                <a:spcPts val="0"/>
              </a:spcBef>
              <a:spcAft>
                <a:spcPts val="0"/>
              </a:spcAft>
              <a:buSzPts val="2400"/>
              <a:buChar char="▶"/>
            </a:pPr>
            <a:r>
              <a:rPr lang="de-DE"/>
              <a:t>Select the 44 Classes with more then 300 Training Examples</a:t>
            </a:r>
            <a:endParaRPr/>
          </a:p>
        </p:txBody>
      </p:sp>
      <p:sp>
        <p:nvSpPr>
          <p:cNvPr id="211" name="Google Shape;211;p21"/>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13</a:t>
            </a:fld>
            <a:endParaRPr/>
          </a:p>
        </p:txBody>
      </p:sp>
      <p:grpSp>
        <p:nvGrpSpPr>
          <p:cNvPr id="212" name="Google Shape;212;p21"/>
          <p:cNvGrpSpPr/>
          <p:nvPr/>
        </p:nvGrpSpPr>
        <p:grpSpPr>
          <a:xfrm>
            <a:off x="0" y="837300"/>
            <a:ext cx="8917750" cy="621900"/>
            <a:chOff x="0" y="837300"/>
            <a:chExt cx="8917750" cy="621900"/>
          </a:xfrm>
        </p:grpSpPr>
        <p:sp>
          <p:nvSpPr>
            <p:cNvPr id="213" name="Google Shape;213;p21"/>
            <p:cNvSpPr/>
            <p:nvPr/>
          </p:nvSpPr>
          <p:spPr>
            <a:xfrm>
              <a:off x="0" y="837300"/>
              <a:ext cx="2224800" cy="621900"/>
            </a:xfrm>
            <a:prstGeom prst="homePlate">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highlight>
                  <a:schemeClr val="dk2"/>
                </a:highlight>
              </a:endParaRPr>
            </a:p>
          </p:txBody>
        </p:sp>
        <p:sp>
          <p:nvSpPr>
            <p:cNvPr id="214" name="Google Shape;214;p21"/>
            <p:cNvSpPr/>
            <p:nvPr/>
          </p:nvSpPr>
          <p:spPr>
            <a:xfrm>
              <a:off x="1961700" y="837300"/>
              <a:ext cx="4872300" cy="6219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Research Field Classification</a:t>
              </a:r>
              <a:endParaRPr sz="2200">
                <a:solidFill>
                  <a:srgbClr val="FFFFFF"/>
                </a:solidFill>
              </a:endParaRPr>
            </a:p>
          </p:txBody>
        </p:sp>
        <p:sp>
          <p:nvSpPr>
            <p:cNvPr id="215" name="Google Shape;215;p21"/>
            <p:cNvSpPr/>
            <p:nvPr/>
          </p:nvSpPr>
          <p:spPr>
            <a:xfrm>
              <a:off x="6572050"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2"/>
          <p:cNvSpPr txBox="1">
            <a:spLocks noGrp="1"/>
          </p:cNvSpPr>
          <p:nvPr>
            <p:ph type="title"/>
          </p:nvPr>
        </p:nvSpPr>
        <p:spPr>
          <a:xfrm>
            <a:off x="684213" y="908050"/>
            <a:ext cx="7775700" cy="509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22" name="Google Shape;222;p22"/>
          <p:cNvSpPr txBox="1">
            <a:spLocks noGrp="1"/>
          </p:cNvSpPr>
          <p:nvPr>
            <p:ph type="body" idx="1"/>
          </p:nvPr>
        </p:nvSpPr>
        <p:spPr>
          <a:xfrm>
            <a:off x="683569" y="1600200"/>
            <a:ext cx="7776300" cy="45261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endParaRPr/>
          </a:p>
        </p:txBody>
      </p:sp>
      <p:sp>
        <p:nvSpPr>
          <p:cNvPr id="223" name="Google Shape;223;p22"/>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14</a:t>
            </a:fld>
            <a:endParaRPr/>
          </a:p>
        </p:txBody>
      </p:sp>
      <p:pic>
        <p:nvPicPr>
          <p:cNvPr id="224" name="Google Shape;224;p22"/>
          <p:cNvPicPr preferRelativeResize="0"/>
          <p:nvPr/>
        </p:nvPicPr>
        <p:blipFill>
          <a:blip r:embed="rId3">
            <a:alphaModFix/>
          </a:blip>
          <a:stretch>
            <a:fillRect/>
          </a:stretch>
        </p:blipFill>
        <p:spPr>
          <a:xfrm>
            <a:off x="0" y="-110533"/>
            <a:ext cx="9244701" cy="7795171"/>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3"/>
          <p:cNvSpPr txBox="1">
            <a:spLocks noGrp="1"/>
          </p:cNvSpPr>
          <p:nvPr>
            <p:ph type="body" idx="1"/>
          </p:nvPr>
        </p:nvSpPr>
        <p:spPr>
          <a:xfrm>
            <a:off x="683569" y="1600200"/>
            <a:ext cx="7776300" cy="4526100"/>
          </a:xfrm>
          <a:prstGeom prst="rect">
            <a:avLst/>
          </a:prstGeom>
        </p:spPr>
        <p:txBody>
          <a:bodyPr spcFirstLastPara="1" wrap="square" lIns="91425" tIns="45700" rIns="91425" bIns="45700" anchor="t" anchorCtr="0">
            <a:noAutofit/>
          </a:bodyPr>
          <a:lstStyle/>
          <a:p>
            <a:pPr marL="0" lvl="0" indent="0" algn="l" rtl="0">
              <a:lnSpc>
                <a:spcPct val="150000"/>
              </a:lnSpc>
              <a:spcBef>
                <a:spcPts val="560"/>
              </a:spcBef>
              <a:spcAft>
                <a:spcPts val="0"/>
              </a:spcAft>
              <a:buNone/>
            </a:pPr>
            <a:r>
              <a:rPr lang="de-DE" i="1">
                <a:solidFill>
                  <a:srgbClr val="58748F"/>
                </a:solidFill>
              </a:rPr>
              <a:t>Used Dataset</a:t>
            </a:r>
            <a:endParaRPr i="1">
              <a:solidFill>
                <a:srgbClr val="58748F"/>
              </a:solidFill>
            </a:endParaRPr>
          </a:p>
          <a:p>
            <a:pPr marL="457200" lvl="0" indent="-406400" algn="l" rtl="0">
              <a:spcBef>
                <a:spcPts val="560"/>
              </a:spcBef>
              <a:spcAft>
                <a:spcPts val="0"/>
              </a:spcAft>
              <a:buSzPts val="2800"/>
              <a:buChar char="▪"/>
            </a:pPr>
            <a:r>
              <a:rPr lang="de-DE"/>
              <a:t>Annotated Corpus as Reference</a:t>
            </a:r>
            <a:endParaRPr/>
          </a:p>
          <a:p>
            <a:pPr marL="457200" lvl="0" indent="-406400" algn="l" rtl="0">
              <a:spcBef>
                <a:spcPts val="0"/>
              </a:spcBef>
              <a:spcAft>
                <a:spcPts val="0"/>
              </a:spcAft>
              <a:buSzPts val="2800"/>
              <a:buChar char="▪"/>
            </a:pPr>
            <a:r>
              <a:rPr lang="de-DE"/>
              <a:t>Social Science Open Access Repository (SSOAR)</a:t>
            </a:r>
            <a:endParaRPr/>
          </a:p>
          <a:p>
            <a:pPr marL="457200" lvl="0" indent="-406400" algn="l" rtl="0">
              <a:spcBef>
                <a:spcPts val="0"/>
              </a:spcBef>
              <a:spcAft>
                <a:spcPts val="0"/>
              </a:spcAft>
              <a:buSzPts val="2800"/>
              <a:buChar char="▪"/>
            </a:pPr>
            <a:r>
              <a:rPr lang="de-DE"/>
              <a:t>Different classification schemes</a:t>
            </a:r>
            <a:endParaRPr/>
          </a:p>
          <a:p>
            <a:pPr marL="914400" lvl="1" indent="-381000" algn="l" rtl="0">
              <a:spcBef>
                <a:spcPts val="0"/>
              </a:spcBef>
              <a:spcAft>
                <a:spcPts val="0"/>
              </a:spcAft>
              <a:buSzPts val="2400"/>
              <a:buChar char="▶"/>
            </a:pPr>
            <a:r>
              <a:rPr lang="de-DE"/>
              <a:t>Selected Classification Social Sciences</a:t>
            </a:r>
            <a:endParaRPr/>
          </a:p>
          <a:p>
            <a:pPr marL="914400" lvl="1" indent="-381000" algn="l" rtl="0">
              <a:spcBef>
                <a:spcPts val="0"/>
              </a:spcBef>
              <a:spcAft>
                <a:spcPts val="0"/>
              </a:spcAft>
              <a:buSzPts val="2400"/>
              <a:buChar char="▶"/>
            </a:pPr>
            <a:r>
              <a:rPr lang="de-DE"/>
              <a:t>140 Classes and train/test set of 6000 Publications abstracts</a:t>
            </a:r>
            <a:endParaRPr/>
          </a:p>
          <a:p>
            <a:pPr marL="914400" lvl="1" indent="-381000" algn="l" rtl="0">
              <a:spcBef>
                <a:spcPts val="0"/>
              </a:spcBef>
              <a:spcAft>
                <a:spcPts val="0"/>
              </a:spcAft>
              <a:buSzPts val="2400"/>
              <a:buChar char="▶"/>
            </a:pPr>
            <a:r>
              <a:rPr lang="de-DE"/>
              <a:t>Select the 44 Classes with more then 300 Training Examples</a:t>
            </a:r>
            <a:endParaRPr/>
          </a:p>
        </p:txBody>
      </p:sp>
      <p:sp>
        <p:nvSpPr>
          <p:cNvPr id="231" name="Google Shape;231;p23"/>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15</a:t>
            </a:fld>
            <a:endParaRPr/>
          </a:p>
        </p:txBody>
      </p:sp>
      <p:grpSp>
        <p:nvGrpSpPr>
          <p:cNvPr id="232" name="Google Shape;232;p23"/>
          <p:cNvGrpSpPr/>
          <p:nvPr/>
        </p:nvGrpSpPr>
        <p:grpSpPr>
          <a:xfrm>
            <a:off x="0" y="837300"/>
            <a:ext cx="8917750" cy="621900"/>
            <a:chOff x="0" y="837300"/>
            <a:chExt cx="8917750" cy="621900"/>
          </a:xfrm>
        </p:grpSpPr>
        <p:sp>
          <p:nvSpPr>
            <p:cNvPr id="233" name="Google Shape;233;p23"/>
            <p:cNvSpPr/>
            <p:nvPr/>
          </p:nvSpPr>
          <p:spPr>
            <a:xfrm>
              <a:off x="0" y="837300"/>
              <a:ext cx="2224800" cy="621900"/>
            </a:xfrm>
            <a:prstGeom prst="homePlate">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highlight>
                  <a:schemeClr val="dk2"/>
                </a:highlight>
              </a:endParaRPr>
            </a:p>
          </p:txBody>
        </p:sp>
        <p:sp>
          <p:nvSpPr>
            <p:cNvPr id="234" name="Google Shape;234;p23"/>
            <p:cNvSpPr/>
            <p:nvPr/>
          </p:nvSpPr>
          <p:spPr>
            <a:xfrm>
              <a:off x="1961700" y="837300"/>
              <a:ext cx="4872300" cy="6219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Research Field Classification</a:t>
              </a:r>
              <a:endParaRPr sz="2200">
                <a:solidFill>
                  <a:srgbClr val="FFFFFF"/>
                </a:solidFill>
              </a:endParaRPr>
            </a:p>
          </p:txBody>
        </p:sp>
        <p:sp>
          <p:nvSpPr>
            <p:cNvPr id="235" name="Google Shape;235;p23"/>
            <p:cNvSpPr/>
            <p:nvPr/>
          </p:nvSpPr>
          <p:spPr>
            <a:xfrm>
              <a:off x="6572050"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4"/>
          <p:cNvSpPr txBox="1">
            <a:spLocks noGrp="1"/>
          </p:cNvSpPr>
          <p:nvPr>
            <p:ph type="body" idx="1"/>
          </p:nvPr>
        </p:nvSpPr>
        <p:spPr>
          <a:xfrm>
            <a:off x="683569" y="1600200"/>
            <a:ext cx="7776300" cy="4526100"/>
          </a:xfrm>
          <a:prstGeom prst="rect">
            <a:avLst/>
          </a:prstGeom>
        </p:spPr>
        <p:txBody>
          <a:bodyPr spcFirstLastPara="1" wrap="square" lIns="91425" tIns="45700" rIns="91425" bIns="45700" anchor="t" anchorCtr="0">
            <a:noAutofit/>
          </a:bodyPr>
          <a:lstStyle/>
          <a:p>
            <a:pPr marL="0" marR="0" lvl="0" indent="0" algn="l" rtl="0">
              <a:lnSpc>
                <a:spcPct val="100000"/>
              </a:lnSpc>
              <a:spcBef>
                <a:spcPts val="560"/>
              </a:spcBef>
              <a:spcAft>
                <a:spcPts val="0"/>
              </a:spcAft>
              <a:buNone/>
            </a:pPr>
            <a:r>
              <a:rPr lang="de-DE" i="1">
                <a:solidFill>
                  <a:srgbClr val="58748F"/>
                </a:solidFill>
              </a:rPr>
              <a:t>Results</a:t>
            </a:r>
            <a:endParaRPr i="1">
              <a:solidFill>
                <a:srgbClr val="58748F"/>
              </a:solidFill>
            </a:endParaRPr>
          </a:p>
          <a:p>
            <a:pPr marL="0" marR="0" lvl="0" indent="0" algn="l" rtl="0">
              <a:lnSpc>
                <a:spcPct val="100000"/>
              </a:lnSpc>
              <a:spcBef>
                <a:spcPts val="560"/>
              </a:spcBef>
              <a:spcAft>
                <a:spcPts val="0"/>
              </a:spcAft>
              <a:buNone/>
            </a:pPr>
            <a:endParaRPr i="1">
              <a:solidFill>
                <a:srgbClr val="58748F"/>
              </a:solidFill>
            </a:endParaRPr>
          </a:p>
          <a:p>
            <a:pPr marL="457200" lvl="0" indent="-406400" algn="l" rtl="0">
              <a:spcBef>
                <a:spcPts val="560"/>
              </a:spcBef>
              <a:spcAft>
                <a:spcPts val="0"/>
              </a:spcAft>
              <a:buSzPts val="2800"/>
              <a:buChar char="▪"/>
            </a:pPr>
            <a:r>
              <a:rPr lang="de-DE"/>
              <a:t>f1-score of 0.52</a:t>
            </a:r>
            <a:endParaRPr/>
          </a:p>
          <a:p>
            <a:pPr marL="457200" lvl="0" indent="-406400" algn="l" rtl="0">
              <a:spcBef>
                <a:spcPts val="0"/>
              </a:spcBef>
              <a:spcAft>
                <a:spcPts val="0"/>
              </a:spcAft>
              <a:buSzPts val="2800"/>
              <a:buChar char="▪"/>
            </a:pPr>
            <a:r>
              <a:rPr lang="de-DE"/>
              <a:t>94% of the publications are labeled </a:t>
            </a:r>
            <a:endParaRPr/>
          </a:p>
          <a:p>
            <a:pPr marL="457200" lvl="0" indent="-406400" algn="l" rtl="0">
              <a:spcBef>
                <a:spcPts val="0"/>
              </a:spcBef>
              <a:spcAft>
                <a:spcPts val="0"/>
              </a:spcAft>
              <a:buSzPts val="2800"/>
              <a:buChar char="▪"/>
            </a:pPr>
            <a:r>
              <a:rPr lang="de-DE"/>
              <a:t>Phase 1: </a:t>
            </a:r>
            <a:br>
              <a:rPr lang="de-DE"/>
            </a:br>
            <a:r>
              <a:rPr lang="de-DE" sz="2400"/>
              <a:t>Rank of rating from four judges on ten publications:</a:t>
            </a:r>
            <a:endParaRPr sz="2400"/>
          </a:p>
          <a:p>
            <a:pPr marL="914400" lvl="1" indent="-381000" algn="l" rtl="0">
              <a:spcBef>
                <a:spcPts val="0"/>
              </a:spcBef>
              <a:spcAft>
                <a:spcPts val="0"/>
              </a:spcAft>
              <a:buSzPts val="2400"/>
              <a:buChar char="▶"/>
            </a:pPr>
            <a:r>
              <a:rPr lang="de-DE"/>
              <a:t>3/3/1/1 </a:t>
            </a:r>
            <a:endParaRPr/>
          </a:p>
        </p:txBody>
      </p:sp>
      <p:sp>
        <p:nvSpPr>
          <p:cNvPr id="242" name="Google Shape;242;p24"/>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16</a:t>
            </a:fld>
            <a:endParaRPr/>
          </a:p>
        </p:txBody>
      </p:sp>
      <p:grpSp>
        <p:nvGrpSpPr>
          <p:cNvPr id="243" name="Google Shape;243;p24"/>
          <p:cNvGrpSpPr/>
          <p:nvPr/>
        </p:nvGrpSpPr>
        <p:grpSpPr>
          <a:xfrm>
            <a:off x="0" y="837300"/>
            <a:ext cx="8917750" cy="621900"/>
            <a:chOff x="0" y="837300"/>
            <a:chExt cx="8917750" cy="621900"/>
          </a:xfrm>
        </p:grpSpPr>
        <p:sp>
          <p:nvSpPr>
            <p:cNvPr id="244" name="Google Shape;244;p24"/>
            <p:cNvSpPr/>
            <p:nvPr/>
          </p:nvSpPr>
          <p:spPr>
            <a:xfrm>
              <a:off x="0" y="837300"/>
              <a:ext cx="2224800" cy="621900"/>
            </a:xfrm>
            <a:prstGeom prst="homePlate">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highlight>
                  <a:schemeClr val="dk2"/>
                </a:highlight>
              </a:endParaRPr>
            </a:p>
          </p:txBody>
        </p:sp>
        <p:sp>
          <p:nvSpPr>
            <p:cNvPr id="245" name="Google Shape;245;p24"/>
            <p:cNvSpPr/>
            <p:nvPr/>
          </p:nvSpPr>
          <p:spPr>
            <a:xfrm>
              <a:off x="1961700" y="837300"/>
              <a:ext cx="4872300" cy="6219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Research Field Classification</a:t>
              </a:r>
              <a:endParaRPr sz="2200">
                <a:solidFill>
                  <a:srgbClr val="FFFFFF"/>
                </a:solidFill>
              </a:endParaRPr>
            </a:p>
          </p:txBody>
        </p:sp>
        <p:sp>
          <p:nvSpPr>
            <p:cNvPr id="246" name="Google Shape;246;p24"/>
            <p:cNvSpPr/>
            <p:nvPr/>
          </p:nvSpPr>
          <p:spPr>
            <a:xfrm>
              <a:off x="6572050"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5"/>
          <p:cNvSpPr txBox="1">
            <a:spLocks noGrp="1"/>
          </p:cNvSpPr>
          <p:nvPr>
            <p:ph type="body" idx="1"/>
          </p:nvPr>
        </p:nvSpPr>
        <p:spPr>
          <a:xfrm>
            <a:off x="610450" y="1636300"/>
            <a:ext cx="1742100" cy="740100"/>
          </a:xfrm>
          <a:prstGeom prst="rect">
            <a:avLst/>
          </a:prstGeom>
        </p:spPr>
        <p:txBody>
          <a:bodyPr spcFirstLastPara="1" wrap="square" lIns="91425" tIns="45700" rIns="91425" bIns="45700" anchor="t" anchorCtr="0">
            <a:noAutofit/>
          </a:bodyPr>
          <a:lstStyle/>
          <a:p>
            <a:pPr marL="0" marR="0" lvl="0" indent="0" algn="l" rtl="0">
              <a:lnSpc>
                <a:spcPct val="100000"/>
              </a:lnSpc>
              <a:spcBef>
                <a:spcPts val="560"/>
              </a:spcBef>
              <a:spcAft>
                <a:spcPts val="0"/>
              </a:spcAft>
              <a:buNone/>
            </a:pPr>
            <a:r>
              <a:rPr lang="de-DE" i="1">
                <a:solidFill>
                  <a:srgbClr val="58748F"/>
                </a:solidFill>
              </a:rPr>
              <a:t>Example</a:t>
            </a:r>
            <a:endParaRPr/>
          </a:p>
        </p:txBody>
      </p:sp>
      <p:sp>
        <p:nvSpPr>
          <p:cNvPr id="253" name="Google Shape;253;p25"/>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17</a:t>
            </a:fld>
            <a:endParaRPr/>
          </a:p>
        </p:txBody>
      </p:sp>
      <p:grpSp>
        <p:nvGrpSpPr>
          <p:cNvPr id="254" name="Google Shape;254;p25"/>
          <p:cNvGrpSpPr/>
          <p:nvPr/>
        </p:nvGrpSpPr>
        <p:grpSpPr>
          <a:xfrm>
            <a:off x="0" y="837300"/>
            <a:ext cx="8917725" cy="621900"/>
            <a:chOff x="0" y="837300"/>
            <a:chExt cx="8917725" cy="621900"/>
          </a:xfrm>
        </p:grpSpPr>
        <p:sp>
          <p:nvSpPr>
            <p:cNvPr id="255" name="Google Shape;255;p25"/>
            <p:cNvSpPr/>
            <p:nvPr/>
          </p:nvSpPr>
          <p:spPr>
            <a:xfrm>
              <a:off x="0" y="837300"/>
              <a:ext cx="2224800" cy="621900"/>
            </a:xfrm>
            <a:prstGeom prst="homePlate">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highlight>
                  <a:schemeClr val="dk2"/>
                </a:highlight>
              </a:endParaRPr>
            </a:p>
          </p:txBody>
        </p:sp>
        <p:sp>
          <p:nvSpPr>
            <p:cNvPr id="256" name="Google Shape;256;p25"/>
            <p:cNvSpPr/>
            <p:nvPr/>
          </p:nvSpPr>
          <p:spPr>
            <a:xfrm>
              <a:off x="1961700"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sp>
          <p:nvSpPr>
            <p:cNvPr id="257" name="Google Shape;257;p25"/>
            <p:cNvSpPr/>
            <p:nvPr/>
          </p:nvSpPr>
          <p:spPr>
            <a:xfrm>
              <a:off x="4043025" y="837300"/>
              <a:ext cx="4874700" cy="6219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Research Method Identification</a:t>
              </a:r>
              <a:endParaRPr sz="2200">
                <a:solidFill>
                  <a:srgbClr val="FFFFFF"/>
                </a:solidFill>
              </a:endParaRPr>
            </a:p>
          </p:txBody>
        </p:sp>
      </p:grpSp>
      <p:sp>
        <p:nvSpPr>
          <p:cNvPr id="258" name="Google Shape;258;p25"/>
          <p:cNvSpPr txBox="1"/>
          <p:nvPr/>
        </p:nvSpPr>
        <p:spPr>
          <a:xfrm>
            <a:off x="844000" y="2473150"/>
            <a:ext cx="7005300" cy="344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2600">
                <a:solidFill>
                  <a:schemeClr val="dk1"/>
                </a:solidFill>
                <a:latin typeface="Times New Roman"/>
                <a:ea typeface="Times New Roman"/>
                <a:cs typeface="Times New Roman"/>
                <a:sym typeface="Times New Roman"/>
              </a:rPr>
              <a:t>In the cross-sectional analysis, differences in the odds of being obese according to vehicle ownership were calculated in Stata (Version 7.0; Stata Corp., College Station, TX) using</a:t>
            </a:r>
            <a:br>
              <a:rPr lang="de-DE" sz="2600">
                <a:solidFill>
                  <a:schemeClr val="dk1"/>
                </a:solidFill>
                <a:latin typeface="Times New Roman"/>
                <a:ea typeface="Times New Roman"/>
                <a:cs typeface="Times New Roman"/>
                <a:sym typeface="Times New Roman"/>
              </a:rPr>
            </a:br>
            <a:r>
              <a:rPr lang="de-DE" sz="2600">
                <a:solidFill>
                  <a:schemeClr val="dk1"/>
                </a:solidFill>
                <a:latin typeface="Times New Roman"/>
                <a:ea typeface="Times New Roman"/>
                <a:cs typeface="Times New Roman"/>
                <a:sym typeface="Times New Roman"/>
              </a:rPr>
              <a:t>generalized estimation equations (GEE). We assumed a binomial distribution and used a</a:t>
            </a:r>
            <a:br>
              <a:rPr lang="de-DE" sz="2600">
                <a:solidFill>
                  <a:schemeClr val="dk1"/>
                </a:solidFill>
                <a:latin typeface="Times New Roman"/>
                <a:ea typeface="Times New Roman"/>
                <a:cs typeface="Times New Roman"/>
                <a:sym typeface="Times New Roman"/>
              </a:rPr>
            </a:br>
            <a:r>
              <a:rPr lang="de-DE" sz="2600">
                <a:solidFill>
                  <a:schemeClr val="dk1"/>
                </a:solidFill>
                <a:latin typeface="Times New Roman"/>
                <a:ea typeface="Times New Roman"/>
                <a:cs typeface="Times New Roman"/>
                <a:sym typeface="Times New Roman"/>
              </a:rPr>
              <a:t>logit link function and an exchangeable working correlation matrix. </a:t>
            </a:r>
            <a:endParaRPr/>
          </a:p>
        </p:txBody>
      </p:sp>
      <p:sp>
        <p:nvSpPr>
          <p:cNvPr id="259" name="Google Shape;259;p25"/>
          <p:cNvSpPr/>
          <p:nvPr/>
        </p:nvSpPr>
        <p:spPr>
          <a:xfrm>
            <a:off x="844000" y="4171475"/>
            <a:ext cx="5382300" cy="365100"/>
          </a:xfrm>
          <a:prstGeom prst="roundRect">
            <a:avLst>
              <a:gd name="adj" fmla="val 16667"/>
            </a:avLst>
          </a:prstGeom>
          <a:solidFill>
            <a:srgbClr val="134F5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de-DE" sz="1800">
                <a:solidFill>
                  <a:srgbClr val="FFFFFF"/>
                </a:solidFill>
              </a:rPr>
              <a:t>generalized estimation equations (GEE)</a:t>
            </a:r>
            <a:endParaRPr sz="1800">
              <a:solidFill>
                <a:srgbClr val="FFFFFF"/>
              </a:solidFill>
            </a:endParaRPr>
          </a:p>
        </p:txBody>
      </p:sp>
      <p:sp>
        <p:nvSpPr>
          <p:cNvPr id="260" name="Google Shape;260;p25"/>
          <p:cNvSpPr/>
          <p:nvPr/>
        </p:nvSpPr>
        <p:spPr>
          <a:xfrm>
            <a:off x="1764325" y="2632775"/>
            <a:ext cx="3102900" cy="365100"/>
          </a:xfrm>
          <a:prstGeom prst="roundRect">
            <a:avLst>
              <a:gd name="adj" fmla="val 16667"/>
            </a:avLst>
          </a:prstGeom>
          <a:solidFill>
            <a:srgbClr val="134F5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de-DE" sz="1800">
                <a:solidFill>
                  <a:srgbClr val="FFFFFF"/>
                </a:solidFill>
              </a:rPr>
              <a:t>cross-sectional analysis</a:t>
            </a:r>
            <a:endParaRPr sz="1800">
              <a:solidFill>
                <a:srgbClr val="FFFFFF"/>
              </a:solidFill>
            </a:endParaRPr>
          </a:p>
        </p:txBody>
      </p:sp>
      <p:sp>
        <p:nvSpPr>
          <p:cNvPr id="261" name="Google Shape;261;p25"/>
          <p:cNvSpPr/>
          <p:nvPr/>
        </p:nvSpPr>
        <p:spPr>
          <a:xfrm>
            <a:off x="2352550" y="4599538"/>
            <a:ext cx="2832900" cy="365100"/>
          </a:xfrm>
          <a:prstGeom prst="roundRect">
            <a:avLst>
              <a:gd name="adj" fmla="val 16667"/>
            </a:avLst>
          </a:prstGeom>
          <a:solidFill>
            <a:srgbClr val="134F5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de-DE" sz="1800">
                <a:solidFill>
                  <a:srgbClr val="FFFFFF"/>
                </a:solidFill>
              </a:rPr>
              <a:t>binominal distribution</a:t>
            </a:r>
            <a:endParaRPr sz="1800">
              <a:solidFill>
                <a:srgbClr val="FFFFFF"/>
              </a:solidFill>
            </a:endParaRPr>
          </a:p>
        </p:txBody>
      </p:sp>
      <p:sp>
        <p:nvSpPr>
          <p:cNvPr id="262" name="Google Shape;262;p25"/>
          <p:cNvSpPr/>
          <p:nvPr/>
        </p:nvSpPr>
        <p:spPr>
          <a:xfrm>
            <a:off x="844000" y="5027625"/>
            <a:ext cx="2486700" cy="365100"/>
          </a:xfrm>
          <a:prstGeom prst="roundRect">
            <a:avLst>
              <a:gd name="adj" fmla="val 16667"/>
            </a:avLst>
          </a:prstGeom>
          <a:solidFill>
            <a:srgbClr val="134F5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de-DE" sz="1800">
                <a:solidFill>
                  <a:srgbClr val="FFFFFF"/>
                </a:solidFill>
              </a:rPr>
              <a:t>logit link function</a:t>
            </a:r>
            <a:endParaRPr sz="1800">
              <a:solidFill>
                <a:srgbClr val="FFFFFF"/>
              </a:solidFill>
            </a:endParaRPr>
          </a:p>
        </p:txBody>
      </p:sp>
      <p:sp>
        <p:nvSpPr>
          <p:cNvPr id="263" name="Google Shape;263;p25"/>
          <p:cNvSpPr/>
          <p:nvPr/>
        </p:nvSpPr>
        <p:spPr>
          <a:xfrm>
            <a:off x="822100" y="5442500"/>
            <a:ext cx="2486700" cy="365100"/>
          </a:xfrm>
          <a:prstGeom prst="roundRect">
            <a:avLst>
              <a:gd name="adj" fmla="val 16667"/>
            </a:avLst>
          </a:prstGeom>
          <a:solidFill>
            <a:srgbClr val="134F5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de-DE" sz="1800">
                <a:solidFill>
                  <a:srgbClr val="FFFFFF"/>
                </a:solidFill>
              </a:rPr>
              <a:t>correlation matrix</a:t>
            </a:r>
            <a:endParaRPr sz="18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6"/>
          <p:cNvSpPr txBox="1">
            <a:spLocks noGrp="1"/>
          </p:cNvSpPr>
          <p:nvPr>
            <p:ph type="body" idx="1"/>
          </p:nvPr>
        </p:nvSpPr>
        <p:spPr>
          <a:xfrm>
            <a:off x="781069" y="1636288"/>
            <a:ext cx="7776300" cy="45261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None/>
            </a:pPr>
            <a:r>
              <a:rPr lang="de-DE" i="1">
                <a:solidFill>
                  <a:srgbClr val="58748F"/>
                </a:solidFill>
              </a:rPr>
              <a:t>Approach</a:t>
            </a:r>
            <a:endParaRPr i="1">
              <a:solidFill>
                <a:srgbClr val="58748F"/>
              </a:solidFill>
            </a:endParaRPr>
          </a:p>
          <a:p>
            <a:pPr marL="457200" lvl="0" indent="-406400" algn="l" rtl="0">
              <a:lnSpc>
                <a:spcPct val="115000"/>
              </a:lnSpc>
              <a:spcBef>
                <a:spcPts val="560"/>
              </a:spcBef>
              <a:spcAft>
                <a:spcPts val="0"/>
              </a:spcAft>
              <a:buSzPts val="2800"/>
              <a:buChar char="▪"/>
            </a:pPr>
            <a:r>
              <a:rPr lang="de-DE"/>
              <a:t>Train NER-Classifier in a different domain</a:t>
            </a:r>
            <a:endParaRPr/>
          </a:p>
          <a:p>
            <a:pPr marL="914400" lvl="1" indent="-368300" algn="l" rtl="0">
              <a:lnSpc>
                <a:spcPct val="115000"/>
              </a:lnSpc>
              <a:spcBef>
                <a:spcPts val="0"/>
              </a:spcBef>
              <a:spcAft>
                <a:spcPts val="0"/>
              </a:spcAft>
              <a:buSzPts val="2200"/>
              <a:buChar char="▶"/>
            </a:pPr>
            <a:r>
              <a:rPr lang="de-DE" sz="2200"/>
              <a:t>Semantic Classes: Theory, Model, Measure, Tool</a:t>
            </a:r>
            <a:endParaRPr sz="2200"/>
          </a:p>
          <a:p>
            <a:pPr marL="457200" lvl="0" indent="-406400" algn="l" rtl="0">
              <a:lnSpc>
                <a:spcPct val="115000"/>
              </a:lnSpc>
              <a:spcBef>
                <a:spcPts val="0"/>
              </a:spcBef>
              <a:spcAft>
                <a:spcPts val="0"/>
              </a:spcAft>
              <a:buSzPts val="2800"/>
              <a:buChar char="▪"/>
            </a:pPr>
            <a:r>
              <a:rPr lang="de-DE"/>
              <a:t>Adapt to Social Science domain</a:t>
            </a:r>
            <a:endParaRPr/>
          </a:p>
          <a:p>
            <a:pPr marL="914400" lvl="1" indent="-368300" algn="l" rtl="0">
              <a:lnSpc>
                <a:spcPct val="115000"/>
              </a:lnSpc>
              <a:spcBef>
                <a:spcPts val="0"/>
              </a:spcBef>
              <a:spcAft>
                <a:spcPts val="0"/>
              </a:spcAft>
              <a:buSzPts val="2200"/>
              <a:buChar char="▶"/>
            </a:pPr>
            <a:r>
              <a:rPr lang="de-DE" sz="2200"/>
              <a:t>Further training on a Social Science Corpus </a:t>
            </a:r>
            <a:endParaRPr sz="2200"/>
          </a:p>
          <a:p>
            <a:pPr marL="914400" marR="0" lvl="1" indent="-368300" algn="l" rtl="0">
              <a:lnSpc>
                <a:spcPct val="115000"/>
              </a:lnSpc>
              <a:spcBef>
                <a:spcPts val="0"/>
              </a:spcBef>
              <a:spcAft>
                <a:spcPts val="0"/>
              </a:spcAft>
              <a:buClr>
                <a:srgbClr val="58748F"/>
              </a:buClr>
              <a:buSzPts val="2200"/>
              <a:buFont typeface="Noto Sans Symbols"/>
              <a:buChar char="▶"/>
            </a:pPr>
            <a:r>
              <a:rPr lang="de-DE" sz="2200"/>
              <a:t>Use Gazetteers and Word Embeddings</a:t>
            </a:r>
            <a:endParaRPr sz="2200"/>
          </a:p>
          <a:p>
            <a:pPr marL="457200" lvl="0" indent="-406400" algn="l" rtl="0">
              <a:lnSpc>
                <a:spcPct val="115000"/>
              </a:lnSpc>
              <a:spcBef>
                <a:spcPts val="0"/>
              </a:spcBef>
              <a:spcAft>
                <a:spcPts val="0"/>
              </a:spcAft>
              <a:buSzPts val="2800"/>
              <a:buChar char="▪"/>
            </a:pPr>
            <a:r>
              <a:rPr lang="de-DE"/>
              <a:t>Post-process classification results</a:t>
            </a:r>
            <a:endParaRPr/>
          </a:p>
          <a:p>
            <a:pPr marL="914400" lvl="1" indent="-368300" algn="l" rtl="0">
              <a:lnSpc>
                <a:spcPct val="115000"/>
              </a:lnSpc>
              <a:spcBef>
                <a:spcPts val="0"/>
              </a:spcBef>
              <a:spcAft>
                <a:spcPts val="0"/>
              </a:spcAft>
              <a:buSzPts val="2200"/>
              <a:buChar char="▶"/>
            </a:pPr>
            <a:r>
              <a:rPr lang="de-DE" sz="2200"/>
              <a:t>Filter by overlap with single words from controlled vocabulary (except stop words)</a:t>
            </a:r>
            <a:endParaRPr sz="2200"/>
          </a:p>
          <a:p>
            <a:pPr marL="914400" lvl="1" indent="-368300" algn="l" rtl="0">
              <a:lnSpc>
                <a:spcPct val="115000"/>
              </a:lnSpc>
              <a:spcBef>
                <a:spcPts val="0"/>
              </a:spcBef>
              <a:spcAft>
                <a:spcPts val="0"/>
              </a:spcAft>
              <a:buSzPts val="2200"/>
              <a:buChar char="▶"/>
            </a:pPr>
            <a:r>
              <a:rPr lang="de-DE" sz="2200"/>
              <a:t>Define valid POS tag sequences</a:t>
            </a:r>
            <a:endParaRPr sz="2200"/>
          </a:p>
        </p:txBody>
      </p:sp>
      <p:sp>
        <p:nvSpPr>
          <p:cNvPr id="270" name="Google Shape;270;p26"/>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18</a:t>
            </a:fld>
            <a:endParaRPr/>
          </a:p>
        </p:txBody>
      </p:sp>
      <p:grpSp>
        <p:nvGrpSpPr>
          <p:cNvPr id="271" name="Google Shape;271;p26"/>
          <p:cNvGrpSpPr/>
          <p:nvPr/>
        </p:nvGrpSpPr>
        <p:grpSpPr>
          <a:xfrm>
            <a:off x="0" y="837300"/>
            <a:ext cx="8917725" cy="621900"/>
            <a:chOff x="0" y="837300"/>
            <a:chExt cx="8917725" cy="621900"/>
          </a:xfrm>
        </p:grpSpPr>
        <p:sp>
          <p:nvSpPr>
            <p:cNvPr id="272" name="Google Shape;272;p26"/>
            <p:cNvSpPr/>
            <p:nvPr/>
          </p:nvSpPr>
          <p:spPr>
            <a:xfrm>
              <a:off x="0" y="837300"/>
              <a:ext cx="2224800" cy="621900"/>
            </a:xfrm>
            <a:prstGeom prst="homePlate">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highlight>
                  <a:schemeClr val="dk2"/>
                </a:highlight>
              </a:endParaRPr>
            </a:p>
          </p:txBody>
        </p:sp>
        <p:sp>
          <p:nvSpPr>
            <p:cNvPr id="273" name="Google Shape;273;p26"/>
            <p:cNvSpPr/>
            <p:nvPr/>
          </p:nvSpPr>
          <p:spPr>
            <a:xfrm>
              <a:off x="1961700"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sp>
          <p:nvSpPr>
            <p:cNvPr id="274" name="Google Shape;274;p26"/>
            <p:cNvSpPr/>
            <p:nvPr/>
          </p:nvSpPr>
          <p:spPr>
            <a:xfrm>
              <a:off x="4043025" y="837300"/>
              <a:ext cx="4874700" cy="6219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Research Method Identification</a:t>
              </a:r>
              <a:endParaRPr sz="2200">
                <a:solidFill>
                  <a:srgbClr val="FFFFFF"/>
                </a:solidFill>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txBox="1">
            <a:spLocks noGrp="1"/>
          </p:cNvSpPr>
          <p:nvPr>
            <p:ph type="body" idx="1"/>
          </p:nvPr>
        </p:nvSpPr>
        <p:spPr>
          <a:xfrm>
            <a:off x="610444" y="1636288"/>
            <a:ext cx="7776300" cy="4526100"/>
          </a:xfrm>
          <a:prstGeom prst="rect">
            <a:avLst/>
          </a:prstGeom>
        </p:spPr>
        <p:txBody>
          <a:bodyPr spcFirstLastPara="1" wrap="square" lIns="91425" tIns="45700" rIns="91425" bIns="45700" anchor="t" anchorCtr="0">
            <a:noAutofit/>
          </a:bodyPr>
          <a:lstStyle/>
          <a:p>
            <a:pPr marL="0" lvl="0" indent="0" algn="l" rtl="0">
              <a:lnSpc>
                <a:spcPct val="115000"/>
              </a:lnSpc>
              <a:spcBef>
                <a:spcPts val="560"/>
              </a:spcBef>
              <a:spcAft>
                <a:spcPts val="0"/>
              </a:spcAft>
              <a:buClr>
                <a:schemeClr val="dk1"/>
              </a:buClr>
              <a:buSzPts val="1100"/>
              <a:buFont typeface="Arial"/>
              <a:buNone/>
            </a:pPr>
            <a:r>
              <a:rPr lang="de-DE" i="1">
                <a:solidFill>
                  <a:srgbClr val="58748F"/>
                </a:solidFill>
              </a:rPr>
              <a:t>Expanding SAGE controlled Vocabulary</a:t>
            </a:r>
            <a:endParaRPr i="1">
              <a:solidFill>
                <a:srgbClr val="58748F"/>
              </a:solidFill>
            </a:endParaRPr>
          </a:p>
          <a:p>
            <a:pPr marL="457200" lvl="0" indent="-406400" algn="l" rtl="0">
              <a:lnSpc>
                <a:spcPct val="115000"/>
              </a:lnSpc>
              <a:spcBef>
                <a:spcPts val="560"/>
              </a:spcBef>
              <a:spcAft>
                <a:spcPts val="0"/>
              </a:spcAft>
              <a:buSzPts val="2800"/>
              <a:buChar char="▪"/>
            </a:pPr>
            <a:r>
              <a:rPr lang="de-DE"/>
              <a:t>1,111 terms from SAGE</a:t>
            </a:r>
            <a:endParaRPr/>
          </a:p>
          <a:p>
            <a:pPr marL="457200" lvl="0" indent="-406400" algn="l" rtl="0">
              <a:lnSpc>
                <a:spcPct val="115000"/>
              </a:lnSpc>
              <a:spcBef>
                <a:spcPts val="0"/>
              </a:spcBef>
              <a:spcAft>
                <a:spcPts val="0"/>
              </a:spcAft>
              <a:buSzPts val="2800"/>
              <a:buChar char="▪"/>
            </a:pPr>
            <a:r>
              <a:rPr lang="de-DE"/>
              <a:t>447 terms from the Statistics glossary</a:t>
            </a:r>
            <a:endParaRPr/>
          </a:p>
          <a:p>
            <a:pPr marL="457200" lvl="0" indent="-406400" algn="l" rtl="0">
              <a:lnSpc>
                <a:spcPct val="115000"/>
              </a:lnSpc>
              <a:spcBef>
                <a:spcPts val="0"/>
              </a:spcBef>
              <a:spcAft>
                <a:spcPts val="0"/>
              </a:spcAft>
              <a:buSzPts val="2800"/>
              <a:buChar char="▪"/>
            </a:pPr>
            <a:r>
              <a:rPr lang="de-DE"/>
              <a:t>As well as 54 previously unseen manually-controlled terms found in SSOAR publications</a:t>
            </a:r>
            <a:endParaRPr/>
          </a:p>
        </p:txBody>
      </p:sp>
      <p:sp>
        <p:nvSpPr>
          <p:cNvPr id="281" name="Google Shape;281;p27"/>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19</a:t>
            </a:fld>
            <a:endParaRPr/>
          </a:p>
        </p:txBody>
      </p:sp>
      <p:grpSp>
        <p:nvGrpSpPr>
          <p:cNvPr id="282" name="Google Shape;282;p27"/>
          <p:cNvGrpSpPr/>
          <p:nvPr/>
        </p:nvGrpSpPr>
        <p:grpSpPr>
          <a:xfrm>
            <a:off x="0" y="837300"/>
            <a:ext cx="8917725" cy="621900"/>
            <a:chOff x="0" y="837300"/>
            <a:chExt cx="8917725" cy="621900"/>
          </a:xfrm>
        </p:grpSpPr>
        <p:sp>
          <p:nvSpPr>
            <p:cNvPr id="283" name="Google Shape;283;p27"/>
            <p:cNvSpPr/>
            <p:nvPr/>
          </p:nvSpPr>
          <p:spPr>
            <a:xfrm>
              <a:off x="0" y="837300"/>
              <a:ext cx="2224800" cy="621900"/>
            </a:xfrm>
            <a:prstGeom prst="homePlate">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highlight>
                  <a:schemeClr val="dk2"/>
                </a:highlight>
              </a:endParaRPr>
            </a:p>
          </p:txBody>
        </p:sp>
        <p:sp>
          <p:nvSpPr>
            <p:cNvPr id="284" name="Google Shape;284;p27"/>
            <p:cNvSpPr/>
            <p:nvPr/>
          </p:nvSpPr>
          <p:spPr>
            <a:xfrm>
              <a:off x="1961700"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sp>
          <p:nvSpPr>
            <p:cNvPr id="285" name="Google Shape;285;p27"/>
            <p:cNvSpPr/>
            <p:nvPr/>
          </p:nvSpPr>
          <p:spPr>
            <a:xfrm>
              <a:off x="4043025" y="837300"/>
              <a:ext cx="4874700" cy="6219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Research Method Identification</a:t>
              </a:r>
              <a:endParaRPr sz="2200">
                <a:solidFill>
                  <a:srgbClr val="FFFFFF"/>
                </a:solidFil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ctrTitle"/>
          </p:nvPr>
        </p:nvSpPr>
        <p:spPr>
          <a:xfrm>
            <a:off x="3995936" y="2708919"/>
            <a:ext cx="4896544" cy="1152129"/>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58748F"/>
              </a:buClr>
              <a:buSzPts val="3200"/>
              <a:buFont typeface="Arial"/>
              <a:buNone/>
            </a:pPr>
            <a:r>
              <a:rPr lang="de-DE"/>
              <a:t>Team-GESIS@RCC</a:t>
            </a:r>
            <a:endParaRPr>
              <a:latin typeface="Arial"/>
              <a:ea typeface="Arial"/>
              <a:cs typeface="Arial"/>
              <a:sym typeface="Arial"/>
            </a:endParaRPr>
          </a:p>
        </p:txBody>
      </p:sp>
      <p:sp>
        <p:nvSpPr>
          <p:cNvPr id="74" name="Google Shape;74;p10"/>
          <p:cNvSpPr txBox="1">
            <a:spLocks noGrp="1"/>
          </p:cNvSpPr>
          <p:nvPr>
            <p:ph type="subTitle" idx="1"/>
          </p:nvPr>
        </p:nvSpPr>
        <p:spPr>
          <a:xfrm>
            <a:off x="3995936" y="4077072"/>
            <a:ext cx="4896544" cy="10801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de-DE"/>
              <a:t>Results of Participation</a:t>
            </a:r>
            <a:endParaRPr/>
          </a:p>
          <a:p>
            <a:pPr marL="0" lvl="0" indent="0" algn="l" rtl="0">
              <a:spcBef>
                <a:spcPts val="320"/>
              </a:spcBef>
              <a:spcAft>
                <a:spcPts val="0"/>
              </a:spcAft>
              <a:buSzPts val="1600"/>
              <a:buNone/>
            </a:pPr>
            <a:r>
              <a:rPr lang="de-DE" sz="1600" i="1"/>
              <a:t>Wolf Otto</a:t>
            </a:r>
            <a:r>
              <a:rPr lang="de-DE" sz="1600" i="1">
                <a:latin typeface="Arial"/>
                <a:ea typeface="Arial"/>
                <a:cs typeface="Arial"/>
                <a:sym typeface="Arial"/>
              </a:rPr>
              <a:t>, </a:t>
            </a:r>
            <a:r>
              <a:rPr lang="de-DE" sz="1600" i="1"/>
              <a:t>02/15/2019</a:t>
            </a:r>
            <a:endParaRPr sz="1600" i="1">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8"/>
          <p:cNvSpPr txBox="1">
            <a:spLocks noGrp="1"/>
          </p:cNvSpPr>
          <p:nvPr>
            <p:ph type="body" idx="1"/>
          </p:nvPr>
        </p:nvSpPr>
        <p:spPr>
          <a:xfrm>
            <a:off x="555550" y="1600200"/>
            <a:ext cx="8151600" cy="4526100"/>
          </a:xfrm>
          <a:prstGeom prst="rect">
            <a:avLst/>
          </a:prstGeom>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000000"/>
              </a:buClr>
              <a:buSzPts val="1100"/>
              <a:buFont typeface="Arial"/>
              <a:buNone/>
            </a:pPr>
            <a:r>
              <a:rPr lang="de-DE" i="1">
                <a:solidFill>
                  <a:srgbClr val="58748F"/>
                </a:solidFill>
              </a:rPr>
              <a:t>Results:</a:t>
            </a:r>
            <a:endParaRPr>
              <a:solidFill>
                <a:srgbClr val="58748F"/>
              </a:solidFill>
            </a:endParaRPr>
          </a:p>
          <a:p>
            <a:pPr marL="0" marR="0" lvl="0" indent="0" algn="ctr" rtl="0">
              <a:lnSpc>
                <a:spcPct val="100000"/>
              </a:lnSpc>
              <a:spcBef>
                <a:spcPts val="560"/>
              </a:spcBef>
              <a:spcAft>
                <a:spcPts val="0"/>
              </a:spcAft>
              <a:buClr>
                <a:srgbClr val="000000"/>
              </a:buClr>
              <a:buSzPts val="1100"/>
              <a:buFont typeface="Arial"/>
              <a:buNone/>
            </a:pPr>
            <a:r>
              <a:rPr lang="de-DE" sz="2000">
                <a:solidFill>
                  <a:srgbClr val="666666"/>
                </a:solidFill>
              </a:rPr>
              <a:t>Double Jeopardy, Aging as Leveler, or Persistent Health Inequality?</a:t>
            </a:r>
            <a:endParaRPr sz="2000">
              <a:solidFill>
                <a:srgbClr val="666666"/>
              </a:solidFill>
            </a:endParaRPr>
          </a:p>
          <a:p>
            <a:pPr marL="0" marR="0" lvl="0" indent="0" algn="ctr" rtl="0">
              <a:lnSpc>
                <a:spcPct val="100000"/>
              </a:lnSpc>
              <a:spcBef>
                <a:spcPts val="560"/>
              </a:spcBef>
              <a:spcAft>
                <a:spcPts val="0"/>
              </a:spcAft>
              <a:buClr>
                <a:srgbClr val="000000"/>
              </a:buClr>
              <a:buSzPts val="1100"/>
              <a:buFont typeface="Arial"/>
              <a:buNone/>
            </a:pPr>
            <a:r>
              <a:rPr lang="de-DE" sz="2000">
                <a:solidFill>
                  <a:srgbClr val="666666"/>
                </a:solidFill>
              </a:rPr>
              <a:t>A Longitudinal Analysis of White and Black Americans (ID:180)</a:t>
            </a:r>
            <a:endParaRPr i="1">
              <a:solidFill>
                <a:srgbClr val="666666"/>
              </a:solidFill>
            </a:endParaRPr>
          </a:p>
        </p:txBody>
      </p:sp>
      <p:sp>
        <p:nvSpPr>
          <p:cNvPr id="292" name="Google Shape;292;p28"/>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20</a:t>
            </a:fld>
            <a:endParaRPr/>
          </a:p>
        </p:txBody>
      </p:sp>
      <p:grpSp>
        <p:nvGrpSpPr>
          <p:cNvPr id="293" name="Google Shape;293;p28"/>
          <p:cNvGrpSpPr/>
          <p:nvPr/>
        </p:nvGrpSpPr>
        <p:grpSpPr>
          <a:xfrm>
            <a:off x="0" y="837300"/>
            <a:ext cx="8917725" cy="621900"/>
            <a:chOff x="0" y="837300"/>
            <a:chExt cx="8917725" cy="621900"/>
          </a:xfrm>
        </p:grpSpPr>
        <p:sp>
          <p:nvSpPr>
            <p:cNvPr id="294" name="Google Shape;294;p28"/>
            <p:cNvSpPr/>
            <p:nvPr/>
          </p:nvSpPr>
          <p:spPr>
            <a:xfrm>
              <a:off x="0" y="837300"/>
              <a:ext cx="2224800" cy="621900"/>
            </a:xfrm>
            <a:prstGeom prst="homePlate">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highlight>
                  <a:schemeClr val="dk2"/>
                </a:highlight>
              </a:endParaRPr>
            </a:p>
          </p:txBody>
        </p:sp>
        <p:sp>
          <p:nvSpPr>
            <p:cNvPr id="295" name="Google Shape;295;p28"/>
            <p:cNvSpPr/>
            <p:nvPr/>
          </p:nvSpPr>
          <p:spPr>
            <a:xfrm>
              <a:off x="1961700"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sp>
          <p:nvSpPr>
            <p:cNvPr id="296" name="Google Shape;296;p28"/>
            <p:cNvSpPr/>
            <p:nvPr/>
          </p:nvSpPr>
          <p:spPr>
            <a:xfrm>
              <a:off x="4043025" y="837300"/>
              <a:ext cx="4874700" cy="6219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Research Method Identification</a:t>
              </a:r>
              <a:endParaRPr sz="2200">
                <a:solidFill>
                  <a:srgbClr val="FFFFFF"/>
                </a:solidFill>
              </a:endParaRPr>
            </a:p>
          </p:txBody>
        </p:sp>
      </p:grpSp>
      <p:sp>
        <p:nvSpPr>
          <p:cNvPr id="297" name="Google Shape;297;p28"/>
          <p:cNvSpPr/>
          <p:nvPr/>
        </p:nvSpPr>
        <p:spPr>
          <a:xfrm>
            <a:off x="2377463" y="3307750"/>
            <a:ext cx="4162800" cy="499500"/>
          </a:xfrm>
          <a:prstGeom prst="roundRect">
            <a:avLst>
              <a:gd name="adj" fmla="val 16667"/>
            </a:avLst>
          </a:prstGeom>
          <a:solidFill>
            <a:srgbClr val="134F5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de-DE" sz="2400">
                <a:solidFill>
                  <a:srgbClr val="FFFFFF"/>
                </a:solidFill>
              </a:rPr>
              <a:t>double jeopardy hypothesis</a:t>
            </a:r>
            <a:endParaRPr sz="2400">
              <a:solidFill>
                <a:srgbClr val="FFFFFF"/>
              </a:solidFill>
            </a:endParaRPr>
          </a:p>
        </p:txBody>
      </p:sp>
      <p:sp>
        <p:nvSpPr>
          <p:cNvPr id="298" name="Google Shape;298;p28"/>
          <p:cNvSpPr/>
          <p:nvPr/>
        </p:nvSpPr>
        <p:spPr>
          <a:xfrm>
            <a:off x="2377463" y="3973400"/>
            <a:ext cx="4162800" cy="499500"/>
          </a:xfrm>
          <a:prstGeom prst="roundRect">
            <a:avLst>
              <a:gd name="adj" fmla="val 16667"/>
            </a:avLst>
          </a:prstGeom>
          <a:solidFill>
            <a:srgbClr val="134F5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de-DE" sz="2400">
                <a:solidFill>
                  <a:srgbClr val="FFFFFF"/>
                </a:solidFill>
              </a:rPr>
              <a:t>empirical tests</a:t>
            </a:r>
            <a:endParaRPr sz="2400">
              <a:solidFill>
                <a:srgbClr val="FFFFFF"/>
              </a:solidFill>
            </a:endParaRPr>
          </a:p>
        </p:txBody>
      </p:sp>
      <p:sp>
        <p:nvSpPr>
          <p:cNvPr id="299" name="Google Shape;299;p28"/>
          <p:cNvSpPr/>
          <p:nvPr/>
        </p:nvSpPr>
        <p:spPr>
          <a:xfrm>
            <a:off x="2377463" y="5259500"/>
            <a:ext cx="4162800" cy="499500"/>
          </a:xfrm>
          <a:prstGeom prst="roundRect">
            <a:avLst>
              <a:gd name="adj" fmla="val 16667"/>
            </a:avLst>
          </a:prstGeom>
          <a:solidFill>
            <a:srgbClr val="134F5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de-DE" sz="2400">
                <a:solidFill>
                  <a:srgbClr val="FFFFFF"/>
                </a:solidFill>
              </a:rPr>
              <a:t>statistical tests</a:t>
            </a:r>
            <a:endParaRPr sz="2400">
              <a:solidFill>
                <a:srgbClr val="FFFFFF"/>
              </a:solidFill>
            </a:endParaRPr>
          </a:p>
        </p:txBody>
      </p:sp>
      <p:sp>
        <p:nvSpPr>
          <p:cNvPr id="300" name="Google Shape;300;p28"/>
          <p:cNvSpPr/>
          <p:nvPr/>
        </p:nvSpPr>
        <p:spPr>
          <a:xfrm>
            <a:off x="2377463" y="4635000"/>
            <a:ext cx="4162800" cy="499500"/>
          </a:xfrm>
          <a:prstGeom prst="roundRect">
            <a:avLst>
              <a:gd name="adj" fmla="val 16667"/>
            </a:avLst>
          </a:prstGeom>
          <a:solidFill>
            <a:srgbClr val="134F5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de-DE" sz="2400">
                <a:solidFill>
                  <a:srgbClr val="FFFFFF"/>
                </a:solidFill>
              </a:rPr>
              <a:t>cross sectional analysis</a:t>
            </a:r>
            <a:endParaRPr sz="2400">
              <a:solidFill>
                <a:srgbClr val="FFFFFF"/>
              </a:solidFill>
            </a:endParaRPr>
          </a:p>
        </p:txBody>
      </p:sp>
      <p:sp>
        <p:nvSpPr>
          <p:cNvPr id="301" name="Google Shape;301;p28"/>
          <p:cNvSpPr/>
          <p:nvPr/>
        </p:nvSpPr>
        <p:spPr>
          <a:xfrm>
            <a:off x="2377463" y="5962250"/>
            <a:ext cx="4162800" cy="499500"/>
          </a:xfrm>
          <a:prstGeom prst="roundRect">
            <a:avLst>
              <a:gd name="adj" fmla="val 16667"/>
            </a:avLst>
          </a:prstGeom>
          <a:solidFill>
            <a:srgbClr val="134F5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de-DE" sz="2400">
                <a:solidFill>
                  <a:srgbClr val="FFFFFF"/>
                </a:solidFill>
              </a:rPr>
              <a:t>In-depth interviews</a:t>
            </a:r>
            <a:endParaRPr sz="2400">
              <a:solidFill>
                <a:srgbClr val="FFFFFF"/>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9"/>
          <p:cNvSpPr txBox="1">
            <a:spLocks noGrp="1"/>
          </p:cNvSpPr>
          <p:nvPr>
            <p:ph type="body" idx="1"/>
          </p:nvPr>
        </p:nvSpPr>
        <p:spPr>
          <a:xfrm>
            <a:off x="683569" y="1600200"/>
            <a:ext cx="7776300" cy="45261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Clr>
                <a:schemeClr val="dk1"/>
              </a:buClr>
              <a:buSzPts val="1100"/>
              <a:buFont typeface="Arial"/>
              <a:buNone/>
            </a:pPr>
            <a:r>
              <a:rPr lang="de-DE" i="1">
                <a:solidFill>
                  <a:srgbClr val="58748F"/>
                </a:solidFill>
              </a:rPr>
              <a:t>Results:</a:t>
            </a:r>
            <a:endParaRPr>
              <a:solidFill>
                <a:srgbClr val="58748F"/>
              </a:solidFill>
            </a:endParaRPr>
          </a:p>
          <a:p>
            <a:pPr marL="0" lvl="0" indent="0" algn="l" rtl="0">
              <a:spcBef>
                <a:spcPts val="560"/>
              </a:spcBef>
              <a:spcAft>
                <a:spcPts val="0"/>
              </a:spcAft>
              <a:buNone/>
            </a:pPr>
            <a:r>
              <a:rPr lang="de-DE"/>
              <a:t>Phase 1: </a:t>
            </a:r>
            <a:br>
              <a:rPr lang="de-DE"/>
            </a:br>
            <a:r>
              <a:rPr lang="de-DE" sz="2400"/>
              <a:t>Rank of rating from four judges on ten publications:</a:t>
            </a:r>
            <a:endParaRPr sz="2400"/>
          </a:p>
          <a:p>
            <a:pPr marL="457200" lvl="0" indent="-406400" algn="l" rtl="0">
              <a:spcBef>
                <a:spcPts val="560"/>
              </a:spcBef>
              <a:spcAft>
                <a:spcPts val="0"/>
              </a:spcAft>
              <a:buSzPts val="2800"/>
              <a:buChar char="▪"/>
            </a:pPr>
            <a:r>
              <a:rPr lang="de-DE"/>
              <a:t>Ranks: 1/1/1/1 </a:t>
            </a:r>
            <a:endParaRPr/>
          </a:p>
          <a:p>
            <a:pPr marL="457200" lvl="0" indent="-406400" algn="l" rtl="0">
              <a:spcBef>
                <a:spcPts val="0"/>
              </a:spcBef>
              <a:spcAft>
                <a:spcPts val="0"/>
              </a:spcAft>
              <a:buSzPts val="2800"/>
              <a:buChar char="▪"/>
            </a:pPr>
            <a:r>
              <a:rPr lang="de-DE"/>
              <a:t>Overall: first place</a:t>
            </a:r>
            <a:endParaRPr/>
          </a:p>
        </p:txBody>
      </p:sp>
      <p:sp>
        <p:nvSpPr>
          <p:cNvPr id="308" name="Google Shape;308;p29"/>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21</a:t>
            </a:fld>
            <a:endParaRPr/>
          </a:p>
        </p:txBody>
      </p:sp>
      <p:grpSp>
        <p:nvGrpSpPr>
          <p:cNvPr id="309" name="Google Shape;309;p29"/>
          <p:cNvGrpSpPr/>
          <p:nvPr/>
        </p:nvGrpSpPr>
        <p:grpSpPr>
          <a:xfrm>
            <a:off x="0" y="837300"/>
            <a:ext cx="8917725" cy="621900"/>
            <a:chOff x="0" y="837300"/>
            <a:chExt cx="8917725" cy="621900"/>
          </a:xfrm>
        </p:grpSpPr>
        <p:sp>
          <p:nvSpPr>
            <p:cNvPr id="310" name="Google Shape;310;p29"/>
            <p:cNvSpPr/>
            <p:nvPr/>
          </p:nvSpPr>
          <p:spPr>
            <a:xfrm>
              <a:off x="0" y="837300"/>
              <a:ext cx="2224800" cy="621900"/>
            </a:xfrm>
            <a:prstGeom prst="homePlate">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highlight>
                  <a:schemeClr val="dk2"/>
                </a:highlight>
              </a:endParaRPr>
            </a:p>
          </p:txBody>
        </p:sp>
        <p:sp>
          <p:nvSpPr>
            <p:cNvPr id="311" name="Google Shape;311;p29"/>
            <p:cNvSpPr/>
            <p:nvPr/>
          </p:nvSpPr>
          <p:spPr>
            <a:xfrm>
              <a:off x="1961700"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sp>
          <p:nvSpPr>
            <p:cNvPr id="312" name="Google Shape;312;p29"/>
            <p:cNvSpPr/>
            <p:nvPr/>
          </p:nvSpPr>
          <p:spPr>
            <a:xfrm>
              <a:off x="4043025" y="837300"/>
              <a:ext cx="4874700" cy="6219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Research Method Identification</a:t>
              </a:r>
              <a:endParaRPr sz="2200">
                <a:solidFill>
                  <a:srgbClr val="FFFFFF"/>
                </a:solidFill>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0"/>
          <p:cNvSpPr txBox="1">
            <a:spLocks noGrp="1"/>
          </p:cNvSpPr>
          <p:nvPr>
            <p:ph type="title"/>
          </p:nvPr>
        </p:nvSpPr>
        <p:spPr>
          <a:xfrm>
            <a:off x="684213" y="908050"/>
            <a:ext cx="7775700" cy="509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DE"/>
              <a:t>Lessons Learned</a:t>
            </a:r>
            <a:endParaRPr/>
          </a:p>
        </p:txBody>
      </p:sp>
      <p:sp>
        <p:nvSpPr>
          <p:cNvPr id="319" name="Google Shape;319;p30"/>
          <p:cNvSpPr txBox="1">
            <a:spLocks noGrp="1"/>
          </p:cNvSpPr>
          <p:nvPr>
            <p:ph type="body" idx="1"/>
          </p:nvPr>
        </p:nvSpPr>
        <p:spPr>
          <a:xfrm>
            <a:off x="683569" y="1600200"/>
            <a:ext cx="7776300" cy="4526100"/>
          </a:xfrm>
          <a:prstGeom prst="rect">
            <a:avLst/>
          </a:prstGeom>
        </p:spPr>
        <p:txBody>
          <a:bodyPr spcFirstLastPara="1" wrap="square" lIns="91425" tIns="45700" rIns="91425" bIns="45700" anchor="t" anchorCtr="0">
            <a:noAutofit/>
          </a:bodyPr>
          <a:lstStyle/>
          <a:p>
            <a:pPr marL="457200" lvl="0" indent="-406400" algn="l" rtl="0">
              <a:lnSpc>
                <a:spcPct val="150000"/>
              </a:lnSpc>
              <a:spcBef>
                <a:spcPts val="560"/>
              </a:spcBef>
              <a:spcAft>
                <a:spcPts val="0"/>
              </a:spcAft>
              <a:buSzPts val="2800"/>
              <a:buChar char="▪"/>
            </a:pPr>
            <a:r>
              <a:rPr lang="de-DE"/>
              <a:t>How to deal with sparse training data</a:t>
            </a:r>
            <a:endParaRPr/>
          </a:p>
          <a:p>
            <a:pPr marL="457200" lvl="0" indent="-406400" algn="l" rtl="0">
              <a:lnSpc>
                <a:spcPct val="150000"/>
              </a:lnSpc>
              <a:spcBef>
                <a:spcPts val="0"/>
              </a:spcBef>
              <a:spcAft>
                <a:spcPts val="0"/>
              </a:spcAft>
              <a:buSzPts val="2800"/>
              <a:buChar char="▪"/>
            </a:pPr>
            <a:r>
              <a:rPr lang="de-DE"/>
              <a:t>How diverse citing culture of datasets is</a:t>
            </a:r>
            <a:endParaRPr/>
          </a:p>
          <a:p>
            <a:pPr marL="457200" lvl="0" indent="-406400" algn="l" rtl="0">
              <a:lnSpc>
                <a:spcPct val="150000"/>
              </a:lnSpc>
              <a:spcBef>
                <a:spcPts val="0"/>
              </a:spcBef>
              <a:spcAft>
                <a:spcPts val="0"/>
              </a:spcAft>
              <a:buSzPts val="2800"/>
              <a:buChar char="▪"/>
            </a:pPr>
            <a:r>
              <a:rPr lang="de-DE"/>
              <a:t>Gold Standards make life easier</a:t>
            </a:r>
            <a:endParaRPr/>
          </a:p>
        </p:txBody>
      </p:sp>
      <p:sp>
        <p:nvSpPr>
          <p:cNvPr id="320" name="Google Shape;320;p30"/>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1"/>
          <p:cNvSpPr txBox="1">
            <a:spLocks noGrp="1"/>
          </p:cNvSpPr>
          <p:nvPr>
            <p:ph type="title"/>
          </p:nvPr>
        </p:nvSpPr>
        <p:spPr>
          <a:xfrm>
            <a:off x="684213" y="908050"/>
            <a:ext cx="7775700" cy="509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DE"/>
              <a:t>Future Research Agenda</a:t>
            </a:r>
            <a:endParaRPr/>
          </a:p>
        </p:txBody>
      </p:sp>
      <p:sp>
        <p:nvSpPr>
          <p:cNvPr id="327" name="Google Shape;327;p31"/>
          <p:cNvSpPr txBox="1">
            <a:spLocks noGrp="1"/>
          </p:cNvSpPr>
          <p:nvPr>
            <p:ph type="body" idx="1"/>
          </p:nvPr>
        </p:nvSpPr>
        <p:spPr>
          <a:xfrm>
            <a:off x="683569" y="1600200"/>
            <a:ext cx="7776300" cy="4526100"/>
          </a:xfrm>
          <a:prstGeom prst="rect">
            <a:avLst/>
          </a:prstGeom>
        </p:spPr>
        <p:txBody>
          <a:bodyPr spcFirstLastPara="1" wrap="square" lIns="91425" tIns="45700" rIns="91425" bIns="45700" anchor="t" anchorCtr="0">
            <a:noAutofit/>
          </a:bodyPr>
          <a:lstStyle/>
          <a:p>
            <a:pPr marL="457200" lvl="0" indent="-406400" algn="l" rtl="0">
              <a:spcBef>
                <a:spcPts val="560"/>
              </a:spcBef>
              <a:spcAft>
                <a:spcPts val="0"/>
              </a:spcAft>
              <a:buSzPts val="2800"/>
              <a:buChar char="▪"/>
            </a:pPr>
            <a:r>
              <a:rPr lang="de-DE"/>
              <a:t>Apply new methods in our Pipeline on SSOAR Corpus</a:t>
            </a:r>
            <a:endParaRPr/>
          </a:p>
          <a:p>
            <a:pPr marL="457200" lvl="0" indent="-406400" algn="l" rtl="0">
              <a:spcBef>
                <a:spcPts val="0"/>
              </a:spcBef>
              <a:spcAft>
                <a:spcPts val="0"/>
              </a:spcAft>
              <a:buSzPts val="2800"/>
              <a:buChar char="▪"/>
            </a:pPr>
            <a:r>
              <a:rPr lang="de-DE"/>
              <a:t>Combine dataset and research method approaches</a:t>
            </a:r>
            <a:endParaRPr/>
          </a:p>
          <a:p>
            <a:pPr marL="457200" lvl="0" indent="-406400" algn="l" rtl="0">
              <a:spcBef>
                <a:spcPts val="0"/>
              </a:spcBef>
              <a:spcAft>
                <a:spcPts val="0"/>
              </a:spcAft>
              <a:buSzPts val="2800"/>
              <a:buChar char="▪"/>
            </a:pPr>
            <a:r>
              <a:rPr lang="de-DE"/>
              <a:t>Use knowledge gain of our participation within GESIS infrastructure</a:t>
            </a:r>
            <a:endParaRPr/>
          </a:p>
          <a:p>
            <a:pPr marL="0" lvl="0" indent="0" algn="l" rtl="0">
              <a:spcBef>
                <a:spcPts val="560"/>
              </a:spcBef>
              <a:spcAft>
                <a:spcPts val="0"/>
              </a:spcAft>
              <a:buNone/>
            </a:pPr>
            <a:endParaRPr/>
          </a:p>
          <a:p>
            <a:pPr marL="0" lvl="0" indent="0" algn="l" rtl="0">
              <a:spcBef>
                <a:spcPts val="560"/>
              </a:spcBef>
              <a:spcAft>
                <a:spcPts val="0"/>
              </a:spcAft>
              <a:buNone/>
            </a:pPr>
            <a:r>
              <a:rPr lang="de-DE"/>
              <a:t>Joined Work?</a:t>
            </a:r>
            <a:endParaRPr/>
          </a:p>
          <a:p>
            <a:pPr marL="457200" lvl="0" indent="-406400" algn="l" rtl="0">
              <a:spcBef>
                <a:spcPts val="560"/>
              </a:spcBef>
              <a:spcAft>
                <a:spcPts val="0"/>
              </a:spcAft>
              <a:buSzPts val="2800"/>
              <a:buChar char="▪"/>
            </a:pPr>
            <a:r>
              <a:rPr lang="de-DE"/>
              <a:t>Create Reference Dataset</a:t>
            </a:r>
            <a:br>
              <a:rPr lang="de-DE"/>
            </a:br>
            <a:r>
              <a:rPr lang="de-DE"/>
              <a:t>Identification Corpus</a:t>
            </a:r>
            <a:endParaRPr/>
          </a:p>
          <a:p>
            <a:pPr marL="0" lvl="0" indent="0" algn="l" rtl="0">
              <a:spcBef>
                <a:spcPts val="560"/>
              </a:spcBef>
              <a:spcAft>
                <a:spcPts val="0"/>
              </a:spcAft>
              <a:buNone/>
            </a:pPr>
            <a:endParaRPr/>
          </a:p>
        </p:txBody>
      </p:sp>
      <p:sp>
        <p:nvSpPr>
          <p:cNvPr id="328" name="Google Shape;328;p31"/>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2"/>
          <p:cNvSpPr txBox="1">
            <a:spLocks noGrp="1"/>
          </p:cNvSpPr>
          <p:nvPr>
            <p:ph type="title"/>
          </p:nvPr>
        </p:nvSpPr>
        <p:spPr>
          <a:xfrm>
            <a:off x="684213" y="908050"/>
            <a:ext cx="7775700" cy="509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DE" sz="3000"/>
              <a:t>Tasks in the Rich Context Competition</a:t>
            </a:r>
            <a:endParaRPr sz="3000"/>
          </a:p>
        </p:txBody>
      </p:sp>
      <p:sp>
        <p:nvSpPr>
          <p:cNvPr id="335" name="Google Shape;335;p32"/>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24</a:t>
            </a:fld>
            <a:endParaRPr/>
          </a:p>
        </p:txBody>
      </p:sp>
      <p:sp>
        <p:nvSpPr>
          <p:cNvPr id="336" name="Google Shape;336;p32"/>
          <p:cNvSpPr/>
          <p:nvPr/>
        </p:nvSpPr>
        <p:spPr>
          <a:xfrm>
            <a:off x="83300" y="2415350"/>
            <a:ext cx="4760700" cy="621900"/>
          </a:xfrm>
          <a:prstGeom prst="homePlat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Dataset Mention Identification</a:t>
            </a:r>
            <a:endParaRPr sz="2200">
              <a:solidFill>
                <a:srgbClr val="FFFFFF"/>
              </a:solidFill>
              <a:highlight>
                <a:schemeClr val="dk2"/>
              </a:highlight>
            </a:endParaRPr>
          </a:p>
        </p:txBody>
      </p:sp>
      <p:sp>
        <p:nvSpPr>
          <p:cNvPr id="337" name="Google Shape;337;p32"/>
          <p:cNvSpPr/>
          <p:nvPr/>
        </p:nvSpPr>
        <p:spPr>
          <a:xfrm>
            <a:off x="2191650" y="3174000"/>
            <a:ext cx="4760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Research Field Classification</a:t>
            </a:r>
            <a:endParaRPr sz="2200">
              <a:solidFill>
                <a:srgbClr val="FFFFFF"/>
              </a:solidFill>
            </a:endParaRPr>
          </a:p>
        </p:txBody>
      </p:sp>
      <p:sp>
        <p:nvSpPr>
          <p:cNvPr id="338" name="Google Shape;338;p32"/>
          <p:cNvSpPr/>
          <p:nvPr/>
        </p:nvSpPr>
        <p:spPr>
          <a:xfrm>
            <a:off x="4307100" y="3932650"/>
            <a:ext cx="4760700" cy="6219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Research Method Identification</a:t>
            </a:r>
            <a:endParaRPr sz="2200">
              <a:solidFill>
                <a:srgbClr val="FFFFFF"/>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3"/>
          <p:cNvSpPr txBox="1">
            <a:spLocks noGrp="1"/>
          </p:cNvSpPr>
          <p:nvPr>
            <p:ph type="title"/>
          </p:nvPr>
        </p:nvSpPr>
        <p:spPr>
          <a:xfrm>
            <a:off x="684213" y="908050"/>
            <a:ext cx="7775700" cy="509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45" name="Google Shape;345;p33"/>
          <p:cNvSpPr txBox="1">
            <a:spLocks noGrp="1"/>
          </p:cNvSpPr>
          <p:nvPr>
            <p:ph type="body" idx="1"/>
          </p:nvPr>
        </p:nvSpPr>
        <p:spPr>
          <a:xfrm>
            <a:off x="683569" y="1600200"/>
            <a:ext cx="7776300" cy="45261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endParaRPr/>
          </a:p>
        </p:txBody>
      </p:sp>
      <p:sp>
        <p:nvSpPr>
          <p:cNvPr id="346" name="Google Shape;346;p33"/>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25</a:t>
            </a:f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4"/>
          <p:cNvSpPr txBox="1">
            <a:spLocks noGrp="1"/>
          </p:cNvSpPr>
          <p:nvPr>
            <p:ph type="title"/>
          </p:nvPr>
        </p:nvSpPr>
        <p:spPr>
          <a:xfrm>
            <a:off x="684213" y="1441450"/>
            <a:ext cx="7775700" cy="509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de-DE"/>
              <a:t>GESIS Search</a:t>
            </a:r>
            <a:endParaRPr/>
          </a:p>
          <a:p>
            <a:pPr marL="0" lvl="0" indent="0" algn="ctr" rtl="0">
              <a:spcBef>
                <a:spcPts val="560"/>
              </a:spcBef>
              <a:spcAft>
                <a:spcPts val="0"/>
              </a:spcAft>
              <a:buClr>
                <a:schemeClr val="dk1"/>
              </a:buClr>
              <a:buSzPts val="1100"/>
              <a:buFont typeface="Arial"/>
              <a:buNone/>
            </a:pPr>
            <a:r>
              <a:rPr lang="de-DE" sz="2800" b="0" i="1">
                <a:solidFill>
                  <a:schemeClr val="dk2"/>
                </a:solidFill>
              </a:rPr>
              <a:t>Integrated search system for </a:t>
            </a:r>
            <a:endParaRPr sz="2800" b="0" i="1">
              <a:solidFill>
                <a:schemeClr val="dk2"/>
              </a:solidFill>
            </a:endParaRPr>
          </a:p>
          <a:p>
            <a:pPr marL="0" lvl="0" indent="0" algn="ctr" rtl="0">
              <a:spcBef>
                <a:spcPts val="560"/>
              </a:spcBef>
              <a:spcAft>
                <a:spcPts val="0"/>
              </a:spcAft>
              <a:buClr>
                <a:schemeClr val="dk1"/>
              </a:buClr>
              <a:buSzPts val="1100"/>
              <a:buFont typeface="Arial"/>
              <a:buNone/>
            </a:pPr>
            <a:r>
              <a:rPr lang="de-DE" sz="2800" b="0" i="1">
                <a:solidFill>
                  <a:schemeClr val="dk2"/>
                </a:solidFill>
              </a:rPr>
              <a:t>social science information</a:t>
            </a:r>
            <a:endParaRPr sz="2800" b="0" i="1">
              <a:solidFill>
                <a:schemeClr val="dk2"/>
              </a:solidFill>
            </a:endParaRPr>
          </a:p>
          <a:p>
            <a:pPr marL="0" lvl="0" indent="0" algn="ctr" rtl="0">
              <a:spcBef>
                <a:spcPts val="0"/>
              </a:spcBef>
              <a:spcAft>
                <a:spcPts val="0"/>
              </a:spcAft>
              <a:buClr>
                <a:schemeClr val="dk1"/>
              </a:buClr>
              <a:buSzPts val="1100"/>
              <a:buFont typeface="Arial"/>
              <a:buNone/>
            </a:pPr>
            <a:endParaRPr/>
          </a:p>
        </p:txBody>
      </p:sp>
      <p:sp>
        <p:nvSpPr>
          <p:cNvPr id="352" name="Google Shape;352;p34"/>
          <p:cNvSpPr txBox="1">
            <a:spLocks noGrp="1"/>
          </p:cNvSpPr>
          <p:nvPr>
            <p:ph type="body" idx="1"/>
          </p:nvPr>
        </p:nvSpPr>
        <p:spPr>
          <a:xfrm>
            <a:off x="683569" y="2362200"/>
            <a:ext cx="7776300" cy="45261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560"/>
              </a:spcBef>
              <a:spcAft>
                <a:spcPts val="0"/>
              </a:spcAft>
              <a:buSzPts val="2400"/>
              <a:buChar char="▪"/>
            </a:pPr>
            <a:r>
              <a:rPr lang="de-DE" sz="2400"/>
              <a:t>Contains: data sets, publications, questions from questionnaires, survey instruments and tools</a:t>
            </a:r>
            <a:endParaRPr sz="2400"/>
          </a:p>
          <a:p>
            <a:pPr marL="457200" lvl="0" indent="-381000" algn="l" rtl="0">
              <a:lnSpc>
                <a:spcPct val="115000"/>
              </a:lnSpc>
              <a:spcBef>
                <a:spcPts val="0"/>
              </a:spcBef>
              <a:spcAft>
                <a:spcPts val="0"/>
              </a:spcAft>
              <a:buSzPts val="2400"/>
              <a:buChar char="▪"/>
            </a:pPr>
            <a:r>
              <a:rPr lang="de-DE" sz="2400"/>
              <a:t>Information items are linked</a:t>
            </a:r>
            <a:endParaRPr sz="2400"/>
          </a:p>
          <a:p>
            <a:pPr marL="457200" lvl="0" indent="-381000" algn="l" rtl="0">
              <a:lnSpc>
                <a:spcPct val="115000"/>
              </a:lnSpc>
              <a:spcBef>
                <a:spcPts val="0"/>
              </a:spcBef>
              <a:spcAft>
                <a:spcPts val="0"/>
              </a:spcAft>
              <a:buSzPts val="2400"/>
              <a:buChar char="▪"/>
            </a:pPr>
            <a:r>
              <a:rPr lang="de-DE" sz="2400"/>
              <a:t>Increase of visibility and possibilities for exploration</a:t>
            </a:r>
            <a:endParaRPr sz="2400"/>
          </a:p>
          <a:p>
            <a:pPr marL="914400" lvl="1" indent="-381000" algn="l" rtl="0">
              <a:lnSpc>
                <a:spcPct val="115000"/>
              </a:lnSpc>
              <a:spcBef>
                <a:spcPts val="0"/>
              </a:spcBef>
              <a:spcAft>
                <a:spcPts val="0"/>
              </a:spcAft>
              <a:buSzPts val="2400"/>
              <a:buChar char="▶"/>
            </a:pPr>
            <a:r>
              <a:rPr lang="de-DE" sz="2400"/>
              <a:t>Log study support this</a:t>
            </a:r>
            <a:r>
              <a:rPr lang="de-DE"/>
              <a:t> (published soon)</a:t>
            </a:r>
            <a:endParaRPr sz="2400"/>
          </a:p>
          <a:p>
            <a:pPr marL="457200" lvl="0" indent="-381000" algn="l" rtl="0">
              <a:lnSpc>
                <a:spcPct val="115000"/>
              </a:lnSpc>
              <a:spcBef>
                <a:spcPts val="560"/>
              </a:spcBef>
              <a:spcAft>
                <a:spcPts val="0"/>
              </a:spcAft>
              <a:buSzPts val="2400"/>
              <a:buChar char="▪"/>
            </a:pPr>
            <a:r>
              <a:rPr lang="de-DE" sz="2400"/>
              <a:t>GESIS history in dataset extraction research:</a:t>
            </a:r>
            <a:endParaRPr sz="2400"/>
          </a:p>
          <a:p>
            <a:pPr marL="899999" lvl="0" indent="-361949" algn="l" rtl="0">
              <a:spcBef>
                <a:spcPts val="560"/>
              </a:spcBef>
              <a:spcAft>
                <a:spcPts val="0"/>
              </a:spcAft>
              <a:buNone/>
            </a:pPr>
            <a:r>
              <a:rPr lang="de-DE" sz="1100"/>
              <a:t>Boland, Katarina, et al. "Identifying references to datasets in publications." </a:t>
            </a:r>
            <a:r>
              <a:rPr lang="de-DE" sz="1100" i="1"/>
              <a:t>International Conference on Theory and Practice of Digital Libraries</a:t>
            </a:r>
            <a:r>
              <a:rPr lang="de-DE" sz="1100"/>
              <a:t>. Springer, Berlin, Heidelberg, 2012.</a:t>
            </a:r>
            <a:endParaRPr sz="1100"/>
          </a:p>
          <a:p>
            <a:pPr marL="899999" lvl="0" indent="-361949" algn="l" rtl="0">
              <a:spcBef>
                <a:spcPts val="560"/>
              </a:spcBef>
              <a:spcAft>
                <a:spcPts val="0"/>
              </a:spcAft>
              <a:buNone/>
            </a:pPr>
            <a:r>
              <a:rPr lang="de-DE" sz="1100"/>
              <a:t>Ghavimi, Behnam, et al. "Identifying and Improving Dataset References in Social Sciences Full Texts." </a:t>
            </a:r>
            <a:r>
              <a:rPr lang="de-DE" sz="1100" i="1"/>
              <a:t>arXiv preprint arXiv:1603.01774</a:t>
            </a:r>
            <a:r>
              <a:rPr lang="de-DE" sz="1100"/>
              <a:t> (2016).</a:t>
            </a:r>
            <a:endParaRPr/>
          </a:p>
        </p:txBody>
      </p:sp>
      <p:sp>
        <p:nvSpPr>
          <p:cNvPr id="353" name="Google Shape;353;p34"/>
          <p:cNvSpPr txBox="1">
            <a:spLocks noGrp="1"/>
          </p:cNvSpPr>
          <p:nvPr>
            <p:ph type="sldNum" idx="12"/>
          </p:nvPr>
        </p:nvSpPr>
        <p:spPr>
          <a:xfrm>
            <a:off x="6516216" y="6380919"/>
            <a:ext cx="1943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5"/>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27</a:t>
            </a:fld>
            <a:endParaRPr/>
          </a:p>
        </p:txBody>
      </p:sp>
      <p:grpSp>
        <p:nvGrpSpPr>
          <p:cNvPr id="360" name="Google Shape;360;p35"/>
          <p:cNvGrpSpPr/>
          <p:nvPr/>
        </p:nvGrpSpPr>
        <p:grpSpPr>
          <a:xfrm>
            <a:off x="0" y="837300"/>
            <a:ext cx="8917750" cy="621900"/>
            <a:chOff x="0" y="837300"/>
            <a:chExt cx="8917750" cy="621900"/>
          </a:xfrm>
        </p:grpSpPr>
        <p:sp>
          <p:nvSpPr>
            <p:cNvPr id="361" name="Google Shape;361;p35"/>
            <p:cNvSpPr/>
            <p:nvPr/>
          </p:nvSpPr>
          <p:spPr>
            <a:xfrm>
              <a:off x="0" y="837300"/>
              <a:ext cx="4760700" cy="621900"/>
            </a:xfrm>
            <a:prstGeom prst="homePlat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Dataset Identification</a:t>
              </a:r>
              <a:endParaRPr sz="2200">
                <a:solidFill>
                  <a:srgbClr val="FFFFFF"/>
                </a:solidFill>
                <a:highlight>
                  <a:schemeClr val="dk2"/>
                </a:highlight>
              </a:endParaRPr>
            </a:p>
          </p:txBody>
        </p:sp>
        <p:sp>
          <p:nvSpPr>
            <p:cNvPr id="362" name="Google Shape;362;p35"/>
            <p:cNvSpPr/>
            <p:nvPr/>
          </p:nvSpPr>
          <p:spPr>
            <a:xfrm>
              <a:off x="4488275"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sp>
          <p:nvSpPr>
            <p:cNvPr id="363" name="Google Shape;363;p35"/>
            <p:cNvSpPr/>
            <p:nvPr/>
          </p:nvSpPr>
          <p:spPr>
            <a:xfrm>
              <a:off x="6572050"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grpSp>
      <p:graphicFrame>
        <p:nvGraphicFramePr>
          <p:cNvPr id="364" name="Google Shape;364;p35"/>
          <p:cNvGraphicFramePr/>
          <p:nvPr/>
        </p:nvGraphicFramePr>
        <p:xfrm>
          <a:off x="952500" y="2857500"/>
          <a:ext cx="7136650" cy="2823060"/>
        </p:xfrm>
        <a:graphic>
          <a:graphicData uri="http://schemas.openxmlformats.org/drawingml/2006/table">
            <a:tbl>
              <a:tblPr>
                <a:noFill/>
                <a:tableStyleId>{94C256A8-AE5A-458D-BFD9-DDC0AD9201C4}</a:tableStyleId>
              </a:tblPr>
              <a:tblGrid>
                <a:gridCol w="4446000">
                  <a:extLst>
                    <a:ext uri="{9D8B030D-6E8A-4147-A177-3AD203B41FA5}">
                      <a16:colId xmlns:a16="http://schemas.microsoft.com/office/drawing/2014/main" val="20000"/>
                    </a:ext>
                  </a:extLst>
                </a:gridCol>
                <a:gridCol w="1345325">
                  <a:extLst>
                    <a:ext uri="{9D8B030D-6E8A-4147-A177-3AD203B41FA5}">
                      <a16:colId xmlns:a16="http://schemas.microsoft.com/office/drawing/2014/main" val="20001"/>
                    </a:ext>
                  </a:extLst>
                </a:gridCol>
                <a:gridCol w="1345325">
                  <a:extLst>
                    <a:ext uri="{9D8B030D-6E8A-4147-A177-3AD203B41FA5}">
                      <a16:colId xmlns:a16="http://schemas.microsoft.com/office/drawing/2014/main" val="20002"/>
                    </a:ext>
                  </a:extLst>
                </a:gridCol>
              </a:tblGrid>
              <a:tr h="381000">
                <a:tc>
                  <a:txBody>
                    <a:bodyPr/>
                    <a:lstStyle/>
                    <a:p>
                      <a:pPr marL="0" lvl="0" indent="0" algn="l" rtl="0">
                        <a:spcBef>
                          <a:spcPts val="480"/>
                        </a:spcBef>
                        <a:spcAft>
                          <a:spcPts val="0"/>
                        </a:spcAft>
                        <a:buNone/>
                      </a:pP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de-DE"/>
                        <a:t>Mention Lists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de-DE"/>
                        <a:t>Dataset Titles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480"/>
                        </a:spcBef>
                        <a:spcAft>
                          <a:spcPts val="0"/>
                        </a:spcAft>
                        <a:buNone/>
                      </a:pPr>
                      <a:r>
                        <a:rPr lang="de-DE">
                          <a:solidFill>
                            <a:schemeClr val="dk1"/>
                          </a:solidFill>
                        </a:rPr>
                        <a:t>clean annotations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de-DE"/>
                        <a:t>+/-</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ctr" rtl="0">
                        <a:spcBef>
                          <a:spcPts val="0"/>
                        </a:spcBef>
                        <a:spcAft>
                          <a:spcPts val="0"/>
                        </a:spcAft>
                        <a:buNone/>
                      </a:pPr>
                      <a:r>
                        <a:rPr lang="de-DE"/>
                        <a:t>+</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extLst>
                  <a:ext uri="{0D108BD9-81ED-4DB2-BD59-A6C34878D82A}">
                    <a16:rowId xmlns:a16="http://schemas.microsoft.com/office/drawing/2014/main" val="10001"/>
                  </a:ext>
                </a:extLst>
              </a:tr>
              <a:tr h="381000">
                <a:tc>
                  <a:txBody>
                    <a:bodyPr/>
                    <a:lstStyle/>
                    <a:p>
                      <a:pPr marL="0" lvl="0" indent="0" algn="l" rtl="0">
                        <a:spcBef>
                          <a:spcPts val="480"/>
                        </a:spcBef>
                        <a:spcAft>
                          <a:spcPts val="0"/>
                        </a:spcAft>
                        <a:buNone/>
                      </a:pPr>
                      <a:r>
                        <a:rPr lang="de-DE">
                          <a:solidFill>
                            <a:schemeClr val="dk1"/>
                          </a:solidFill>
                        </a:rPr>
                        <a:t>Clear defined Spans for dataset mentions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de-DE"/>
                        <a:t>-</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5CD"/>
                    </a:solidFill>
                  </a:tcPr>
                </a:tc>
                <a:tc>
                  <a:txBody>
                    <a:bodyPr/>
                    <a:lstStyle/>
                    <a:p>
                      <a:pPr marL="0" lvl="0" indent="0" algn="ctr" rtl="0">
                        <a:spcBef>
                          <a:spcPts val="0"/>
                        </a:spcBef>
                        <a:spcAft>
                          <a:spcPts val="0"/>
                        </a:spcAft>
                        <a:buNone/>
                      </a:pPr>
                      <a:r>
                        <a:rPr lang="de-DE"/>
                        <a:t>+/-</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extLst>
                  <a:ext uri="{0D108BD9-81ED-4DB2-BD59-A6C34878D82A}">
                    <a16:rowId xmlns:a16="http://schemas.microsoft.com/office/drawing/2014/main" val="10002"/>
                  </a:ext>
                </a:extLst>
              </a:tr>
              <a:tr h="381000">
                <a:tc>
                  <a:txBody>
                    <a:bodyPr/>
                    <a:lstStyle/>
                    <a:p>
                      <a:pPr marL="0" lvl="0" indent="0" algn="l" rtl="0">
                        <a:spcBef>
                          <a:spcPts val="480"/>
                        </a:spcBef>
                        <a:spcAft>
                          <a:spcPts val="0"/>
                        </a:spcAft>
                        <a:buNone/>
                      </a:pPr>
                      <a:r>
                        <a:rPr lang="de-DE">
                          <a:solidFill>
                            <a:schemeClr val="dk1"/>
                          </a:solidFill>
                        </a:rPr>
                        <a:t>abbreviations included</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de-DE"/>
                        <a:t>+</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de-DE"/>
                        <a:t>-</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5CD"/>
                    </a:solidFill>
                  </a:tcPr>
                </a:tc>
                <a:extLst>
                  <a:ext uri="{0D108BD9-81ED-4DB2-BD59-A6C34878D82A}">
                    <a16:rowId xmlns:a16="http://schemas.microsoft.com/office/drawing/2014/main" val="10003"/>
                  </a:ext>
                </a:extLst>
              </a:tr>
              <a:tr h="445800">
                <a:tc>
                  <a:txBody>
                    <a:bodyPr/>
                    <a:lstStyle/>
                    <a:p>
                      <a:pPr marL="0" lvl="0" indent="0" algn="l" rtl="0">
                        <a:spcBef>
                          <a:spcPts val="480"/>
                        </a:spcBef>
                        <a:spcAft>
                          <a:spcPts val="0"/>
                        </a:spcAft>
                        <a:buNone/>
                      </a:pPr>
                      <a:r>
                        <a:rPr lang="de-DE">
                          <a:solidFill>
                            <a:schemeClr val="dk1"/>
                          </a:solidFill>
                        </a:rPr>
                        <a:t>year included</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de-DE"/>
                        <a:t>+/-</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ctr" rtl="0">
                        <a:spcBef>
                          <a:spcPts val="0"/>
                        </a:spcBef>
                        <a:spcAft>
                          <a:spcPts val="0"/>
                        </a:spcAft>
                        <a:buNone/>
                      </a:pPr>
                      <a:r>
                        <a:rPr lang="de-DE"/>
                        <a:t>+</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extLst>
                  <a:ext uri="{0D108BD9-81ED-4DB2-BD59-A6C34878D82A}">
                    <a16:rowId xmlns:a16="http://schemas.microsoft.com/office/drawing/2014/main" val="10004"/>
                  </a:ext>
                </a:extLst>
              </a:tr>
              <a:tr h="381000">
                <a:tc>
                  <a:txBody>
                    <a:bodyPr/>
                    <a:lstStyle/>
                    <a:p>
                      <a:pPr marL="0" lvl="0" indent="0" algn="l" rtl="0">
                        <a:spcBef>
                          <a:spcPts val="480"/>
                        </a:spcBef>
                        <a:spcAft>
                          <a:spcPts val="0"/>
                        </a:spcAft>
                        <a:buNone/>
                      </a:pPr>
                      <a:r>
                        <a:rPr lang="de-DE">
                          <a:solidFill>
                            <a:schemeClr val="dk1"/>
                          </a:solidFill>
                        </a:rPr>
                        <a:t>vague mentions included</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de-DE"/>
                        <a:t>+</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de-DE"/>
                        <a:t>-</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5CD"/>
                    </a:solidFill>
                  </a:tcPr>
                </a:tc>
                <a:extLst>
                  <a:ext uri="{0D108BD9-81ED-4DB2-BD59-A6C34878D82A}">
                    <a16:rowId xmlns:a16="http://schemas.microsoft.com/office/drawing/2014/main" val="10005"/>
                  </a:ext>
                </a:extLst>
              </a:tr>
              <a:tr h="381000">
                <a:tc>
                  <a:txBody>
                    <a:bodyPr/>
                    <a:lstStyle/>
                    <a:p>
                      <a:pPr marL="0" lvl="0" indent="0" algn="l" rtl="0">
                        <a:spcBef>
                          <a:spcPts val="480"/>
                        </a:spcBef>
                        <a:spcAft>
                          <a:spcPts val="0"/>
                        </a:spcAft>
                        <a:buNone/>
                      </a:pPr>
                      <a:r>
                        <a:rPr lang="de-DE">
                          <a:solidFill>
                            <a:schemeClr val="dk1"/>
                          </a:solidFill>
                        </a:rPr>
                        <a:t>scope of annotations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de-DE"/>
                        <a:t>+/-</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ctr" rtl="0">
                        <a:spcBef>
                          <a:spcPts val="0"/>
                        </a:spcBef>
                        <a:spcAft>
                          <a:spcPts val="0"/>
                        </a:spcAft>
                        <a:buNone/>
                      </a:pPr>
                      <a:r>
                        <a:rPr lang="de-DE"/>
                        <a:t>+</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extLst>
                  <a:ext uri="{0D108BD9-81ED-4DB2-BD59-A6C34878D82A}">
                    <a16:rowId xmlns:a16="http://schemas.microsoft.com/office/drawing/2014/main" val="10006"/>
                  </a:ext>
                </a:extLst>
              </a:tr>
            </a:tbl>
          </a:graphicData>
        </a:graphic>
      </p:graphicFrame>
      <p:sp>
        <p:nvSpPr>
          <p:cNvPr id="365" name="Google Shape;365;p35"/>
          <p:cNvSpPr txBox="1"/>
          <p:nvPr/>
        </p:nvSpPr>
        <p:spPr>
          <a:xfrm>
            <a:off x="642125" y="1563075"/>
            <a:ext cx="7785900" cy="648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560"/>
              </a:spcBef>
              <a:spcAft>
                <a:spcPts val="0"/>
              </a:spcAft>
              <a:buClr>
                <a:schemeClr val="dk1"/>
              </a:buClr>
              <a:buSzPts val="1100"/>
              <a:buFont typeface="Arial"/>
              <a:buNone/>
            </a:pPr>
            <a:r>
              <a:rPr lang="de-DE" sz="2800" i="1">
                <a:solidFill>
                  <a:srgbClr val="58748F"/>
                </a:solidFill>
              </a:rPr>
              <a:t>Solve Data Problem</a:t>
            </a:r>
            <a:endParaRPr sz="2800">
              <a:solidFill>
                <a:schemeClr val="dk1"/>
              </a:solidFill>
            </a:endParaRPr>
          </a:p>
          <a:p>
            <a:pPr marL="0" lvl="0" indent="0" algn="ctr" rtl="0">
              <a:spcBef>
                <a:spcPts val="0"/>
              </a:spcBef>
              <a:spcAft>
                <a:spcPts val="0"/>
              </a:spcAft>
              <a:buNone/>
            </a:pPr>
            <a:r>
              <a:rPr lang="de-DE" sz="2400"/>
              <a:t>Quality of re-annotations</a:t>
            </a:r>
            <a:endParaRPr sz="2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370"/>
        <p:cNvGrpSpPr/>
        <p:nvPr/>
      </p:nvGrpSpPr>
      <p:grpSpPr>
        <a:xfrm>
          <a:off x="0" y="0"/>
          <a:ext cx="0" cy="0"/>
          <a:chOff x="0" y="0"/>
          <a:chExt cx="0" cy="0"/>
        </a:xfrm>
      </p:grpSpPr>
      <p:sp>
        <p:nvSpPr>
          <p:cNvPr id="371" name="Google Shape;371;p36"/>
          <p:cNvSpPr txBox="1">
            <a:spLocks noGrp="1"/>
          </p:cNvSpPr>
          <p:nvPr>
            <p:ph type="title"/>
          </p:nvPr>
        </p:nvSpPr>
        <p:spPr>
          <a:xfrm>
            <a:off x="684213" y="908050"/>
            <a:ext cx="7775700" cy="509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de-DE" sz="3000"/>
              <a:t>Challenges in Dataset Identification</a:t>
            </a:r>
            <a:endParaRPr/>
          </a:p>
        </p:txBody>
      </p:sp>
      <p:sp>
        <p:nvSpPr>
          <p:cNvPr id="372" name="Google Shape;372;p36"/>
          <p:cNvSpPr txBox="1">
            <a:spLocks noGrp="1"/>
          </p:cNvSpPr>
          <p:nvPr>
            <p:ph type="body" idx="1"/>
          </p:nvPr>
        </p:nvSpPr>
        <p:spPr>
          <a:xfrm>
            <a:off x="683569" y="1600200"/>
            <a:ext cx="7776300" cy="4526100"/>
          </a:xfrm>
          <a:prstGeom prst="rect">
            <a:avLst/>
          </a:prstGeom>
        </p:spPr>
        <p:txBody>
          <a:bodyPr spcFirstLastPara="1" wrap="square" lIns="91425" tIns="45700" rIns="91425" bIns="45700" anchor="t" anchorCtr="0">
            <a:noAutofit/>
          </a:bodyPr>
          <a:lstStyle/>
          <a:p>
            <a:pPr marL="0" lvl="0" indent="0" algn="ctr" rtl="0">
              <a:spcBef>
                <a:spcPts val="560"/>
              </a:spcBef>
              <a:spcAft>
                <a:spcPts val="0"/>
              </a:spcAft>
              <a:buNone/>
            </a:pPr>
            <a:r>
              <a:rPr lang="de-DE" i="1"/>
              <a:t>The Art of citing Research Data</a:t>
            </a:r>
            <a:endParaRPr i="1"/>
          </a:p>
          <a:p>
            <a:pPr marL="457200" lvl="0" indent="-406400" algn="l" rtl="0">
              <a:spcBef>
                <a:spcPts val="560"/>
              </a:spcBef>
              <a:spcAft>
                <a:spcPts val="0"/>
              </a:spcAft>
              <a:buSzPts val="2800"/>
              <a:buChar char="▪"/>
            </a:pPr>
            <a:r>
              <a:rPr lang="de-DE"/>
              <a:t>is correct citation of datasets is often entirely missing</a:t>
            </a:r>
            <a:endParaRPr/>
          </a:p>
          <a:p>
            <a:pPr marL="457200" lvl="0" indent="-406400" algn="l" rtl="0">
              <a:spcBef>
                <a:spcPts val="0"/>
              </a:spcBef>
              <a:spcAft>
                <a:spcPts val="0"/>
              </a:spcAft>
              <a:buSzPts val="2800"/>
              <a:buChar char="▪"/>
            </a:pPr>
            <a:r>
              <a:rPr lang="de-DE"/>
              <a:t>Full name vs. Abbreviation vs. Vague link</a:t>
            </a:r>
            <a:endParaRPr/>
          </a:p>
          <a:p>
            <a:pPr marL="457200" lvl="0" indent="0" algn="l" rtl="0">
              <a:spcBef>
                <a:spcPts val="560"/>
              </a:spcBef>
              <a:spcAft>
                <a:spcPts val="0"/>
              </a:spcAft>
              <a:buNone/>
            </a:pPr>
            <a:r>
              <a:rPr lang="de-DE" sz="1200"/>
              <a:t>“National Health and Nutrition Examination Survey” vs. “NHaNES” vs. “the monthly statistic“</a:t>
            </a:r>
            <a:endParaRPr/>
          </a:p>
          <a:p>
            <a:pPr marL="457200" lvl="0" indent="-406400" algn="l" rtl="0">
              <a:spcBef>
                <a:spcPts val="560"/>
              </a:spcBef>
              <a:spcAft>
                <a:spcPts val="0"/>
              </a:spcAft>
              <a:buSzPts val="2800"/>
              <a:buChar char="▪"/>
            </a:pPr>
            <a:r>
              <a:rPr lang="de-DE"/>
              <a:t>Common way of citing specific datasets evolved </a:t>
            </a:r>
            <a:endParaRPr/>
          </a:p>
          <a:p>
            <a:pPr marL="457200" lvl="0" indent="-406400" algn="l" rtl="0">
              <a:spcBef>
                <a:spcPts val="0"/>
              </a:spcBef>
              <a:spcAft>
                <a:spcPts val="0"/>
              </a:spcAft>
              <a:buSzPts val="2800"/>
              <a:buChar char="▪"/>
            </a:pPr>
            <a:r>
              <a:rPr lang="de-DE"/>
              <a:t>Linguistic Problems</a:t>
            </a:r>
            <a:endParaRPr/>
          </a:p>
          <a:p>
            <a:pPr marL="914400" lvl="1" indent="-381000" algn="l" rtl="0">
              <a:spcBef>
                <a:spcPts val="0"/>
              </a:spcBef>
              <a:spcAft>
                <a:spcPts val="0"/>
              </a:spcAft>
              <a:buSzPts val="2400"/>
              <a:buChar char="▶"/>
            </a:pPr>
            <a:r>
              <a:rPr lang="de-DE"/>
              <a:t>disambiguation problem for Abbreviations: WHO data</a:t>
            </a:r>
            <a:endParaRPr/>
          </a:p>
          <a:p>
            <a:pPr marL="457200" lvl="0" indent="-406400" algn="l" rtl="0">
              <a:spcBef>
                <a:spcPts val="0"/>
              </a:spcBef>
              <a:spcAft>
                <a:spcPts val="0"/>
              </a:spcAft>
              <a:buSzPts val="2800"/>
              <a:buChar char="▪"/>
            </a:pPr>
            <a:r>
              <a:rPr lang="de-DE"/>
              <a:t>Increasing number of datasets</a:t>
            </a:r>
            <a:endParaRPr/>
          </a:p>
        </p:txBody>
      </p:sp>
      <p:sp>
        <p:nvSpPr>
          <p:cNvPr id="373" name="Google Shape;373;p36"/>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28</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378"/>
        <p:cNvGrpSpPr/>
        <p:nvPr/>
      </p:nvGrpSpPr>
      <p:grpSpPr>
        <a:xfrm>
          <a:off x="0" y="0"/>
          <a:ext cx="0" cy="0"/>
          <a:chOff x="0" y="0"/>
          <a:chExt cx="0" cy="0"/>
        </a:xfrm>
      </p:grpSpPr>
      <p:sp>
        <p:nvSpPr>
          <p:cNvPr id="379" name="Google Shape;379;p37"/>
          <p:cNvSpPr txBox="1">
            <a:spLocks noGrp="1"/>
          </p:cNvSpPr>
          <p:nvPr>
            <p:ph type="body" idx="1"/>
          </p:nvPr>
        </p:nvSpPr>
        <p:spPr>
          <a:xfrm>
            <a:off x="683569" y="1600200"/>
            <a:ext cx="7776300" cy="4526100"/>
          </a:xfrm>
          <a:prstGeom prst="rect">
            <a:avLst/>
          </a:prstGeom>
        </p:spPr>
        <p:txBody>
          <a:bodyPr spcFirstLastPara="1" wrap="square" lIns="91425" tIns="45700" rIns="91425" bIns="45700" anchor="t" anchorCtr="0">
            <a:noAutofit/>
          </a:bodyPr>
          <a:lstStyle/>
          <a:p>
            <a:pPr marL="0" lvl="0" indent="0" algn="l" rtl="0">
              <a:lnSpc>
                <a:spcPct val="150000"/>
              </a:lnSpc>
              <a:spcBef>
                <a:spcPts val="560"/>
              </a:spcBef>
              <a:spcAft>
                <a:spcPts val="0"/>
              </a:spcAft>
              <a:buNone/>
            </a:pPr>
            <a:r>
              <a:rPr lang="de-DE" i="1">
                <a:solidFill>
                  <a:srgbClr val="58748F"/>
                </a:solidFill>
              </a:rPr>
              <a:t>Approach</a:t>
            </a:r>
            <a:endParaRPr i="1">
              <a:solidFill>
                <a:srgbClr val="58748F"/>
              </a:solidFill>
            </a:endParaRPr>
          </a:p>
          <a:p>
            <a:pPr marL="457200" lvl="0" indent="-406400" algn="l" rtl="0">
              <a:lnSpc>
                <a:spcPct val="150000"/>
              </a:lnSpc>
              <a:spcBef>
                <a:spcPts val="560"/>
              </a:spcBef>
              <a:spcAft>
                <a:spcPts val="0"/>
              </a:spcAft>
              <a:buSzPts val="2800"/>
              <a:buChar char="▪"/>
            </a:pPr>
            <a:r>
              <a:rPr lang="de-DE"/>
              <a:t>Train a supervised NER classifier</a:t>
            </a:r>
            <a:endParaRPr/>
          </a:p>
          <a:p>
            <a:pPr marL="914400" lvl="1" indent="-381000" algn="l" rtl="0">
              <a:lnSpc>
                <a:spcPct val="150000"/>
              </a:lnSpc>
              <a:spcBef>
                <a:spcPts val="0"/>
              </a:spcBef>
              <a:spcAft>
                <a:spcPts val="0"/>
              </a:spcAft>
              <a:buSzPts val="2400"/>
              <a:buChar char="▶"/>
            </a:pPr>
            <a:r>
              <a:rPr lang="de-DE"/>
              <a:t>Neural Network Approach</a:t>
            </a:r>
            <a:endParaRPr/>
          </a:p>
          <a:p>
            <a:pPr marL="914400" lvl="1" indent="-381000" algn="l" rtl="0">
              <a:lnSpc>
                <a:spcPct val="150000"/>
              </a:lnSpc>
              <a:spcBef>
                <a:spcPts val="0"/>
              </a:spcBef>
              <a:spcAft>
                <a:spcPts val="0"/>
              </a:spcAft>
              <a:buSzPts val="2400"/>
              <a:buChar char="▶"/>
            </a:pPr>
            <a:r>
              <a:rPr lang="de-DE"/>
              <a:t>Standard Implementation (Spacy NLP-Tool)</a:t>
            </a:r>
            <a:endParaRPr/>
          </a:p>
          <a:p>
            <a:pPr marL="457200" lvl="0" indent="-406400" algn="l" rtl="0">
              <a:lnSpc>
                <a:spcPct val="150000"/>
              </a:lnSpc>
              <a:spcBef>
                <a:spcPts val="0"/>
              </a:spcBef>
              <a:spcAft>
                <a:spcPts val="0"/>
              </a:spcAft>
              <a:buSzPts val="2800"/>
              <a:buChar char="▪"/>
            </a:pPr>
            <a:r>
              <a:rPr lang="de-DE"/>
              <a:t>Test on holdout set</a:t>
            </a:r>
            <a:endParaRPr/>
          </a:p>
          <a:p>
            <a:pPr marL="0" lvl="0" indent="0" algn="l" rtl="0">
              <a:spcBef>
                <a:spcPts val="560"/>
              </a:spcBef>
              <a:spcAft>
                <a:spcPts val="0"/>
              </a:spcAft>
              <a:buNone/>
            </a:pPr>
            <a:endParaRPr/>
          </a:p>
        </p:txBody>
      </p:sp>
      <p:sp>
        <p:nvSpPr>
          <p:cNvPr id="380" name="Google Shape;380;p37"/>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29</a:t>
            </a:fld>
            <a:endParaRPr/>
          </a:p>
        </p:txBody>
      </p:sp>
      <p:grpSp>
        <p:nvGrpSpPr>
          <p:cNvPr id="381" name="Google Shape;381;p37"/>
          <p:cNvGrpSpPr/>
          <p:nvPr/>
        </p:nvGrpSpPr>
        <p:grpSpPr>
          <a:xfrm>
            <a:off x="0" y="837300"/>
            <a:ext cx="8917750" cy="621900"/>
            <a:chOff x="0" y="837300"/>
            <a:chExt cx="8917750" cy="621900"/>
          </a:xfrm>
        </p:grpSpPr>
        <p:sp>
          <p:nvSpPr>
            <p:cNvPr id="382" name="Google Shape;382;p37"/>
            <p:cNvSpPr/>
            <p:nvPr/>
          </p:nvSpPr>
          <p:spPr>
            <a:xfrm>
              <a:off x="0" y="837300"/>
              <a:ext cx="4760700" cy="621900"/>
            </a:xfrm>
            <a:prstGeom prst="homePlat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Dataset Mention Identification</a:t>
              </a:r>
              <a:endParaRPr sz="2200">
                <a:solidFill>
                  <a:srgbClr val="FFFFFF"/>
                </a:solidFill>
                <a:highlight>
                  <a:schemeClr val="dk2"/>
                </a:highlight>
              </a:endParaRPr>
            </a:p>
          </p:txBody>
        </p:sp>
        <p:sp>
          <p:nvSpPr>
            <p:cNvPr id="383" name="Google Shape;383;p37"/>
            <p:cNvSpPr/>
            <p:nvPr/>
          </p:nvSpPr>
          <p:spPr>
            <a:xfrm>
              <a:off x="4488275"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sp>
          <p:nvSpPr>
            <p:cNvPr id="384" name="Google Shape;384;p37"/>
            <p:cNvSpPr/>
            <p:nvPr/>
          </p:nvSpPr>
          <p:spPr>
            <a:xfrm>
              <a:off x="6572050"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684213" y="908050"/>
            <a:ext cx="7775700" cy="509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de-DE"/>
              <a:t>RCC-Team - Department - Institute</a:t>
            </a:r>
            <a:endParaRPr/>
          </a:p>
        </p:txBody>
      </p:sp>
      <p:sp>
        <p:nvSpPr>
          <p:cNvPr id="80" name="Google Shape;80;p11"/>
          <p:cNvSpPr txBox="1">
            <a:spLocks noGrp="1"/>
          </p:cNvSpPr>
          <p:nvPr>
            <p:ph type="body" idx="1"/>
          </p:nvPr>
        </p:nvSpPr>
        <p:spPr>
          <a:xfrm>
            <a:off x="683569" y="1618153"/>
            <a:ext cx="7776300" cy="4526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560"/>
              </a:spcBef>
              <a:spcAft>
                <a:spcPts val="0"/>
              </a:spcAft>
              <a:buClr>
                <a:schemeClr val="dk1"/>
              </a:buClr>
              <a:buSzPts val="1100"/>
              <a:buFont typeface="Arial"/>
              <a:buNone/>
            </a:pPr>
            <a:r>
              <a:rPr lang="de-DE" sz="2400">
                <a:solidFill>
                  <a:srgbClr val="434343"/>
                </a:solidFill>
              </a:rPr>
              <a:t>RCC-Team</a:t>
            </a:r>
            <a:endParaRPr sz="2400">
              <a:solidFill>
                <a:srgbClr val="434343"/>
              </a:solidFill>
            </a:endParaRPr>
          </a:p>
          <a:p>
            <a:pPr marL="457200" lvl="0" indent="-336550" algn="l" rtl="0">
              <a:spcBef>
                <a:spcPts val="560"/>
              </a:spcBef>
              <a:spcAft>
                <a:spcPts val="0"/>
              </a:spcAft>
              <a:buSzPts val="1700"/>
              <a:buChar char="▪"/>
            </a:pPr>
            <a:r>
              <a:rPr lang="de-DE" sz="1700"/>
              <a:t>Mixed team of seven </a:t>
            </a:r>
            <a:br>
              <a:rPr lang="de-DE" sz="1700"/>
            </a:br>
            <a:r>
              <a:rPr lang="de-DE" sz="1700"/>
              <a:t>Postgraduates and Postdocs</a:t>
            </a:r>
            <a:endParaRPr sz="1700"/>
          </a:p>
          <a:p>
            <a:pPr marL="0" lvl="0" indent="457200" algn="l" rtl="0">
              <a:lnSpc>
                <a:spcPct val="150000"/>
              </a:lnSpc>
              <a:spcBef>
                <a:spcPts val="560"/>
              </a:spcBef>
              <a:spcAft>
                <a:spcPts val="0"/>
              </a:spcAft>
              <a:buSzPts val="2800"/>
              <a:buNone/>
            </a:pPr>
            <a:r>
              <a:rPr lang="de-DE" sz="1400" i="1">
                <a:solidFill>
                  <a:schemeClr val="dk2"/>
                </a:solidFill>
              </a:rPr>
              <a:t>Andrea Zielinski, Behnam Ghavimi,</a:t>
            </a:r>
            <a:br>
              <a:rPr lang="de-DE" sz="1400" i="1">
                <a:solidFill>
                  <a:schemeClr val="dk2"/>
                </a:solidFill>
              </a:rPr>
            </a:br>
            <a:r>
              <a:rPr lang="de-DE" sz="1400" i="1">
                <a:solidFill>
                  <a:schemeClr val="dk2"/>
                </a:solidFill>
              </a:rPr>
              <a:t>	Dimitar Dimitrov, Karam Abdulahhad,</a:t>
            </a:r>
            <a:br>
              <a:rPr lang="de-DE" sz="1400" i="1">
                <a:solidFill>
                  <a:schemeClr val="dk2"/>
                </a:solidFill>
              </a:rPr>
            </a:br>
            <a:r>
              <a:rPr lang="de-DE" sz="1400" i="1">
                <a:solidFill>
                  <a:schemeClr val="dk2"/>
                </a:solidFill>
              </a:rPr>
              <a:t>	Katarina Boland, Narges Tavakolpoursaleh,</a:t>
            </a:r>
            <a:br>
              <a:rPr lang="de-DE" sz="1400" i="1">
                <a:solidFill>
                  <a:schemeClr val="dk2"/>
                </a:solidFill>
              </a:rPr>
            </a:br>
            <a:r>
              <a:rPr lang="de-DE" sz="1400" i="1">
                <a:solidFill>
                  <a:schemeClr val="dk2"/>
                </a:solidFill>
              </a:rPr>
              <a:t>	Wolfgang Otto</a:t>
            </a:r>
            <a:endParaRPr sz="2400">
              <a:solidFill>
                <a:srgbClr val="434343"/>
              </a:solidFill>
            </a:endParaRPr>
          </a:p>
          <a:p>
            <a:pPr marL="0" lvl="0" indent="0" algn="l" rtl="0">
              <a:lnSpc>
                <a:spcPct val="115000"/>
              </a:lnSpc>
              <a:spcBef>
                <a:spcPts val="560"/>
              </a:spcBef>
              <a:spcAft>
                <a:spcPts val="0"/>
              </a:spcAft>
              <a:buSzPts val="2800"/>
              <a:buNone/>
            </a:pPr>
            <a:r>
              <a:rPr lang="de-DE" sz="2400">
                <a:solidFill>
                  <a:srgbClr val="434343"/>
                </a:solidFill>
              </a:rPr>
              <a:t>Knowledge Technologies for the Social Sciences</a:t>
            </a:r>
            <a:endParaRPr>
              <a:solidFill>
                <a:srgbClr val="434343"/>
              </a:solidFill>
            </a:endParaRPr>
          </a:p>
          <a:p>
            <a:pPr marL="457200" lvl="0" indent="-336550" algn="l" rtl="0">
              <a:spcBef>
                <a:spcPts val="560"/>
              </a:spcBef>
              <a:spcAft>
                <a:spcPts val="0"/>
              </a:spcAft>
              <a:buSzPts val="1700"/>
              <a:buChar char="▪"/>
            </a:pPr>
            <a:r>
              <a:rPr lang="de-DE" sz="1700"/>
              <a:t>Research data management along „research data lifecycle“</a:t>
            </a:r>
            <a:endParaRPr sz="1700"/>
          </a:p>
          <a:p>
            <a:pPr marL="457200" lvl="0" indent="-336550" algn="l" rtl="0">
              <a:spcBef>
                <a:spcPts val="0"/>
              </a:spcBef>
              <a:spcAft>
                <a:spcPts val="0"/>
              </a:spcAft>
              <a:buSzPts val="1700"/>
              <a:buChar char="▪"/>
            </a:pPr>
            <a:r>
              <a:rPr lang="de-DE" sz="1700"/>
              <a:t>Information Extraction/NLP, Information Retrieval, Semantic Technologies</a:t>
            </a:r>
            <a:endParaRPr sz="1700"/>
          </a:p>
          <a:p>
            <a:pPr marL="0" lvl="0" indent="0" algn="l" rtl="0">
              <a:spcBef>
                <a:spcPts val="560"/>
              </a:spcBef>
              <a:spcAft>
                <a:spcPts val="0"/>
              </a:spcAft>
              <a:buClr>
                <a:srgbClr val="000000"/>
              </a:buClr>
              <a:buSzPts val="1100"/>
              <a:buFont typeface="Arial"/>
              <a:buNone/>
            </a:pPr>
            <a:r>
              <a:rPr lang="de-DE" sz="2400">
                <a:solidFill>
                  <a:srgbClr val="434343"/>
                </a:solidFill>
              </a:rPr>
              <a:t>GESIS - Leibniz Institute for the Social Sciences</a:t>
            </a:r>
            <a:endParaRPr sz="2400">
              <a:solidFill>
                <a:srgbClr val="434343"/>
              </a:solidFill>
            </a:endParaRPr>
          </a:p>
          <a:p>
            <a:pPr marL="457200" lvl="0" indent="-336550" algn="l" rtl="0">
              <a:spcBef>
                <a:spcPts val="560"/>
              </a:spcBef>
              <a:spcAft>
                <a:spcPts val="0"/>
              </a:spcAft>
              <a:buSzPts val="1700"/>
              <a:buChar char="▪"/>
            </a:pPr>
            <a:r>
              <a:rPr lang="de-DE" sz="1700"/>
              <a:t>Largest European infrastructure institute for the social sciences</a:t>
            </a:r>
            <a:endParaRPr sz="1700"/>
          </a:p>
          <a:p>
            <a:pPr marL="457200" lvl="0" indent="-336550" algn="l" rtl="0">
              <a:spcBef>
                <a:spcPts val="0"/>
              </a:spcBef>
              <a:spcAft>
                <a:spcPts val="0"/>
              </a:spcAft>
              <a:buSzPts val="1700"/>
              <a:buChar char="▪"/>
            </a:pPr>
            <a:r>
              <a:rPr lang="de-DE" sz="1700"/>
              <a:t>Research in social sciences and computer science</a:t>
            </a:r>
            <a:endParaRPr sz="1700"/>
          </a:p>
          <a:p>
            <a:pPr marL="0" lvl="0" indent="0" algn="l" rtl="0">
              <a:lnSpc>
                <a:spcPct val="150000"/>
              </a:lnSpc>
              <a:spcBef>
                <a:spcPts val="560"/>
              </a:spcBef>
              <a:spcAft>
                <a:spcPts val="0"/>
              </a:spcAft>
              <a:buSzPts val="2800"/>
              <a:buNone/>
            </a:pPr>
            <a:endParaRPr sz="1100"/>
          </a:p>
        </p:txBody>
      </p:sp>
      <p:sp>
        <p:nvSpPr>
          <p:cNvPr id="81" name="Google Shape;81;p11"/>
          <p:cNvSpPr txBox="1">
            <a:spLocks noGrp="1"/>
          </p:cNvSpPr>
          <p:nvPr>
            <p:ph type="sldNum" idx="12"/>
          </p:nvPr>
        </p:nvSpPr>
        <p:spPr>
          <a:xfrm>
            <a:off x="6516216" y="6380919"/>
            <a:ext cx="1943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3</a:t>
            </a:fld>
            <a:endParaRPr/>
          </a:p>
        </p:txBody>
      </p:sp>
      <p:pic>
        <p:nvPicPr>
          <p:cNvPr id="82" name="Google Shape;82;p11"/>
          <p:cNvPicPr preferRelativeResize="0"/>
          <p:nvPr/>
        </p:nvPicPr>
        <p:blipFill>
          <a:blip r:embed="rId3">
            <a:alphaModFix/>
          </a:blip>
          <a:stretch>
            <a:fillRect/>
          </a:stretch>
        </p:blipFill>
        <p:spPr>
          <a:xfrm>
            <a:off x="4763000" y="1477225"/>
            <a:ext cx="3301425" cy="2601775"/>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389"/>
        <p:cNvGrpSpPr/>
        <p:nvPr/>
      </p:nvGrpSpPr>
      <p:grpSpPr>
        <a:xfrm>
          <a:off x="0" y="0"/>
          <a:ext cx="0" cy="0"/>
          <a:chOff x="0" y="0"/>
          <a:chExt cx="0" cy="0"/>
        </a:xfrm>
      </p:grpSpPr>
      <p:sp>
        <p:nvSpPr>
          <p:cNvPr id="390" name="Google Shape;390;p38"/>
          <p:cNvSpPr txBox="1">
            <a:spLocks noGrp="1"/>
          </p:cNvSpPr>
          <p:nvPr>
            <p:ph type="title"/>
          </p:nvPr>
        </p:nvSpPr>
        <p:spPr>
          <a:xfrm>
            <a:off x="684213" y="908050"/>
            <a:ext cx="7775700" cy="509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DE"/>
              <a:t>Outline</a:t>
            </a:r>
            <a:endParaRPr/>
          </a:p>
        </p:txBody>
      </p:sp>
      <p:sp>
        <p:nvSpPr>
          <p:cNvPr id="391" name="Google Shape;391;p38"/>
          <p:cNvSpPr txBox="1">
            <a:spLocks noGrp="1"/>
          </p:cNvSpPr>
          <p:nvPr>
            <p:ph type="body" idx="1"/>
          </p:nvPr>
        </p:nvSpPr>
        <p:spPr>
          <a:xfrm>
            <a:off x="683569" y="1600200"/>
            <a:ext cx="7776300" cy="4526100"/>
          </a:xfrm>
          <a:prstGeom prst="rect">
            <a:avLst/>
          </a:prstGeom>
        </p:spPr>
        <p:txBody>
          <a:bodyPr spcFirstLastPara="1" wrap="square" lIns="91425" tIns="45700" rIns="91425" bIns="45700" anchor="t" anchorCtr="0">
            <a:noAutofit/>
          </a:bodyPr>
          <a:lstStyle/>
          <a:p>
            <a:pPr marL="457200" lvl="0" indent="-406400" algn="l" rtl="0">
              <a:lnSpc>
                <a:spcPct val="115000"/>
              </a:lnSpc>
              <a:spcBef>
                <a:spcPts val="560"/>
              </a:spcBef>
              <a:spcAft>
                <a:spcPts val="0"/>
              </a:spcAft>
              <a:buSzPts val="2800"/>
              <a:buChar char="▪"/>
            </a:pPr>
            <a:r>
              <a:rPr lang="de-DE"/>
              <a:t>Motivation (GESIS Search)</a:t>
            </a:r>
            <a:endParaRPr/>
          </a:p>
          <a:p>
            <a:pPr marL="457200" lvl="0" indent="-406400" algn="l" rtl="0">
              <a:lnSpc>
                <a:spcPct val="115000"/>
              </a:lnSpc>
              <a:spcBef>
                <a:spcPts val="0"/>
              </a:spcBef>
              <a:spcAft>
                <a:spcPts val="0"/>
              </a:spcAft>
              <a:buSzPts val="2800"/>
              <a:buChar char="▪"/>
            </a:pPr>
            <a:r>
              <a:rPr lang="de-DE"/>
              <a:t>Challenges in Dataset Identification</a:t>
            </a:r>
            <a:endParaRPr/>
          </a:p>
          <a:p>
            <a:pPr marL="457200" lvl="0" indent="-406400" algn="l" rtl="0">
              <a:lnSpc>
                <a:spcPct val="115000"/>
              </a:lnSpc>
              <a:spcBef>
                <a:spcPts val="0"/>
              </a:spcBef>
              <a:spcAft>
                <a:spcPts val="0"/>
              </a:spcAft>
              <a:buSzPts val="2800"/>
              <a:buChar char="▪"/>
            </a:pPr>
            <a:r>
              <a:rPr lang="de-DE"/>
              <a:t>Results of our Work</a:t>
            </a:r>
            <a:endParaRPr/>
          </a:p>
          <a:p>
            <a:pPr marL="914400" lvl="1" indent="-381000" algn="l" rtl="0">
              <a:lnSpc>
                <a:spcPct val="115000"/>
              </a:lnSpc>
              <a:spcBef>
                <a:spcPts val="0"/>
              </a:spcBef>
              <a:spcAft>
                <a:spcPts val="0"/>
              </a:spcAft>
              <a:buSzPts val="2400"/>
              <a:buChar char="▶"/>
            </a:pPr>
            <a:r>
              <a:rPr lang="de-DE"/>
              <a:t>Dataset Extraction</a:t>
            </a:r>
            <a:endParaRPr/>
          </a:p>
          <a:p>
            <a:pPr marL="914400" lvl="1" indent="-381000" algn="l" rtl="0">
              <a:lnSpc>
                <a:spcPct val="115000"/>
              </a:lnSpc>
              <a:spcBef>
                <a:spcPts val="0"/>
              </a:spcBef>
              <a:spcAft>
                <a:spcPts val="0"/>
              </a:spcAft>
              <a:buSzPts val="2400"/>
              <a:buChar char="▶"/>
            </a:pPr>
            <a:r>
              <a:rPr lang="de-DE"/>
              <a:t>Research Field Classification</a:t>
            </a:r>
            <a:endParaRPr/>
          </a:p>
          <a:p>
            <a:pPr marL="914400" lvl="1" indent="-381000" algn="l" rtl="0">
              <a:lnSpc>
                <a:spcPct val="115000"/>
              </a:lnSpc>
              <a:spcBef>
                <a:spcPts val="0"/>
              </a:spcBef>
              <a:spcAft>
                <a:spcPts val="0"/>
              </a:spcAft>
              <a:buSzPts val="2400"/>
              <a:buChar char="▶"/>
            </a:pPr>
            <a:r>
              <a:rPr lang="de-DE"/>
              <a:t>Research Method Extraction</a:t>
            </a:r>
            <a:endParaRPr/>
          </a:p>
          <a:p>
            <a:pPr marL="457200" lvl="0" indent="-406400" algn="l" rtl="0">
              <a:lnSpc>
                <a:spcPct val="115000"/>
              </a:lnSpc>
              <a:spcBef>
                <a:spcPts val="0"/>
              </a:spcBef>
              <a:spcAft>
                <a:spcPts val="0"/>
              </a:spcAft>
              <a:buSzPts val="2800"/>
              <a:buChar char="▪"/>
            </a:pPr>
            <a:r>
              <a:rPr lang="de-DE"/>
              <a:t>Lessons learned</a:t>
            </a:r>
            <a:endParaRPr/>
          </a:p>
          <a:p>
            <a:pPr marL="457200" lvl="0" indent="-406400" algn="l" rtl="0">
              <a:lnSpc>
                <a:spcPct val="115000"/>
              </a:lnSpc>
              <a:spcBef>
                <a:spcPts val="0"/>
              </a:spcBef>
              <a:spcAft>
                <a:spcPts val="0"/>
              </a:spcAft>
              <a:buSzPts val="2800"/>
              <a:buChar char="▪"/>
            </a:pPr>
            <a:r>
              <a:rPr lang="de-DE"/>
              <a:t>Future Work</a:t>
            </a:r>
            <a:endParaRPr/>
          </a:p>
          <a:p>
            <a:pPr marL="0" lvl="0" indent="0" algn="l" rtl="0">
              <a:spcBef>
                <a:spcPts val="560"/>
              </a:spcBef>
              <a:spcAft>
                <a:spcPts val="0"/>
              </a:spcAft>
              <a:buNone/>
            </a:pPr>
            <a:endParaRPr/>
          </a:p>
        </p:txBody>
      </p:sp>
      <p:sp>
        <p:nvSpPr>
          <p:cNvPr id="392" name="Google Shape;392;p38"/>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30</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397"/>
        <p:cNvGrpSpPr/>
        <p:nvPr/>
      </p:nvGrpSpPr>
      <p:grpSpPr>
        <a:xfrm>
          <a:off x="0" y="0"/>
          <a:ext cx="0" cy="0"/>
          <a:chOff x="0" y="0"/>
          <a:chExt cx="0" cy="0"/>
        </a:xfrm>
      </p:grpSpPr>
      <p:sp>
        <p:nvSpPr>
          <p:cNvPr id="398" name="Google Shape;398;p39"/>
          <p:cNvSpPr txBox="1">
            <a:spLocks noGrp="1"/>
          </p:cNvSpPr>
          <p:nvPr>
            <p:ph type="title"/>
          </p:nvPr>
        </p:nvSpPr>
        <p:spPr>
          <a:xfrm>
            <a:off x="684213" y="908050"/>
            <a:ext cx="7775700" cy="509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DE"/>
              <a:t>Summary of results</a:t>
            </a:r>
            <a:endParaRPr/>
          </a:p>
        </p:txBody>
      </p:sp>
      <p:sp>
        <p:nvSpPr>
          <p:cNvPr id="399" name="Google Shape;399;p39"/>
          <p:cNvSpPr txBox="1">
            <a:spLocks noGrp="1"/>
          </p:cNvSpPr>
          <p:nvPr>
            <p:ph type="body" idx="1"/>
          </p:nvPr>
        </p:nvSpPr>
        <p:spPr>
          <a:xfrm>
            <a:off x="683569" y="1600200"/>
            <a:ext cx="7776300" cy="4526100"/>
          </a:xfrm>
          <a:prstGeom prst="rect">
            <a:avLst/>
          </a:prstGeom>
        </p:spPr>
        <p:txBody>
          <a:bodyPr spcFirstLastPara="1" wrap="square" lIns="91425" tIns="45700" rIns="91425" bIns="45700" anchor="t" anchorCtr="0">
            <a:noAutofit/>
          </a:bodyPr>
          <a:lstStyle/>
          <a:p>
            <a:pPr marL="0" lvl="0" indent="0" algn="l" rtl="0">
              <a:lnSpc>
                <a:spcPct val="150000"/>
              </a:lnSpc>
              <a:spcBef>
                <a:spcPts val="560"/>
              </a:spcBef>
              <a:spcAft>
                <a:spcPts val="0"/>
              </a:spcAft>
              <a:buNone/>
            </a:pPr>
            <a:r>
              <a:rPr lang="de-DE"/>
              <a:t>Mixed Approaches for Subtasks</a:t>
            </a:r>
            <a:endParaRPr/>
          </a:p>
          <a:p>
            <a:pPr marL="457200" lvl="0" indent="-406400" algn="l" rtl="0">
              <a:lnSpc>
                <a:spcPct val="150000"/>
              </a:lnSpc>
              <a:spcBef>
                <a:spcPts val="560"/>
              </a:spcBef>
              <a:spcAft>
                <a:spcPts val="0"/>
              </a:spcAft>
              <a:buSzPts val="2800"/>
              <a:buChar char="▪"/>
            </a:pPr>
            <a:r>
              <a:rPr lang="de-DE"/>
              <a:t>Training data generation</a:t>
            </a:r>
            <a:endParaRPr/>
          </a:p>
          <a:p>
            <a:pPr marL="457200" lvl="0" indent="-406400" algn="l" rtl="0">
              <a:lnSpc>
                <a:spcPct val="150000"/>
              </a:lnSpc>
              <a:spcBef>
                <a:spcPts val="0"/>
              </a:spcBef>
              <a:spcAft>
                <a:spcPts val="0"/>
              </a:spcAft>
              <a:buSzPts val="2800"/>
              <a:buChar char="▪"/>
            </a:pPr>
            <a:r>
              <a:rPr lang="de-DE"/>
              <a:t>Supervised classification</a:t>
            </a:r>
            <a:endParaRPr/>
          </a:p>
          <a:p>
            <a:pPr marL="457200" lvl="0" indent="-406400" algn="l" rtl="0">
              <a:lnSpc>
                <a:spcPct val="150000"/>
              </a:lnSpc>
              <a:spcBef>
                <a:spcPts val="0"/>
              </a:spcBef>
              <a:spcAft>
                <a:spcPts val="0"/>
              </a:spcAft>
              <a:buSzPts val="2800"/>
              <a:buChar char="▪"/>
            </a:pPr>
            <a:r>
              <a:rPr lang="de-DE"/>
              <a:t>Controlled vocabulary generation</a:t>
            </a:r>
            <a:endParaRPr/>
          </a:p>
          <a:p>
            <a:pPr marL="457200" lvl="0" indent="-406400" algn="l" rtl="0">
              <a:lnSpc>
                <a:spcPct val="150000"/>
              </a:lnSpc>
              <a:spcBef>
                <a:spcPts val="0"/>
              </a:spcBef>
              <a:spcAft>
                <a:spcPts val="0"/>
              </a:spcAft>
              <a:buSzPts val="2800"/>
              <a:buChar char="▪"/>
            </a:pPr>
            <a:r>
              <a:rPr lang="de-DE"/>
              <a:t>Named Entity Extraction (NER)</a:t>
            </a:r>
            <a:endParaRPr/>
          </a:p>
          <a:p>
            <a:pPr marL="457200" lvl="0" indent="-406400" algn="l" rtl="0">
              <a:lnSpc>
                <a:spcPct val="150000"/>
              </a:lnSpc>
              <a:spcBef>
                <a:spcPts val="0"/>
              </a:spcBef>
              <a:spcAft>
                <a:spcPts val="0"/>
              </a:spcAft>
              <a:buSzPts val="2800"/>
              <a:buChar char="▪"/>
            </a:pPr>
            <a:r>
              <a:rPr lang="de-DE"/>
              <a:t>Multi-label Classification</a:t>
            </a:r>
            <a:endParaRPr/>
          </a:p>
          <a:p>
            <a:pPr marL="0" lvl="0" indent="0" algn="l" rtl="0">
              <a:spcBef>
                <a:spcPts val="560"/>
              </a:spcBef>
              <a:spcAft>
                <a:spcPts val="0"/>
              </a:spcAft>
              <a:buNone/>
            </a:pPr>
            <a:endParaRPr/>
          </a:p>
        </p:txBody>
      </p:sp>
      <p:sp>
        <p:nvSpPr>
          <p:cNvPr id="400" name="Google Shape;400;p39"/>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31</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405"/>
        <p:cNvGrpSpPr/>
        <p:nvPr/>
      </p:nvGrpSpPr>
      <p:grpSpPr>
        <a:xfrm>
          <a:off x="0" y="0"/>
          <a:ext cx="0" cy="0"/>
          <a:chOff x="0" y="0"/>
          <a:chExt cx="0" cy="0"/>
        </a:xfrm>
      </p:grpSpPr>
      <p:sp>
        <p:nvSpPr>
          <p:cNvPr id="406" name="Google Shape;406;p40"/>
          <p:cNvSpPr txBox="1">
            <a:spLocks noGrp="1"/>
          </p:cNvSpPr>
          <p:nvPr>
            <p:ph type="title"/>
          </p:nvPr>
        </p:nvSpPr>
        <p:spPr>
          <a:xfrm>
            <a:off x="684213" y="908050"/>
            <a:ext cx="7775700" cy="509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DE" sz="3000"/>
              <a:t>Identification of Research Methods</a:t>
            </a:r>
            <a:endParaRPr sz="3000"/>
          </a:p>
        </p:txBody>
      </p:sp>
      <p:sp>
        <p:nvSpPr>
          <p:cNvPr id="407" name="Google Shape;407;p40"/>
          <p:cNvSpPr txBox="1">
            <a:spLocks noGrp="1"/>
          </p:cNvSpPr>
          <p:nvPr>
            <p:ph type="body" idx="1"/>
          </p:nvPr>
        </p:nvSpPr>
        <p:spPr>
          <a:xfrm>
            <a:off x="683569" y="1600200"/>
            <a:ext cx="7776300" cy="4526100"/>
          </a:xfrm>
          <a:prstGeom prst="rect">
            <a:avLst/>
          </a:prstGeom>
        </p:spPr>
        <p:txBody>
          <a:bodyPr spcFirstLastPara="1" wrap="square" lIns="91425" tIns="45700" rIns="91425" bIns="45700" anchor="t" anchorCtr="0">
            <a:noAutofit/>
          </a:bodyPr>
          <a:lstStyle/>
          <a:p>
            <a:pPr marL="457200" lvl="0" indent="-406400" algn="l" rtl="0">
              <a:lnSpc>
                <a:spcPct val="115000"/>
              </a:lnSpc>
              <a:spcBef>
                <a:spcPts val="560"/>
              </a:spcBef>
              <a:spcAft>
                <a:spcPts val="0"/>
              </a:spcAft>
              <a:buSzPts val="2800"/>
              <a:buChar char="▪"/>
            </a:pPr>
            <a:r>
              <a:rPr lang="de-DE"/>
              <a:t>Create an enriched controlled vocabulary</a:t>
            </a:r>
            <a:endParaRPr/>
          </a:p>
          <a:p>
            <a:pPr marL="914400" lvl="1" indent="-381000" algn="l" rtl="0">
              <a:lnSpc>
                <a:spcPct val="115000"/>
              </a:lnSpc>
              <a:spcBef>
                <a:spcPts val="0"/>
              </a:spcBef>
              <a:spcAft>
                <a:spcPts val="0"/>
              </a:spcAft>
              <a:buSzPts val="2400"/>
              <a:buChar char="▶"/>
            </a:pPr>
            <a:r>
              <a:rPr lang="de-DE"/>
              <a:t>Assignment of semantic types (Measurement, Tools, Method and ..) (manualy) </a:t>
            </a:r>
            <a:endParaRPr/>
          </a:p>
          <a:p>
            <a:pPr marL="914400" lvl="1" indent="-381000" algn="l" rtl="0">
              <a:lnSpc>
                <a:spcPct val="115000"/>
              </a:lnSpc>
              <a:spcBef>
                <a:spcPts val="0"/>
              </a:spcBef>
              <a:spcAft>
                <a:spcPts val="0"/>
              </a:spcAft>
              <a:buSzPts val="2400"/>
              <a:buChar char="▶"/>
            </a:pPr>
            <a:r>
              <a:rPr lang="de-DE"/>
              <a:t>Extracting term variants and abbreviations from social science text (semi-automatic)</a:t>
            </a:r>
            <a:endParaRPr/>
          </a:p>
          <a:p>
            <a:pPr marL="914400" marR="0" lvl="1" indent="-381000" algn="l" rtl="0">
              <a:lnSpc>
                <a:spcPct val="115000"/>
              </a:lnSpc>
              <a:spcBef>
                <a:spcPts val="0"/>
              </a:spcBef>
              <a:spcAft>
                <a:spcPts val="0"/>
              </a:spcAft>
              <a:buClr>
                <a:srgbClr val="58748F"/>
              </a:buClr>
              <a:buSzPts val="2400"/>
              <a:buFont typeface="Noto Sans Symbols"/>
              <a:buChar char="▶"/>
            </a:pPr>
            <a:endParaRPr/>
          </a:p>
        </p:txBody>
      </p:sp>
      <p:sp>
        <p:nvSpPr>
          <p:cNvPr id="408" name="Google Shape;408;p40"/>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32</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1"/>
          <p:cNvSpPr txBox="1">
            <a:spLocks noGrp="1"/>
          </p:cNvSpPr>
          <p:nvPr>
            <p:ph type="title"/>
          </p:nvPr>
        </p:nvSpPr>
        <p:spPr>
          <a:xfrm>
            <a:off x="684213" y="908050"/>
            <a:ext cx="7775700" cy="509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de-DE"/>
              <a:t>Institute - Department - RCC-Team</a:t>
            </a:r>
            <a:endParaRPr/>
          </a:p>
        </p:txBody>
      </p:sp>
      <p:sp>
        <p:nvSpPr>
          <p:cNvPr id="414" name="Google Shape;414;p41"/>
          <p:cNvSpPr txBox="1">
            <a:spLocks noGrp="1"/>
          </p:cNvSpPr>
          <p:nvPr>
            <p:ph type="body" idx="1"/>
          </p:nvPr>
        </p:nvSpPr>
        <p:spPr>
          <a:xfrm>
            <a:off x="683569" y="1618153"/>
            <a:ext cx="7776300" cy="4526100"/>
          </a:xfrm>
          <a:prstGeom prst="rect">
            <a:avLst/>
          </a:prstGeom>
          <a:noFill/>
          <a:ln>
            <a:noFill/>
          </a:ln>
        </p:spPr>
        <p:txBody>
          <a:bodyPr spcFirstLastPara="1" wrap="square" lIns="91425" tIns="45700" rIns="91425" bIns="45700" anchor="t" anchorCtr="0">
            <a:noAutofit/>
          </a:bodyPr>
          <a:lstStyle/>
          <a:p>
            <a:pPr marL="0" lvl="0" indent="0" algn="l" rtl="0">
              <a:spcBef>
                <a:spcPts val="560"/>
              </a:spcBef>
              <a:spcAft>
                <a:spcPts val="0"/>
              </a:spcAft>
              <a:buSzPts val="2800"/>
              <a:buNone/>
            </a:pPr>
            <a:r>
              <a:rPr lang="de-DE" sz="2400">
                <a:solidFill>
                  <a:srgbClr val="434343"/>
                </a:solidFill>
              </a:rPr>
              <a:t>GESIS - Leibniz Institute for the Social Sciences</a:t>
            </a:r>
            <a:endParaRPr sz="2400">
              <a:solidFill>
                <a:srgbClr val="434343"/>
              </a:solidFill>
            </a:endParaRPr>
          </a:p>
          <a:p>
            <a:pPr marL="457200" lvl="0" indent="-336550" algn="l" rtl="0">
              <a:spcBef>
                <a:spcPts val="560"/>
              </a:spcBef>
              <a:spcAft>
                <a:spcPts val="0"/>
              </a:spcAft>
              <a:buSzPts val="1700"/>
              <a:buChar char="▪"/>
            </a:pPr>
            <a:r>
              <a:rPr lang="de-DE" sz="1700"/>
              <a:t>Largest European infrastructure institute for the social sciences</a:t>
            </a:r>
            <a:endParaRPr sz="1700"/>
          </a:p>
          <a:p>
            <a:pPr marL="457200" lvl="0" indent="-336550" algn="l" rtl="0">
              <a:spcBef>
                <a:spcPts val="0"/>
              </a:spcBef>
              <a:spcAft>
                <a:spcPts val="0"/>
              </a:spcAft>
              <a:buSzPts val="1700"/>
              <a:buChar char="▪"/>
            </a:pPr>
            <a:r>
              <a:rPr lang="de-DE" sz="1700"/>
              <a:t>Research in social sciences and computer science</a:t>
            </a:r>
            <a:endParaRPr sz="1700"/>
          </a:p>
          <a:p>
            <a:pPr marL="0" lvl="0" indent="0" algn="l" rtl="0">
              <a:lnSpc>
                <a:spcPct val="115000"/>
              </a:lnSpc>
              <a:spcBef>
                <a:spcPts val="560"/>
              </a:spcBef>
              <a:spcAft>
                <a:spcPts val="0"/>
              </a:spcAft>
              <a:buSzPts val="2800"/>
              <a:buNone/>
            </a:pPr>
            <a:r>
              <a:rPr lang="de-DE" sz="2400">
                <a:solidFill>
                  <a:srgbClr val="434343"/>
                </a:solidFill>
              </a:rPr>
              <a:t>Knowledge Technologies for the Social Sciences</a:t>
            </a:r>
            <a:endParaRPr>
              <a:solidFill>
                <a:srgbClr val="434343"/>
              </a:solidFill>
            </a:endParaRPr>
          </a:p>
          <a:p>
            <a:pPr marL="457200" lvl="0" indent="-336550" algn="l" rtl="0">
              <a:spcBef>
                <a:spcPts val="560"/>
              </a:spcBef>
              <a:spcAft>
                <a:spcPts val="0"/>
              </a:spcAft>
              <a:buSzPts val="1700"/>
              <a:buChar char="▪"/>
            </a:pPr>
            <a:r>
              <a:rPr lang="de-DE" sz="1700"/>
              <a:t>Research data management along „research data lifecycle“</a:t>
            </a:r>
            <a:endParaRPr sz="1700"/>
          </a:p>
          <a:p>
            <a:pPr marL="457200" lvl="0" indent="-336550" algn="l" rtl="0">
              <a:spcBef>
                <a:spcPts val="0"/>
              </a:spcBef>
              <a:spcAft>
                <a:spcPts val="0"/>
              </a:spcAft>
              <a:buSzPts val="1700"/>
              <a:buChar char="▪"/>
            </a:pPr>
            <a:r>
              <a:rPr lang="de-DE" sz="1700"/>
              <a:t>information extraction/NLP, information retrieval, semantic technologies</a:t>
            </a:r>
            <a:endParaRPr sz="1700"/>
          </a:p>
          <a:p>
            <a:pPr marL="0" lvl="0" indent="0" algn="l" rtl="0">
              <a:lnSpc>
                <a:spcPct val="115000"/>
              </a:lnSpc>
              <a:spcBef>
                <a:spcPts val="560"/>
              </a:spcBef>
              <a:spcAft>
                <a:spcPts val="0"/>
              </a:spcAft>
              <a:buNone/>
            </a:pPr>
            <a:r>
              <a:rPr lang="de-DE" sz="2400">
                <a:solidFill>
                  <a:srgbClr val="434343"/>
                </a:solidFill>
              </a:rPr>
              <a:t>RCC-Team</a:t>
            </a:r>
            <a:endParaRPr sz="2400">
              <a:solidFill>
                <a:srgbClr val="434343"/>
              </a:solidFill>
            </a:endParaRPr>
          </a:p>
          <a:p>
            <a:pPr marL="457200" lvl="0" indent="-336550" algn="l" rtl="0">
              <a:spcBef>
                <a:spcPts val="560"/>
              </a:spcBef>
              <a:spcAft>
                <a:spcPts val="0"/>
              </a:spcAft>
              <a:buSzPts val="1700"/>
              <a:buChar char="▪"/>
            </a:pPr>
            <a:r>
              <a:rPr lang="de-DE" sz="1700"/>
              <a:t>Mixed team of seven </a:t>
            </a:r>
            <a:br>
              <a:rPr lang="de-DE" sz="1700"/>
            </a:br>
            <a:r>
              <a:rPr lang="de-DE" sz="1700"/>
              <a:t>Postgraduates and Postdocs</a:t>
            </a:r>
            <a:endParaRPr sz="1700"/>
          </a:p>
          <a:p>
            <a:pPr marL="0" lvl="0" indent="457200" algn="l" rtl="0">
              <a:lnSpc>
                <a:spcPct val="150000"/>
              </a:lnSpc>
              <a:spcBef>
                <a:spcPts val="560"/>
              </a:spcBef>
              <a:spcAft>
                <a:spcPts val="0"/>
              </a:spcAft>
              <a:buSzPts val="2800"/>
              <a:buNone/>
            </a:pPr>
            <a:r>
              <a:rPr lang="de-DE" sz="1400" i="1">
                <a:solidFill>
                  <a:schemeClr val="dk2"/>
                </a:solidFill>
              </a:rPr>
              <a:t>Andrea Zielinski, Behnam Ghavimi,</a:t>
            </a:r>
            <a:br>
              <a:rPr lang="de-DE" sz="1400" i="1">
                <a:solidFill>
                  <a:schemeClr val="dk2"/>
                </a:solidFill>
              </a:rPr>
            </a:br>
            <a:r>
              <a:rPr lang="de-DE" sz="1400" i="1">
                <a:solidFill>
                  <a:schemeClr val="dk2"/>
                </a:solidFill>
              </a:rPr>
              <a:t>	Dimitar Dimitrov, Karam Abdulahhad,</a:t>
            </a:r>
            <a:br>
              <a:rPr lang="de-DE" sz="1400" i="1">
                <a:solidFill>
                  <a:schemeClr val="dk2"/>
                </a:solidFill>
              </a:rPr>
            </a:br>
            <a:r>
              <a:rPr lang="de-DE" sz="1400" i="1">
                <a:solidFill>
                  <a:schemeClr val="dk2"/>
                </a:solidFill>
              </a:rPr>
              <a:t>	Katarina Boland, Narges Tavakolpoursaleh,</a:t>
            </a:r>
            <a:br>
              <a:rPr lang="de-DE" sz="1400" i="1">
                <a:solidFill>
                  <a:schemeClr val="dk2"/>
                </a:solidFill>
              </a:rPr>
            </a:br>
            <a:r>
              <a:rPr lang="de-DE" sz="1400" i="1">
                <a:solidFill>
                  <a:schemeClr val="dk2"/>
                </a:solidFill>
              </a:rPr>
              <a:t>	Wolfgang Otto</a:t>
            </a:r>
            <a:endParaRPr sz="1100"/>
          </a:p>
        </p:txBody>
      </p:sp>
      <p:sp>
        <p:nvSpPr>
          <p:cNvPr id="415" name="Google Shape;415;p41"/>
          <p:cNvSpPr txBox="1">
            <a:spLocks noGrp="1"/>
          </p:cNvSpPr>
          <p:nvPr>
            <p:ph type="sldNum" idx="12"/>
          </p:nvPr>
        </p:nvSpPr>
        <p:spPr>
          <a:xfrm>
            <a:off x="6516216" y="6380919"/>
            <a:ext cx="1943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33</a:t>
            </a:fld>
            <a:endParaRPr/>
          </a:p>
        </p:txBody>
      </p:sp>
      <p:pic>
        <p:nvPicPr>
          <p:cNvPr id="416" name="Google Shape;416;p41"/>
          <p:cNvPicPr preferRelativeResize="0"/>
          <p:nvPr/>
        </p:nvPicPr>
        <p:blipFill>
          <a:blip r:embed="rId3">
            <a:alphaModFix/>
          </a:blip>
          <a:stretch>
            <a:fillRect/>
          </a:stretch>
        </p:blipFill>
        <p:spPr>
          <a:xfrm>
            <a:off x="4631523" y="3827848"/>
            <a:ext cx="3635425" cy="2865000"/>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2"/>
          <p:cNvSpPr txBox="1">
            <a:spLocks noGrp="1"/>
          </p:cNvSpPr>
          <p:nvPr>
            <p:ph type="body" idx="1"/>
          </p:nvPr>
        </p:nvSpPr>
        <p:spPr>
          <a:xfrm>
            <a:off x="683575" y="1600200"/>
            <a:ext cx="8090400" cy="4526100"/>
          </a:xfrm>
          <a:prstGeom prst="rect">
            <a:avLst/>
          </a:prstGeom>
        </p:spPr>
        <p:txBody>
          <a:bodyPr spcFirstLastPara="1" wrap="square" lIns="91425" tIns="45700" rIns="91425" bIns="45700" anchor="t" anchorCtr="0">
            <a:noAutofit/>
          </a:bodyPr>
          <a:lstStyle/>
          <a:p>
            <a:pPr marL="0" lvl="0" indent="0" algn="l" rtl="0">
              <a:lnSpc>
                <a:spcPct val="150000"/>
              </a:lnSpc>
              <a:spcBef>
                <a:spcPts val="560"/>
              </a:spcBef>
              <a:spcAft>
                <a:spcPts val="0"/>
              </a:spcAft>
              <a:buClr>
                <a:schemeClr val="dk1"/>
              </a:buClr>
              <a:buSzPts val="1100"/>
              <a:buFont typeface="Arial"/>
              <a:buNone/>
            </a:pPr>
            <a:r>
              <a:rPr lang="de-DE" i="1">
                <a:solidFill>
                  <a:srgbClr val="58748F"/>
                </a:solidFill>
              </a:rPr>
              <a:t>Solve Data Problem</a:t>
            </a:r>
            <a:endParaRPr/>
          </a:p>
          <a:p>
            <a:pPr marL="0" lvl="0" indent="0" algn="l" rtl="0">
              <a:lnSpc>
                <a:spcPct val="150000"/>
              </a:lnSpc>
              <a:spcBef>
                <a:spcPts val="560"/>
              </a:spcBef>
              <a:spcAft>
                <a:spcPts val="0"/>
              </a:spcAft>
              <a:buNone/>
            </a:pPr>
            <a:r>
              <a:rPr lang="de-DE"/>
              <a:t>Generate weakly labeled training corpus</a:t>
            </a:r>
            <a:endParaRPr/>
          </a:p>
          <a:p>
            <a:pPr marL="914400" lvl="1" indent="-381000" algn="l" rtl="0">
              <a:lnSpc>
                <a:spcPct val="115000"/>
              </a:lnSpc>
              <a:spcBef>
                <a:spcPts val="480"/>
              </a:spcBef>
              <a:spcAft>
                <a:spcPts val="0"/>
              </a:spcAft>
              <a:buSzPts val="2400"/>
              <a:buChar char="▶"/>
            </a:pPr>
            <a:r>
              <a:rPr lang="de-DE"/>
              <a:t>From Mentionlists (provided by RCC)</a:t>
            </a:r>
            <a:endParaRPr/>
          </a:p>
          <a:p>
            <a:pPr marL="2520000" lvl="0" indent="-1529999" algn="l" rtl="0">
              <a:lnSpc>
                <a:spcPct val="100000"/>
              </a:lnSpc>
              <a:spcBef>
                <a:spcPts val="560"/>
              </a:spcBef>
              <a:spcAft>
                <a:spcPts val="0"/>
              </a:spcAft>
              <a:buNone/>
            </a:pPr>
            <a:r>
              <a:rPr lang="de-DE" sz="1800" i="1">
                <a:solidFill>
                  <a:srgbClr val="666666"/>
                </a:solidFill>
              </a:rPr>
              <a:t>Publication: 	1059</a:t>
            </a:r>
            <a:endParaRPr sz="1800" i="1">
              <a:solidFill>
                <a:srgbClr val="666666"/>
              </a:solidFill>
            </a:endParaRPr>
          </a:p>
          <a:p>
            <a:pPr marL="2520000" lvl="0" indent="-1529999" algn="l" rtl="0">
              <a:lnSpc>
                <a:spcPct val="100000"/>
              </a:lnSpc>
              <a:spcBef>
                <a:spcPts val="560"/>
              </a:spcBef>
              <a:spcAft>
                <a:spcPts val="0"/>
              </a:spcAft>
              <a:buNone/>
            </a:pPr>
            <a:r>
              <a:rPr lang="de-DE" sz="1800" i="1">
                <a:solidFill>
                  <a:srgbClr val="666666"/>
                </a:solidFill>
              </a:rPr>
              <a:t>Mentionlist: 	[ MTF, Monitoring the Future, …]</a:t>
            </a:r>
            <a:endParaRPr sz="1800" i="1">
              <a:solidFill>
                <a:srgbClr val="666666"/>
              </a:solidFill>
            </a:endParaRPr>
          </a:p>
          <a:p>
            <a:pPr marL="2520000" lvl="0" indent="-1529999" algn="l" rtl="0">
              <a:lnSpc>
                <a:spcPct val="100000"/>
              </a:lnSpc>
              <a:spcBef>
                <a:spcPts val="560"/>
              </a:spcBef>
              <a:spcAft>
                <a:spcPts val="0"/>
              </a:spcAft>
              <a:buNone/>
            </a:pPr>
            <a:r>
              <a:rPr lang="de-DE" sz="1800" i="1">
                <a:solidFill>
                  <a:srgbClr val="666666"/>
                </a:solidFill>
              </a:rPr>
              <a:t>Dataset: 	2386</a:t>
            </a:r>
            <a:endParaRPr i="1">
              <a:solidFill>
                <a:srgbClr val="666666"/>
              </a:solidFill>
            </a:endParaRPr>
          </a:p>
          <a:p>
            <a:pPr marL="914400" lvl="1" indent="-381000" algn="l" rtl="0">
              <a:lnSpc>
                <a:spcPct val="115000"/>
              </a:lnSpc>
              <a:spcBef>
                <a:spcPts val="480"/>
              </a:spcBef>
              <a:spcAft>
                <a:spcPts val="0"/>
              </a:spcAft>
              <a:buSzPts val="2400"/>
              <a:buChar char="▶"/>
            </a:pPr>
            <a:r>
              <a:rPr lang="de-DE"/>
              <a:t>From dataset title list (provided by RCC)</a:t>
            </a:r>
            <a:endParaRPr/>
          </a:p>
          <a:p>
            <a:pPr marL="990000" lvl="0" indent="0" algn="l" rtl="0">
              <a:lnSpc>
                <a:spcPct val="115000"/>
              </a:lnSpc>
              <a:spcBef>
                <a:spcPts val="560"/>
              </a:spcBef>
              <a:spcAft>
                <a:spcPts val="0"/>
              </a:spcAft>
              <a:buNone/>
            </a:pPr>
            <a:r>
              <a:rPr lang="de-DE" sz="1800" i="1">
                <a:solidFill>
                  <a:srgbClr val="666666"/>
                </a:solidFill>
              </a:rPr>
              <a:t>National Health and Nutrition Examination Survey II, 1976-...,</a:t>
            </a:r>
            <a:r>
              <a:rPr lang="de-DE" sz="1400" i="1">
                <a:solidFill>
                  <a:srgbClr val="666666"/>
                </a:solidFill>
              </a:rPr>
              <a:t/>
            </a:r>
            <a:br>
              <a:rPr lang="de-DE" sz="1400" i="1">
                <a:solidFill>
                  <a:srgbClr val="666666"/>
                </a:solidFill>
              </a:rPr>
            </a:br>
            <a:r>
              <a:rPr lang="de-DE" sz="1400" i="1">
                <a:solidFill>
                  <a:srgbClr val="666666"/>
                </a:solidFill>
              </a:rPr>
              <a:t>National Health and Nutrition Examination Survey II, 1976-1980: Health Hist…,        </a:t>
            </a:r>
            <a:r>
              <a:rPr lang="de-DE" sz="1200" i="1">
                <a:solidFill>
                  <a:srgbClr val="666666"/>
                </a:solidFill>
              </a:rPr>
              <a:t>National Health and Nutrition Examination Survey II, 1976-1980: 24-Hour Recall, Specific Food Item,</a:t>
            </a:r>
            <a:br>
              <a:rPr lang="de-DE" sz="1200" i="1">
                <a:solidFill>
                  <a:srgbClr val="666666"/>
                </a:solidFill>
              </a:rPr>
            </a:br>
            <a:r>
              <a:rPr lang="de-DE" sz="1000" i="1">
                <a:solidFill>
                  <a:srgbClr val="666666"/>
                </a:solidFill>
              </a:rPr>
              <a:t>National Health and Nutrition Examination Survey II, 1976-1980: Serum Cholesterol, ...</a:t>
            </a:r>
            <a:endParaRPr sz="1000" i="1">
              <a:solidFill>
                <a:srgbClr val="666666"/>
              </a:solidFill>
            </a:endParaRPr>
          </a:p>
          <a:p>
            <a:pPr marL="0" lvl="0" indent="0" algn="l" rtl="0">
              <a:spcBef>
                <a:spcPts val="560"/>
              </a:spcBef>
              <a:spcAft>
                <a:spcPts val="0"/>
              </a:spcAft>
              <a:buNone/>
            </a:pPr>
            <a:endParaRPr/>
          </a:p>
        </p:txBody>
      </p:sp>
      <p:sp>
        <p:nvSpPr>
          <p:cNvPr id="423" name="Google Shape;423;p42"/>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34</a:t>
            </a:fld>
            <a:endParaRPr/>
          </a:p>
        </p:txBody>
      </p:sp>
      <p:grpSp>
        <p:nvGrpSpPr>
          <p:cNvPr id="424" name="Google Shape;424;p42"/>
          <p:cNvGrpSpPr/>
          <p:nvPr/>
        </p:nvGrpSpPr>
        <p:grpSpPr>
          <a:xfrm>
            <a:off x="0" y="837300"/>
            <a:ext cx="8917750" cy="621900"/>
            <a:chOff x="0" y="837300"/>
            <a:chExt cx="8917750" cy="621900"/>
          </a:xfrm>
        </p:grpSpPr>
        <p:sp>
          <p:nvSpPr>
            <p:cNvPr id="425" name="Google Shape;425;p42"/>
            <p:cNvSpPr/>
            <p:nvPr/>
          </p:nvSpPr>
          <p:spPr>
            <a:xfrm>
              <a:off x="0" y="837300"/>
              <a:ext cx="4760700" cy="621900"/>
            </a:xfrm>
            <a:prstGeom prst="homePlat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Dataset Mention Identification</a:t>
              </a:r>
              <a:endParaRPr sz="2200">
                <a:solidFill>
                  <a:srgbClr val="FFFFFF"/>
                </a:solidFill>
                <a:highlight>
                  <a:schemeClr val="dk2"/>
                </a:highlight>
              </a:endParaRPr>
            </a:p>
          </p:txBody>
        </p:sp>
        <p:sp>
          <p:nvSpPr>
            <p:cNvPr id="426" name="Google Shape;426;p42"/>
            <p:cNvSpPr/>
            <p:nvPr/>
          </p:nvSpPr>
          <p:spPr>
            <a:xfrm>
              <a:off x="4488275"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sp>
          <p:nvSpPr>
            <p:cNvPr id="427" name="Google Shape;427;p42"/>
            <p:cNvSpPr/>
            <p:nvPr/>
          </p:nvSpPr>
          <p:spPr>
            <a:xfrm>
              <a:off x="6572050"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432"/>
        <p:cNvGrpSpPr/>
        <p:nvPr/>
      </p:nvGrpSpPr>
      <p:grpSpPr>
        <a:xfrm>
          <a:off x="0" y="0"/>
          <a:ext cx="0" cy="0"/>
          <a:chOff x="0" y="0"/>
          <a:chExt cx="0" cy="0"/>
        </a:xfrm>
      </p:grpSpPr>
      <p:sp>
        <p:nvSpPr>
          <p:cNvPr id="433" name="Google Shape;433;p43"/>
          <p:cNvSpPr/>
          <p:nvPr/>
        </p:nvSpPr>
        <p:spPr>
          <a:xfrm>
            <a:off x="811825" y="3088225"/>
            <a:ext cx="6365100" cy="502500"/>
          </a:xfrm>
          <a:prstGeom prst="roundRect">
            <a:avLst>
              <a:gd name="adj" fmla="val 16667"/>
            </a:avLst>
          </a:prstGeom>
          <a:solidFill>
            <a:srgbClr val="88888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3"/>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35</a:t>
            </a:fld>
            <a:endParaRPr/>
          </a:p>
        </p:txBody>
      </p:sp>
      <p:grpSp>
        <p:nvGrpSpPr>
          <p:cNvPr id="435" name="Google Shape;435;p43"/>
          <p:cNvGrpSpPr/>
          <p:nvPr/>
        </p:nvGrpSpPr>
        <p:grpSpPr>
          <a:xfrm>
            <a:off x="0" y="837300"/>
            <a:ext cx="8917750" cy="621900"/>
            <a:chOff x="0" y="837300"/>
            <a:chExt cx="8917750" cy="621900"/>
          </a:xfrm>
        </p:grpSpPr>
        <p:sp>
          <p:nvSpPr>
            <p:cNvPr id="436" name="Google Shape;436;p43"/>
            <p:cNvSpPr/>
            <p:nvPr/>
          </p:nvSpPr>
          <p:spPr>
            <a:xfrm>
              <a:off x="0" y="837300"/>
              <a:ext cx="4760700" cy="621900"/>
            </a:xfrm>
            <a:prstGeom prst="homePlat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Dataset Identification</a:t>
              </a:r>
              <a:endParaRPr sz="2200">
                <a:solidFill>
                  <a:srgbClr val="FFFFFF"/>
                </a:solidFill>
                <a:highlight>
                  <a:schemeClr val="dk2"/>
                </a:highlight>
              </a:endParaRPr>
            </a:p>
          </p:txBody>
        </p:sp>
        <p:sp>
          <p:nvSpPr>
            <p:cNvPr id="437" name="Google Shape;437;p43"/>
            <p:cNvSpPr/>
            <p:nvPr/>
          </p:nvSpPr>
          <p:spPr>
            <a:xfrm>
              <a:off x="4488275"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sp>
          <p:nvSpPr>
            <p:cNvPr id="438" name="Google Shape;438;p43"/>
            <p:cNvSpPr/>
            <p:nvPr/>
          </p:nvSpPr>
          <p:spPr>
            <a:xfrm>
              <a:off x="6572050"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grpSp>
      <p:sp>
        <p:nvSpPr>
          <p:cNvPr id="439" name="Google Shape;439;p43"/>
          <p:cNvSpPr txBox="1">
            <a:spLocks noGrp="1"/>
          </p:cNvSpPr>
          <p:nvPr>
            <p:ph type="body" idx="1"/>
          </p:nvPr>
        </p:nvSpPr>
        <p:spPr>
          <a:xfrm>
            <a:off x="811825" y="1754448"/>
            <a:ext cx="7776300" cy="1797300"/>
          </a:xfrm>
          <a:prstGeom prst="rect">
            <a:avLst/>
          </a:prstGeom>
        </p:spPr>
        <p:txBody>
          <a:bodyPr spcFirstLastPara="1" wrap="square" lIns="91425" tIns="45700" rIns="91425" bIns="45700" anchor="t" anchorCtr="0">
            <a:noAutofit/>
          </a:bodyPr>
          <a:lstStyle/>
          <a:p>
            <a:pPr marL="0" lvl="0" indent="0" algn="l" rtl="0">
              <a:lnSpc>
                <a:spcPct val="150000"/>
              </a:lnSpc>
              <a:spcBef>
                <a:spcPts val="560"/>
              </a:spcBef>
              <a:spcAft>
                <a:spcPts val="0"/>
              </a:spcAft>
              <a:buNone/>
            </a:pPr>
            <a:r>
              <a:rPr lang="de-DE" i="1">
                <a:solidFill>
                  <a:srgbClr val="58748F"/>
                </a:solidFill>
              </a:rPr>
              <a:t>Example</a:t>
            </a:r>
            <a:endParaRPr/>
          </a:p>
          <a:p>
            <a:pPr marL="0" lvl="0" indent="0" algn="l" rtl="0">
              <a:lnSpc>
                <a:spcPct val="150000"/>
              </a:lnSpc>
              <a:spcBef>
                <a:spcPts val="560"/>
              </a:spcBef>
              <a:spcAft>
                <a:spcPts val="0"/>
              </a:spcAft>
              <a:buNone/>
            </a:pPr>
            <a:r>
              <a:rPr lang="de-DE" sz="2400"/>
              <a:t>Data for this project were taken from the</a:t>
            </a:r>
            <a:br>
              <a:rPr lang="de-DE" sz="2400"/>
            </a:br>
            <a:r>
              <a:rPr lang="de-DE" sz="2400">
                <a:solidFill>
                  <a:srgbClr val="FFFFFF"/>
                </a:solidFill>
              </a:rPr>
              <a:t>Youth Development Study (YDS) </a:t>
            </a:r>
            <a:r>
              <a:rPr lang="de-DE" sz="2400" b="1">
                <a:solidFill>
                  <a:srgbClr val="B3BBC6"/>
                </a:solidFill>
              </a:rPr>
              <a:t>dataset title </a:t>
            </a:r>
            <a:r>
              <a:rPr lang="de-DE" sz="2400">
                <a:solidFill>
                  <a:srgbClr val="000000"/>
                </a:solidFill>
              </a:rPr>
              <a:t>.</a:t>
            </a:r>
            <a:endParaRPr sz="240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title"/>
          </p:nvPr>
        </p:nvSpPr>
        <p:spPr>
          <a:xfrm>
            <a:off x="684213" y="908050"/>
            <a:ext cx="7775700" cy="509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DE"/>
              <a:t>Screenshot of Gesis Search</a:t>
            </a:r>
            <a:endParaRPr/>
          </a:p>
        </p:txBody>
      </p:sp>
      <p:sp>
        <p:nvSpPr>
          <p:cNvPr id="89" name="Google Shape;89;p12"/>
          <p:cNvSpPr txBox="1">
            <a:spLocks noGrp="1"/>
          </p:cNvSpPr>
          <p:nvPr>
            <p:ph type="body" idx="1"/>
          </p:nvPr>
        </p:nvSpPr>
        <p:spPr>
          <a:xfrm>
            <a:off x="683569" y="1600200"/>
            <a:ext cx="7776300" cy="45261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endParaRPr/>
          </a:p>
        </p:txBody>
      </p:sp>
      <p:sp>
        <p:nvSpPr>
          <p:cNvPr id="90" name="Google Shape;90;p12"/>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4</a:t>
            </a:fld>
            <a:endParaRPr/>
          </a:p>
        </p:txBody>
      </p:sp>
      <p:pic>
        <p:nvPicPr>
          <p:cNvPr id="91" name="Google Shape;91;p12">
            <a:hlinkClick r:id="rId3"/>
          </p:cNvPr>
          <p:cNvPicPr preferRelativeResize="0"/>
          <p:nvPr/>
        </p:nvPicPr>
        <p:blipFill>
          <a:blip r:embed="rId4">
            <a:alphaModFix/>
          </a:blip>
          <a:stretch>
            <a:fillRect/>
          </a:stretch>
        </p:blipFill>
        <p:spPr>
          <a:xfrm>
            <a:off x="-31875" y="3175"/>
            <a:ext cx="9242324" cy="7050649"/>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3"/>
          <p:cNvSpPr txBox="1">
            <a:spLocks noGrp="1"/>
          </p:cNvSpPr>
          <p:nvPr>
            <p:ph type="title"/>
          </p:nvPr>
        </p:nvSpPr>
        <p:spPr>
          <a:xfrm>
            <a:off x="684213" y="908050"/>
            <a:ext cx="7775700" cy="509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DE" sz="3000"/>
              <a:t>Tasks in the Rich Context Competition</a:t>
            </a:r>
            <a:endParaRPr sz="3000"/>
          </a:p>
        </p:txBody>
      </p:sp>
      <p:sp>
        <p:nvSpPr>
          <p:cNvPr id="98" name="Google Shape;98;p13"/>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5</a:t>
            </a:fld>
            <a:endParaRPr/>
          </a:p>
        </p:txBody>
      </p:sp>
      <p:sp>
        <p:nvSpPr>
          <p:cNvPr id="99" name="Google Shape;99;p13"/>
          <p:cNvSpPr/>
          <p:nvPr/>
        </p:nvSpPr>
        <p:spPr>
          <a:xfrm>
            <a:off x="83300" y="2415350"/>
            <a:ext cx="4760700" cy="621900"/>
          </a:xfrm>
          <a:prstGeom prst="homePlat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Dataset Mention Identification</a:t>
            </a:r>
            <a:endParaRPr sz="2200">
              <a:solidFill>
                <a:srgbClr val="FFFFFF"/>
              </a:solidFill>
              <a:highlight>
                <a:schemeClr val="dk2"/>
              </a:highlight>
            </a:endParaRPr>
          </a:p>
        </p:txBody>
      </p:sp>
      <p:sp>
        <p:nvSpPr>
          <p:cNvPr id="100" name="Google Shape;100;p13"/>
          <p:cNvSpPr/>
          <p:nvPr/>
        </p:nvSpPr>
        <p:spPr>
          <a:xfrm>
            <a:off x="2191650" y="3174000"/>
            <a:ext cx="4760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Research Field Classification</a:t>
            </a:r>
            <a:endParaRPr sz="2200">
              <a:solidFill>
                <a:srgbClr val="FFFFFF"/>
              </a:solidFill>
            </a:endParaRPr>
          </a:p>
        </p:txBody>
      </p:sp>
      <p:sp>
        <p:nvSpPr>
          <p:cNvPr id="101" name="Google Shape;101;p13"/>
          <p:cNvSpPr/>
          <p:nvPr/>
        </p:nvSpPr>
        <p:spPr>
          <a:xfrm>
            <a:off x="4307100" y="3932650"/>
            <a:ext cx="4760700" cy="6219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Research Method Identification</a:t>
            </a:r>
            <a:endParaRPr sz="2200">
              <a:solidFill>
                <a:srgbClr val="FFFF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body" idx="1"/>
          </p:nvPr>
        </p:nvSpPr>
        <p:spPr>
          <a:xfrm>
            <a:off x="683569" y="1600200"/>
            <a:ext cx="7776300" cy="4526100"/>
          </a:xfrm>
          <a:prstGeom prst="rect">
            <a:avLst/>
          </a:prstGeom>
          <a:ln>
            <a:noFill/>
          </a:ln>
        </p:spPr>
        <p:txBody>
          <a:bodyPr spcFirstLastPara="1" wrap="square" lIns="91425" tIns="45700" rIns="91425" bIns="45700" anchor="t" anchorCtr="0">
            <a:noAutofit/>
          </a:bodyPr>
          <a:lstStyle/>
          <a:p>
            <a:pPr marL="0" lvl="0" indent="0" algn="l" rtl="0">
              <a:spcBef>
                <a:spcPts val="0"/>
              </a:spcBef>
              <a:spcAft>
                <a:spcPts val="0"/>
              </a:spcAft>
              <a:buNone/>
            </a:pPr>
            <a:r>
              <a:rPr lang="de-DE" sz="3000" b="1">
                <a:solidFill>
                  <a:srgbClr val="58748F"/>
                </a:solidFill>
              </a:rPr>
              <a:t>Challenges</a:t>
            </a:r>
            <a:endParaRPr sz="2400"/>
          </a:p>
          <a:p>
            <a:pPr marL="0" lvl="0" indent="0" algn="l" rtl="0">
              <a:spcBef>
                <a:spcPts val="560"/>
              </a:spcBef>
              <a:spcAft>
                <a:spcPts val="0"/>
              </a:spcAft>
              <a:buNone/>
            </a:pPr>
            <a:r>
              <a:rPr lang="de-DE" sz="2400"/>
              <a:t>No standard way to cite</a:t>
            </a:r>
            <a:endParaRPr sz="2400"/>
          </a:p>
          <a:p>
            <a:pPr marL="457200" lvl="0" indent="-381000" algn="l" rtl="0">
              <a:spcBef>
                <a:spcPts val="560"/>
              </a:spcBef>
              <a:spcAft>
                <a:spcPts val="0"/>
              </a:spcAft>
              <a:buSzPts val="2400"/>
              <a:buChar char="▪"/>
            </a:pPr>
            <a:r>
              <a:rPr lang="de-DE" sz="2400"/>
              <a:t>Researcher dependent</a:t>
            </a:r>
            <a:br>
              <a:rPr lang="de-DE" sz="2400"/>
            </a:br>
            <a:r>
              <a:rPr lang="de-DE" sz="1800" i="1">
                <a:solidFill>
                  <a:srgbClr val="434343"/>
                </a:solidFill>
              </a:rPr>
              <a:t>“National Health and Nutrition Examination Survey” vs. “NHaNES”</a:t>
            </a:r>
            <a:endParaRPr sz="1800" i="1">
              <a:solidFill>
                <a:srgbClr val="434343"/>
              </a:solidFill>
            </a:endParaRPr>
          </a:p>
          <a:p>
            <a:pPr marL="457200" lvl="0" indent="-381000" algn="l" rtl="0">
              <a:spcBef>
                <a:spcPts val="0"/>
              </a:spcBef>
              <a:spcAft>
                <a:spcPts val="0"/>
              </a:spcAft>
              <a:buSzPts val="2400"/>
              <a:buChar char="▪"/>
            </a:pPr>
            <a:r>
              <a:rPr lang="de-DE" sz="2400"/>
              <a:t>Research community dependent</a:t>
            </a:r>
            <a:br>
              <a:rPr lang="de-DE" sz="2400"/>
            </a:br>
            <a:r>
              <a:rPr lang="de-DE" sz="1800" i="1">
                <a:solidFill>
                  <a:srgbClr val="434343"/>
                </a:solidFill>
              </a:rPr>
              <a:t>E.g. Implicit References: “the monthly statistic“</a:t>
            </a:r>
            <a:endParaRPr sz="1800" i="1">
              <a:solidFill>
                <a:srgbClr val="434343"/>
              </a:solidFill>
            </a:endParaRPr>
          </a:p>
          <a:p>
            <a:pPr marL="457200" lvl="0" indent="-381000" algn="l" rtl="0">
              <a:spcBef>
                <a:spcPts val="0"/>
              </a:spcBef>
              <a:spcAft>
                <a:spcPts val="0"/>
              </a:spcAft>
              <a:buSzPts val="2400"/>
              <a:buChar char="▪"/>
            </a:pPr>
            <a:r>
              <a:rPr lang="de-DE" sz="2400"/>
              <a:t>Domain dependent</a:t>
            </a:r>
            <a:br>
              <a:rPr lang="de-DE" sz="2400"/>
            </a:br>
            <a:r>
              <a:rPr lang="de-DE" sz="1800" i="1">
                <a:solidFill>
                  <a:srgbClr val="434343"/>
                </a:solidFill>
              </a:rPr>
              <a:t>Git citation in computer science vs. Surveys in Social Science</a:t>
            </a:r>
            <a:endParaRPr sz="2400"/>
          </a:p>
          <a:p>
            <a:pPr marL="0" lvl="0" indent="0" algn="l" rtl="0">
              <a:spcBef>
                <a:spcPts val="560"/>
              </a:spcBef>
              <a:spcAft>
                <a:spcPts val="0"/>
              </a:spcAft>
              <a:buNone/>
            </a:pPr>
            <a:r>
              <a:rPr lang="de-DE" sz="2400"/>
              <a:t>Ambiguity of Dataset mentions</a:t>
            </a:r>
            <a:endParaRPr sz="2400"/>
          </a:p>
          <a:p>
            <a:pPr marL="457200" lvl="0" indent="-381000" algn="l" rtl="0">
              <a:spcBef>
                <a:spcPts val="560"/>
              </a:spcBef>
              <a:spcAft>
                <a:spcPts val="0"/>
              </a:spcAft>
              <a:buClr>
                <a:srgbClr val="666666"/>
              </a:buClr>
              <a:buSzPts val="2400"/>
              <a:buChar char="▪"/>
            </a:pPr>
            <a:r>
              <a:rPr lang="de-DE" sz="2400" i="1">
                <a:solidFill>
                  <a:srgbClr val="666666"/>
                </a:solidFill>
              </a:rPr>
              <a:t>“Midlife in the United States”</a:t>
            </a:r>
            <a:endParaRPr sz="2400" i="1">
              <a:solidFill>
                <a:srgbClr val="666666"/>
              </a:solidFill>
            </a:endParaRPr>
          </a:p>
          <a:p>
            <a:pPr marL="457200" lvl="0" indent="-381000" algn="l" rtl="0">
              <a:spcBef>
                <a:spcPts val="0"/>
              </a:spcBef>
              <a:spcAft>
                <a:spcPts val="0"/>
              </a:spcAft>
              <a:buClr>
                <a:srgbClr val="666666"/>
              </a:buClr>
              <a:buSzPts val="2400"/>
              <a:buChar char="▪"/>
            </a:pPr>
            <a:r>
              <a:rPr lang="de-DE" sz="2400" i="1">
                <a:solidFill>
                  <a:srgbClr val="666666"/>
                </a:solidFill>
              </a:rPr>
              <a:t>“WHO data”</a:t>
            </a:r>
            <a:endParaRPr sz="1800" i="1">
              <a:solidFill>
                <a:srgbClr val="666666"/>
              </a:solidFill>
            </a:endParaRPr>
          </a:p>
          <a:p>
            <a:pPr marL="457200" lvl="0" indent="0" algn="l" rtl="0">
              <a:spcBef>
                <a:spcPts val="560"/>
              </a:spcBef>
              <a:spcAft>
                <a:spcPts val="0"/>
              </a:spcAft>
              <a:buNone/>
            </a:pPr>
            <a:endParaRPr sz="1800" i="1">
              <a:solidFill>
                <a:srgbClr val="434343"/>
              </a:solidFill>
            </a:endParaRPr>
          </a:p>
        </p:txBody>
      </p:sp>
      <p:sp>
        <p:nvSpPr>
          <p:cNvPr id="108" name="Google Shape;108;p14"/>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6</a:t>
            </a:fld>
            <a:endParaRPr/>
          </a:p>
        </p:txBody>
      </p:sp>
      <p:grpSp>
        <p:nvGrpSpPr>
          <p:cNvPr id="109" name="Google Shape;109;p14"/>
          <p:cNvGrpSpPr/>
          <p:nvPr/>
        </p:nvGrpSpPr>
        <p:grpSpPr>
          <a:xfrm>
            <a:off x="0" y="837300"/>
            <a:ext cx="8917750" cy="621900"/>
            <a:chOff x="0" y="837300"/>
            <a:chExt cx="8917750" cy="621900"/>
          </a:xfrm>
        </p:grpSpPr>
        <p:sp>
          <p:nvSpPr>
            <p:cNvPr id="110" name="Google Shape;110;p14"/>
            <p:cNvSpPr/>
            <p:nvPr/>
          </p:nvSpPr>
          <p:spPr>
            <a:xfrm>
              <a:off x="0" y="837300"/>
              <a:ext cx="4760700" cy="621900"/>
            </a:xfrm>
            <a:prstGeom prst="homePlat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Dataset Mention Identification</a:t>
              </a:r>
              <a:endParaRPr sz="2200">
                <a:solidFill>
                  <a:srgbClr val="FFFFFF"/>
                </a:solidFill>
                <a:highlight>
                  <a:schemeClr val="dk2"/>
                </a:highlight>
              </a:endParaRPr>
            </a:p>
          </p:txBody>
        </p:sp>
        <p:sp>
          <p:nvSpPr>
            <p:cNvPr id="111" name="Google Shape;111;p14"/>
            <p:cNvSpPr/>
            <p:nvPr/>
          </p:nvSpPr>
          <p:spPr>
            <a:xfrm>
              <a:off x="4488275"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sp>
          <p:nvSpPr>
            <p:cNvPr id="112" name="Google Shape;112;p14"/>
            <p:cNvSpPr/>
            <p:nvPr/>
          </p:nvSpPr>
          <p:spPr>
            <a:xfrm>
              <a:off x="6572050"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5"/>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7</a:t>
            </a:fld>
            <a:endParaRPr/>
          </a:p>
        </p:txBody>
      </p:sp>
      <p:grpSp>
        <p:nvGrpSpPr>
          <p:cNvPr id="119" name="Google Shape;119;p15"/>
          <p:cNvGrpSpPr/>
          <p:nvPr/>
        </p:nvGrpSpPr>
        <p:grpSpPr>
          <a:xfrm>
            <a:off x="0" y="837300"/>
            <a:ext cx="8917750" cy="621900"/>
            <a:chOff x="0" y="837300"/>
            <a:chExt cx="8917750" cy="621900"/>
          </a:xfrm>
        </p:grpSpPr>
        <p:sp>
          <p:nvSpPr>
            <p:cNvPr id="120" name="Google Shape;120;p15"/>
            <p:cNvSpPr/>
            <p:nvPr/>
          </p:nvSpPr>
          <p:spPr>
            <a:xfrm>
              <a:off x="0" y="837300"/>
              <a:ext cx="4760700" cy="621900"/>
            </a:xfrm>
            <a:prstGeom prst="homePlat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Dataset Mention Identification</a:t>
              </a:r>
              <a:endParaRPr sz="2200">
                <a:solidFill>
                  <a:srgbClr val="FFFFFF"/>
                </a:solidFill>
                <a:highlight>
                  <a:schemeClr val="dk2"/>
                </a:highlight>
              </a:endParaRPr>
            </a:p>
          </p:txBody>
        </p:sp>
        <p:sp>
          <p:nvSpPr>
            <p:cNvPr id="121" name="Google Shape;121;p15"/>
            <p:cNvSpPr/>
            <p:nvPr/>
          </p:nvSpPr>
          <p:spPr>
            <a:xfrm>
              <a:off x="4488275"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sp>
          <p:nvSpPr>
            <p:cNvPr id="122" name="Google Shape;122;p15"/>
            <p:cNvSpPr/>
            <p:nvPr/>
          </p:nvSpPr>
          <p:spPr>
            <a:xfrm>
              <a:off x="6572050"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grpSp>
      <p:sp>
        <p:nvSpPr>
          <p:cNvPr id="123" name="Google Shape;123;p15"/>
          <p:cNvSpPr txBox="1">
            <a:spLocks noGrp="1"/>
          </p:cNvSpPr>
          <p:nvPr>
            <p:ph type="body" idx="1"/>
          </p:nvPr>
        </p:nvSpPr>
        <p:spPr>
          <a:xfrm>
            <a:off x="684225" y="1712800"/>
            <a:ext cx="2028000" cy="621900"/>
          </a:xfrm>
          <a:prstGeom prst="rect">
            <a:avLst/>
          </a:prstGeom>
        </p:spPr>
        <p:txBody>
          <a:bodyPr spcFirstLastPara="1" wrap="square" lIns="91425" tIns="45700" rIns="91425" bIns="45700" anchor="t" anchorCtr="0">
            <a:noAutofit/>
          </a:bodyPr>
          <a:lstStyle/>
          <a:p>
            <a:pPr marL="0" lvl="0" indent="0" algn="l" rtl="0">
              <a:lnSpc>
                <a:spcPct val="150000"/>
              </a:lnSpc>
              <a:spcBef>
                <a:spcPts val="560"/>
              </a:spcBef>
              <a:spcAft>
                <a:spcPts val="0"/>
              </a:spcAft>
              <a:buNone/>
            </a:pPr>
            <a:r>
              <a:rPr lang="de-DE" i="1">
                <a:solidFill>
                  <a:srgbClr val="58748F"/>
                </a:solidFill>
              </a:rPr>
              <a:t>Example</a:t>
            </a:r>
            <a:endParaRPr sz="2400">
              <a:solidFill>
                <a:srgbClr val="000000"/>
              </a:solidFill>
            </a:endParaRPr>
          </a:p>
        </p:txBody>
      </p:sp>
      <p:sp>
        <p:nvSpPr>
          <p:cNvPr id="124" name="Google Shape;124;p15"/>
          <p:cNvSpPr txBox="1"/>
          <p:nvPr/>
        </p:nvSpPr>
        <p:spPr>
          <a:xfrm>
            <a:off x="714425" y="2334700"/>
            <a:ext cx="7523100" cy="38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2600">
                <a:solidFill>
                  <a:srgbClr val="666666"/>
                </a:solidFill>
                <a:latin typeface="Times New Roman"/>
                <a:ea typeface="Times New Roman"/>
                <a:cs typeface="Times New Roman"/>
                <a:sym typeface="Times New Roman"/>
              </a:rPr>
              <a:t>All these issues are addressed in the current report, which is based on analysis of data obtained in the National Comorbidity Survey (NCS) (15). The NCS is a nationally representative survey of the US household population that includes retrospective reports about the ages at onset and lifetime occurrences of suicidal ideation, plans, and attempts along with information about the occurrences of mental disorders, substance use, substance abuse, and substance dependence.</a:t>
            </a:r>
            <a:endParaRPr sz="2600">
              <a:solidFill>
                <a:srgbClr val="666666"/>
              </a:solidFill>
              <a:latin typeface="Times New Roman"/>
              <a:ea typeface="Times New Roman"/>
              <a:cs typeface="Times New Roman"/>
              <a:sym typeface="Times New Roman"/>
            </a:endParaRPr>
          </a:p>
        </p:txBody>
      </p:sp>
      <p:sp>
        <p:nvSpPr>
          <p:cNvPr id="125" name="Google Shape;125;p15"/>
          <p:cNvSpPr/>
          <p:nvPr/>
        </p:nvSpPr>
        <p:spPr>
          <a:xfrm>
            <a:off x="699025" y="3281550"/>
            <a:ext cx="4983600" cy="365100"/>
          </a:xfrm>
          <a:prstGeom prst="roundRect">
            <a:avLst>
              <a:gd name="adj" fmla="val 16667"/>
            </a:avLst>
          </a:prstGeom>
          <a:solidFill>
            <a:srgbClr val="134F5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de-DE" sz="1800">
                <a:solidFill>
                  <a:srgbClr val="FFFFFF"/>
                </a:solidFill>
              </a:rPr>
              <a:t>National Comorbidity Survey (NCS)</a:t>
            </a:r>
            <a:endParaRPr sz="1800">
              <a:solidFill>
                <a:srgbClr val="FFFFFF"/>
              </a:solidFill>
            </a:endParaRPr>
          </a:p>
        </p:txBody>
      </p:sp>
      <p:sp>
        <p:nvSpPr>
          <p:cNvPr id="126" name="Google Shape;126;p15"/>
          <p:cNvSpPr/>
          <p:nvPr/>
        </p:nvSpPr>
        <p:spPr>
          <a:xfrm>
            <a:off x="7046025" y="3281550"/>
            <a:ext cx="720900" cy="365100"/>
          </a:xfrm>
          <a:prstGeom prst="roundRect">
            <a:avLst>
              <a:gd name="adj" fmla="val 16667"/>
            </a:avLst>
          </a:prstGeom>
          <a:solidFill>
            <a:srgbClr val="134F5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DE" sz="1800">
                <a:solidFill>
                  <a:srgbClr val="FFFFFF"/>
                </a:solidFill>
              </a:rPr>
              <a:t>NCS</a:t>
            </a:r>
            <a:endParaRPr sz="1800">
              <a:solidFill>
                <a:srgbClr val="FFFFFF"/>
              </a:solidFill>
            </a:endParaRPr>
          </a:p>
        </p:txBody>
      </p:sp>
      <p:sp>
        <p:nvSpPr>
          <p:cNvPr id="127" name="Google Shape;127;p15"/>
          <p:cNvSpPr txBox="1"/>
          <p:nvPr/>
        </p:nvSpPr>
        <p:spPr>
          <a:xfrm>
            <a:off x="707700" y="3746090"/>
            <a:ext cx="7728600" cy="246286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270000" tIns="91425" rIns="91425" bIns="91425" anchor="t" anchorCtr="0">
            <a:noAutofit/>
          </a:bodyPr>
          <a:lstStyle/>
          <a:p>
            <a:pPr marL="0" lvl="0" indent="0" algn="l" rtl="0">
              <a:lnSpc>
                <a:spcPct val="150000"/>
              </a:lnSpc>
              <a:spcBef>
                <a:spcPts val="0"/>
              </a:spcBef>
              <a:spcAft>
                <a:spcPts val="0"/>
              </a:spcAft>
              <a:buNone/>
            </a:pPr>
            <a:r>
              <a:rPr lang="de-DE" sz="2800" i="1" dirty="0">
                <a:solidFill>
                  <a:srgbClr val="58748F"/>
                </a:solidFill>
              </a:rPr>
              <a:t>Approach</a:t>
            </a:r>
            <a:endParaRPr sz="2000" i="1" dirty="0">
              <a:solidFill>
                <a:srgbClr val="58748F"/>
              </a:solidFill>
            </a:endParaRPr>
          </a:p>
          <a:p>
            <a:pPr marL="457200" marR="0" lvl="0" indent="-381000" algn="l" rtl="0">
              <a:lnSpc>
                <a:spcPct val="100000"/>
              </a:lnSpc>
              <a:spcBef>
                <a:spcPts val="560"/>
              </a:spcBef>
              <a:spcAft>
                <a:spcPts val="0"/>
              </a:spcAft>
              <a:buClr>
                <a:srgbClr val="58748F"/>
              </a:buClr>
              <a:buSzPts val="2400"/>
              <a:buFont typeface="Noto Sans Symbols"/>
              <a:buChar char="●"/>
            </a:pPr>
            <a:r>
              <a:rPr lang="de-DE" sz="2400" dirty="0">
                <a:solidFill>
                  <a:schemeClr val="dk1"/>
                </a:solidFill>
              </a:rPr>
              <a:t>Train a supervised NER classifier</a:t>
            </a:r>
            <a:endParaRPr sz="2400" dirty="0">
              <a:solidFill>
                <a:schemeClr val="dk1"/>
              </a:solidFill>
            </a:endParaRPr>
          </a:p>
          <a:p>
            <a:pPr marL="457200" marR="0" lvl="0" indent="-381000" algn="l" rtl="0">
              <a:lnSpc>
                <a:spcPct val="100000"/>
              </a:lnSpc>
              <a:spcBef>
                <a:spcPts val="0"/>
              </a:spcBef>
              <a:spcAft>
                <a:spcPts val="0"/>
              </a:spcAft>
              <a:buClr>
                <a:srgbClr val="58748F"/>
              </a:buClr>
              <a:buSzPts val="2400"/>
              <a:buFont typeface="Noto Sans Symbols"/>
              <a:buChar char="●"/>
            </a:pPr>
            <a:r>
              <a:rPr lang="de-DE" sz="2400" dirty="0">
                <a:solidFill>
                  <a:schemeClr val="dk1"/>
                </a:solidFill>
              </a:rPr>
              <a:t>Neural Network Approach (CNN)</a:t>
            </a:r>
            <a:endParaRPr sz="2400" dirty="0">
              <a:solidFill>
                <a:schemeClr val="dk1"/>
              </a:solidFill>
            </a:endParaRPr>
          </a:p>
          <a:p>
            <a:pPr marL="457200" marR="0" lvl="0" indent="-381000" algn="l" rtl="0">
              <a:lnSpc>
                <a:spcPct val="100000"/>
              </a:lnSpc>
              <a:spcBef>
                <a:spcPts val="0"/>
              </a:spcBef>
              <a:spcAft>
                <a:spcPts val="0"/>
              </a:spcAft>
              <a:buClr>
                <a:srgbClr val="58748F"/>
              </a:buClr>
              <a:buSzPts val="2400"/>
              <a:buFont typeface="Noto Sans Symbols"/>
              <a:buChar char="●"/>
            </a:pPr>
            <a:r>
              <a:rPr lang="de-DE" sz="2400" dirty="0">
                <a:solidFill>
                  <a:schemeClr val="dk1"/>
                </a:solidFill>
              </a:rPr>
              <a:t>Standard Implementation of Spacy NLP-Tool</a:t>
            </a:r>
            <a:endParaRPr sz="2400" dirty="0">
              <a:solidFill>
                <a:schemeClr val="dk1"/>
              </a:solidFill>
            </a:endParaRPr>
          </a:p>
        </p:txBody>
      </p:sp>
      <p:sp>
        <p:nvSpPr>
          <p:cNvPr id="128" name="Google Shape;128;p15"/>
          <p:cNvSpPr txBox="1"/>
          <p:nvPr/>
        </p:nvSpPr>
        <p:spPr>
          <a:xfrm>
            <a:off x="3455050" y="5025825"/>
            <a:ext cx="5083800" cy="5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6"/>
          <p:cNvSpPr/>
          <p:nvPr/>
        </p:nvSpPr>
        <p:spPr>
          <a:xfrm>
            <a:off x="591750" y="2585500"/>
            <a:ext cx="2314800" cy="31443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8</a:t>
            </a:fld>
            <a:endParaRPr/>
          </a:p>
        </p:txBody>
      </p:sp>
      <p:grpSp>
        <p:nvGrpSpPr>
          <p:cNvPr id="136" name="Google Shape;136;p16"/>
          <p:cNvGrpSpPr/>
          <p:nvPr/>
        </p:nvGrpSpPr>
        <p:grpSpPr>
          <a:xfrm>
            <a:off x="0" y="837300"/>
            <a:ext cx="8917750" cy="621900"/>
            <a:chOff x="0" y="837300"/>
            <a:chExt cx="8917750" cy="621900"/>
          </a:xfrm>
        </p:grpSpPr>
        <p:sp>
          <p:nvSpPr>
            <p:cNvPr id="137" name="Google Shape;137;p16"/>
            <p:cNvSpPr/>
            <p:nvPr/>
          </p:nvSpPr>
          <p:spPr>
            <a:xfrm>
              <a:off x="0" y="837300"/>
              <a:ext cx="4760700" cy="621900"/>
            </a:xfrm>
            <a:prstGeom prst="homePlat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Dataset Mention Identification</a:t>
              </a:r>
              <a:endParaRPr sz="2200">
                <a:solidFill>
                  <a:srgbClr val="FFFFFF"/>
                </a:solidFill>
                <a:highlight>
                  <a:schemeClr val="dk2"/>
                </a:highlight>
              </a:endParaRPr>
            </a:p>
          </p:txBody>
        </p:sp>
        <p:sp>
          <p:nvSpPr>
            <p:cNvPr id="138" name="Google Shape;138;p16"/>
            <p:cNvSpPr/>
            <p:nvPr/>
          </p:nvSpPr>
          <p:spPr>
            <a:xfrm>
              <a:off x="4488275"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sp>
          <p:nvSpPr>
            <p:cNvPr id="139" name="Google Shape;139;p16"/>
            <p:cNvSpPr/>
            <p:nvPr/>
          </p:nvSpPr>
          <p:spPr>
            <a:xfrm>
              <a:off x="6572050"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grpSp>
      <p:sp>
        <p:nvSpPr>
          <p:cNvPr id="140" name="Google Shape;140;p16"/>
          <p:cNvSpPr txBox="1"/>
          <p:nvPr/>
        </p:nvSpPr>
        <p:spPr>
          <a:xfrm>
            <a:off x="697850" y="2633725"/>
            <a:ext cx="1943700" cy="30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200"/>
              <a:t>Text of Publication:</a:t>
            </a:r>
            <a:endParaRPr sz="1200"/>
          </a:p>
          <a:p>
            <a:pPr marL="0" lvl="0" indent="0" algn="l" rtl="0">
              <a:spcBef>
                <a:spcPts val="0"/>
              </a:spcBef>
              <a:spcAft>
                <a:spcPts val="0"/>
              </a:spcAft>
              <a:buNone/>
            </a:pPr>
            <a:r>
              <a:rPr lang="de-DE" sz="1000"/>
              <a:t>...</a:t>
            </a:r>
            <a:endParaRPr sz="1000"/>
          </a:p>
          <a:p>
            <a:pPr marL="0" lvl="0" indent="0" algn="l" rtl="0">
              <a:spcBef>
                <a:spcPts val="0"/>
              </a:spcBef>
              <a:spcAft>
                <a:spcPts val="0"/>
              </a:spcAft>
              <a:buNone/>
            </a:pPr>
            <a:r>
              <a:rPr lang="de-DE" sz="1000">
                <a:solidFill>
                  <a:schemeClr val="dk1"/>
                </a:solidFill>
                <a:latin typeface="Times New Roman"/>
                <a:ea typeface="Times New Roman"/>
                <a:cs typeface="Times New Roman"/>
                <a:sym typeface="Times New Roman"/>
              </a:rPr>
              <a:t>All these issues are addressed in the current report, which is based on analysis of data obtained in the National Comorbidity Survey (NCS) (15). The NCS is a nationally representative survey of the US household population that includes retrospective reports about the ages at onset and lifetime occurrences of suicidal ideation, plans, and attempts along with information about the occurrences of mental disorders, substance use, substance abuse, and substance dependence.</a:t>
            </a:r>
            <a:endParaRPr sz="1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de-DE" sz="1000">
                <a:solidFill>
                  <a:schemeClr val="dk1"/>
                </a:solidFill>
                <a:latin typeface="Times New Roman"/>
                <a:ea typeface="Times New Roman"/>
                <a:cs typeface="Times New Roman"/>
                <a:sym typeface="Times New Roman"/>
              </a:rPr>
              <a:t>...</a:t>
            </a:r>
            <a:endParaRPr sz="1000">
              <a:solidFill>
                <a:schemeClr val="dk1"/>
              </a:solidFill>
              <a:latin typeface="Times New Roman"/>
              <a:ea typeface="Times New Roman"/>
              <a:cs typeface="Times New Roman"/>
              <a:sym typeface="Times New Roman"/>
            </a:endParaRPr>
          </a:p>
        </p:txBody>
      </p:sp>
      <p:sp>
        <p:nvSpPr>
          <p:cNvPr id="141" name="Google Shape;141;p16"/>
          <p:cNvSpPr txBox="1">
            <a:spLocks noGrp="1"/>
          </p:cNvSpPr>
          <p:nvPr>
            <p:ph type="body" idx="1"/>
          </p:nvPr>
        </p:nvSpPr>
        <p:spPr>
          <a:xfrm>
            <a:off x="455625" y="1636600"/>
            <a:ext cx="6601500" cy="621900"/>
          </a:xfrm>
          <a:prstGeom prst="rect">
            <a:avLst/>
          </a:prstGeom>
        </p:spPr>
        <p:txBody>
          <a:bodyPr spcFirstLastPara="1" wrap="square" lIns="91425" tIns="45700" rIns="91425" bIns="45700" anchor="t" anchorCtr="0">
            <a:noAutofit/>
          </a:bodyPr>
          <a:lstStyle/>
          <a:p>
            <a:pPr marL="0" lvl="0" indent="0" algn="l" rtl="0">
              <a:lnSpc>
                <a:spcPct val="150000"/>
              </a:lnSpc>
              <a:spcBef>
                <a:spcPts val="560"/>
              </a:spcBef>
              <a:spcAft>
                <a:spcPts val="0"/>
              </a:spcAft>
              <a:buNone/>
            </a:pPr>
            <a:r>
              <a:rPr lang="de-DE" i="1">
                <a:solidFill>
                  <a:srgbClr val="58748F"/>
                </a:solidFill>
              </a:rPr>
              <a:t>Create weakly labeled Dataset</a:t>
            </a:r>
            <a:endParaRPr sz="2400">
              <a:solidFill>
                <a:srgbClr val="000000"/>
              </a:solidFill>
            </a:endParaRPr>
          </a:p>
        </p:txBody>
      </p:sp>
      <p:sp>
        <p:nvSpPr>
          <p:cNvPr id="142" name="Google Shape;142;p16"/>
          <p:cNvSpPr txBox="1"/>
          <p:nvPr/>
        </p:nvSpPr>
        <p:spPr>
          <a:xfrm>
            <a:off x="4596525" y="4417100"/>
            <a:ext cx="3569100" cy="52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6"/>
          <p:cNvSpPr txBox="1"/>
          <p:nvPr/>
        </p:nvSpPr>
        <p:spPr>
          <a:xfrm>
            <a:off x="4787575" y="4697900"/>
            <a:ext cx="4622100" cy="1362900"/>
          </a:xfrm>
          <a:prstGeom prst="rect">
            <a:avLst/>
          </a:prstGeom>
          <a:noFill/>
          <a:ln>
            <a:noFill/>
          </a:ln>
        </p:spPr>
        <p:txBody>
          <a:bodyPr spcFirstLastPara="1" wrap="square" lIns="91425" tIns="91425" rIns="91425" bIns="91425" anchor="t" anchorCtr="0">
            <a:noAutofit/>
          </a:bodyPr>
          <a:lstStyle/>
          <a:p>
            <a:pPr marL="0" lvl="0" indent="0" algn="l" rtl="0">
              <a:spcBef>
                <a:spcPts val="560"/>
              </a:spcBef>
              <a:spcAft>
                <a:spcPts val="0"/>
              </a:spcAft>
              <a:buClr>
                <a:schemeClr val="dk1"/>
              </a:buClr>
              <a:buSzPts val="1100"/>
              <a:buFont typeface="Arial"/>
              <a:buNone/>
            </a:pPr>
            <a:endParaRPr sz="1000">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graphicFrame>
        <p:nvGraphicFramePr>
          <p:cNvPr id="144" name="Google Shape;144;p16"/>
          <p:cNvGraphicFramePr/>
          <p:nvPr/>
        </p:nvGraphicFramePr>
        <p:xfrm>
          <a:off x="3820125" y="4569500"/>
          <a:ext cx="4731125" cy="2117210"/>
        </p:xfrm>
        <a:graphic>
          <a:graphicData uri="http://schemas.openxmlformats.org/drawingml/2006/table">
            <a:tbl>
              <a:tblPr>
                <a:noFill/>
                <a:tableStyleId>{94C256A8-AE5A-458D-BFD9-DDC0AD9201C4}</a:tableStyleId>
              </a:tblPr>
              <a:tblGrid>
                <a:gridCol w="4731125">
                  <a:extLst>
                    <a:ext uri="{9D8B030D-6E8A-4147-A177-3AD203B41FA5}">
                      <a16:colId xmlns:a16="http://schemas.microsoft.com/office/drawing/2014/main" val="20000"/>
                    </a:ext>
                  </a:extLst>
                </a:gridCol>
              </a:tblGrid>
              <a:tr h="392175">
                <a:tc>
                  <a:txBody>
                    <a:bodyPr/>
                    <a:lstStyle/>
                    <a:p>
                      <a:pPr marL="0" lvl="0" indent="0" algn="ctr" rtl="0">
                        <a:spcBef>
                          <a:spcPts val="0"/>
                        </a:spcBef>
                        <a:spcAft>
                          <a:spcPts val="0"/>
                        </a:spcAft>
                        <a:buClr>
                          <a:schemeClr val="dk1"/>
                        </a:buClr>
                        <a:buSzPts val="1100"/>
                        <a:buFont typeface="Arial"/>
                        <a:buNone/>
                      </a:pPr>
                      <a:r>
                        <a:rPr lang="de-DE">
                          <a:solidFill>
                            <a:srgbClr val="FFFFFF"/>
                          </a:solidFill>
                        </a:rPr>
                        <a:t>List of known Datasets (RCC)</a:t>
                      </a:r>
                      <a:endParaRPr>
                        <a:solidFill>
                          <a:srgbClr val="FFFFFF"/>
                        </a:solidFill>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430250">
                <a:tc>
                  <a:txBody>
                    <a:bodyPr/>
                    <a:lstStyle/>
                    <a:p>
                      <a:pPr marL="0" lvl="0" indent="0" algn="l" rtl="0">
                        <a:lnSpc>
                          <a:spcPct val="115000"/>
                        </a:lnSpc>
                        <a:spcBef>
                          <a:spcPts val="560"/>
                        </a:spcBef>
                        <a:spcAft>
                          <a:spcPts val="0"/>
                        </a:spcAft>
                        <a:buNone/>
                      </a:pPr>
                      <a:r>
                        <a:rPr lang="de-DE" sz="1000" i="1">
                          <a:solidFill>
                            <a:srgbClr val="666666"/>
                          </a:solidFill>
                        </a:rPr>
                        <a:t>National Health and Nutrition Examination Survey II, 1976-...</a:t>
                      </a:r>
                      <a:endParaRPr sz="1000" i="1">
                        <a:solidFill>
                          <a:srgbClr val="666666"/>
                        </a:solidFill>
                      </a:endParaRPr>
                    </a:p>
                  </a:txBody>
                  <a:tcPr marL="180000" marR="91425" marT="91425" marB="91425">
                    <a:lnT w="9525" cap="flat" cmpd="sng">
                      <a:solidFill>
                        <a:schemeClr val="dk2"/>
                      </a:solidFill>
                      <a:prstDash val="solid"/>
                      <a:round/>
                      <a:headEnd type="none" w="sm" len="sm"/>
                      <a:tailEnd type="none" w="sm" len="sm"/>
                    </a:lnT>
                  </a:tcPr>
                </a:tc>
                <a:extLst>
                  <a:ext uri="{0D108BD9-81ED-4DB2-BD59-A6C34878D82A}">
                    <a16:rowId xmlns:a16="http://schemas.microsoft.com/office/drawing/2014/main" val="10001"/>
                  </a:ext>
                </a:extLst>
              </a:tr>
              <a:tr h="430250">
                <a:tc>
                  <a:txBody>
                    <a:bodyPr/>
                    <a:lstStyle/>
                    <a:p>
                      <a:pPr marL="0" marR="0" lvl="0" indent="0" algn="l" rtl="0">
                        <a:lnSpc>
                          <a:spcPct val="115000"/>
                        </a:lnSpc>
                        <a:spcBef>
                          <a:spcPts val="560"/>
                        </a:spcBef>
                        <a:spcAft>
                          <a:spcPts val="0"/>
                        </a:spcAft>
                        <a:buClr>
                          <a:srgbClr val="000000"/>
                        </a:buClr>
                        <a:buSzPts val="1100"/>
                        <a:buFont typeface="Arial"/>
                        <a:buNone/>
                      </a:pPr>
                      <a:r>
                        <a:rPr lang="de-DE" sz="1000" i="1" dirty="0">
                          <a:solidFill>
                            <a:srgbClr val="666666"/>
                          </a:solidFill>
                        </a:rPr>
                        <a:t>National Health and Nutrition Examination Survey II, 1976-1980: Health Hist…</a:t>
                      </a:r>
                      <a:endParaRPr dirty="0"/>
                    </a:p>
                  </a:txBody>
                  <a:tcPr marL="91425" marR="91425" marT="91425" marB="91425"/>
                </a:tc>
                <a:extLst>
                  <a:ext uri="{0D108BD9-81ED-4DB2-BD59-A6C34878D82A}">
                    <a16:rowId xmlns:a16="http://schemas.microsoft.com/office/drawing/2014/main" val="10002"/>
                  </a:ext>
                </a:extLst>
              </a:tr>
              <a:tr h="430250">
                <a:tc>
                  <a:txBody>
                    <a:bodyPr/>
                    <a:lstStyle/>
                    <a:p>
                      <a:pPr marL="0" marR="0" lvl="0" indent="0" algn="l" rtl="0">
                        <a:lnSpc>
                          <a:spcPct val="115000"/>
                        </a:lnSpc>
                        <a:spcBef>
                          <a:spcPts val="560"/>
                        </a:spcBef>
                        <a:spcAft>
                          <a:spcPts val="0"/>
                        </a:spcAft>
                        <a:buClr>
                          <a:srgbClr val="000000"/>
                        </a:buClr>
                        <a:buSzPts val="1100"/>
                        <a:buFont typeface="Arial"/>
                        <a:buNone/>
                      </a:pPr>
                      <a:r>
                        <a:rPr lang="de-DE" sz="1000" i="1">
                          <a:solidFill>
                            <a:srgbClr val="666666"/>
                          </a:solidFill>
                        </a:rPr>
                        <a:t>National Health and Nutrition Examination Survey II, 1976-1980: 24-Hour Rec ...</a:t>
                      </a:r>
                      <a:endParaRPr/>
                    </a:p>
                  </a:txBody>
                  <a:tcPr marL="91425" marR="91425" marT="91425" marB="91425"/>
                </a:tc>
                <a:extLst>
                  <a:ext uri="{0D108BD9-81ED-4DB2-BD59-A6C34878D82A}">
                    <a16:rowId xmlns:a16="http://schemas.microsoft.com/office/drawing/2014/main" val="10003"/>
                  </a:ext>
                </a:extLst>
              </a:tr>
              <a:tr h="430250">
                <a:tc>
                  <a:txBody>
                    <a:bodyPr/>
                    <a:lstStyle/>
                    <a:p>
                      <a:pPr marL="0" marR="0" lvl="0" indent="0" algn="l" rtl="0">
                        <a:lnSpc>
                          <a:spcPct val="115000"/>
                        </a:lnSpc>
                        <a:spcBef>
                          <a:spcPts val="560"/>
                        </a:spcBef>
                        <a:spcAft>
                          <a:spcPts val="0"/>
                        </a:spcAft>
                        <a:buClr>
                          <a:srgbClr val="000000"/>
                        </a:buClr>
                        <a:buSzPts val="1100"/>
                        <a:buFont typeface="Arial"/>
                        <a:buNone/>
                      </a:pPr>
                      <a:r>
                        <a:rPr lang="de-DE" sz="1000" i="1" dirty="0">
                          <a:solidFill>
                            <a:srgbClr val="666666"/>
                          </a:solidFill>
                        </a:rPr>
                        <a:t>National Health and Nutrition Examination Survey II, 1976-1980: Serum Choles...</a:t>
                      </a:r>
                      <a:endParaRPr dirty="0"/>
                    </a:p>
                  </a:txBody>
                  <a:tcPr marL="91425" marR="91425" marT="91425" marB="91425">
                    <a:solidFill>
                      <a:srgbClr val="FFFFFF"/>
                    </a:solidFill>
                  </a:tcPr>
                </a:tc>
                <a:extLst>
                  <a:ext uri="{0D108BD9-81ED-4DB2-BD59-A6C34878D82A}">
                    <a16:rowId xmlns:a16="http://schemas.microsoft.com/office/drawing/2014/main" val="10004"/>
                  </a:ext>
                </a:extLst>
              </a:tr>
            </a:tbl>
          </a:graphicData>
        </a:graphic>
      </p:graphicFrame>
      <p:graphicFrame>
        <p:nvGraphicFramePr>
          <p:cNvPr id="145" name="Google Shape;145;p16"/>
          <p:cNvGraphicFramePr/>
          <p:nvPr/>
        </p:nvGraphicFramePr>
        <p:xfrm>
          <a:off x="3938400" y="2368450"/>
          <a:ext cx="4731150" cy="1706400"/>
        </p:xfrm>
        <a:graphic>
          <a:graphicData uri="http://schemas.openxmlformats.org/drawingml/2006/table">
            <a:tbl>
              <a:tblPr>
                <a:noFill/>
                <a:tableStyleId>{94C256A8-AE5A-458D-BFD9-DDC0AD9201C4}</a:tableStyleId>
              </a:tblPr>
              <a:tblGrid>
                <a:gridCol w="1115325">
                  <a:extLst>
                    <a:ext uri="{9D8B030D-6E8A-4147-A177-3AD203B41FA5}">
                      <a16:colId xmlns:a16="http://schemas.microsoft.com/office/drawing/2014/main" val="20000"/>
                    </a:ext>
                  </a:extLst>
                </a:gridCol>
                <a:gridCol w="2689200">
                  <a:extLst>
                    <a:ext uri="{9D8B030D-6E8A-4147-A177-3AD203B41FA5}">
                      <a16:colId xmlns:a16="http://schemas.microsoft.com/office/drawing/2014/main" val="20001"/>
                    </a:ext>
                  </a:extLst>
                </a:gridCol>
                <a:gridCol w="926625">
                  <a:extLst>
                    <a:ext uri="{9D8B030D-6E8A-4147-A177-3AD203B41FA5}">
                      <a16:colId xmlns:a16="http://schemas.microsoft.com/office/drawing/2014/main" val="20002"/>
                    </a:ext>
                  </a:extLst>
                </a:gridCol>
              </a:tblGrid>
              <a:tr h="397650">
                <a:tc gridSpan="3">
                  <a:txBody>
                    <a:bodyPr/>
                    <a:lstStyle/>
                    <a:p>
                      <a:pPr marL="0" lvl="0" indent="0" algn="ctr" rtl="0">
                        <a:spcBef>
                          <a:spcPts val="0"/>
                        </a:spcBef>
                        <a:spcAft>
                          <a:spcPts val="0"/>
                        </a:spcAft>
                        <a:buNone/>
                      </a:pPr>
                      <a:r>
                        <a:rPr lang="de-DE">
                          <a:solidFill>
                            <a:srgbClr val="FFFFFF"/>
                          </a:solidFill>
                        </a:rPr>
                        <a:t>Dataset Citation (RCC)</a:t>
                      </a:r>
                      <a:endParaRPr>
                        <a:solidFill>
                          <a:srgbClr val="FFFFFF"/>
                        </a:solidFill>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6250">
                <a:tc>
                  <a:txBody>
                    <a:bodyPr/>
                    <a:lstStyle/>
                    <a:p>
                      <a:pPr marL="0" lvl="0" indent="0" algn="ctr" rtl="0">
                        <a:lnSpc>
                          <a:spcPct val="115000"/>
                        </a:lnSpc>
                        <a:spcBef>
                          <a:spcPts val="560"/>
                        </a:spcBef>
                        <a:spcAft>
                          <a:spcPts val="0"/>
                        </a:spcAft>
                        <a:buNone/>
                      </a:pPr>
                      <a:r>
                        <a:rPr lang="de-DE" sz="1000">
                          <a:solidFill>
                            <a:srgbClr val="434343"/>
                          </a:solidFill>
                        </a:rPr>
                        <a:t>Publication id</a:t>
                      </a:r>
                      <a:endParaRPr sz="1000">
                        <a:solidFill>
                          <a:srgbClr val="434343"/>
                        </a:solidFill>
                      </a:endParaRPr>
                    </a:p>
                  </a:txBody>
                  <a:tcPr marL="180000" marR="91425" marT="91425" marB="91425">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EFEFEF"/>
                    </a:solidFill>
                  </a:tcPr>
                </a:tc>
                <a:tc>
                  <a:txBody>
                    <a:bodyPr/>
                    <a:lstStyle/>
                    <a:p>
                      <a:pPr marL="0" lvl="0" indent="0" algn="ctr" rtl="0">
                        <a:spcBef>
                          <a:spcPts val="560"/>
                        </a:spcBef>
                        <a:spcAft>
                          <a:spcPts val="0"/>
                        </a:spcAft>
                        <a:buNone/>
                      </a:pPr>
                      <a:r>
                        <a:rPr lang="de-DE" sz="1000">
                          <a:solidFill>
                            <a:srgbClr val="434343"/>
                          </a:solidFill>
                        </a:rPr>
                        <a:t>Mention list</a:t>
                      </a:r>
                      <a:endParaRPr sz="1000">
                        <a:solidFill>
                          <a:srgbClr val="434343"/>
                        </a:solidFill>
                      </a:endParaRPr>
                    </a:p>
                  </a:txBody>
                  <a:tcPr marL="180000" marR="91425" marT="91425" marB="91425">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EFEFEF"/>
                    </a:solidFill>
                  </a:tcPr>
                </a:tc>
                <a:tc>
                  <a:txBody>
                    <a:bodyPr/>
                    <a:lstStyle/>
                    <a:p>
                      <a:pPr marL="0" lvl="0" indent="0" algn="ctr" rtl="0">
                        <a:lnSpc>
                          <a:spcPct val="115000"/>
                        </a:lnSpc>
                        <a:spcBef>
                          <a:spcPts val="560"/>
                        </a:spcBef>
                        <a:spcAft>
                          <a:spcPts val="0"/>
                        </a:spcAft>
                        <a:buNone/>
                      </a:pPr>
                      <a:r>
                        <a:rPr lang="de-DE" sz="1000">
                          <a:solidFill>
                            <a:srgbClr val="434343"/>
                          </a:solidFill>
                        </a:rPr>
                        <a:t>Dataset id</a:t>
                      </a:r>
                      <a:endParaRPr sz="1000">
                        <a:solidFill>
                          <a:srgbClr val="434343"/>
                        </a:solidFill>
                      </a:endParaRPr>
                    </a:p>
                  </a:txBody>
                  <a:tcPr marL="180000" marR="91425" marT="91425" marB="91425">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r h="436250">
                <a:tc>
                  <a:txBody>
                    <a:bodyPr/>
                    <a:lstStyle/>
                    <a:p>
                      <a:pPr marL="0" lvl="0" indent="0" algn="ctr" rtl="0">
                        <a:lnSpc>
                          <a:spcPct val="115000"/>
                        </a:lnSpc>
                        <a:spcBef>
                          <a:spcPts val="560"/>
                        </a:spcBef>
                        <a:spcAft>
                          <a:spcPts val="0"/>
                        </a:spcAft>
                        <a:buNone/>
                      </a:pPr>
                      <a:r>
                        <a:rPr lang="de-DE" sz="1000" i="1">
                          <a:solidFill>
                            <a:srgbClr val="666666"/>
                          </a:solidFill>
                        </a:rPr>
                        <a:t>1059</a:t>
                      </a:r>
                      <a:endParaRPr sz="1000" i="1">
                        <a:solidFill>
                          <a:srgbClr val="666666"/>
                        </a:solidFill>
                      </a:endParaRPr>
                    </a:p>
                  </a:txBody>
                  <a:tcPr marL="180000" marR="91425" marT="91425" marB="91425">
                    <a:lnT w="9525" cap="flat" cmpd="sng">
                      <a:solidFill>
                        <a:schemeClr val="dk2"/>
                      </a:solidFill>
                      <a:prstDash val="solid"/>
                      <a:round/>
                      <a:headEnd type="none" w="sm" len="sm"/>
                      <a:tailEnd type="none" w="sm" len="sm"/>
                    </a:lnT>
                  </a:tcPr>
                </a:tc>
                <a:tc>
                  <a:txBody>
                    <a:bodyPr/>
                    <a:lstStyle/>
                    <a:p>
                      <a:pPr marL="0" lvl="0" indent="0" algn="ctr" rtl="0">
                        <a:spcBef>
                          <a:spcPts val="560"/>
                        </a:spcBef>
                        <a:spcAft>
                          <a:spcPts val="0"/>
                        </a:spcAft>
                        <a:buNone/>
                      </a:pPr>
                      <a:r>
                        <a:rPr lang="de-DE" sz="1000" i="1">
                          <a:solidFill>
                            <a:srgbClr val="666666"/>
                          </a:solidFill>
                        </a:rPr>
                        <a:t>[ MTF, Monitoring the Future, …]</a:t>
                      </a:r>
                      <a:endParaRPr sz="1000" i="1">
                        <a:solidFill>
                          <a:srgbClr val="666666"/>
                        </a:solidFill>
                      </a:endParaRPr>
                    </a:p>
                  </a:txBody>
                  <a:tcPr marL="180000" marR="91425" marT="91425" marB="91425">
                    <a:lnT w="9525" cap="flat" cmpd="sng">
                      <a:solidFill>
                        <a:schemeClr val="dk2"/>
                      </a:solidFill>
                      <a:prstDash val="solid"/>
                      <a:round/>
                      <a:headEnd type="none" w="sm" len="sm"/>
                      <a:tailEnd type="none" w="sm" len="sm"/>
                    </a:lnT>
                  </a:tcPr>
                </a:tc>
                <a:tc>
                  <a:txBody>
                    <a:bodyPr/>
                    <a:lstStyle/>
                    <a:p>
                      <a:pPr marL="0" lvl="0" indent="0" algn="ctr" rtl="0">
                        <a:lnSpc>
                          <a:spcPct val="115000"/>
                        </a:lnSpc>
                        <a:spcBef>
                          <a:spcPts val="560"/>
                        </a:spcBef>
                        <a:spcAft>
                          <a:spcPts val="0"/>
                        </a:spcAft>
                        <a:buNone/>
                      </a:pPr>
                      <a:r>
                        <a:rPr lang="de-DE" sz="1000" i="1">
                          <a:solidFill>
                            <a:srgbClr val="666666"/>
                          </a:solidFill>
                        </a:rPr>
                        <a:t>2386</a:t>
                      </a:r>
                      <a:endParaRPr sz="1000" i="1">
                        <a:solidFill>
                          <a:srgbClr val="666666"/>
                        </a:solidFill>
                      </a:endParaRPr>
                    </a:p>
                  </a:txBody>
                  <a:tcPr marL="180000" marR="91425" marT="91425" marB="91425">
                    <a:lnT w="9525" cap="flat" cmpd="sng">
                      <a:solidFill>
                        <a:schemeClr val="dk2"/>
                      </a:solidFill>
                      <a:prstDash val="solid"/>
                      <a:round/>
                      <a:headEnd type="none" w="sm" len="sm"/>
                      <a:tailEnd type="none" w="sm" len="sm"/>
                    </a:lnT>
                  </a:tcPr>
                </a:tc>
                <a:extLst>
                  <a:ext uri="{0D108BD9-81ED-4DB2-BD59-A6C34878D82A}">
                    <a16:rowId xmlns:a16="http://schemas.microsoft.com/office/drawing/2014/main" val="10002"/>
                  </a:ext>
                </a:extLst>
              </a:tr>
              <a:tr h="436250">
                <a:tc>
                  <a:txBody>
                    <a:bodyPr/>
                    <a:lstStyle/>
                    <a:p>
                      <a:pPr marL="0" marR="0" lvl="0" indent="0" algn="ctr" rtl="0">
                        <a:lnSpc>
                          <a:spcPct val="115000"/>
                        </a:lnSpc>
                        <a:spcBef>
                          <a:spcPts val="560"/>
                        </a:spcBef>
                        <a:spcAft>
                          <a:spcPts val="0"/>
                        </a:spcAft>
                        <a:buNone/>
                      </a:pPr>
                      <a:r>
                        <a:rPr lang="de-DE" sz="1000" i="1">
                          <a:solidFill>
                            <a:srgbClr val="666666"/>
                          </a:solidFill>
                        </a:rPr>
                        <a:t>...</a:t>
                      </a:r>
                      <a:endParaRPr/>
                    </a:p>
                  </a:txBody>
                  <a:tcPr marL="91425" marR="91425" marT="91425" marB="91425"/>
                </a:tc>
                <a:tc>
                  <a:txBody>
                    <a:bodyPr/>
                    <a:lstStyle/>
                    <a:p>
                      <a:pPr marL="0" marR="0" lvl="0" indent="0" algn="ctr" rtl="0">
                        <a:lnSpc>
                          <a:spcPct val="115000"/>
                        </a:lnSpc>
                        <a:spcBef>
                          <a:spcPts val="560"/>
                        </a:spcBef>
                        <a:spcAft>
                          <a:spcPts val="0"/>
                        </a:spcAft>
                        <a:buNone/>
                      </a:pPr>
                      <a:r>
                        <a:rPr lang="de-DE" sz="1000" i="1">
                          <a:solidFill>
                            <a:srgbClr val="666666"/>
                          </a:solidFill>
                        </a:rPr>
                        <a:t>...</a:t>
                      </a:r>
                      <a:endParaRPr sz="1000" i="1">
                        <a:solidFill>
                          <a:srgbClr val="666666"/>
                        </a:solidFill>
                      </a:endParaRPr>
                    </a:p>
                  </a:txBody>
                  <a:tcPr marL="91425" marR="91425" marT="91425" marB="91425"/>
                </a:tc>
                <a:tc>
                  <a:txBody>
                    <a:bodyPr/>
                    <a:lstStyle/>
                    <a:p>
                      <a:pPr marL="0" marR="0" lvl="0" indent="0" algn="ctr" rtl="0">
                        <a:lnSpc>
                          <a:spcPct val="115000"/>
                        </a:lnSpc>
                        <a:spcBef>
                          <a:spcPts val="560"/>
                        </a:spcBef>
                        <a:spcAft>
                          <a:spcPts val="0"/>
                        </a:spcAft>
                        <a:buNone/>
                      </a:pPr>
                      <a:r>
                        <a:rPr lang="de-DE" sz="1000" i="1">
                          <a:solidFill>
                            <a:srgbClr val="666666"/>
                          </a:solidFill>
                        </a:rPr>
                        <a:t>...</a:t>
                      </a:r>
                      <a:endParaRPr sz="1000" i="1">
                        <a:solidFill>
                          <a:srgbClr val="666666"/>
                        </a:solidFill>
                      </a:endParaRPr>
                    </a:p>
                  </a:txBody>
                  <a:tcPr marL="91425" marR="91425" marT="91425" marB="91425"/>
                </a:tc>
                <a:extLst>
                  <a:ext uri="{0D108BD9-81ED-4DB2-BD59-A6C34878D82A}">
                    <a16:rowId xmlns:a16="http://schemas.microsoft.com/office/drawing/2014/main" val="10003"/>
                  </a:ext>
                </a:extLst>
              </a:tr>
            </a:tbl>
          </a:graphicData>
        </a:graphic>
      </p:graphicFrame>
      <p:sp>
        <p:nvSpPr>
          <p:cNvPr id="146" name="Google Shape;146;p16"/>
          <p:cNvSpPr/>
          <p:nvPr/>
        </p:nvSpPr>
        <p:spPr>
          <a:xfrm>
            <a:off x="2731625" y="3315750"/>
            <a:ext cx="3134700" cy="272700"/>
          </a:xfrm>
          <a:prstGeom prst="leftArrowCallout">
            <a:avLst>
              <a:gd name="adj1" fmla="val 25000"/>
              <a:gd name="adj2" fmla="val 25000"/>
              <a:gd name="adj3" fmla="val 25000"/>
              <a:gd name="adj4" fmla="val 17534"/>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DE" dirty="0">
                <a:solidFill>
                  <a:srgbClr val="FFFFFF"/>
                </a:solidFill>
              </a:rPr>
              <a:t>MTF</a:t>
            </a:r>
            <a:endParaRPr dirty="0">
              <a:solidFill>
                <a:srgbClr val="FFFFFF"/>
              </a:solidFill>
            </a:endParaRPr>
          </a:p>
        </p:txBody>
      </p:sp>
      <p:sp>
        <p:nvSpPr>
          <p:cNvPr id="147" name="Google Shape;147;p16"/>
          <p:cNvSpPr/>
          <p:nvPr/>
        </p:nvSpPr>
        <p:spPr>
          <a:xfrm>
            <a:off x="2731624" y="4984100"/>
            <a:ext cx="4219781" cy="275119"/>
          </a:xfrm>
          <a:prstGeom prst="leftArrowCallout">
            <a:avLst>
              <a:gd name="adj1" fmla="val 25000"/>
              <a:gd name="adj2" fmla="val 25000"/>
              <a:gd name="adj3" fmla="val 25000"/>
              <a:gd name="adj4" fmla="val 72236"/>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Aft>
                <a:spcPts val="0"/>
              </a:spcAft>
              <a:buClr>
                <a:schemeClr val="dk1"/>
              </a:buClr>
              <a:buSzPts val="1100"/>
              <a:buFont typeface="Arial"/>
              <a:buNone/>
            </a:pPr>
            <a:r>
              <a:rPr lang="de-DE" sz="950" dirty="0" smtClean="0">
                <a:solidFill>
                  <a:srgbClr val="FFFFFF"/>
                </a:solidFill>
              </a:rPr>
              <a:t>National Health and Nutrition Examination Survey II</a:t>
            </a:r>
            <a:endParaRPr sz="95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sldNum" idx="12"/>
          </p:nvPr>
        </p:nvSpPr>
        <p:spPr>
          <a:xfrm>
            <a:off x="6516216" y="6380919"/>
            <a:ext cx="1943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9</a:t>
            </a:fld>
            <a:endParaRPr/>
          </a:p>
        </p:txBody>
      </p:sp>
      <p:grpSp>
        <p:nvGrpSpPr>
          <p:cNvPr id="154" name="Google Shape;154;p17"/>
          <p:cNvGrpSpPr/>
          <p:nvPr/>
        </p:nvGrpSpPr>
        <p:grpSpPr>
          <a:xfrm>
            <a:off x="0" y="837300"/>
            <a:ext cx="8917750" cy="621900"/>
            <a:chOff x="0" y="837300"/>
            <a:chExt cx="8917750" cy="621900"/>
          </a:xfrm>
        </p:grpSpPr>
        <p:sp>
          <p:nvSpPr>
            <p:cNvPr id="155" name="Google Shape;155;p17"/>
            <p:cNvSpPr/>
            <p:nvPr/>
          </p:nvSpPr>
          <p:spPr>
            <a:xfrm>
              <a:off x="0" y="837300"/>
              <a:ext cx="4760700" cy="621900"/>
            </a:xfrm>
            <a:prstGeom prst="homePlat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200">
                  <a:solidFill>
                    <a:srgbClr val="FFFFFF"/>
                  </a:solidFill>
                </a:rPr>
                <a:t>Dataset Mention Identification</a:t>
              </a:r>
              <a:endParaRPr sz="2200">
                <a:solidFill>
                  <a:srgbClr val="FFFFFF"/>
                </a:solidFill>
                <a:highlight>
                  <a:schemeClr val="dk2"/>
                </a:highlight>
              </a:endParaRPr>
            </a:p>
          </p:txBody>
        </p:sp>
        <p:sp>
          <p:nvSpPr>
            <p:cNvPr id="156" name="Google Shape;156;p17"/>
            <p:cNvSpPr/>
            <p:nvPr/>
          </p:nvSpPr>
          <p:spPr>
            <a:xfrm>
              <a:off x="4488275"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sp>
          <p:nvSpPr>
            <p:cNvPr id="157" name="Google Shape;157;p17"/>
            <p:cNvSpPr/>
            <p:nvPr/>
          </p:nvSpPr>
          <p:spPr>
            <a:xfrm>
              <a:off x="6572050" y="837300"/>
              <a:ext cx="2345700" cy="621900"/>
            </a:xfrm>
            <a:prstGeom prst="chevron">
              <a:avLst>
                <a:gd name="adj" fmla="val 50000"/>
              </a:avLst>
            </a:prstGeom>
            <a:solidFill>
              <a:srgbClr val="58748F">
                <a:alpha val="4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rgbClr val="FFFFFF"/>
                </a:solidFill>
              </a:endParaRPr>
            </a:p>
          </p:txBody>
        </p:sp>
      </p:grpSp>
      <p:sp>
        <p:nvSpPr>
          <p:cNvPr id="158" name="Google Shape;158;p17"/>
          <p:cNvSpPr txBox="1">
            <a:spLocks noGrp="1"/>
          </p:cNvSpPr>
          <p:nvPr>
            <p:ph type="body" idx="1"/>
          </p:nvPr>
        </p:nvSpPr>
        <p:spPr>
          <a:xfrm>
            <a:off x="684225" y="1712800"/>
            <a:ext cx="2028000" cy="621900"/>
          </a:xfrm>
          <a:prstGeom prst="rect">
            <a:avLst/>
          </a:prstGeom>
        </p:spPr>
        <p:txBody>
          <a:bodyPr spcFirstLastPara="1" wrap="square" lIns="91425" tIns="45700" rIns="91425" bIns="45700" anchor="t" anchorCtr="0">
            <a:noAutofit/>
          </a:bodyPr>
          <a:lstStyle/>
          <a:p>
            <a:pPr marL="0" lvl="0" indent="0" algn="l" rtl="0">
              <a:lnSpc>
                <a:spcPct val="150000"/>
              </a:lnSpc>
              <a:spcBef>
                <a:spcPts val="560"/>
              </a:spcBef>
              <a:spcAft>
                <a:spcPts val="0"/>
              </a:spcAft>
              <a:buNone/>
            </a:pPr>
            <a:r>
              <a:rPr lang="de-DE" i="1">
                <a:solidFill>
                  <a:srgbClr val="58748F"/>
                </a:solidFill>
              </a:rPr>
              <a:t>Example</a:t>
            </a:r>
            <a:endParaRPr sz="2400">
              <a:solidFill>
                <a:srgbClr val="000000"/>
              </a:solidFill>
            </a:endParaRPr>
          </a:p>
        </p:txBody>
      </p:sp>
      <p:sp>
        <p:nvSpPr>
          <p:cNvPr id="159" name="Google Shape;159;p17"/>
          <p:cNvSpPr txBox="1"/>
          <p:nvPr/>
        </p:nvSpPr>
        <p:spPr>
          <a:xfrm>
            <a:off x="714425" y="2334700"/>
            <a:ext cx="7523100" cy="38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2600">
                <a:solidFill>
                  <a:schemeClr val="dk1"/>
                </a:solidFill>
                <a:latin typeface="Times New Roman"/>
                <a:ea typeface="Times New Roman"/>
                <a:cs typeface="Times New Roman"/>
                <a:sym typeface="Times New Roman"/>
              </a:rPr>
              <a:t>All these issues are addressed in the current report, which is based on analysis of data obtained in the National Comorbidity Survey (NCS) (15). The NCS is a nationally representative survey of the US household population that includes retrospective reports about the ages at onset and lifetime occurrences of suicidal ideation, plans, and attempts along with information about the occurrences of mental disorders, substance use, substance abuse, and substance dependence.</a:t>
            </a:r>
            <a:endParaRPr sz="2600">
              <a:latin typeface="Times New Roman"/>
              <a:ea typeface="Times New Roman"/>
              <a:cs typeface="Times New Roman"/>
              <a:sym typeface="Times New Roman"/>
            </a:endParaRPr>
          </a:p>
        </p:txBody>
      </p:sp>
      <p:sp>
        <p:nvSpPr>
          <p:cNvPr id="160" name="Google Shape;160;p17"/>
          <p:cNvSpPr/>
          <p:nvPr/>
        </p:nvSpPr>
        <p:spPr>
          <a:xfrm>
            <a:off x="699025" y="3281550"/>
            <a:ext cx="4983600" cy="365100"/>
          </a:xfrm>
          <a:prstGeom prst="roundRect">
            <a:avLst>
              <a:gd name="adj" fmla="val 16667"/>
            </a:avLst>
          </a:prstGeom>
          <a:solidFill>
            <a:schemeClr val="accent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de-DE" sz="1800">
                <a:solidFill>
                  <a:srgbClr val="FFFFFF"/>
                </a:solidFill>
              </a:rPr>
              <a:t>National Comorbidity Survey (NCS)</a:t>
            </a:r>
            <a:endParaRPr sz="1800">
              <a:solidFill>
                <a:srgbClr val="FFFFFF"/>
              </a:solidFill>
            </a:endParaRPr>
          </a:p>
        </p:txBody>
      </p:sp>
      <p:sp>
        <p:nvSpPr>
          <p:cNvPr id="161" name="Google Shape;161;p17"/>
          <p:cNvSpPr/>
          <p:nvPr/>
        </p:nvSpPr>
        <p:spPr>
          <a:xfrm>
            <a:off x="7046025" y="3281550"/>
            <a:ext cx="720900" cy="365100"/>
          </a:xfrm>
          <a:prstGeom prst="roundRect">
            <a:avLst>
              <a:gd name="adj" fmla="val 16667"/>
            </a:avLst>
          </a:prstGeom>
          <a:solidFill>
            <a:schemeClr val="accent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DE" sz="1800">
                <a:solidFill>
                  <a:srgbClr val="FFFFFF"/>
                </a:solidFill>
              </a:rPr>
              <a:t>NCS</a:t>
            </a:r>
            <a:endParaRPr sz="1800">
              <a:solidFill>
                <a:srgbClr val="FFFFFF"/>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GESIS Farben">
      <a:dk1>
        <a:srgbClr val="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1791</Words>
  <Application>Microsoft Office PowerPoint</Application>
  <PresentationFormat>On-screen Show (4:3)</PresentationFormat>
  <Paragraphs>380</Paragraphs>
  <Slides>35</Slides>
  <Notes>35</Notes>
  <HiddenSlides>6</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Noto Sans Symbols</vt:lpstr>
      <vt:lpstr>Times New Roman</vt:lpstr>
      <vt:lpstr>Larissa</vt:lpstr>
      <vt:lpstr>PowerPoint Presentation</vt:lpstr>
      <vt:lpstr>Team-GESIS@RCC</vt:lpstr>
      <vt:lpstr>RCC-Team - Department - Institute</vt:lpstr>
      <vt:lpstr>Screenshot of Gesis Search</vt:lpstr>
      <vt:lpstr>Tasks in the Rich Context Competition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Lessons Learned</vt:lpstr>
      <vt:lpstr>Future Research Agenda</vt:lpstr>
      <vt:lpstr>Tasks in the Rich Context Competition</vt:lpstr>
      <vt:lpstr>PowerPoint Presentation</vt:lpstr>
      <vt:lpstr>GESIS Search Integrated search system for  social science information </vt:lpstr>
      <vt:lpstr>PowerPoint Presentation</vt:lpstr>
      <vt:lpstr>Challenges in Dataset Identification</vt:lpstr>
      <vt:lpstr>PowerPoint Presentation</vt:lpstr>
      <vt:lpstr>Outline</vt:lpstr>
      <vt:lpstr>Summary of results</vt:lpstr>
      <vt:lpstr>Identification of Research Methods</vt:lpstr>
      <vt:lpstr>Institute - Department - RCC-Team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2</cp:revision>
  <dcterms:modified xsi:type="dcterms:W3CDTF">2019-02-15T13:39:15Z</dcterms:modified>
</cp:coreProperties>
</file>