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7" r:id="rId5"/>
    <p:sldId id="261" r:id="rId6"/>
    <p:sldId id="265" r:id="rId7"/>
    <p:sldId id="264" r:id="rId8"/>
    <p:sldId id="262" r:id="rId9"/>
    <p:sldId id="263" r:id="rId10"/>
    <p:sldId id="266" r:id="rId11"/>
    <p:sldId id="277" r:id="rId13"/>
    <p:sldId id="269" r:id="rId14"/>
    <p:sldId id="267" r:id="rId15"/>
    <p:sldId id="268" r:id="rId16"/>
    <p:sldId id="271" r:id="rId17"/>
    <p:sldId id="272" r:id="rId18"/>
    <p:sldId id="279" r:id="rId19"/>
    <p:sldId id="280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A7"/>
    <a:srgbClr val="AAE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96EA6-05C9-451D-AFFE-E61A7ABB7FAC}" type="datetimeFigureOut">
              <a:rPr lang="pl-PL" smtClean="0"/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CF8A-CE48-48F8-A98F-AC34C5662C9A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  <p:sp>
        <p:nvSpPr>
          <p:cNvPr id="9" name="Google Shape;50;p8"/>
          <p:cNvSpPr/>
          <p:nvPr userDrawn="1"/>
        </p:nvSpPr>
        <p:spPr>
          <a:xfrm>
            <a:off x="0" y="6229350"/>
            <a:ext cx="6260346" cy="628650"/>
          </a:xfrm>
          <a:prstGeom prst="roundRect">
            <a:avLst>
              <a:gd name="adj" fmla="val 0"/>
            </a:avLst>
          </a:prstGeom>
          <a:solidFill>
            <a:srgbClr val="0057A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52;p8"/>
          <p:cNvSpPr/>
          <p:nvPr userDrawn="1"/>
        </p:nvSpPr>
        <p:spPr>
          <a:xfrm>
            <a:off x="8362951" y="4027487"/>
            <a:ext cx="3416300" cy="2830513"/>
          </a:xfrm>
          <a:custGeom>
            <a:avLst/>
            <a:gdLst/>
            <a:ahLst/>
            <a:cxnLst/>
            <a:rect l="l" t="t" r="r" b="b"/>
            <a:pathLst>
              <a:path w="2152" h="1783" extrusionOk="0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53;p8"/>
          <p:cNvSpPr/>
          <p:nvPr userDrawn="1"/>
        </p:nvSpPr>
        <p:spPr>
          <a:xfrm>
            <a:off x="5264151" y="4508500"/>
            <a:ext cx="5468938" cy="2349500"/>
          </a:xfrm>
          <a:custGeom>
            <a:avLst/>
            <a:gdLst/>
            <a:ahLst/>
            <a:cxnLst/>
            <a:rect l="l" t="t" r="r" b="b"/>
            <a:pathLst>
              <a:path w="3445" h="1480" extrusionOk="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0057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54;p8"/>
          <p:cNvSpPr/>
          <p:nvPr userDrawn="1"/>
        </p:nvSpPr>
        <p:spPr>
          <a:xfrm>
            <a:off x="8731250" y="887412"/>
            <a:ext cx="3460750" cy="5932488"/>
          </a:xfrm>
          <a:custGeom>
            <a:avLst/>
            <a:gdLst/>
            <a:ahLst/>
            <a:cxnLst/>
            <a:rect l="l" t="t" r="r" b="b"/>
            <a:pathLst>
              <a:path w="2180" h="3737" extrusionOk="0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rgbClr val="AAE0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1"/>
          <a:stretch>
            <a:fillRect/>
          </a:stretch>
        </p:blipFill>
        <p:spPr>
          <a:xfrm>
            <a:off x="-1478567" y="870857"/>
            <a:ext cx="7143750" cy="407391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170174" y="1178718"/>
            <a:ext cx="6056086" cy="1325563"/>
          </a:xfrm>
        </p:spPr>
        <p:txBody>
          <a:bodyPr/>
          <a:lstStyle>
            <a:lvl1pPr>
              <a:defRPr b="1">
                <a:solidFill>
                  <a:srgbClr val="0057A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628649" y="6308079"/>
            <a:ext cx="2925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l-PL" sz="2400" b="0" i="0" smtClean="0">
                <a:solidFill>
                  <a:schemeClr val="bg1"/>
                </a:solidFill>
                <a:effectLst/>
                <a:latin typeface="Open Sans"/>
              </a:rPr>
              <a:t>Columbia University</a:t>
            </a:r>
            <a:endParaRPr lang="pl-PL" sz="2400" b="0" i="0">
              <a:solidFill>
                <a:schemeClr val="bg1"/>
              </a:solidFill>
              <a:effectLst/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 userDrawn="1"/>
        </p:nvSpPr>
        <p:spPr>
          <a:xfrm rot="16200000">
            <a:off x="8511947" y="3041422"/>
            <a:ext cx="4283075" cy="3077029"/>
          </a:xfrm>
          <a:prstGeom prst="rtTriangle">
            <a:avLst/>
          </a:prstGeom>
          <a:solidFill>
            <a:srgbClr val="005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Google Shape;54;p8"/>
          <p:cNvSpPr/>
          <p:nvPr userDrawn="1"/>
        </p:nvSpPr>
        <p:spPr>
          <a:xfrm flipV="1">
            <a:off x="10991850" y="-1"/>
            <a:ext cx="1200150" cy="4553107"/>
          </a:xfrm>
          <a:custGeom>
            <a:avLst/>
            <a:gdLst/>
            <a:ahLst/>
            <a:cxnLst/>
            <a:rect l="l" t="t" r="r" b="b"/>
            <a:pathLst>
              <a:path w="2180" h="3737" extrusionOk="0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rgbClr val="AAE0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534191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A30A0-199B-448D-B203-5588A761FC39}" type="slidenum">
              <a:rPr lang="pl-PL" smtClean="0"/>
            </a:fld>
            <a:endParaRPr lang="pl-PL"/>
          </a:p>
        </p:txBody>
      </p:sp>
      <p:sp>
        <p:nvSpPr>
          <p:cNvPr id="9" name="Google Shape;50;p8"/>
          <p:cNvSpPr/>
          <p:nvPr userDrawn="1"/>
        </p:nvSpPr>
        <p:spPr>
          <a:xfrm>
            <a:off x="0" y="6229350"/>
            <a:ext cx="12192000" cy="628650"/>
          </a:xfrm>
          <a:prstGeom prst="roundRect">
            <a:avLst>
              <a:gd name="adj" fmla="val 0"/>
            </a:avLst>
          </a:prstGeom>
          <a:solidFill>
            <a:srgbClr val="0057A7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98" y="4629223"/>
            <a:ext cx="2143125" cy="2143125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005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190583" y="6312842"/>
            <a:ext cx="2925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l-PL" sz="2400" b="0" i="0" smtClean="0">
                <a:solidFill>
                  <a:schemeClr val="bg1"/>
                </a:solidFill>
                <a:effectLst/>
                <a:latin typeface="Open Sans"/>
              </a:rPr>
              <a:t>Columbia University</a:t>
            </a:r>
            <a:endParaRPr lang="pl-PL" sz="2400" b="0" i="0">
              <a:solidFill>
                <a:schemeClr val="bg1"/>
              </a:solidFill>
              <a:effectLst/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383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A30A0-199B-448D-B203-5588A761FC39}" type="slidenum">
              <a:rPr lang="pl-PL" smtClean="0"/>
            </a:fld>
            <a:endParaRPr lang="pl-PL"/>
          </a:p>
        </p:txBody>
      </p:sp>
      <p:sp>
        <p:nvSpPr>
          <p:cNvPr id="9" name="Google Shape;50;p8"/>
          <p:cNvSpPr/>
          <p:nvPr userDrawn="1"/>
        </p:nvSpPr>
        <p:spPr>
          <a:xfrm>
            <a:off x="0" y="6229350"/>
            <a:ext cx="12192000" cy="628650"/>
          </a:xfrm>
          <a:prstGeom prst="roundRect">
            <a:avLst>
              <a:gd name="adj" fmla="val 0"/>
            </a:avLst>
          </a:prstGeom>
          <a:solidFill>
            <a:srgbClr val="0057A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542992" y="6356350"/>
            <a:ext cx="2925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l-PL" sz="2400" b="0" i="0" smtClean="0">
                <a:solidFill>
                  <a:schemeClr val="bg1"/>
                </a:solidFill>
                <a:effectLst/>
                <a:latin typeface="Open Sans"/>
              </a:rPr>
              <a:t>Columbia University</a:t>
            </a:r>
            <a:endParaRPr lang="pl-PL" sz="2400" b="0" i="0"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86489"/>
            <a:ext cx="748490" cy="74849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005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055A-1BF6-4EC4-B9C0-667D5D960F0E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30A0-199B-448D-B203-5588A761FC39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13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0" y="1320800"/>
            <a:ext cx="6730365" cy="1335405"/>
          </a:xfrm>
        </p:spPr>
        <p:txBody>
          <a:bodyPr>
            <a:noAutofit/>
          </a:bodyPr>
          <a:lstStyle/>
          <a:p>
            <a:pPr lvl="0" algn="ctr"/>
            <a:r>
              <a:rPr lang="en-US" altLang="tr-TR" sz="5400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entury Gothic"/>
              </a:rPr>
              <a:t>Project3</a:t>
            </a:r>
            <a:r>
              <a:rPr lang="zh-CN" altLang="en-US" sz="5400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entury Gothic"/>
              </a:rPr>
              <a:t>—</a:t>
            </a:r>
            <a:r>
              <a:rPr lang="en-US" altLang="zh-CN" sz="5400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entury Gothic"/>
              </a:rPr>
              <a:t>Predictive </a:t>
            </a:r>
            <a:r>
              <a:rPr lang="en-US" altLang="zh-CN" sz="5400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entury Gothic"/>
              </a:rPr>
              <a:t>Model</a:t>
            </a:r>
            <a:endParaRPr lang="en-US" altLang="zh-CN" sz="54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760685" y="3120572"/>
            <a:ext cx="422148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Group11</a:t>
            </a:r>
            <a:endParaRPr lang="en-US" sz="2800" smtClean="0"/>
          </a:p>
          <a:p>
            <a:pPr algn="ctr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  <p:custDataLst>
              <p:tags r:id="rId1"/>
            </p:custDataLst>
          </p:nvPr>
        </p:nvSpPr>
        <p:spPr>
          <a:xfrm>
            <a:off x="717550" y="452755"/>
            <a:ext cx="10310495" cy="1047115"/>
          </a:xfrm>
        </p:spPr>
        <p:txBody>
          <a:bodyPr>
            <a:normAutofit fontScale="90000"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Model 2_Part1</a:t>
            </a:r>
            <a:b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altLang="tr-TR" sz="4000">
                <a:latin typeface="Century Gothic"/>
                <a:ea typeface="Century Gothic"/>
                <a:cs typeface="Century Gothic"/>
                <a:sym typeface="Century Gothic"/>
              </a:rPr>
              <a:t>Unclean to Clean Label NN</a:t>
            </a:r>
            <a:endParaRPr lang="en-US" altLang="tr-TR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2445" y="1663700"/>
            <a:ext cx="9784080" cy="4091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1745" y="2045335"/>
            <a:ext cx="8613775" cy="435165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pl-PL" sz="2000" smtClean="0">
                <a:latin typeface="Arial Regular" panose="020B0704020202020204" charset="0"/>
                <a:cs typeface="Arial Regular" panose="020B0704020202020204" charset="0"/>
              </a:rPr>
              <a:t>In this part, </a:t>
            </a:r>
            <a:r>
              <a:rPr lang="en-US" altLang="pl-PL" sz="2000" smtClean="0">
                <a:latin typeface="Arial Regular" panose="020B0704020202020204" charset="0"/>
                <a:cs typeface="Arial Regular" panose="020B0704020202020204" charset="0"/>
              </a:rPr>
              <a:t>we</a:t>
            </a:r>
            <a:r>
              <a:rPr lang="pl-PL" sz="2000" smtClean="0">
                <a:latin typeface="Arial Regular" panose="020B0704020202020204" charset="0"/>
                <a:cs typeface="Arial Regular" panose="020B0704020202020204" charset="0"/>
              </a:rPr>
              <a:t> clones an existing neural network model (referred to as model1) to create a new model (model2) with the same architecture. </a:t>
            </a:r>
            <a:endParaRPr lang="pl-PL" sz="2000" smtClean="0">
              <a:latin typeface="Arial Regular" panose="020B0704020202020204" charset="0"/>
              <a:cs typeface="Arial Regular" panose="020B0704020202020204" charset="0"/>
            </a:endParaRPr>
          </a:p>
          <a:p>
            <a:pPr marL="0" indent="0">
              <a:buNone/>
            </a:pPr>
            <a:endParaRPr lang="pl-PL" sz="2000" smtClean="0">
              <a:latin typeface="Arial Regular" panose="020B0704020202020204" charset="0"/>
              <a:cs typeface="Arial Regular" panose="020B0704020202020204" charset="0"/>
            </a:endParaRPr>
          </a:p>
          <a:p>
            <a:pPr marL="0" indent="0">
              <a:buNone/>
            </a:pPr>
            <a:r>
              <a:rPr lang="pl-PL" sz="2000" smtClean="0">
                <a:latin typeface="Arial Regular" panose="020B0704020202020204" charset="0"/>
                <a:cs typeface="Arial Regular" panose="020B0704020202020204" charset="0"/>
              </a:rPr>
              <a:t>This cloning process is done to demonstrate that any improvements in performance come from </a:t>
            </a:r>
            <a:r>
              <a:rPr lang="pl-PL" sz="2000" b="1" smtClean="0">
                <a:latin typeface="Arial Bold" panose="020B0704020202020204" charset="0"/>
                <a:cs typeface="Arial Bold" panose="020B0704020202020204" charset="0"/>
              </a:rPr>
              <a:t>cleaning the labels</a:t>
            </a:r>
            <a:r>
              <a:rPr lang="pl-PL" sz="2000" smtClean="0">
                <a:latin typeface="Arial Regular" panose="020B0704020202020204" charset="0"/>
                <a:cs typeface="Arial Regular" panose="020B0704020202020204" charset="0"/>
              </a:rPr>
              <a:t>, not from any adjustments to the model itself.</a:t>
            </a:r>
            <a:endParaRPr lang="pl-PL" sz="2000" smtClean="0">
              <a:latin typeface="Arial Regular" panose="020B0704020202020204" charset="0"/>
              <a:cs typeface="Arial Regular" panose="020B0704020202020204" charset="0"/>
            </a:endParaRPr>
          </a:p>
        </p:txBody>
      </p:sp>
      <p:sp>
        <p:nvSpPr>
          <p:cNvPr id="3" name="Title 2"/>
          <p:cNvSpPr/>
          <p:nvPr>
            <p:ph type="title"/>
            <p:custDataLst>
              <p:tags r:id="rId1"/>
            </p:custDataLst>
          </p:nvPr>
        </p:nvSpPr>
        <p:spPr>
          <a:xfrm>
            <a:off x="717550" y="452755"/>
            <a:ext cx="10310495" cy="1047115"/>
          </a:xfrm>
        </p:spPr>
        <p:txBody>
          <a:bodyPr>
            <a:normAutofit fontScale="90000"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Model 2_Part2</a:t>
            </a:r>
            <a:b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altLang="tr-TR" sz="4000">
                <a:latin typeface="Century Gothic"/>
                <a:ea typeface="Century Gothic"/>
                <a:cs typeface="Century Gothic"/>
                <a:sym typeface="Century Gothic"/>
              </a:rPr>
              <a:t>Image Classifier</a:t>
            </a:r>
            <a:endParaRPr lang="en-US" altLang="tr-TR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185" y="629285"/>
            <a:ext cx="5486400" cy="431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96585" y="377825"/>
            <a:ext cx="5621655" cy="456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4785" y="201295"/>
            <a:ext cx="74422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730" y="1330325"/>
            <a:ext cx="5267960" cy="3819525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title"/>
            <p:custDataLst>
              <p:tags r:id="rId3"/>
            </p:custDataLst>
          </p:nvPr>
        </p:nvSpPr>
        <p:spPr>
          <a:xfrm>
            <a:off x="658495" y="283210"/>
            <a:ext cx="10310495" cy="1047115"/>
          </a:xfrm>
        </p:spPr>
        <p:txBody>
          <a:bodyPr>
            <a:normAutofit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lang="en-US" altLang="tr-TR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63725" y="5516880"/>
            <a:ext cx="2917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Baseline Model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25135" y="1330325"/>
            <a:ext cx="5068570" cy="3728085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>
            <a:off x="7675880" y="5426075"/>
            <a:ext cx="2917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1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>
            <p:ph type="title"/>
            <p:custDataLst>
              <p:tags r:id="rId1"/>
            </p:custDataLst>
          </p:nvPr>
        </p:nvSpPr>
        <p:spPr>
          <a:xfrm>
            <a:off x="658495" y="283210"/>
            <a:ext cx="10310495" cy="1047115"/>
          </a:xfrm>
        </p:spPr>
        <p:txBody>
          <a:bodyPr>
            <a:normAutofit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lang="en-US" altLang="tr-TR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2724150" y="5164455"/>
            <a:ext cx="291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4545" y="1405890"/>
            <a:ext cx="6007100" cy="36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>
            <p:ph type="title"/>
            <p:custDataLst>
              <p:tags r:id="rId1"/>
            </p:custDataLst>
          </p:nvPr>
        </p:nvSpPr>
        <p:spPr>
          <a:xfrm>
            <a:off x="658495" y="283210"/>
            <a:ext cx="10310495" cy="1047115"/>
          </a:xfrm>
        </p:spPr>
        <p:txBody>
          <a:bodyPr>
            <a:normAutofit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lang="en-US" altLang="tr-TR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2724150" y="5164455"/>
            <a:ext cx="291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4545" y="1405890"/>
            <a:ext cx="6007100" cy="36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265" y="1170305"/>
            <a:ext cx="10551795" cy="435165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z="3200" b="1" smtClean="0"/>
              <a:t>Data augmentation</a:t>
            </a:r>
            <a:r>
              <a:rPr lang="en-US" altLang="pl-PL" sz="3200" b="1" smtClean="0"/>
              <a:t>: </a:t>
            </a:r>
            <a:r>
              <a:rPr lang="zh-CN" altLang="pl-PL" smtClean="0"/>
              <a:t>rotation, scaling, cropping, or color transformations</a:t>
            </a:r>
            <a:endParaRPr lang="zh-CN" altLang="pl-PL" smtClean="0"/>
          </a:p>
          <a:p>
            <a:pPr marL="0" indent="0">
              <a:buNone/>
            </a:pPr>
            <a:endParaRPr lang="pl-PL" sz="3200" b="1" smtClean="0"/>
          </a:p>
          <a:p>
            <a:pPr marL="0" indent="0">
              <a:buNone/>
            </a:pPr>
            <a:r>
              <a:rPr lang="pl-PL" sz="3200" b="1" smtClean="0"/>
              <a:t>Regularization techniques: </a:t>
            </a:r>
            <a:r>
              <a:rPr lang="pl-PL" smtClean="0"/>
              <a:t> </a:t>
            </a:r>
            <a:r>
              <a:rPr lang="en-US" altLang="pl-PL" smtClean="0"/>
              <a:t>T</a:t>
            </a:r>
            <a:r>
              <a:rPr lang="pl-PL" smtClean="0"/>
              <a:t>ry other regularization techniques such as L1 and L2 regularization to prevent overfitting</a:t>
            </a:r>
            <a:endParaRPr lang="pl-PL" smtClean="0"/>
          </a:p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z="3200" b="1" smtClean="0"/>
              <a:t>Advanced optimizers</a:t>
            </a:r>
            <a:r>
              <a:rPr lang="pl-PL" b="1" smtClean="0"/>
              <a:t>:</a:t>
            </a:r>
            <a:r>
              <a:rPr lang="pl-PL" smtClean="0"/>
              <a:t>Try using different optimizers, such as RMSprop or AdamW, and adjust the learning rate and other hyperparameters. </a:t>
            </a:r>
            <a:endParaRPr lang="pl-PL" smtClean="0"/>
          </a:p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z="3200" b="1" smtClean="0"/>
              <a:t>Transformer architecture:</a:t>
            </a:r>
            <a:r>
              <a:rPr lang="en-US" altLang="pl-PL" sz="3200" b="1" smtClean="0"/>
              <a:t> </a:t>
            </a:r>
            <a:r>
              <a:rPr lang="pl-PL" smtClean="0"/>
              <a:t>Consider incorporating elements of the Transformer architecture, such as multi-head self-attention mechanisms, to enhance the model's performance.</a:t>
            </a:r>
            <a:endParaRPr lang="pl-PL" smtClean="0"/>
          </a:p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z="3200" b="1" smtClean="0"/>
              <a:t>Try combining CNN and Transformer models</a:t>
            </a:r>
            <a:r>
              <a:rPr lang="en-US" altLang="pl-PL" sz="3200" b="1" smtClean="0"/>
              <a:t>: </a:t>
            </a:r>
            <a:r>
              <a:rPr lang="en-US" altLang="zh-CN" sz="2400" smtClean="0"/>
              <a:t>U</a:t>
            </a:r>
            <a:r>
              <a:rPr lang="pl-PL" smtClean="0"/>
              <a:t>sing CNNs to extract features and then using Transformers to process these features.</a:t>
            </a:r>
            <a:endParaRPr lang="pl-PL" smtClean="0"/>
          </a:p>
        </p:txBody>
      </p:sp>
      <p:sp>
        <p:nvSpPr>
          <p:cNvPr id="2" name="Title 1"/>
          <p:cNvSpPr/>
          <p:nvPr>
            <p:ph type="title"/>
            <p:custDataLst>
              <p:tags r:id="rId1"/>
            </p:custDataLst>
          </p:nvPr>
        </p:nvSpPr>
        <p:spPr>
          <a:xfrm>
            <a:off x="658495" y="283210"/>
            <a:ext cx="10310495" cy="1047115"/>
          </a:xfrm>
        </p:spPr>
        <p:txBody>
          <a:bodyPr>
            <a:normAutofit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Future </a:t>
            </a:r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Explore</a:t>
            </a:r>
            <a:endParaRPr lang="en-US" altLang="tr-TR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9"/>
          <p:cNvSpPr/>
          <p:nvPr/>
        </p:nvSpPr>
        <p:spPr>
          <a:xfrm>
            <a:off x="5762171" y="1794511"/>
            <a:ext cx="778668" cy="725714"/>
          </a:xfrm>
          <a:prstGeom prst="flowChartOffpageConnector">
            <a:avLst/>
          </a:prstGeom>
          <a:solidFill>
            <a:srgbClr val="0057A7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61;p9"/>
          <p:cNvSpPr txBox="1"/>
          <p:nvPr/>
        </p:nvSpPr>
        <p:spPr>
          <a:xfrm>
            <a:off x="6710680" y="1751330"/>
            <a:ext cx="4196715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tr-TR" sz="3200" b="1">
                <a:solidFill>
                  <a:srgbClr val="0057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Baseline </a:t>
            </a:r>
            <a:r>
              <a:rPr lang="en-US" altLang="tr-TR" sz="3200" b="1">
                <a:solidFill>
                  <a:srgbClr val="0057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</a:t>
            </a:r>
            <a:endParaRPr lang="en-US" altLang="tr-TR" sz="3200" b="1">
              <a:solidFill>
                <a:srgbClr val="0057A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" name="Google Shape;62;p9"/>
          <p:cNvCxnSpPr/>
          <p:nvPr/>
        </p:nvCxnSpPr>
        <p:spPr>
          <a:xfrm>
            <a:off x="6710857" y="2335894"/>
            <a:ext cx="3768457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63;p9"/>
          <p:cNvSpPr/>
          <p:nvPr/>
        </p:nvSpPr>
        <p:spPr>
          <a:xfrm>
            <a:off x="5762171" y="2862037"/>
            <a:ext cx="778668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64;p9"/>
          <p:cNvSpPr txBox="1"/>
          <p:nvPr/>
        </p:nvSpPr>
        <p:spPr>
          <a:xfrm>
            <a:off x="6807835" y="2844165"/>
            <a:ext cx="3587115" cy="58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1</a:t>
            </a:r>
            <a:endParaRPr lang="en-US" sz="3200" b="1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" name="Google Shape;65;p9"/>
          <p:cNvCxnSpPr/>
          <p:nvPr/>
        </p:nvCxnSpPr>
        <p:spPr>
          <a:xfrm>
            <a:off x="6698792" y="3428820"/>
            <a:ext cx="3768457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66;p9"/>
          <p:cNvSpPr/>
          <p:nvPr/>
        </p:nvSpPr>
        <p:spPr>
          <a:xfrm>
            <a:off x="5762806" y="4106728"/>
            <a:ext cx="778668" cy="725714"/>
          </a:xfrm>
          <a:prstGeom prst="flowChartOffpageConnector">
            <a:avLst/>
          </a:prstGeom>
          <a:solidFill>
            <a:srgbClr val="AAE0FA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67;p9"/>
          <p:cNvSpPr txBox="1"/>
          <p:nvPr/>
        </p:nvSpPr>
        <p:spPr>
          <a:xfrm>
            <a:off x="6808012" y="4105609"/>
            <a:ext cx="23551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2</a:t>
            </a:r>
            <a:endParaRPr lang="en-US" sz="3200" b="1">
              <a:solidFill>
                <a:schemeClr val="accent1">
                  <a:lumMod val="60000"/>
                  <a:lumOff val="4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" name="Google Shape;68;p9"/>
          <p:cNvCxnSpPr/>
          <p:nvPr/>
        </p:nvCxnSpPr>
        <p:spPr>
          <a:xfrm>
            <a:off x="6710857" y="4691291"/>
            <a:ext cx="3768457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Picture 2" descr="Columbia University Member Spotligh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7" y="820611"/>
            <a:ext cx="4329340" cy="46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0;p8"/>
          <p:cNvSpPr/>
          <p:nvPr/>
        </p:nvSpPr>
        <p:spPr>
          <a:xfrm>
            <a:off x="0" y="6229350"/>
            <a:ext cx="12192000" cy="628650"/>
          </a:xfrm>
          <a:prstGeom prst="roundRect">
            <a:avLst>
              <a:gd name="adj" fmla="val 0"/>
            </a:avLst>
          </a:prstGeom>
          <a:solidFill>
            <a:srgbClr val="0057A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2992" y="6356350"/>
            <a:ext cx="2925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l-PL" sz="2400" b="0" i="0" smtClean="0">
                <a:solidFill>
                  <a:schemeClr val="bg1"/>
                </a:solidFill>
                <a:effectLst/>
                <a:latin typeface="Open Sans"/>
              </a:rPr>
              <a:t>Columbia University</a:t>
            </a:r>
            <a:endParaRPr lang="pl-PL" sz="2400" b="0" i="0"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86489"/>
            <a:ext cx="748490" cy="74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Baseline Model</a:t>
            </a:r>
            <a:endParaRPr lang="pl-PL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745" y="1400175"/>
            <a:ext cx="812990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Model 1_CNN</a:t>
            </a:r>
            <a:endParaRPr lang="en-US" altLang="tr-TR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  <p:custDataLst>
              <p:tags r:id="rId1"/>
            </p:custDataLst>
          </p:nvPr>
        </p:nvGraphicFramePr>
        <p:xfrm>
          <a:off x="838200" y="1751965"/>
          <a:ext cx="9487535" cy="322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75"/>
                <a:gridCol w="1766570"/>
                <a:gridCol w="6523990"/>
              </a:tblGrid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Attempt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Upgrades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10.00%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Basic cnn with few layers.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44.14%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Three sets of convolutions;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Max pooling layers;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Filter starting at 32 and going up to 6</a:t>
                      </a:r>
                      <a:endParaRPr lang="en-US" sz="1800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Flattening layer followed by two dense layers</a:t>
                      </a:r>
                      <a:endParaRPr 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38.60%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Introducing dropout / early stopping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741045"/>
            <a:ext cx="4687570" cy="3916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7170" y="741045"/>
            <a:ext cx="4928870" cy="391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1225" y="165100"/>
            <a:ext cx="7463155" cy="599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265" y="1170305"/>
            <a:ext cx="10551795" cy="435165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pl-PL" b="1" smtClean="0"/>
              <a:t>This model can be further improved through several following means:</a:t>
            </a:r>
            <a:endParaRPr lang="pl-PL" b="1" smtClean="0"/>
          </a:p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mtClean="0"/>
              <a:t>Data augmentation of the images </a:t>
            </a:r>
            <a:endParaRPr lang="pl-PL" smtClean="0"/>
          </a:p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mtClean="0"/>
              <a:t>More sophisticated weights and layers</a:t>
            </a:r>
            <a:endParaRPr lang="pl-PL" smtClean="0"/>
          </a:p>
          <a:p>
            <a:pPr marL="0" indent="0">
              <a:buNone/>
            </a:pPr>
            <a:endParaRPr lang="pl-PL" smtClean="0"/>
          </a:p>
          <a:p>
            <a:pPr marL="0" indent="0">
              <a:buNone/>
            </a:pPr>
            <a:r>
              <a:rPr lang="pl-PL" smtClean="0"/>
              <a:t>More training data and more training time </a:t>
            </a:r>
            <a:endParaRPr 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310495" cy="1252855"/>
          </a:xfrm>
        </p:spPr>
        <p:txBody>
          <a:bodyPr/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Model 2_</a:t>
            </a:r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Advanced CNN</a:t>
            </a:r>
            <a:endParaRPr lang="zh-CN" altLang="en-US"/>
          </a:p>
        </p:txBody>
      </p:sp>
      <p:sp>
        <p:nvSpPr>
          <p:cNvPr id="9" name="对角圆角矩形 8"/>
          <p:cNvSpPr/>
          <p:nvPr>
            <p:custDataLst>
              <p:tags r:id="rId1"/>
            </p:custDataLst>
          </p:nvPr>
        </p:nvSpPr>
        <p:spPr>
          <a:xfrm>
            <a:off x="2230334" y="3249638"/>
            <a:ext cx="1848669" cy="1069110"/>
          </a:xfrm>
          <a:prstGeom prst="round2Diag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 anchorCtr="0">
            <a:normAutofit/>
          </a:bodyPr>
          <a:lstStyle/>
          <a:p>
            <a:pPr algn="ctr"/>
            <a:r>
              <a:rPr lang="en-US" altLang="da-DK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</a:rPr>
              <a:t>Advanced </a:t>
            </a:r>
            <a:r>
              <a:rPr lang="en-US" altLang="da-DK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</a:rPr>
              <a:t>CNN</a:t>
            </a:r>
            <a:endParaRPr lang="en-US" altLang="da-DK">
              <a:solidFill>
                <a:sysClr val="window" lastClr="FFFFFF"/>
              </a:solidFill>
              <a:latin typeface="Arial" panose="020B0704020202020204" pitchFamily="34" charset="0"/>
              <a:ea typeface="黑体" charset="0"/>
            </a:endParaRPr>
          </a:p>
        </p:txBody>
      </p:sp>
      <p:sp>
        <p:nvSpPr>
          <p:cNvPr id="10" name="对角圆角矩形 9"/>
          <p:cNvSpPr/>
          <p:nvPr>
            <p:custDataLst>
              <p:tags r:id="rId2"/>
            </p:custDataLst>
          </p:nvPr>
        </p:nvSpPr>
        <p:spPr>
          <a:xfrm>
            <a:off x="4807585" y="4521835"/>
            <a:ext cx="2344420" cy="1069340"/>
          </a:xfrm>
          <a:prstGeom prst="round2DiagRect">
            <a:avLst/>
          </a:prstGeom>
          <a:solidFill>
            <a:srgbClr val="0F6FC6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 anchorCtr="0">
            <a:normAutofit/>
          </a:bodyPr>
          <a:lstStyle/>
          <a:p>
            <a:pPr algn="ctr"/>
            <a:r>
              <a:rPr lang="da-DK" altLang="zh-CN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</a:rPr>
              <a:t>Image Classifier</a:t>
            </a:r>
            <a:endParaRPr lang="da-DK" altLang="zh-CN">
              <a:solidFill>
                <a:sysClr val="window" lastClr="FFFFFF"/>
              </a:solidFill>
              <a:latin typeface="Arial" panose="020B0704020202020204" pitchFamily="34" charset="0"/>
              <a:ea typeface="黑体" charset="0"/>
            </a:endParaRPr>
          </a:p>
        </p:txBody>
      </p:sp>
      <p:sp>
        <p:nvSpPr>
          <p:cNvPr id="11" name="对角圆角矩形 10"/>
          <p:cNvSpPr/>
          <p:nvPr>
            <p:custDataLst>
              <p:tags r:id="rId3"/>
            </p:custDataLst>
          </p:nvPr>
        </p:nvSpPr>
        <p:spPr>
          <a:xfrm>
            <a:off x="4819650" y="2039620"/>
            <a:ext cx="2344420" cy="1069340"/>
          </a:xfrm>
          <a:prstGeom prst="round2DiagRect">
            <a:avLst/>
          </a:prstGeom>
          <a:solidFill>
            <a:srgbClr val="0F6FC6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 anchorCtr="0">
            <a:normAutofit/>
          </a:bodyPr>
          <a:lstStyle/>
          <a:p>
            <a:pPr algn="ctr"/>
            <a:r>
              <a:rPr lang="da-DK" altLang="zh-CN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</a:rPr>
              <a:t>Unclean to Clean Label NN</a:t>
            </a:r>
            <a:endParaRPr lang="da-DK" altLang="zh-CN">
              <a:solidFill>
                <a:sysClr val="window" lastClr="FFFFFF"/>
              </a:solidFill>
              <a:latin typeface="Arial" panose="020B0704020202020204" pitchFamily="34" charset="0"/>
              <a:ea typeface="黑体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 rot="16200000">
            <a:off x="3197419" y="3426187"/>
            <a:ext cx="2537900" cy="778740"/>
            <a:chOff x="5028186" y="3262886"/>
            <a:chExt cx="2109213" cy="1067814"/>
          </a:xfrm>
        </p:grpSpPr>
        <p:cxnSp>
          <p:nvCxnSpPr>
            <p:cNvPr id="13" name="肘形连接符 12"/>
            <p:cNvCxnSpPr/>
            <p:nvPr>
              <p:custDataLst>
                <p:tags r:id="rId5"/>
              </p:custDataLst>
            </p:nvPr>
          </p:nvCxnSpPr>
          <p:spPr>
            <a:xfrm rot="5400000">
              <a:off x="5028186" y="3262886"/>
              <a:ext cx="1067814" cy="1067814"/>
            </a:xfrm>
            <a:prstGeom prst="bentConnector3">
              <a:avLst>
                <a:gd name="adj1" fmla="val 50000"/>
              </a:avLst>
            </a:prstGeom>
            <a:ln w="31750"/>
          </p:spPr>
          <p:style>
            <a:lnRef idx="1">
              <a:srgbClr val="0F6FC6"/>
            </a:lnRef>
            <a:fillRef idx="0">
              <a:srgbClr val="0F6FC6"/>
            </a:fillRef>
            <a:effectRef idx="0">
              <a:srgbClr val="0F6FC6"/>
            </a:effectRef>
            <a:fontRef idx="minor">
              <a:sysClr val="windowText" lastClr="000000"/>
            </a:fontRef>
          </p:style>
        </p:cxnSp>
        <p:cxnSp>
          <p:nvCxnSpPr>
            <p:cNvPr id="14" name="肘形连接符 13"/>
            <p:cNvCxnSpPr/>
            <p:nvPr>
              <p:custDataLst>
                <p:tags r:id="rId6"/>
              </p:custDataLst>
            </p:nvPr>
          </p:nvCxnSpPr>
          <p:spPr>
            <a:xfrm rot="16200000" flipH="1">
              <a:off x="6095999" y="3276094"/>
              <a:ext cx="1041400" cy="1041400"/>
            </a:xfrm>
            <a:prstGeom prst="bentConnector3">
              <a:avLst>
                <a:gd name="adj1" fmla="val 50000"/>
              </a:avLst>
            </a:prstGeom>
            <a:ln w="31750"/>
          </p:spPr>
          <p:style>
            <a:lnRef idx="1">
              <a:srgbClr val="0F6FC6"/>
            </a:lnRef>
            <a:fillRef idx="0">
              <a:srgbClr val="0F6FC6"/>
            </a:fillRef>
            <a:effectRef idx="0">
              <a:srgbClr val="0F6FC6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0060" y="2238375"/>
            <a:ext cx="5829935" cy="435165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pl-PL" b="1" smtClean="0"/>
              <a:t>M</a:t>
            </a:r>
            <a:r>
              <a:rPr lang="pl-PL" b="1" smtClean="0"/>
              <a:t>ulti-task label cleaning network</a:t>
            </a:r>
            <a:endParaRPr lang="pl-PL" b="1" smtClean="0"/>
          </a:p>
          <a:p>
            <a:pPr marL="0" indent="0">
              <a:buNone/>
            </a:pPr>
            <a:endParaRPr lang="pl-PL" b="1" smtClean="0"/>
          </a:p>
          <a:p>
            <a:pPr marL="0" indent="0" algn="just">
              <a:buNone/>
            </a:pPr>
            <a:r>
              <a:rPr lang="en-US" altLang="pl-PL" sz="2000" smtClean="0">
                <a:latin typeface="Arial Regular" panose="020B0704020202020204" charset="0"/>
                <a:cs typeface="Arial Regular" panose="020B0704020202020204" charset="0"/>
              </a:rPr>
              <a:t>I</a:t>
            </a:r>
            <a:r>
              <a:rPr lang="pl-PL" sz="2000" smtClean="0">
                <a:latin typeface="Arial Regular" panose="020B0704020202020204" charset="0"/>
                <a:cs typeface="Arial Regular" panose="020B0704020202020204" charset="0"/>
              </a:rPr>
              <a:t>ncorporating the noisy labels as part of the network input might help the model consider label noise during feature extraction</a:t>
            </a:r>
            <a:endParaRPr lang="pl-PL" sz="2000" smtClean="0">
              <a:latin typeface="Arial Regular" panose="020B0704020202020204" charset="0"/>
              <a:cs typeface="Arial Regular" panose="020B07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" y="1693545"/>
            <a:ext cx="5423535" cy="3858260"/>
          </a:xfrm>
          <a:prstGeom prst="rect">
            <a:avLst/>
          </a:prstGeom>
        </p:spPr>
      </p:pic>
      <p:sp>
        <p:nvSpPr>
          <p:cNvPr id="3" name="Title 2"/>
          <p:cNvSpPr/>
          <p:nvPr>
            <p:ph type="title"/>
            <p:custDataLst>
              <p:tags r:id="rId3"/>
            </p:custDataLst>
          </p:nvPr>
        </p:nvSpPr>
        <p:spPr>
          <a:xfrm>
            <a:off x="717550" y="452755"/>
            <a:ext cx="10310495" cy="1047115"/>
          </a:xfrm>
        </p:spPr>
        <p:txBody>
          <a:bodyPr>
            <a:normAutofit fontScale="90000"/>
          </a:bodyPr>
          <a:p>
            <a: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  <a:t>Model 2_Part1</a:t>
            </a:r>
            <a:br>
              <a:rPr lang="en-US" altLang="tr-TR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altLang="tr-TR" sz="4000">
                <a:latin typeface="Century Gothic"/>
                <a:ea typeface="Century Gothic"/>
                <a:cs typeface="Century Gothic"/>
                <a:sym typeface="Century Gothic"/>
              </a:rPr>
              <a:t>Unclean to Clean Label NN</a:t>
            </a:r>
            <a:endParaRPr lang="en-US" altLang="tr-TR"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TEMPLATE_CATEGORY" val="diagram"/>
  <p:tag name="KSO_WM_TEMPLATE_INDEX" val="160824"/>
  <p:tag name="KSO_WM_UNIT_TYPE" val="p_h_h_i"/>
  <p:tag name="KSO_WM_UNIT_INDEX" val="1_1_2_1"/>
  <p:tag name="KSO_WM_UNIT_ID" val="diagram160824_1*p_h_h_i*1_1_2_1"/>
  <p:tag name="KSO_WM_UNIT_LAYERLEVEL" val="1_1_1_1"/>
  <p:tag name="KSO_WM_BEAUTIFY_FLAG" val="#wm#"/>
  <p:tag name="KSO_WM_TAG_VERSION" val="1.0"/>
  <p:tag name="KSO_WM_DIAGRAM_GROUP_CODE" val="p1-1"/>
  <p:tag name="KSO_WM_UNIT_LINE_FORE_SCHEMECOLOR_INDEX" val="5"/>
  <p:tag name="KSO_WM_UNIT_LINE_FILL_TYPE" val="2"/>
</p:tagLst>
</file>

<file path=ppt/tags/tag11.xml><?xml version="1.0" encoding="utf-8"?>
<p:tagLst xmlns:p="http://schemas.openxmlformats.org/presentationml/2006/main">
  <p:tag name="KSO_WM_TEMPLATE_CATEGORY" val="diagram"/>
  <p:tag name="KSO_WM_TEMPLATE_INDEX" val="160824"/>
  <p:tag name="KSO_WM_UNIT_TYPE" val="p_h_h_i"/>
  <p:tag name="KSO_WM_UNIT_INDEX" val="1_1_1_1"/>
  <p:tag name="KSO_WM_UNIT_ID" val="diagram160824_1*p_h_h_i*1_1_1_1"/>
  <p:tag name="KSO_WM_UNIT_LAYERLEVEL" val="1_1_1_1"/>
  <p:tag name="KSO_WM_BEAUTIFY_FLAG" val="#wm#"/>
  <p:tag name="KSO_WM_TAG_VERSION" val="1.0"/>
  <p:tag name="KSO_WM_DIAGRAM_GROUP_CODE" val="p1-1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86*176"/>
  <p:tag name="TABLE_ENDDRAG_RECT" val="66*137*786*176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TEMPLATE_CATEGORY" val="diagram"/>
  <p:tag name="KSO_WM_TEMPLATE_INDEX" val="160824"/>
  <p:tag name="KSO_WM_UNIT_TYPE" val="p_h_f"/>
  <p:tag name="KSO_WM_UNIT_INDEX" val="1_1_1"/>
  <p:tag name="KSO_WM_UNIT_ID" val="diagram160824_1*p_h_f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160824"/>
  <p:tag name="KSO_WM_UNIT_TYPE" val="p_h_h_f"/>
  <p:tag name="KSO_WM_UNIT_INDEX" val="1_1_2_1"/>
  <p:tag name="KSO_WM_UNIT_ID" val="diagram160824_1*p_h_h_f*1_1_2_1"/>
  <p:tag name="KSO_WM_UNIT_LAYERLEVEL" val="1_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160824"/>
  <p:tag name="KSO_WM_UNIT_TYPE" val="p_h_h_f"/>
  <p:tag name="KSO_WM_UNIT_INDEX" val="1_1_1_1"/>
  <p:tag name="KSO_WM_UNIT_ID" val="diagram160824_1*p_h_h_f*1_1_1_1"/>
  <p:tag name="KSO_WM_UNIT_LAYERLEVEL" val="1_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24_1*i*3"/>
  <p:tag name="KSO_WM_TEMPLATE_CATEGORY" val="diagram"/>
  <p:tag name="KSO_WM_TEMPLATE_INDEX" val="160824"/>
  <p:tag name="KSO_WM_UNIT_INDEX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Century Gothic</vt:lpstr>
      <vt:lpstr>Open Sans</vt:lpstr>
      <vt:lpstr>Thonburi</vt:lpstr>
      <vt:lpstr>黑体</vt:lpstr>
      <vt:lpstr>Arial Regular</vt:lpstr>
      <vt:lpstr>Arial Bold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汉仪书宋二KW</vt:lpstr>
      <vt:lpstr>汉仪中黑KW</vt:lpstr>
      <vt:lpstr>Office Theme</vt:lpstr>
      <vt:lpstr>Project3—Predictive Model</vt:lpstr>
      <vt:lpstr>PowerPoint 演示文稿</vt:lpstr>
      <vt:lpstr>Baseline Model</vt:lpstr>
      <vt:lpstr>Model 1_CNN</vt:lpstr>
      <vt:lpstr>PowerPoint 演示文稿</vt:lpstr>
      <vt:lpstr>PowerPoint 演示文稿</vt:lpstr>
      <vt:lpstr>PowerPoint 演示文稿</vt:lpstr>
      <vt:lpstr>Model 2_Advanced CNN</vt:lpstr>
      <vt:lpstr>Model 2_Part1 Unclean to Clean Label NN</vt:lpstr>
      <vt:lpstr>Model 2_Part1 Unclean to Clean Label NN</vt:lpstr>
      <vt:lpstr>Model 2_Part2 Image Classifier</vt:lpstr>
      <vt:lpstr>PowerPoint 演示文稿</vt:lpstr>
      <vt:lpstr>PowerPoint 演示文稿</vt:lpstr>
      <vt:lpstr>Evaluation</vt:lpstr>
      <vt:lpstr>Evaluation</vt:lpstr>
      <vt:lpstr>Evaluation</vt:lpstr>
      <vt:lpstr>Evaluation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Учетная запись Майкрософт</dc:creator>
  <cp:lastModifiedBy>.</cp:lastModifiedBy>
  <cp:revision>11</cp:revision>
  <dcterms:created xsi:type="dcterms:W3CDTF">2024-03-20T18:33:47Z</dcterms:created>
  <dcterms:modified xsi:type="dcterms:W3CDTF">2024-03-20T18:33:47Z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A4DBB8515FC6B5A43069FA6590FDD653_43</vt:lpwstr>
  </property>
  <property fmtid="{D5CDD505-2E9C-101B-9397-08002B2CF9AE}" pid="3" name="KSOProductBuildVer">
    <vt:lpwstr>1033-6.5.2.8766</vt:lpwstr>
  </property>
</Properties>
</file>