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61" r:id="rId5"/>
    <p:sldId id="260" r:id="rId6"/>
    <p:sldId id="262" r:id="rId7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28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960" y="184"/>
      </p:cViewPr>
      <p:guideLst>
        <p:guide orient="horz" pos="163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722563187513"/>
          <c:y val="0.0395756712456261"/>
          <c:w val="0.833542069452342"/>
          <c:h val="0.7023909522328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gradFill>
              <a:gsLst>
                <a:gs pos="100000">
                  <a:schemeClr val="accent3">
                    <a:shade val="58000"/>
                    <a:alpha val="0"/>
                  </a:schemeClr>
                </a:gs>
                <a:gs pos="50000">
                  <a:schemeClr val="accent3">
                    <a:shade val="5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App Store</c:v>
                </c:pt>
                <c:pt idx="1">
                  <c:v>Google Play</c:v>
                </c:pt>
                <c:pt idx="2">
                  <c:v>Reddit</c:v>
                </c:pt>
                <c:pt idx="3">
                  <c:v>YouTube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0.55384615</c:v>
                </c:pt>
                <c:pt idx="1">
                  <c:v>0.49596774</c:v>
                </c:pt>
                <c:pt idx="2">
                  <c:v>0.48322148</c:v>
                </c:pt>
                <c:pt idx="3">
                  <c:v>0.04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performance</c:v>
                </c:pt>
              </c:strCache>
            </c:strRef>
          </c:tx>
          <c:spPr>
            <a:gradFill>
              <a:gsLst>
                <a:gs pos="100000">
                  <a:schemeClr val="accent3">
                    <a:shade val="86000"/>
                    <a:alpha val="0"/>
                  </a:schemeClr>
                </a:gs>
                <a:gs pos="50000">
                  <a:schemeClr val="accent3">
                    <a:shade val="8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App Store</c:v>
                </c:pt>
                <c:pt idx="1">
                  <c:v>Google Play</c:v>
                </c:pt>
                <c:pt idx="2">
                  <c:v>Reddit</c:v>
                </c:pt>
                <c:pt idx="3">
                  <c:v>YouTube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</c:v>
                </c:pt>
                <c:pt idx="1">
                  <c:v>0.34879032</c:v>
                </c:pt>
                <c:pt idx="2">
                  <c:v>0.09395973</c:v>
                </c:pt>
                <c:pt idx="3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support</c:v>
                </c:pt>
              </c:strCache>
            </c:strRef>
          </c:tx>
          <c:spPr>
            <a:gradFill>
              <a:gsLst>
                <a:gs pos="100000">
                  <a:schemeClr val="accent3">
                    <a:tint val="86000"/>
                    <a:alpha val="0"/>
                  </a:schemeClr>
                </a:gs>
                <a:gs pos="50000">
                  <a:schemeClr val="accent3">
                    <a:tint val="8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App Store</c:v>
                </c:pt>
                <c:pt idx="1">
                  <c:v>Google Play</c:v>
                </c:pt>
                <c:pt idx="2">
                  <c:v>Reddit</c:v>
                </c:pt>
                <c:pt idx="3">
                  <c:v>YouTube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0.55384615</c:v>
                </c:pt>
                <c:pt idx="1">
                  <c:v>0.34475806</c:v>
                </c:pt>
                <c:pt idx="2">
                  <c:v>0.38926174</c:v>
                </c:pt>
                <c:pt idx="3">
                  <c:v>0.08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usability</c:v>
                </c:pt>
              </c:strCache>
            </c:strRef>
          </c:tx>
          <c:spPr>
            <a:gradFill>
              <a:gsLst>
                <a:gs pos="100000">
                  <a:schemeClr val="accent3">
                    <a:tint val="58000"/>
                    <a:alpha val="0"/>
                  </a:schemeClr>
                </a:gs>
                <a:gs pos="50000">
                  <a:schemeClr val="accent3">
                    <a:tint val="5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App Store</c:v>
                </c:pt>
                <c:pt idx="1">
                  <c:v>Google Play</c:v>
                </c:pt>
                <c:pt idx="2">
                  <c:v>Reddit</c:v>
                </c:pt>
                <c:pt idx="3">
                  <c:v>YouTube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</c:v>
                </c:pt>
                <c:pt idx="1">
                  <c:v>0.09677419</c:v>
                </c:pt>
                <c:pt idx="2">
                  <c:v>0.16778523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37682688"/>
        <c:axId val="537684400"/>
      </c:barChart>
      <c:catAx>
        <c:axId val="53768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7684400"/>
        <c:crosses val="autoZero"/>
        <c:auto val="1"/>
        <c:lblAlgn val="ctr"/>
        <c:lblOffset val="100"/>
        <c:noMultiLvlLbl val="0"/>
      </c:catAx>
      <c:valAx>
        <c:axId val="53768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768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263763799290182"/>
          <c:y val="0.891901979753045"/>
          <c:w val="0.510309655536973"/>
          <c:h val="0.04957268417664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gradFill>
              <a:gsLst>
                <a:gs pos="100000">
                  <a:schemeClr val="accent1">
                    <a:shade val="58000"/>
                    <a:alpha val="0"/>
                  </a:schemeClr>
                </a:gs>
                <a:gs pos="50000">
                  <a:schemeClr val="accent1">
                    <a:shade val="5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App Store</c:v>
                </c:pt>
                <c:pt idx="1">
                  <c:v>Google Play</c:v>
                </c:pt>
                <c:pt idx="2">
                  <c:v>Reddit</c:v>
                </c:pt>
                <c:pt idx="3">
                  <c:v>YouTube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0.3010753</c:v>
                </c:pt>
                <c:pt idx="1">
                  <c:v>0.1841155</c:v>
                </c:pt>
                <c:pt idx="2">
                  <c:v>0.3034483</c:v>
                </c:pt>
                <c:pt idx="3">
                  <c:v>0.109375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performance</c:v>
                </c:pt>
              </c:strCache>
            </c:strRef>
          </c:tx>
          <c:spPr>
            <a:gradFill>
              <a:gsLst>
                <a:gs pos="100000">
                  <a:schemeClr val="accent1">
                    <a:shade val="86000"/>
                    <a:alpha val="0"/>
                  </a:schemeClr>
                </a:gs>
                <a:gs pos="50000">
                  <a:schemeClr val="accent1">
                    <a:shade val="8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App Store</c:v>
                </c:pt>
                <c:pt idx="1">
                  <c:v>Google Play</c:v>
                </c:pt>
                <c:pt idx="2">
                  <c:v>Reddit</c:v>
                </c:pt>
                <c:pt idx="3">
                  <c:v>YouTube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0.3333333</c:v>
                </c:pt>
                <c:pt idx="1">
                  <c:v>0.2888087</c:v>
                </c:pt>
                <c:pt idx="2">
                  <c:v>0.2068966</c:v>
                </c:pt>
                <c:pt idx="3">
                  <c:v>0.0625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support</c:v>
                </c:pt>
              </c:strCache>
            </c:strRef>
          </c:tx>
          <c:spPr>
            <a:gradFill>
              <a:gsLst>
                <a:gs pos="100000">
                  <a:schemeClr val="accent1">
                    <a:tint val="86000"/>
                    <a:alpha val="0"/>
                  </a:schemeClr>
                </a:gs>
                <a:gs pos="50000">
                  <a:schemeClr val="accent1">
                    <a:tint val="8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App Store</c:v>
                </c:pt>
                <c:pt idx="1">
                  <c:v>Google Play</c:v>
                </c:pt>
                <c:pt idx="2">
                  <c:v>Reddit</c:v>
                </c:pt>
                <c:pt idx="3">
                  <c:v>YouTube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0.2580645</c:v>
                </c:pt>
                <c:pt idx="1">
                  <c:v>0.1480144</c:v>
                </c:pt>
                <c:pt idx="2">
                  <c:v>0.2827586</c:v>
                </c:pt>
                <c:pt idx="3">
                  <c:v>0.140625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usability</c:v>
                </c:pt>
              </c:strCache>
            </c:strRef>
          </c:tx>
          <c:spPr>
            <a:gradFill>
              <a:gsLst>
                <a:gs pos="100000">
                  <a:schemeClr val="accent1">
                    <a:tint val="58000"/>
                    <a:alpha val="0"/>
                  </a:schemeClr>
                </a:gs>
                <a:gs pos="50000">
                  <a:schemeClr val="accent1">
                    <a:tint val="5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App Store</c:v>
                </c:pt>
                <c:pt idx="1">
                  <c:v>Google Play</c:v>
                </c:pt>
                <c:pt idx="2">
                  <c:v>Reddit</c:v>
                </c:pt>
                <c:pt idx="3">
                  <c:v>YouTube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0.1935484</c:v>
                </c:pt>
                <c:pt idx="1">
                  <c:v>0.1263538</c:v>
                </c:pt>
                <c:pt idx="2">
                  <c:v>0.3448276</c:v>
                </c:pt>
                <c:pt idx="3">
                  <c:v>0.34375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37682688"/>
        <c:axId val="537684400"/>
      </c:barChart>
      <c:catAx>
        <c:axId val="53768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7684400"/>
        <c:crosses val="autoZero"/>
        <c:auto val="1"/>
        <c:lblAlgn val="ctr"/>
        <c:lblOffset val="100"/>
        <c:noMultiLvlLbl val="0"/>
      </c:catAx>
      <c:valAx>
        <c:axId val="53768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768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272285588751381"/>
          <c:y val="0.909159644218674"/>
          <c:w val="0.510309655536973"/>
          <c:h val="0.04957268417664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6B22D-C05D-D64E-80BB-AD1CB774C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A9B97-FB35-7C46-AFBF-C15584D138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9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9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9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15" y="1426845"/>
            <a:ext cx="8700770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User Experience Insights in LLM Platforms: </a:t>
            </a:r>
            <a:br/>
            <a:r>
              <a:t>A Comparative Analysis of ChatGPT and Claude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695" y="2882900"/>
            <a:ext cx="5432425" cy="1040130"/>
          </a:xfrm>
        </p:spPr>
        <p:txBody>
          <a:bodyPr/>
          <a:lstStyle/>
          <a:p>
            <a:pPr marL="0" lvl="0" indent="0">
              <a:buNone/>
            </a:pPr>
            <a:r>
              <a:t>Group16: Xinyu Lin and Yujing Jiang</a:t>
            </a:r>
          </a:p>
          <a:p>
            <a:pPr marL="0" lvl="0" indent="0">
              <a:buNone/>
            </a:pPr>
            <a:r>
              <a:t>Date: 12/3/2024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04850" y="2595880"/>
          <a:ext cx="7555865" cy="246761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43405"/>
                <a:gridCol w="1910080"/>
                <a:gridCol w="1355725"/>
                <a:gridCol w="1101725"/>
                <a:gridCol w="1344930"/>
              </a:tblGrid>
              <a:tr h="33464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Platforms</a:t>
                      </a:r>
                      <a:endParaRPr lang="en-US" altLang="zh-CN" sz="16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Data Source</a:t>
                      </a:r>
                      <a:endParaRPr lang="en-US" altLang="zh-CN" sz="16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Data Quantity</a:t>
                      </a:r>
                      <a:endParaRPr lang="en-US" altLang="zh-CN"/>
                    </a:p>
                  </a:txBody>
                  <a:tcPr anchor="ctr"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Number of variables</a:t>
                      </a:r>
                      <a:endParaRPr lang="en-US" altLang="zh-CN" sz="1600"/>
                    </a:p>
                  </a:txBody>
                  <a:tcPr anchor="ctr"/>
                </a:tc>
              </a:tr>
              <a:tr h="624840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ChatGPT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Claude</a:t>
                      </a:r>
                      <a:endParaRPr lang="en-US" altLang="zh-CN"/>
                    </a:p>
                  </a:txBody>
                  <a:tcPr anchor="ctr"/>
                </a:tc>
                <a:tc vMerge="1">
                  <a:tcPr anchor="ctr"/>
                </a:tc>
              </a:tr>
              <a:tr h="334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YouTube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YouTube API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1080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1080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Reddit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Reddit API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3559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2006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App store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RSS API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193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219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Google play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Google Play 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Scraper library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1902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1109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695" y="545465"/>
            <a:ext cx="7869555" cy="2050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Why: U</a:t>
            </a:r>
            <a:r>
              <a:rPr lang="en-US" altLang="zh-CN" dirty="0">
                <a:sym typeface="+mn-ea"/>
              </a:rPr>
              <a:t>sing user experiences to refine and advance LLMs paid services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What we are focusing:</a:t>
            </a:r>
            <a:endParaRPr lang="en-US" altLang="zh-CN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800" dirty="0">
                <a:effectLst/>
                <a:latin typeface="Times New Roman" panose="02020503050405090304" pitchFamily="18" charset="0"/>
                <a:ea typeface="宋体" pitchFamily="2" charset="-122"/>
                <a:cs typeface="Times New Roman (正文 CS 字体)"/>
              </a:rPr>
              <a:t>What is the user experience regarding LLM paid services?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800" dirty="0">
                <a:effectLst/>
                <a:latin typeface="Times New Roman" panose="02020503050405090304" pitchFamily="18" charset="0"/>
                <a:ea typeface="宋体" pitchFamily="2" charset="-122"/>
                <a:cs typeface="Times New Roman (正文 CS 字体)"/>
              </a:rPr>
              <a:t>How do users emotionally perceive and respond to these services?</a:t>
            </a:r>
            <a:endParaRPr lang="en-US" altLang="zh-CN" sz="1800" dirty="0">
              <a:effectLst/>
              <a:latin typeface="Times New Roman" panose="02020503050405090304" pitchFamily="18" charset="0"/>
              <a:ea typeface="宋体" pitchFamily="2" charset="-122"/>
              <a:cs typeface="Times New Roman (正文 CS 字体)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800" dirty="0">
                <a:effectLst/>
                <a:latin typeface="Times New Roman" panose="02020503050405090304" pitchFamily="18" charset="0"/>
                <a:ea typeface="宋体" pitchFamily="2" charset="-122"/>
                <a:cs typeface="Times New Roman (正文 CS 字体)"/>
              </a:rPr>
              <a:t>Which specific features and aspects of premium services are most valued by users?</a:t>
            </a:r>
            <a:r>
              <a:rPr lang="zh-CN" altLang="zh-CN" dirty="0">
                <a:effectLst/>
              </a:rPr>
              <a:t>  </a:t>
            </a:r>
            <a:endParaRPr lang="en-US" altLang="zh-CN" dirty="0">
              <a:effectLst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How to do: Sentiment Analysis and Text Mining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37160"/>
            <a:ext cx="3887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Project Description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-1126490" y="259"/>
          <a:ext cx="5099900" cy="288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3972981" y="2308225"/>
          <a:ext cx="5099899" cy="257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99900" y="870695"/>
            <a:ext cx="3723588" cy="92333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 rtl="0">
              <a:defRPr sz="14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key features in </a:t>
            </a:r>
            <a:endParaRPr lang="en-US" altLang="zh-CN" sz="1800" dirty="0">
              <a:latin typeface="+mj-lt"/>
            </a:endParaRPr>
          </a:p>
          <a:p>
            <a:pPr algn="ctr" rtl="0">
              <a:defRPr sz="14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 err="1">
                <a:latin typeface="+mj-lt"/>
              </a:rPr>
              <a:t>Chatgpt</a:t>
            </a:r>
            <a:r>
              <a:rPr lang="en-US" altLang="zh-CN" sz="1800" dirty="0">
                <a:latin typeface="+mj-lt"/>
              </a:rPr>
              <a:t> user comments </a:t>
            </a:r>
            <a:endParaRPr lang="en-US" altLang="zh-CN" sz="1800" dirty="0">
              <a:latin typeface="+mj-lt"/>
            </a:endParaRPr>
          </a:p>
          <a:p>
            <a:pPr algn="ctr" rtl="0">
              <a:defRPr sz="14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across four</a:t>
            </a:r>
            <a:r>
              <a:rPr lang="en-US" altLang="zh-CN" sz="1800" baseline="0" dirty="0">
                <a:latin typeface="+mj-lt"/>
              </a:rPr>
              <a:t> platforms</a:t>
            </a:r>
            <a:endParaRPr lang="zh-CN" altLang="zh-CN" sz="1800" dirty="0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361" y="3316714"/>
            <a:ext cx="3671740" cy="92333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key features in </a:t>
            </a:r>
            <a:endParaRPr lang="en-US" altLang="zh-CN" sz="1800" dirty="0">
              <a:latin typeface="+mj-lt"/>
            </a:endParaRPr>
          </a:p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Claude user comments </a:t>
            </a:r>
            <a:endParaRPr lang="en-US" altLang="zh-CN" sz="1800" dirty="0">
              <a:latin typeface="+mj-lt"/>
            </a:endParaRPr>
          </a:p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across four</a:t>
            </a:r>
            <a:r>
              <a:rPr lang="en-US" altLang="zh-CN" sz="1800" baseline="0" dirty="0">
                <a:latin typeface="+mj-lt"/>
              </a:rPr>
              <a:t> platforms</a:t>
            </a:r>
            <a:endParaRPr lang="zh-CN" altLang="zh-CN" sz="1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4523" y="113122"/>
            <a:ext cx="4449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Sentiment Proportions by Dimensions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523" y="513232"/>
            <a:ext cx="8512404" cy="45859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02804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Thank you!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94*191"/>
  <p:tag name="TABLE_ENDDRAG_RECT" val="55*203*594*191"/>
</p:tagLst>
</file>

<file path=ppt/tags/tag2.xml><?xml version="1.0" encoding="utf-8"?>
<p:tagLst xmlns:p="http://schemas.openxmlformats.org/presentationml/2006/main">
  <p:tag name="commondata" val="eyJoZGlkIjoiZmViYWNkOTdhNTA2ZDRmYWE2MDVkZTkxZDRkMmJkMj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全屏显示(16:9)</PresentationFormat>
  <Paragraphs>88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Arial</vt:lpstr>
      <vt:lpstr>Wingdings</vt:lpstr>
      <vt:lpstr>Times New Roman</vt:lpstr>
      <vt:lpstr>汉仪书宋二KW</vt:lpstr>
      <vt:lpstr>Times New Roman (正文 CS 字体)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Office Theme</vt:lpstr>
      <vt:lpstr>User Experience Insights in LLM Platforms:  A Comparative Analysis of ChatGPT and Claude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Insights in LLM Platforms:  A Comparative Analysis of ChatGPT and Claude</dc:title>
  <dc:creator>Xinyu Lin and Yujing Jiang</dc:creator>
  <cp:lastModifiedBy>君心</cp:lastModifiedBy>
  <cp:revision>9</cp:revision>
  <dcterms:created xsi:type="dcterms:W3CDTF">2024-12-11T08:57:12Z</dcterms:created>
  <dcterms:modified xsi:type="dcterms:W3CDTF">2024-12-11T08:57:12Z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2024-12-02</vt:lpwstr>
  </property>
  <property fmtid="{D5CDD505-2E9C-101B-9397-08002B2CF9AE}" pid="3" name="output">
    <vt:lpwstr>powerpoint_presentation</vt:lpwstr>
  </property>
  <property fmtid="{D5CDD505-2E9C-101B-9397-08002B2CF9AE}" pid="4" name="ICV">
    <vt:lpwstr>FB646549378A7A6023584D678AC2FCC6_42</vt:lpwstr>
  </property>
  <property fmtid="{D5CDD505-2E9C-101B-9397-08002B2CF9AE}" pid="5" name="KSOProductBuildVer">
    <vt:lpwstr>2052-6.11.0.8885</vt:lpwstr>
  </property>
</Properties>
</file>