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82" r:id="rId4"/>
    <p:sldId id="258" r:id="rId5"/>
    <p:sldId id="259" r:id="rId6"/>
    <p:sldId id="260" r:id="rId7"/>
    <p:sldId id="261" r:id="rId8"/>
    <p:sldId id="276" r:id="rId9"/>
    <p:sldId id="267" r:id="rId10"/>
    <p:sldId id="262" r:id="rId11"/>
    <p:sldId id="279" r:id="rId12"/>
    <p:sldId id="277" r:id="rId13"/>
    <p:sldId id="278"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5" autoAdjust="0"/>
    <p:restoredTop sz="94660"/>
  </p:normalViewPr>
  <p:slideViewPr>
    <p:cSldViewPr snapToGrid="0">
      <p:cViewPr varScale="1">
        <p:scale>
          <a:sx n="67" d="100"/>
          <a:sy n="67" d="100"/>
        </p:scale>
        <p:origin x="3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5955A-0271-4A4E-B66B-D701DC2FA32F}"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B0318-F689-4D64-BFA0-07B65B03CF9F}" type="slidenum">
              <a:rPr lang="en-US" smtClean="0"/>
              <a:t>‹#›</a:t>
            </a:fld>
            <a:endParaRPr lang="en-US"/>
          </a:p>
        </p:txBody>
      </p:sp>
    </p:spTree>
    <p:extLst>
      <p:ext uri="{BB962C8B-B14F-4D97-AF65-F5344CB8AC3E}">
        <p14:creationId xmlns:p14="http://schemas.microsoft.com/office/powerpoint/2010/main" val="374141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William Llyod Garrison; Harriet Tubman, Harriet Beecher Stowe’s Uncle Tom’s Cabin; Frederick Douglas, David Walker’s Appeal; John Brown</a:t>
            </a:r>
          </a:p>
        </p:txBody>
      </p:sp>
      <p:sp>
        <p:nvSpPr>
          <p:cNvPr id="4" name="Slide Number Placeholder 3"/>
          <p:cNvSpPr>
            <a:spLocks noGrp="1"/>
          </p:cNvSpPr>
          <p:nvPr>
            <p:ph type="sldNum" sz="quarter" idx="5"/>
          </p:nvPr>
        </p:nvSpPr>
        <p:spPr/>
        <p:txBody>
          <a:bodyPr/>
          <a:lstStyle/>
          <a:p>
            <a:fld id="{153B0318-F689-4D64-BFA0-07B65B03CF9F}" type="slidenum">
              <a:rPr lang="en-US" smtClean="0"/>
              <a:t>6</a:t>
            </a:fld>
            <a:endParaRPr lang="en-US"/>
          </a:p>
        </p:txBody>
      </p:sp>
    </p:spTree>
    <p:extLst>
      <p:ext uri="{BB962C8B-B14F-4D97-AF65-F5344CB8AC3E}">
        <p14:creationId xmlns:p14="http://schemas.microsoft.com/office/powerpoint/2010/main" val="56995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http://www.pewresearch.org/fact-tank/2015/04/14/on-equal-pay-day-everything-you-need-to-know-about-the-gender-pay-gap/</a:t>
            </a:r>
          </a:p>
        </p:txBody>
      </p:sp>
      <p:sp>
        <p:nvSpPr>
          <p:cNvPr id="4" name="Slide Number Placeholder 3"/>
          <p:cNvSpPr>
            <a:spLocks noGrp="1"/>
          </p:cNvSpPr>
          <p:nvPr>
            <p:ph type="sldNum" sz="quarter" idx="10"/>
          </p:nvPr>
        </p:nvSpPr>
        <p:spPr/>
        <p:txBody>
          <a:bodyPr/>
          <a:lstStyle/>
          <a:p>
            <a:fld id="{C844E431-5466-4018-86BF-ADB81F6DDF07}" type="slidenum">
              <a:rPr lang="en-US" smtClean="0"/>
              <a:pPr/>
              <a:t>9</a:t>
            </a:fld>
            <a:endParaRPr lang="en-US"/>
          </a:p>
        </p:txBody>
      </p:sp>
    </p:spTree>
    <p:extLst>
      <p:ext uri="{BB962C8B-B14F-4D97-AF65-F5344CB8AC3E}">
        <p14:creationId xmlns:p14="http://schemas.microsoft.com/office/powerpoint/2010/main" val="112640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decision resulted from three cases: </a:t>
            </a:r>
            <a:r>
              <a:rPr lang="en-US" i="1" dirty="0"/>
              <a:t>Altitude Express Inc. v. </a:t>
            </a:r>
            <a:r>
              <a:rPr lang="en-US" i="1" dirty="0" err="1"/>
              <a:t>Zarda</a:t>
            </a:r>
            <a:r>
              <a:rPr lang="en-US" i="1" dirty="0"/>
              <a:t> </a:t>
            </a:r>
            <a:r>
              <a:rPr lang="en-US" dirty="0"/>
              <a:t>and </a:t>
            </a:r>
            <a:r>
              <a:rPr lang="en-US" i="1" dirty="0"/>
              <a:t>Bostock v. Clayton County, Georgia,</a:t>
            </a:r>
            <a:r>
              <a:rPr lang="en-US" dirty="0"/>
              <a:t> in which gay men were fired because of their sexual orientation, and </a:t>
            </a:r>
            <a:r>
              <a:rPr lang="en-US" i="1" dirty="0"/>
              <a:t>R.G. &amp; G.R. Harris Funeral Homes Inc. v. Equal Employment and Opportunity Commission</a:t>
            </a:r>
            <a:r>
              <a:rPr lang="en-US" dirty="0"/>
              <a:t>, where a transgender woman was fired because of her gender identity.</a:t>
            </a:r>
          </a:p>
        </p:txBody>
      </p:sp>
      <p:sp>
        <p:nvSpPr>
          <p:cNvPr id="4" name="Slide Number Placeholder 3"/>
          <p:cNvSpPr>
            <a:spLocks noGrp="1"/>
          </p:cNvSpPr>
          <p:nvPr>
            <p:ph type="sldNum" sz="quarter" idx="5"/>
          </p:nvPr>
        </p:nvSpPr>
        <p:spPr/>
        <p:txBody>
          <a:bodyPr/>
          <a:lstStyle/>
          <a:p>
            <a:fld id="{153B0318-F689-4D64-BFA0-07B65B03CF9F}" type="slidenum">
              <a:rPr lang="en-US" smtClean="0"/>
              <a:t>11</a:t>
            </a:fld>
            <a:endParaRPr lang="en-US"/>
          </a:p>
        </p:txBody>
      </p:sp>
    </p:spTree>
    <p:extLst>
      <p:ext uri="{BB962C8B-B14F-4D97-AF65-F5344CB8AC3E}">
        <p14:creationId xmlns:p14="http://schemas.microsoft.com/office/powerpoint/2010/main" val="78226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D88583-D94E-4B23-BAFE-892FE8CB96EF}"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9613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4E4C0D-83E5-4E29-8C3B-B53AA69F83C0}" type="datetime1">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341718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50C10-5047-4591-815F-D7CF649E3A38}"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59507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2D4D91-F07B-4E99-BC0E-F00229C7C0B8}"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5114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DADC6-E5BF-47CE-8C33-BE303CDAD44D}"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2651977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2181CA-908C-4B35-9AAD-0CEA9B0294D2}" type="datetime1">
              <a:rPr lang="en-US" smtClean="0"/>
              <a:t>10/1/2023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57049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CCE7AB-C24D-468D-8781-4F84E8EECE69}" type="datetime1">
              <a:rPr lang="en-US" smtClean="0"/>
              <a:t>10/1/2023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3858643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65669-CB75-44EB-A9F4-BA835F6E909A}"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704852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61953-B83B-43A6-9AB7-BDA0738102B3}"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85892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2D8120-B4EC-454B-8A42-60C8AF6F514C}"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80338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F51EE-4944-485E-8409-E9F74321C9AD}" type="datetime1">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04450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0B4ED-7A86-423B-996E-82CD9343C3E1}" type="datetime1">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41235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D3680-7EDD-4997-AD00-129C0F396F12}" type="datetime1">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89318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5A8C5E-0BD9-4903-94BA-32B8EE93D7C1}" type="datetime1">
              <a:rPr lang="en-US" smtClean="0"/>
              <a:t>10/1/2023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207719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C33E34-CBE5-4E41-B6CA-A6B6C81EA60C}" type="datetime1">
              <a:rPr lang="en-US" smtClean="0"/>
              <a:t>10/1/2023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349827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F830A6A-1517-4626-88D7-90501196FFAB}" type="datetime1">
              <a:rPr lang="en-US" smtClean="0"/>
              <a:t>10/1/2023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172851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755AF-BD81-45F5-8E53-FF029FB326F8}" type="datetime1">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689C1-E41F-482B-B7A1-0B592C70446D}" type="slidenum">
              <a:rPr lang="en-US" smtClean="0"/>
              <a:t>‹#›</a:t>
            </a:fld>
            <a:endParaRPr lang="en-US"/>
          </a:p>
        </p:txBody>
      </p:sp>
    </p:spTree>
    <p:extLst>
      <p:ext uri="{BB962C8B-B14F-4D97-AF65-F5344CB8AC3E}">
        <p14:creationId xmlns:p14="http://schemas.microsoft.com/office/powerpoint/2010/main" val="3285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A3D668-1C3C-4711-97D7-F75B84345956}" type="datetime1">
              <a:rPr lang="en-US" smtClean="0"/>
              <a:t>10/1/2023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A689C1-E41F-482B-B7A1-0B592C70446D}" type="slidenum">
              <a:rPr lang="en-US" smtClean="0"/>
              <a:t>‹#›</a:t>
            </a:fld>
            <a:endParaRPr lang="en-US"/>
          </a:p>
        </p:txBody>
      </p:sp>
    </p:spTree>
    <p:extLst>
      <p:ext uri="{BB962C8B-B14F-4D97-AF65-F5344CB8AC3E}">
        <p14:creationId xmlns:p14="http://schemas.microsoft.com/office/powerpoint/2010/main" val="2135502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KFOWci6yrSs?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oOaeUbZ7ums?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omensrightsfriends.org/pdfs/1848_declaration_of_sentiments.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AFC3-AB90-4FA0-B86C-77C09E0760A1}"/>
              </a:ext>
            </a:extLst>
          </p:cNvPr>
          <p:cNvSpPr>
            <a:spLocks noGrp="1"/>
          </p:cNvSpPr>
          <p:nvPr>
            <p:ph type="ctrTitle"/>
          </p:nvPr>
        </p:nvSpPr>
        <p:spPr/>
        <p:txBody>
          <a:bodyPr/>
          <a:lstStyle/>
          <a:p>
            <a:r>
              <a:rPr lang="en-US" dirty="0"/>
              <a:t>Social Movements	</a:t>
            </a:r>
          </a:p>
        </p:txBody>
      </p:sp>
      <p:sp>
        <p:nvSpPr>
          <p:cNvPr id="3" name="Subtitle 2">
            <a:extLst>
              <a:ext uri="{FF2B5EF4-FFF2-40B4-BE49-F238E27FC236}">
                <a16:creationId xmlns:a16="http://schemas.microsoft.com/office/drawing/2014/main" id="{B45AC45E-C58D-4092-944C-ED0E4FCC2F47}"/>
              </a:ext>
            </a:extLst>
          </p:cNvPr>
          <p:cNvSpPr>
            <a:spLocks noGrp="1"/>
          </p:cNvSpPr>
          <p:nvPr>
            <p:ph type="subTitle" idx="1"/>
          </p:nvPr>
        </p:nvSpPr>
        <p:spPr/>
        <p:txBody>
          <a:bodyPr/>
          <a:lstStyle/>
          <a:p>
            <a:r>
              <a:rPr lang="en-US" dirty="0"/>
              <a:t>POLS 1101</a:t>
            </a:r>
          </a:p>
        </p:txBody>
      </p:sp>
    </p:spTree>
    <p:extLst>
      <p:ext uri="{BB962C8B-B14F-4D97-AF65-F5344CB8AC3E}">
        <p14:creationId xmlns:p14="http://schemas.microsoft.com/office/powerpoint/2010/main" val="292877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7651-B22C-40CF-8561-82AAE44DEF33}"/>
              </a:ext>
            </a:extLst>
          </p:cNvPr>
          <p:cNvSpPr>
            <a:spLocks noGrp="1"/>
          </p:cNvSpPr>
          <p:nvPr>
            <p:ph type="title"/>
          </p:nvPr>
        </p:nvSpPr>
        <p:spPr/>
        <p:txBody>
          <a:bodyPr/>
          <a:lstStyle/>
          <a:p>
            <a:r>
              <a:rPr lang="en-US" dirty="0"/>
              <a:t>Major Social Movements – Anti-War</a:t>
            </a:r>
          </a:p>
        </p:txBody>
      </p:sp>
      <p:sp>
        <p:nvSpPr>
          <p:cNvPr id="3" name="Content Placeholder 2">
            <a:extLst>
              <a:ext uri="{FF2B5EF4-FFF2-40B4-BE49-F238E27FC236}">
                <a16:creationId xmlns:a16="http://schemas.microsoft.com/office/drawing/2014/main" id="{C13CD858-D4A7-488A-B3E9-4110C32A6647}"/>
              </a:ext>
            </a:extLst>
          </p:cNvPr>
          <p:cNvSpPr>
            <a:spLocks noGrp="1"/>
          </p:cNvSpPr>
          <p:nvPr>
            <p:ph idx="1"/>
          </p:nvPr>
        </p:nvSpPr>
        <p:spPr>
          <a:xfrm>
            <a:off x="1103313" y="2052918"/>
            <a:ext cx="5225770" cy="4195481"/>
          </a:xfrm>
        </p:spPr>
        <p:txBody>
          <a:bodyPr/>
          <a:lstStyle/>
          <a:p>
            <a:r>
              <a:rPr lang="en-US" dirty="0"/>
              <a:t>As long as there has been war, there have been movements opposing it. </a:t>
            </a:r>
          </a:p>
          <a:p>
            <a:r>
              <a:rPr lang="en-US" dirty="0"/>
              <a:t>Focus: Vietnam War Protests</a:t>
            </a:r>
          </a:p>
          <a:p>
            <a:r>
              <a:rPr lang="en-US" dirty="0"/>
              <a:t>Vietnam grew out of the Cold War</a:t>
            </a:r>
          </a:p>
          <a:p>
            <a:r>
              <a:rPr lang="en-US" dirty="0"/>
              <a:t>Methods: teach-ins, public protests, destroying/bombing draft offices, voter registration, etc. (Also tied into Civil Rights Movement)</a:t>
            </a:r>
          </a:p>
        </p:txBody>
      </p:sp>
      <p:sp>
        <p:nvSpPr>
          <p:cNvPr id="4" name="Slide Number Placeholder 3">
            <a:extLst>
              <a:ext uri="{FF2B5EF4-FFF2-40B4-BE49-F238E27FC236}">
                <a16:creationId xmlns:a16="http://schemas.microsoft.com/office/drawing/2014/main" id="{9C5F3899-3651-40B9-A2DF-972F8453A396}"/>
              </a:ext>
            </a:extLst>
          </p:cNvPr>
          <p:cNvSpPr>
            <a:spLocks noGrp="1"/>
          </p:cNvSpPr>
          <p:nvPr>
            <p:ph type="sldNum" sz="quarter" idx="12"/>
          </p:nvPr>
        </p:nvSpPr>
        <p:spPr/>
        <p:txBody>
          <a:bodyPr/>
          <a:lstStyle/>
          <a:p>
            <a:fld id="{42A689C1-E41F-482B-B7A1-0B592C70446D}" type="slidenum">
              <a:rPr lang="en-US" smtClean="0"/>
              <a:t>10</a:t>
            </a:fld>
            <a:endParaRPr lang="en-US"/>
          </a:p>
        </p:txBody>
      </p:sp>
      <p:pic>
        <p:nvPicPr>
          <p:cNvPr id="3074" name="Picture 2">
            <a:extLst>
              <a:ext uri="{FF2B5EF4-FFF2-40B4-BE49-F238E27FC236}">
                <a16:creationId xmlns:a16="http://schemas.microsoft.com/office/drawing/2014/main" id="{666DB945-C734-4875-8DFB-EC84A472398B}"/>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205" y="1349680"/>
            <a:ext cx="4044482" cy="505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8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4ED-2713-4D35-86B8-ADBB8EDEB3B9}"/>
              </a:ext>
            </a:extLst>
          </p:cNvPr>
          <p:cNvSpPr>
            <a:spLocks noGrp="1"/>
          </p:cNvSpPr>
          <p:nvPr>
            <p:ph type="title"/>
          </p:nvPr>
        </p:nvSpPr>
        <p:spPr/>
        <p:txBody>
          <a:bodyPr/>
          <a:lstStyle/>
          <a:p>
            <a:r>
              <a:rPr lang="en-US" dirty="0"/>
              <a:t>Major Social Movements - LGBTQ</a:t>
            </a:r>
          </a:p>
        </p:txBody>
      </p:sp>
      <p:sp>
        <p:nvSpPr>
          <p:cNvPr id="3" name="Content Placeholder 2">
            <a:extLst>
              <a:ext uri="{FF2B5EF4-FFF2-40B4-BE49-F238E27FC236}">
                <a16:creationId xmlns:a16="http://schemas.microsoft.com/office/drawing/2014/main" id="{8C5B197E-98D4-4E08-8063-787510DB4C19}"/>
              </a:ext>
            </a:extLst>
          </p:cNvPr>
          <p:cNvSpPr>
            <a:spLocks noGrp="1"/>
          </p:cNvSpPr>
          <p:nvPr>
            <p:ph idx="1"/>
          </p:nvPr>
        </p:nvSpPr>
        <p:spPr/>
        <p:txBody>
          <a:bodyPr/>
          <a:lstStyle/>
          <a:p>
            <a:r>
              <a:rPr lang="en-US" dirty="0"/>
              <a:t>Why? Denial of basic rights, including the right to exist (“Liberation” of Nazi camps, pink triangles)</a:t>
            </a:r>
          </a:p>
          <a:p>
            <a:r>
              <a:rPr lang="en-US" dirty="0"/>
              <a:t>Began in the 1960’s to gain rights and protections</a:t>
            </a:r>
          </a:p>
          <a:p>
            <a:r>
              <a:rPr lang="en-US" dirty="0"/>
              <a:t>1961 – Illinois first state to decriminalize sodomy </a:t>
            </a:r>
          </a:p>
          <a:p>
            <a:r>
              <a:rPr lang="en-US" dirty="0"/>
              <a:t>June 28, 1969 – Riots at Stonewall</a:t>
            </a:r>
          </a:p>
          <a:p>
            <a:r>
              <a:rPr lang="en-US" dirty="0"/>
              <a:t>1992 Don’t Ask Don’t Tell, Repealed in 2011</a:t>
            </a:r>
          </a:p>
          <a:p>
            <a:r>
              <a:rPr lang="en-US" dirty="0"/>
              <a:t>June 2015 – </a:t>
            </a:r>
            <a:r>
              <a:rPr lang="en-US" i="1" dirty="0"/>
              <a:t>Obergefell v. Hodges</a:t>
            </a:r>
            <a:r>
              <a:rPr lang="en-US" dirty="0"/>
              <a:t>, DOMA unconstitutional, legalized ‘gay’ marriage</a:t>
            </a:r>
          </a:p>
          <a:p>
            <a:r>
              <a:rPr lang="en-US" dirty="0"/>
              <a:t>2020 – </a:t>
            </a:r>
            <a:r>
              <a:rPr lang="en-US" i="1" dirty="0"/>
              <a:t>Bostock v. Clayton County, Georgia, </a:t>
            </a:r>
            <a:r>
              <a:rPr lang="en-US" dirty="0"/>
              <a:t>CRA protects gay and transgender workers from discrimination </a:t>
            </a:r>
          </a:p>
        </p:txBody>
      </p:sp>
      <p:sp>
        <p:nvSpPr>
          <p:cNvPr id="4" name="Slide Number Placeholder 3">
            <a:extLst>
              <a:ext uri="{FF2B5EF4-FFF2-40B4-BE49-F238E27FC236}">
                <a16:creationId xmlns:a16="http://schemas.microsoft.com/office/drawing/2014/main" id="{ACF721F4-D98C-4AD7-80FF-016891581814}"/>
              </a:ext>
            </a:extLst>
          </p:cNvPr>
          <p:cNvSpPr>
            <a:spLocks noGrp="1"/>
          </p:cNvSpPr>
          <p:nvPr>
            <p:ph type="sldNum" sz="quarter" idx="12"/>
          </p:nvPr>
        </p:nvSpPr>
        <p:spPr/>
        <p:txBody>
          <a:bodyPr/>
          <a:lstStyle/>
          <a:p>
            <a:fld id="{42A689C1-E41F-482B-B7A1-0B592C70446D}" type="slidenum">
              <a:rPr lang="en-US" smtClean="0"/>
              <a:t>11</a:t>
            </a:fld>
            <a:endParaRPr lang="en-US"/>
          </a:p>
        </p:txBody>
      </p:sp>
      <p:pic>
        <p:nvPicPr>
          <p:cNvPr id="4098" name="Picture 2">
            <a:extLst>
              <a:ext uri="{FF2B5EF4-FFF2-40B4-BE49-F238E27FC236}">
                <a16:creationId xmlns:a16="http://schemas.microsoft.com/office/drawing/2014/main" id="{9EC6AEE6-3B2C-4DFD-ABD2-4024ABCFE7A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264" y="2552700"/>
            <a:ext cx="26193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9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0E6-B9E6-4951-89D4-090B967B6F7B}"/>
              </a:ext>
            </a:extLst>
          </p:cNvPr>
          <p:cNvSpPr>
            <a:spLocks noGrp="1"/>
          </p:cNvSpPr>
          <p:nvPr>
            <p:ph type="title"/>
          </p:nvPr>
        </p:nvSpPr>
        <p:spPr/>
        <p:txBody>
          <a:bodyPr/>
          <a:lstStyle/>
          <a:p>
            <a:r>
              <a:rPr lang="en-US" dirty="0"/>
              <a:t>Major Social Movements – Occupy Wall Street</a:t>
            </a:r>
          </a:p>
        </p:txBody>
      </p:sp>
      <p:pic>
        <p:nvPicPr>
          <p:cNvPr id="5" name="Online Media 4" title="Occupy Wall Street: the story behind seven months of protest">
            <a:hlinkClick r:id="" action="ppaction://media"/>
            <a:extLst>
              <a:ext uri="{FF2B5EF4-FFF2-40B4-BE49-F238E27FC236}">
                <a16:creationId xmlns:a16="http://schemas.microsoft.com/office/drawing/2014/main" id="{9257809E-7CD2-4593-B8FF-030C8699AC66}"/>
              </a:ext>
            </a:extLst>
          </p:cNvPr>
          <p:cNvPicPr>
            <a:picLocks noGrp="1" noRot="1" noChangeAspect="1"/>
          </p:cNvPicPr>
          <p:nvPr>
            <p:ph idx="1"/>
            <a:videoFile r:link="rId1"/>
          </p:nvPr>
        </p:nvPicPr>
        <p:blipFill>
          <a:blip r:embed="rId3"/>
          <a:stretch>
            <a:fillRect/>
          </a:stretch>
        </p:blipFill>
        <p:spPr>
          <a:xfrm>
            <a:off x="968188" y="2052638"/>
            <a:ext cx="8321862" cy="4701727"/>
          </a:xfrm>
          <a:prstGeom prst="rect">
            <a:avLst/>
          </a:prstGeom>
        </p:spPr>
      </p:pic>
      <p:sp>
        <p:nvSpPr>
          <p:cNvPr id="4" name="Slide Number Placeholder 3">
            <a:extLst>
              <a:ext uri="{FF2B5EF4-FFF2-40B4-BE49-F238E27FC236}">
                <a16:creationId xmlns:a16="http://schemas.microsoft.com/office/drawing/2014/main" id="{2134DFE6-22E4-493E-8BE8-675E89C2D245}"/>
              </a:ext>
            </a:extLst>
          </p:cNvPr>
          <p:cNvSpPr>
            <a:spLocks noGrp="1"/>
          </p:cNvSpPr>
          <p:nvPr>
            <p:ph type="sldNum" sz="quarter" idx="12"/>
          </p:nvPr>
        </p:nvSpPr>
        <p:spPr/>
        <p:txBody>
          <a:bodyPr/>
          <a:lstStyle/>
          <a:p>
            <a:fld id="{42A689C1-E41F-482B-B7A1-0B592C70446D}" type="slidenum">
              <a:rPr lang="en-US" smtClean="0"/>
              <a:t>12</a:t>
            </a:fld>
            <a:endParaRPr lang="en-US"/>
          </a:p>
        </p:txBody>
      </p:sp>
    </p:spTree>
    <p:extLst>
      <p:ext uri="{BB962C8B-B14F-4D97-AF65-F5344CB8AC3E}">
        <p14:creationId xmlns:p14="http://schemas.microsoft.com/office/powerpoint/2010/main" val="406976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18FC-915A-41CD-831F-F9EB0B65659C}"/>
              </a:ext>
            </a:extLst>
          </p:cNvPr>
          <p:cNvSpPr>
            <a:spLocks noGrp="1"/>
          </p:cNvSpPr>
          <p:nvPr>
            <p:ph type="title"/>
          </p:nvPr>
        </p:nvSpPr>
        <p:spPr/>
        <p:txBody>
          <a:bodyPr/>
          <a:lstStyle/>
          <a:p>
            <a:r>
              <a:rPr lang="en-US" dirty="0"/>
              <a:t>Social Movements &amp; Democracy	</a:t>
            </a:r>
          </a:p>
        </p:txBody>
      </p:sp>
      <p:sp>
        <p:nvSpPr>
          <p:cNvPr id="3" name="Content Placeholder 2">
            <a:extLst>
              <a:ext uri="{FF2B5EF4-FFF2-40B4-BE49-F238E27FC236}">
                <a16:creationId xmlns:a16="http://schemas.microsoft.com/office/drawing/2014/main" id="{EC560C27-19A9-40BB-BFFE-836707E813E2}"/>
              </a:ext>
            </a:extLst>
          </p:cNvPr>
          <p:cNvSpPr>
            <a:spLocks noGrp="1"/>
          </p:cNvSpPr>
          <p:nvPr>
            <p:ph idx="1"/>
          </p:nvPr>
        </p:nvSpPr>
        <p:spPr/>
        <p:txBody>
          <a:bodyPr/>
          <a:lstStyle/>
          <a:p>
            <a:r>
              <a:rPr lang="en-US" dirty="0"/>
              <a:t>Encouraging Participation</a:t>
            </a:r>
          </a:p>
          <a:p>
            <a:r>
              <a:rPr lang="en-US" dirty="0"/>
              <a:t>Giving power to marginalized groups</a:t>
            </a:r>
          </a:p>
          <a:p>
            <a:r>
              <a:rPr lang="en-US" dirty="0"/>
              <a:t>Creating new majorities </a:t>
            </a:r>
          </a:p>
          <a:p>
            <a:r>
              <a:rPr lang="en-US" dirty="0"/>
              <a:t>Forcing the mainstream to recognize a perceived injustice </a:t>
            </a:r>
          </a:p>
          <a:p>
            <a:pPr marL="0" indent="0">
              <a:buNone/>
            </a:pPr>
            <a:endParaRPr lang="en-US" dirty="0"/>
          </a:p>
        </p:txBody>
      </p:sp>
      <p:sp>
        <p:nvSpPr>
          <p:cNvPr id="4" name="Slide Number Placeholder 3">
            <a:extLst>
              <a:ext uri="{FF2B5EF4-FFF2-40B4-BE49-F238E27FC236}">
                <a16:creationId xmlns:a16="http://schemas.microsoft.com/office/drawing/2014/main" id="{1CBDB771-823E-46B2-9885-CDC670750826}"/>
              </a:ext>
            </a:extLst>
          </p:cNvPr>
          <p:cNvSpPr>
            <a:spLocks noGrp="1"/>
          </p:cNvSpPr>
          <p:nvPr>
            <p:ph type="sldNum" sz="quarter" idx="12"/>
          </p:nvPr>
        </p:nvSpPr>
        <p:spPr/>
        <p:txBody>
          <a:bodyPr/>
          <a:lstStyle/>
          <a:p>
            <a:fld id="{42A689C1-E41F-482B-B7A1-0B592C70446D}" type="slidenum">
              <a:rPr lang="en-US" smtClean="0"/>
              <a:t>13</a:t>
            </a:fld>
            <a:endParaRPr lang="en-US"/>
          </a:p>
        </p:txBody>
      </p:sp>
      <p:pic>
        <p:nvPicPr>
          <p:cNvPr id="5122" name="Picture 2">
            <a:extLst>
              <a:ext uri="{FF2B5EF4-FFF2-40B4-BE49-F238E27FC236}">
                <a16:creationId xmlns:a16="http://schemas.microsoft.com/office/drawing/2014/main" id="{C0FA76A5-B5E1-41F5-8153-C21A96F53B18}"/>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818" y="3977022"/>
            <a:ext cx="3825527" cy="242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13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9B95-229F-463B-B5CE-168ADE86AE03}"/>
              </a:ext>
            </a:extLst>
          </p:cNvPr>
          <p:cNvSpPr>
            <a:spLocks noGrp="1"/>
          </p:cNvSpPr>
          <p:nvPr>
            <p:ph type="title"/>
          </p:nvPr>
        </p:nvSpPr>
        <p:spPr/>
        <p:txBody>
          <a:bodyPr/>
          <a:lstStyle/>
          <a:p>
            <a:r>
              <a:rPr lang="en-US" dirty="0"/>
              <a:t>Creating a Movement</a:t>
            </a:r>
          </a:p>
        </p:txBody>
      </p:sp>
      <p:sp>
        <p:nvSpPr>
          <p:cNvPr id="3" name="Content Placeholder 2">
            <a:extLst>
              <a:ext uri="{FF2B5EF4-FFF2-40B4-BE49-F238E27FC236}">
                <a16:creationId xmlns:a16="http://schemas.microsoft.com/office/drawing/2014/main" id="{43CB44F2-A465-4E95-A32A-FCFA681C3B7F}"/>
              </a:ext>
            </a:extLst>
          </p:cNvPr>
          <p:cNvSpPr>
            <a:spLocks noGrp="1"/>
          </p:cNvSpPr>
          <p:nvPr>
            <p:ph idx="1"/>
          </p:nvPr>
        </p:nvSpPr>
        <p:spPr/>
        <p:txBody>
          <a:bodyPr/>
          <a:lstStyle/>
          <a:p>
            <a:pPr marL="457200" indent="-457200">
              <a:buFont typeface="+mj-lt"/>
              <a:buAutoNum type="arabicPeriod"/>
            </a:pPr>
            <a:r>
              <a:rPr lang="en-US" dirty="0"/>
              <a:t>Identifying a real or perceived injustice</a:t>
            </a:r>
          </a:p>
          <a:p>
            <a:pPr marL="457200" indent="-457200">
              <a:buFont typeface="+mj-lt"/>
              <a:buAutoNum type="arabicPeriod"/>
            </a:pPr>
            <a:r>
              <a:rPr lang="en-US" dirty="0"/>
              <a:t>Resource mobilization: identifying allies, supporters, leaders, </a:t>
            </a:r>
            <a:r>
              <a:rPr lang="en-US" dirty="0" err="1"/>
              <a:t>etc</a:t>
            </a:r>
            <a:endParaRPr lang="en-US" dirty="0"/>
          </a:p>
          <a:p>
            <a:pPr marL="457200" indent="-457200">
              <a:buFont typeface="+mj-lt"/>
              <a:buAutoNum type="arabicPeriod"/>
            </a:pPr>
            <a:r>
              <a:rPr lang="en-US" dirty="0"/>
              <a:t>Determining a strategy and message</a:t>
            </a:r>
          </a:p>
          <a:p>
            <a:pPr marL="857250" lvl="1" indent="-457200"/>
            <a:r>
              <a:rPr lang="en-US" dirty="0"/>
              <a:t>Violence vs. Non-violence </a:t>
            </a:r>
          </a:p>
          <a:p>
            <a:pPr marL="857250" lvl="1" indent="-457200"/>
            <a:r>
              <a:rPr lang="en-US" dirty="0"/>
              <a:t>Having a message that appeals to the masses</a:t>
            </a:r>
          </a:p>
          <a:p>
            <a:pPr marL="457200" indent="-457200">
              <a:buFont typeface="+mj-lt"/>
              <a:buAutoNum type="arabicPeriod"/>
            </a:pPr>
            <a:r>
              <a:rPr lang="en-US" dirty="0"/>
              <a:t>Working within a system that is at least tolerant of the movement</a:t>
            </a:r>
          </a:p>
          <a:p>
            <a:pPr marL="457200" indent="-457200">
              <a:buFont typeface="+mj-lt"/>
              <a:buAutoNum type="arabicPeriod"/>
            </a:pPr>
            <a:r>
              <a:rPr lang="en-US" dirty="0"/>
              <a:t>Belief that success is possible</a:t>
            </a:r>
          </a:p>
          <a:p>
            <a:pPr marL="857250" lvl="1" indent="-457200"/>
            <a:r>
              <a:rPr lang="en-US" dirty="0"/>
              <a:t>Risk vs. Reward</a:t>
            </a:r>
          </a:p>
          <a:p>
            <a:pPr marL="457200" indent="-457200">
              <a:buFont typeface="+mj-lt"/>
              <a:buAutoNum type="arabicPeriod"/>
            </a:pPr>
            <a:r>
              <a:rPr lang="en-US" dirty="0"/>
              <a:t>Spark to Set Off the Flame</a:t>
            </a:r>
          </a:p>
        </p:txBody>
      </p:sp>
      <p:sp>
        <p:nvSpPr>
          <p:cNvPr id="4" name="Slide Number Placeholder 3">
            <a:extLst>
              <a:ext uri="{FF2B5EF4-FFF2-40B4-BE49-F238E27FC236}">
                <a16:creationId xmlns:a16="http://schemas.microsoft.com/office/drawing/2014/main" id="{E1D4418B-77BC-4C46-B24D-1D6D3E109289}"/>
              </a:ext>
            </a:extLst>
          </p:cNvPr>
          <p:cNvSpPr>
            <a:spLocks noGrp="1"/>
          </p:cNvSpPr>
          <p:nvPr>
            <p:ph type="sldNum" sz="quarter" idx="12"/>
          </p:nvPr>
        </p:nvSpPr>
        <p:spPr/>
        <p:txBody>
          <a:bodyPr/>
          <a:lstStyle/>
          <a:p>
            <a:fld id="{42A689C1-E41F-482B-B7A1-0B592C70446D}" type="slidenum">
              <a:rPr lang="en-US" smtClean="0"/>
              <a:t>14</a:t>
            </a:fld>
            <a:endParaRPr lang="en-US"/>
          </a:p>
        </p:txBody>
      </p:sp>
    </p:spTree>
    <p:extLst>
      <p:ext uri="{BB962C8B-B14F-4D97-AF65-F5344CB8AC3E}">
        <p14:creationId xmlns:p14="http://schemas.microsoft.com/office/powerpoint/2010/main" val="84759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A26D-F335-47FB-B39C-1F119CF59886}"/>
              </a:ext>
            </a:extLst>
          </p:cNvPr>
          <p:cNvSpPr>
            <a:spLocks noGrp="1"/>
          </p:cNvSpPr>
          <p:nvPr>
            <p:ph type="title"/>
          </p:nvPr>
        </p:nvSpPr>
        <p:spPr/>
        <p:txBody>
          <a:bodyPr/>
          <a:lstStyle/>
          <a:p>
            <a:r>
              <a:rPr lang="en-US" dirty="0"/>
              <a:t>Tactics of Social Movements</a:t>
            </a:r>
          </a:p>
        </p:txBody>
      </p:sp>
      <p:sp>
        <p:nvSpPr>
          <p:cNvPr id="3" name="Content Placeholder 2">
            <a:extLst>
              <a:ext uri="{FF2B5EF4-FFF2-40B4-BE49-F238E27FC236}">
                <a16:creationId xmlns:a16="http://schemas.microsoft.com/office/drawing/2014/main" id="{07A20512-50B9-47DA-B98B-BEFFE28BE4A2}"/>
              </a:ext>
            </a:extLst>
          </p:cNvPr>
          <p:cNvSpPr>
            <a:spLocks noGrp="1"/>
          </p:cNvSpPr>
          <p:nvPr>
            <p:ph idx="1"/>
          </p:nvPr>
        </p:nvSpPr>
        <p:spPr/>
        <p:txBody>
          <a:bodyPr/>
          <a:lstStyle/>
          <a:p>
            <a:r>
              <a:rPr lang="en-US" dirty="0"/>
              <a:t>No set ‘rule-book’</a:t>
            </a:r>
          </a:p>
          <a:p>
            <a:r>
              <a:rPr lang="en-US" dirty="0"/>
              <a:t>Often includes:</a:t>
            </a:r>
          </a:p>
          <a:p>
            <a:pPr lvl="1"/>
            <a:r>
              <a:rPr lang="en-US" dirty="0"/>
              <a:t>Education</a:t>
            </a:r>
          </a:p>
          <a:p>
            <a:pPr lvl="1"/>
            <a:r>
              <a:rPr lang="en-US" dirty="0"/>
              <a:t>Forcing public recognition of the issue</a:t>
            </a:r>
          </a:p>
          <a:p>
            <a:pPr lvl="1"/>
            <a:r>
              <a:rPr lang="en-US" dirty="0"/>
              <a:t>Mobilizing support</a:t>
            </a:r>
          </a:p>
          <a:p>
            <a:pPr lvl="1"/>
            <a:r>
              <a:rPr lang="en-US" dirty="0"/>
              <a:t>Protests at the site of injustice </a:t>
            </a:r>
          </a:p>
          <a:p>
            <a:r>
              <a:rPr lang="en-US" dirty="0"/>
              <a:t>Note: the method of protest has never been considered acceptable to those benefiting from the oppression </a:t>
            </a:r>
          </a:p>
          <a:p>
            <a:r>
              <a:rPr lang="en-US" dirty="0"/>
              <a:t>What would you be willing to do for a cause?</a:t>
            </a:r>
          </a:p>
        </p:txBody>
      </p:sp>
      <p:sp>
        <p:nvSpPr>
          <p:cNvPr id="4" name="Slide Number Placeholder 3">
            <a:extLst>
              <a:ext uri="{FF2B5EF4-FFF2-40B4-BE49-F238E27FC236}">
                <a16:creationId xmlns:a16="http://schemas.microsoft.com/office/drawing/2014/main" id="{D30C5405-631D-477B-8DC2-157F792421CB}"/>
              </a:ext>
            </a:extLst>
          </p:cNvPr>
          <p:cNvSpPr>
            <a:spLocks noGrp="1"/>
          </p:cNvSpPr>
          <p:nvPr>
            <p:ph type="sldNum" sz="quarter" idx="12"/>
          </p:nvPr>
        </p:nvSpPr>
        <p:spPr/>
        <p:txBody>
          <a:bodyPr/>
          <a:lstStyle/>
          <a:p>
            <a:fld id="{42A689C1-E41F-482B-B7A1-0B592C70446D}" type="slidenum">
              <a:rPr lang="en-US" smtClean="0"/>
              <a:t>15</a:t>
            </a:fld>
            <a:endParaRPr lang="en-US"/>
          </a:p>
        </p:txBody>
      </p:sp>
      <p:pic>
        <p:nvPicPr>
          <p:cNvPr id="6146" name="Picture 2">
            <a:extLst>
              <a:ext uri="{FF2B5EF4-FFF2-40B4-BE49-F238E27FC236}">
                <a16:creationId xmlns:a16="http://schemas.microsoft.com/office/drawing/2014/main" id="{A64D8F73-7A82-4A22-8BD2-F14083C94BFA}"/>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140" y="1281222"/>
            <a:ext cx="25908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6DF23DF-753C-4FAA-B85A-6740F218FBD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933" y="1281222"/>
            <a:ext cx="237172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F1B3351-F73A-43D4-9D74-E0B578047B7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19003" y="3204916"/>
            <a:ext cx="3564272" cy="2371861"/>
          </a:xfrm>
          <a:prstGeom prst="rect">
            <a:avLst/>
          </a:prstGeom>
        </p:spPr>
      </p:pic>
    </p:spTree>
    <p:extLst>
      <p:ext uri="{BB962C8B-B14F-4D97-AF65-F5344CB8AC3E}">
        <p14:creationId xmlns:p14="http://schemas.microsoft.com/office/powerpoint/2010/main" val="104775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FB1C-DE95-41CD-8858-7EF3B5897585}"/>
              </a:ext>
            </a:extLst>
          </p:cNvPr>
          <p:cNvSpPr>
            <a:spLocks noGrp="1"/>
          </p:cNvSpPr>
          <p:nvPr>
            <p:ph type="title"/>
          </p:nvPr>
        </p:nvSpPr>
        <p:spPr/>
        <p:txBody>
          <a:bodyPr/>
          <a:lstStyle/>
          <a:p>
            <a:r>
              <a:rPr lang="en-US" dirty="0"/>
              <a:t>Social Movements</a:t>
            </a:r>
          </a:p>
        </p:txBody>
      </p:sp>
      <p:sp>
        <p:nvSpPr>
          <p:cNvPr id="3" name="Content Placeholder 2">
            <a:extLst>
              <a:ext uri="{FF2B5EF4-FFF2-40B4-BE49-F238E27FC236}">
                <a16:creationId xmlns:a16="http://schemas.microsoft.com/office/drawing/2014/main" id="{CD56A4C7-FF2D-4342-9FEE-FD235280BBAA}"/>
              </a:ext>
            </a:extLst>
          </p:cNvPr>
          <p:cNvSpPr>
            <a:spLocks noGrp="1"/>
          </p:cNvSpPr>
          <p:nvPr>
            <p:ph idx="1"/>
          </p:nvPr>
        </p:nvSpPr>
        <p:spPr/>
        <p:txBody>
          <a:bodyPr/>
          <a:lstStyle/>
          <a:p>
            <a:r>
              <a:rPr lang="en-US" dirty="0"/>
              <a:t>Definition: loosely organized groups with large numbers of people who use unconventional and often disruptive tactics to have their grievances heard by the public, the news media, and government.</a:t>
            </a:r>
          </a:p>
          <a:p>
            <a:r>
              <a:rPr lang="en-US" dirty="0"/>
              <a:t>Often led by political outsiders</a:t>
            </a:r>
          </a:p>
          <a:p>
            <a:r>
              <a:rPr lang="en-US" dirty="0"/>
              <a:t>Usually massive grassroots phenomena </a:t>
            </a:r>
          </a:p>
          <a:p>
            <a:r>
              <a:rPr lang="en-US" dirty="0"/>
              <a:t>Members have a shared grievance </a:t>
            </a:r>
          </a:p>
          <a:p>
            <a:r>
              <a:rPr lang="en-US" dirty="0"/>
              <a:t>Use of disruptive tactics</a:t>
            </a:r>
          </a:p>
          <a:p>
            <a:r>
              <a:rPr lang="en-US" dirty="0"/>
              <a:t>Often turn into interest groups</a:t>
            </a:r>
          </a:p>
          <a:p>
            <a:pPr marL="0" indent="0">
              <a:buNone/>
            </a:pPr>
            <a:endParaRPr lang="en-US" dirty="0"/>
          </a:p>
        </p:txBody>
      </p:sp>
      <p:sp>
        <p:nvSpPr>
          <p:cNvPr id="4" name="Slide Number Placeholder 3">
            <a:extLst>
              <a:ext uri="{FF2B5EF4-FFF2-40B4-BE49-F238E27FC236}">
                <a16:creationId xmlns:a16="http://schemas.microsoft.com/office/drawing/2014/main" id="{DE2A0C0C-A687-4C1C-8F9A-7DA556ABB4F8}"/>
              </a:ext>
            </a:extLst>
          </p:cNvPr>
          <p:cNvSpPr>
            <a:spLocks noGrp="1"/>
          </p:cNvSpPr>
          <p:nvPr>
            <p:ph type="sldNum" sz="quarter" idx="12"/>
          </p:nvPr>
        </p:nvSpPr>
        <p:spPr/>
        <p:txBody>
          <a:bodyPr/>
          <a:lstStyle/>
          <a:p>
            <a:fld id="{42A689C1-E41F-482B-B7A1-0B592C70446D}" type="slidenum">
              <a:rPr lang="en-US" smtClean="0"/>
              <a:t>2</a:t>
            </a:fld>
            <a:endParaRPr lang="en-US"/>
          </a:p>
        </p:txBody>
      </p:sp>
      <p:pic>
        <p:nvPicPr>
          <p:cNvPr id="5" name="Picture 4">
            <a:extLst>
              <a:ext uri="{FF2B5EF4-FFF2-40B4-BE49-F238E27FC236}">
                <a16:creationId xmlns:a16="http://schemas.microsoft.com/office/drawing/2014/main" id="{323ECF93-B00F-4EC9-A390-53E7C21BAF5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604984" y="3175462"/>
            <a:ext cx="3747556" cy="4035829"/>
          </a:xfrm>
          <a:prstGeom prst="rect">
            <a:avLst/>
          </a:prstGeom>
        </p:spPr>
      </p:pic>
    </p:spTree>
    <p:extLst>
      <p:ext uri="{BB962C8B-B14F-4D97-AF65-F5344CB8AC3E}">
        <p14:creationId xmlns:p14="http://schemas.microsoft.com/office/powerpoint/2010/main" val="322985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07AA-EAF4-4068-B129-535EFFD4E53C}"/>
              </a:ext>
            </a:extLst>
          </p:cNvPr>
          <p:cNvSpPr>
            <a:spLocks noGrp="1"/>
          </p:cNvSpPr>
          <p:nvPr>
            <p:ph type="title"/>
          </p:nvPr>
        </p:nvSpPr>
        <p:spPr/>
        <p:txBody>
          <a:bodyPr/>
          <a:lstStyle/>
          <a:p>
            <a:endParaRPr lang="en-US"/>
          </a:p>
        </p:txBody>
      </p:sp>
      <p:pic>
        <p:nvPicPr>
          <p:cNvPr id="6" name="Online Media 5" title="Historic Protest Movements in Every Decade | History By the Decade">
            <a:hlinkClick r:id="" action="ppaction://media"/>
            <a:extLst>
              <a:ext uri="{FF2B5EF4-FFF2-40B4-BE49-F238E27FC236}">
                <a16:creationId xmlns:a16="http://schemas.microsoft.com/office/drawing/2014/main" id="{88A0C6E4-CDF4-48FA-97E6-097234484394}"/>
              </a:ext>
            </a:extLst>
          </p:cNvPr>
          <p:cNvPicPr>
            <a:picLocks noGrp="1" noRot="1" noChangeAspect="1"/>
          </p:cNvPicPr>
          <p:nvPr>
            <p:ph idx="1"/>
            <a:videoFile r:link="rId1"/>
          </p:nvPr>
        </p:nvPicPr>
        <p:blipFill>
          <a:blip r:embed="rId3"/>
          <a:stretch>
            <a:fillRect/>
          </a:stretch>
        </p:blipFill>
        <p:spPr>
          <a:xfrm>
            <a:off x="112843" y="1063416"/>
            <a:ext cx="10256174" cy="5794584"/>
          </a:xfrm>
          <a:prstGeom prst="rect">
            <a:avLst/>
          </a:prstGeom>
        </p:spPr>
      </p:pic>
      <p:sp>
        <p:nvSpPr>
          <p:cNvPr id="4" name="Slide Number Placeholder 3">
            <a:extLst>
              <a:ext uri="{FF2B5EF4-FFF2-40B4-BE49-F238E27FC236}">
                <a16:creationId xmlns:a16="http://schemas.microsoft.com/office/drawing/2014/main" id="{1BA8585E-CF43-4AB3-9DBC-3A5FE5010528}"/>
              </a:ext>
            </a:extLst>
          </p:cNvPr>
          <p:cNvSpPr>
            <a:spLocks noGrp="1"/>
          </p:cNvSpPr>
          <p:nvPr>
            <p:ph type="sldNum" sz="quarter" idx="12"/>
          </p:nvPr>
        </p:nvSpPr>
        <p:spPr/>
        <p:txBody>
          <a:bodyPr/>
          <a:lstStyle/>
          <a:p>
            <a:fld id="{42A689C1-E41F-482B-B7A1-0B592C70446D}" type="slidenum">
              <a:rPr lang="en-US" smtClean="0"/>
              <a:t>3</a:t>
            </a:fld>
            <a:endParaRPr lang="en-US"/>
          </a:p>
        </p:txBody>
      </p:sp>
    </p:spTree>
    <p:extLst>
      <p:ext uri="{BB962C8B-B14F-4D97-AF65-F5344CB8AC3E}">
        <p14:creationId xmlns:p14="http://schemas.microsoft.com/office/powerpoint/2010/main" val="400149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7594-A173-4C0F-93A2-2B7F97F9EAEC}"/>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3FB750BE-4163-49E3-AE62-375B4B5F9779}"/>
              </a:ext>
            </a:extLst>
          </p:cNvPr>
          <p:cNvSpPr>
            <a:spLocks noGrp="1"/>
          </p:cNvSpPr>
          <p:nvPr>
            <p:ph idx="1"/>
          </p:nvPr>
        </p:nvSpPr>
        <p:spPr/>
        <p:txBody>
          <a:bodyPr/>
          <a:lstStyle/>
          <a:p>
            <a:r>
              <a:rPr lang="en-US" dirty="0"/>
              <a:t>Please note that the Civil Rights Movement and BLM will be covered in depth during the Civil Rights chapter. They are certainly a social movement that could be included here</a:t>
            </a:r>
          </a:p>
          <a:p>
            <a:r>
              <a:rPr lang="en-US" dirty="0"/>
              <a:t>There are MANY social movements that we do not have time to cover in detail, but they are still important.</a:t>
            </a:r>
          </a:p>
        </p:txBody>
      </p:sp>
      <p:sp>
        <p:nvSpPr>
          <p:cNvPr id="4" name="Slide Number Placeholder 3">
            <a:extLst>
              <a:ext uri="{FF2B5EF4-FFF2-40B4-BE49-F238E27FC236}">
                <a16:creationId xmlns:a16="http://schemas.microsoft.com/office/drawing/2014/main" id="{CC609532-B441-418B-81B7-E40D3F83A913}"/>
              </a:ext>
            </a:extLst>
          </p:cNvPr>
          <p:cNvSpPr>
            <a:spLocks noGrp="1"/>
          </p:cNvSpPr>
          <p:nvPr>
            <p:ph type="sldNum" sz="quarter" idx="12"/>
          </p:nvPr>
        </p:nvSpPr>
        <p:spPr/>
        <p:txBody>
          <a:bodyPr/>
          <a:lstStyle/>
          <a:p>
            <a:fld id="{42A689C1-E41F-482B-B7A1-0B592C70446D}" type="slidenum">
              <a:rPr lang="en-US" smtClean="0"/>
              <a:t>4</a:t>
            </a:fld>
            <a:endParaRPr lang="en-US"/>
          </a:p>
        </p:txBody>
      </p:sp>
      <p:pic>
        <p:nvPicPr>
          <p:cNvPr id="6" name="Picture 5">
            <a:extLst>
              <a:ext uri="{FF2B5EF4-FFF2-40B4-BE49-F238E27FC236}">
                <a16:creationId xmlns:a16="http://schemas.microsoft.com/office/drawing/2014/main" id="{62E112FC-7DE8-4315-85D4-66CB305D594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41" y="3876693"/>
            <a:ext cx="3230235" cy="2981307"/>
          </a:xfrm>
          <a:prstGeom prst="rect">
            <a:avLst/>
          </a:prstGeom>
        </p:spPr>
      </p:pic>
    </p:spTree>
    <p:extLst>
      <p:ext uri="{BB962C8B-B14F-4D97-AF65-F5344CB8AC3E}">
        <p14:creationId xmlns:p14="http://schemas.microsoft.com/office/powerpoint/2010/main" val="213170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9683-6955-45F7-84AA-E1368EF6EC4A}"/>
              </a:ext>
            </a:extLst>
          </p:cNvPr>
          <p:cNvSpPr>
            <a:spLocks noGrp="1"/>
          </p:cNvSpPr>
          <p:nvPr>
            <p:ph type="title"/>
          </p:nvPr>
        </p:nvSpPr>
        <p:spPr/>
        <p:txBody>
          <a:bodyPr/>
          <a:lstStyle/>
          <a:p>
            <a:r>
              <a:rPr lang="en-US" dirty="0"/>
              <a:t>Major Social Movements - Abolition</a:t>
            </a:r>
          </a:p>
        </p:txBody>
      </p:sp>
      <p:sp>
        <p:nvSpPr>
          <p:cNvPr id="3" name="Content Placeholder 2">
            <a:extLst>
              <a:ext uri="{FF2B5EF4-FFF2-40B4-BE49-F238E27FC236}">
                <a16:creationId xmlns:a16="http://schemas.microsoft.com/office/drawing/2014/main" id="{E5D4FAD4-5378-4469-B14E-0329DFBE371C}"/>
              </a:ext>
            </a:extLst>
          </p:cNvPr>
          <p:cNvSpPr>
            <a:spLocks noGrp="1"/>
          </p:cNvSpPr>
          <p:nvPr>
            <p:ph idx="1"/>
          </p:nvPr>
        </p:nvSpPr>
        <p:spPr>
          <a:xfrm>
            <a:off x="1103313" y="2052918"/>
            <a:ext cx="7126288" cy="4195481"/>
          </a:xfrm>
        </p:spPr>
        <p:txBody>
          <a:bodyPr/>
          <a:lstStyle/>
          <a:p>
            <a:r>
              <a:rPr lang="en-US" dirty="0"/>
              <a:t>Goal: ending the institution of slavery in the United States</a:t>
            </a:r>
          </a:p>
          <a:p>
            <a:r>
              <a:rPr lang="en-US" dirty="0"/>
              <a:t>Active Period: 19</a:t>
            </a:r>
            <a:r>
              <a:rPr lang="en-US" baseline="30000" dirty="0"/>
              <a:t>th</a:t>
            </a:r>
            <a:r>
              <a:rPr lang="en-US" dirty="0"/>
              <a:t> century</a:t>
            </a:r>
          </a:p>
          <a:p>
            <a:r>
              <a:rPr lang="en-US" dirty="0"/>
              <a:t>Early motivation were religious </a:t>
            </a:r>
          </a:p>
          <a:p>
            <a:r>
              <a:rPr lang="en-US" dirty="0"/>
              <a:t>Influenced by British abolition (Slavery abolition Act of 1833)</a:t>
            </a:r>
          </a:p>
          <a:p>
            <a:r>
              <a:rPr lang="en-US" dirty="0"/>
              <a:t>Tactics were both violent and nonviolent</a:t>
            </a:r>
          </a:p>
        </p:txBody>
      </p:sp>
      <p:sp>
        <p:nvSpPr>
          <p:cNvPr id="4" name="Slide Number Placeholder 3">
            <a:extLst>
              <a:ext uri="{FF2B5EF4-FFF2-40B4-BE49-F238E27FC236}">
                <a16:creationId xmlns:a16="http://schemas.microsoft.com/office/drawing/2014/main" id="{CFE931F9-82FB-4583-B94A-26F0DF54879C}"/>
              </a:ext>
            </a:extLst>
          </p:cNvPr>
          <p:cNvSpPr>
            <a:spLocks noGrp="1"/>
          </p:cNvSpPr>
          <p:nvPr>
            <p:ph type="sldNum" sz="quarter" idx="12"/>
          </p:nvPr>
        </p:nvSpPr>
        <p:spPr/>
        <p:txBody>
          <a:bodyPr/>
          <a:lstStyle/>
          <a:p>
            <a:fld id="{42A689C1-E41F-482B-B7A1-0B592C70446D}" type="slidenum">
              <a:rPr lang="en-US" smtClean="0"/>
              <a:t>5</a:t>
            </a:fld>
            <a:endParaRPr lang="en-US"/>
          </a:p>
        </p:txBody>
      </p:sp>
      <p:pic>
        <p:nvPicPr>
          <p:cNvPr id="6" name="Picture 5" descr="Image of an enslaved man on his knees with the banner &quot;Am I Not a Man and a Brother.&quot; This was an image often used by abolitionist societies. ">
            <a:extLst>
              <a:ext uri="{FF2B5EF4-FFF2-40B4-BE49-F238E27FC236}">
                <a16:creationId xmlns:a16="http://schemas.microsoft.com/office/drawing/2014/main" id="{A0B7B09F-E0F0-44B5-A37E-6D0C2276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1" y="2218594"/>
            <a:ext cx="3846019" cy="3846019"/>
          </a:xfrm>
          <a:prstGeom prst="rect">
            <a:avLst/>
          </a:prstGeom>
        </p:spPr>
      </p:pic>
    </p:spTree>
    <p:extLst>
      <p:ext uri="{BB962C8B-B14F-4D97-AF65-F5344CB8AC3E}">
        <p14:creationId xmlns:p14="http://schemas.microsoft.com/office/powerpoint/2010/main" val="253067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5DE7-FA43-4A3C-A833-7F9E29973EDF}"/>
              </a:ext>
            </a:extLst>
          </p:cNvPr>
          <p:cNvSpPr>
            <a:spLocks noGrp="1"/>
          </p:cNvSpPr>
          <p:nvPr>
            <p:ph type="title"/>
          </p:nvPr>
        </p:nvSpPr>
        <p:spPr/>
        <p:txBody>
          <a:bodyPr/>
          <a:lstStyle/>
          <a:p>
            <a:r>
              <a:rPr lang="en-US" dirty="0"/>
              <a:t>Abolition</a:t>
            </a:r>
          </a:p>
        </p:txBody>
      </p:sp>
      <p:sp>
        <p:nvSpPr>
          <p:cNvPr id="3" name="Content Placeholder 2">
            <a:extLst>
              <a:ext uri="{FF2B5EF4-FFF2-40B4-BE49-F238E27FC236}">
                <a16:creationId xmlns:a16="http://schemas.microsoft.com/office/drawing/2014/main" id="{FCEF219E-4981-4C6F-9E3B-841394DEDDE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C5A3454-70B6-4182-8570-AD69A31401AB}"/>
              </a:ext>
            </a:extLst>
          </p:cNvPr>
          <p:cNvSpPr>
            <a:spLocks noGrp="1"/>
          </p:cNvSpPr>
          <p:nvPr>
            <p:ph type="sldNum" sz="quarter" idx="12"/>
          </p:nvPr>
        </p:nvSpPr>
        <p:spPr/>
        <p:txBody>
          <a:bodyPr/>
          <a:lstStyle/>
          <a:p>
            <a:fld id="{42A689C1-E41F-482B-B7A1-0B592C70446D}" type="slidenum">
              <a:rPr lang="en-US" smtClean="0"/>
              <a:t>6</a:t>
            </a:fld>
            <a:endParaRPr lang="en-US"/>
          </a:p>
        </p:txBody>
      </p:sp>
      <p:pic>
        <p:nvPicPr>
          <p:cNvPr id="1026" name="Picture 2" descr="Title page and frontispiece showing slave on top of mountain, with his  hands raised to paper labelled &quot;libertas justitia&quot; which appears in sky] /  Childs. | Library of Congress">
            <a:extLst>
              <a:ext uri="{FF2B5EF4-FFF2-40B4-BE49-F238E27FC236}">
                <a16:creationId xmlns:a16="http://schemas.microsoft.com/office/drawing/2014/main" id="{DD145D05-6AAB-4A99-A762-30DE8786B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02" y="4085553"/>
            <a:ext cx="3476798" cy="27724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cle Tom's Cabin; or, Life Among the Lowly | Smithsonian Institution">
            <a:extLst>
              <a:ext uri="{FF2B5EF4-FFF2-40B4-BE49-F238E27FC236}">
                <a16:creationId xmlns:a16="http://schemas.microsoft.com/office/drawing/2014/main" id="{96E94A03-3180-4216-ADAD-25CE77FD0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316" y="1378211"/>
            <a:ext cx="2322888" cy="3466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UL builds special collection of early editions of Frederick Douglass  autobiographies | Princeton University Library">
            <a:extLst>
              <a:ext uri="{FF2B5EF4-FFF2-40B4-BE49-F238E27FC236}">
                <a16:creationId xmlns:a16="http://schemas.microsoft.com/office/drawing/2014/main" id="{17F98C78-528E-4765-8698-D99DE6581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044" y="4198361"/>
            <a:ext cx="3175092" cy="2562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 'The Good Lord Bird,' a new version of John Brown rides in at a crucial  moment in US history">
            <a:extLst>
              <a:ext uri="{FF2B5EF4-FFF2-40B4-BE49-F238E27FC236}">
                <a16:creationId xmlns:a16="http://schemas.microsoft.com/office/drawing/2014/main" id="{A9385D84-7AFA-4122-BD90-A4153E319F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8449" y="3988769"/>
            <a:ext cx="4738950" cy="27724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2817B1E-078E-4135-93EB-363B4F38D0B4}"/>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49798"/>
            <a:ext cx="7307264" cy="24357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arriet Tubman - Wikipedia">
            <a:extLst>
              <a:ext uri="{FF2B5EF4-FFF2-40B4-BE49-F238E27FC236}">
                <a16:creationId xmlns:a16="http://schemas.microsoft.com/office/drawing/2014/main" id="{0670A31B-A04B-4D66-A802-65359296B7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2196" y="326219"/>
            <a:ext cx="2723805" cy="364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5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3192-6A02-409E-BD74-BAA280FF1F99}"/>
              </a:ext>
            </a:extLst>
          </p:cNvPr>
          <p:cNvSpPr>
            <a:spLocks noGrp="1"/>
          </p:cNvSpPr>
          <p:nvPr>
            <p:ph type="title"/>
          </p:nvPr>
        </p:nvSpPr>
        <p:spPr/>
        <p:txBody>
          <a:bodyPr/>
          <a:lstStyle/>
          <a:p>
            <a:r>
              <a:rPr lang="en-US" dirty="0"/>
              <a:t>Major Social Movements – Women’s Suffrage</a:t>
            </a:r>
          </a:p>
        </p:txBody>
      </p:sp>
      <p:sp>
        <p:nvSpPr>
          <p:cNvPr id="3" name="Content Placeholder 2">
            <a:extLst>
              <a:ext uri="{FF2B5EF4-FFF2-40B4-BE49-F238E27FC236}">
                <a16:creationId xmlns:a16="http://schemas.microsoft.com/office/drawing/2014/main" id="{3D158DB1-34AA-402A-888B-7F6FCF2FE0F3}"/>
              </a:ext>
            </a:extLst>
          </p:cNvPr>
          <p:cNvSpPr>
            <a:spLocks noGrp="1"/>
          </p:cNvSpPr>
          <p:nvPr>
            <p:ph idx="1"/>
          </p:nvPr>
        </p:nvSpPr>
        <p:spPr>
          <a:xfrm>
            <a:off x="1103312" y="2052918"/>
            <a:ext cx="6245139" cy="4195481"/>
          </a:xfrm>
        </p:spPr>
        <p:txBody>
          <a:bodyPr/>
          <a:lstStyle/>
          <a:p>
            <a:r>
              <a:rPr lang="en-US" dirty="0"/>
              <a:t>Many of those in the abolition movement would be early leaders in the fight for women’s suffrage (Susan B. Anthony, Sojourner Truth, </a:t>
            </a:r>
            <a:r>
              <a:rPr lang="en-US" dirty="0" err="1"/>
              <a:t>etc</a:t>
            </a:r>
            <a:r>
              <a:rPr lang="en-US" dirty="0"/>
              <a:t>)</a:t>
            </a:r>
          </a:p>
          <a:p>
            <a:r>
              <a:rPr lang="en-US" dirty="0"/>
              <a:t>Goal: the right to vote; political and social equality</a:t>
            </a:r>
          </a:p>
          <a:p>
            <a:r>
              <a:rPr lang="en-US" dirty="0"/>
              <a:t>Active Period: (various stages from founding to today)</a:t>
            </a:r>
          </a:p>
          <a:p>
            <a:r>
              <a:rPr lang="en-US" dirty="0"/>
              <a:t>Laws of </a:t>
            </a:r>
            <a:r>
              <a:rPr lang="en-US" b="1" dirty="0">
                <a:solidFill>
                  <a:srgbClr val="FFFF00"/>
                </a:solidFill>
              </a:rPr>
              <a:t>coverture</a:t>
            </a:r>
            <a:r>
              <a:rPr lang="en-US" dirty="0"/>
              <a:t>: women couldn’t own property, they were ‘owned’ by their husband.</a:t>
            </a:r>
          </a:p>
        </p:txBody>
      </p:sp>
      <p:sp>
        <p:nvSpPr>
          <p:cNvPr id="4" name="Slide Number Placeholder 3">
            <a:extLst>
              <a:ext uri="{FF2B5EF4-FFF2-40B4-BE49-F238E27FC236}">
                <a16:creationId xmlns:a16="http://schemas.microsoft.com/office/drawing/2014/main" id="{C7870EC7-FA74-4914-84ED-D0CD2FB00B52}"/>
              </a:ext>
            </a:extLst>
          </p:cNvPr>
          <p:cNvSpPr>
            <a:spLocks noGrp="1"/>
          </p:cNvSpPr>
          <p:nvPr>
            <p:ph type="sldNum" sz="quarter" idx="12"/>
          </p:nvPr>
        </p:nvSpPr>
        <p:spPr/>
        <p:txBody>
          <a:bodyPr/>
          <a:lstStyle/>
          <a:p>
            <a:fld id="{42A689C1-E41F-482B-B7A1-0B592C70446D}" type="slidenum">
              <a:rPr lang="en-US" smtClean="0"/>
              <a:t>7</a:t>
            </a:fld>
            <a:endParaRPr lang="en-US"/>
          </a:p>
        </p:txBody>
      </p:sp>
      <p:pic>
        <p:nvPicPr>
          <p:cNvPr id="2050" name="Picture 2" descr="Image of Suffragettes protesting">
            <a:extLst>
              <a:ext uri="{FF2B5EF4-FFF2-40B4-BE49-F238E27FC236}">
                <a16:creationId xmlns:a16="http://schemas.microsoft.com/office/drawing/2014/main" id="{29C7E210-475B-4383-AB62-E614693F0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567" y="2503231"/>
            <a:ext cx="4960586" cy="329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67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B423-64A4-4BE6-93CB-84B4029FDBC7}"/>
              </a:ext>
            </a:extLst>
          </p:cNvPr>
          <p:cNvSpPr>
            <a:spLocks noGrp="1"/>
          </p:cNvSpPr>
          <p:nvPr>
            <p:ph type="title"/>
          </p:nvPr>
        </p:nvSpPr>
        <p:spPr/>
        <p:txBody>
          <a:bodyPr/>
          <a:lstStyle/>
          <a:p>
            <a:r>
              <a:rPr lang="en-US" dirty="0"/>
              <a:t>Remember the Women</a:t>
            </a:r>
          </a:p>
        </p:txBody>
      </p:sp>
      <p:sp>
        <p:nvSpPr>
          <p:cNvPr id="3" name="Content Placeholder 2">
            <a:extLst>
              <a:ext uri="{FF2B5EF4-FFF2-40B4-BE49-F238E27FC236}">
                <a16:creationId xmlns:a16="http://schemas.microsoft.com/office/drawing/2014/main" id="{2C120A9D-4B84-491C-B4F1-76CCFB570B2E}"/>
              </a:ext>
            </a:extLst>
          </p:cNvPr>
          <p:cNvSpPr>
            <a:spLocks noGrp="1"/>
          </p:cNvSpPr>
          <p:nvPr>
            <p:ph idx="1"/>
          </p:nvPr>
        </p:nvSpPr>
        <p:spPr>
          <a:xfrm>
            <a:off x="1103312" y="2052918"/>
            <a:ext cx="7391759" cy="4195481"/>
          </a:xfrm>
        </p:spPr>
        <p:txBody>
          <a:bodyPr/>
          <a:lstStyle/>
          <a:p>
            <a:pPr marL="0" indent="0">
              <a:buNone/>
            </a:pPr>
            <a:r>
              <a:rPr lang="en-US" dirty="0"/>
              <a:t>“I long to hear that you have declared an independency. And, by the way, in the new code of laws which I suppose it will be necessary for you to make, I desire you would remember the ladies and be more generous and favorable to them than your ancestors. Do not put such unlimited power into the hands of the husbands. Remember, all men would be tyrants if they could. If particular care and attention is not paid to the ladies, we are determined to foment a rebellion, and will not hold ourselves bound by any laws in which we have no voice or representation.”</a:t>
            </a:r>
          </a:p>
          <a:p>
            <a:pPr marL="0" indent="0">
              <a:buNone/>
            </a:pPr>
            <a:r>
              <a:rPr lang="en-US" dirty="0"/>
              <a:t>- Abigail Adams, Letter to John Adams, March 31, 1776</a:t>
            </a:r>
          </a:p>
        </p:txBody>
      </p:sp>
      <p:sp>
        <p:nvSpPr>
          <p:cNvPr id="4" name="Slide Number Placeholder 3">
            <a:extLst>
              <a:ext uri="{FF2B5EF4-FFF2-40B4-BE49-F238E27FC236}">
                <a16:creationId xmlns:a16="http://schemas.microsoft.com/office/drawing/2014/main" id="{CFED5B10-3561-4732-B1CE-478E89D0DFCC}"/>
              </a:ext>
            </a:extLst>
          </p:cNvPr>
          <p:cNvSpPr>
            <a:spLocks noGrp="1"/>
          </p:cNvSpPr>
          <p:nvPr>
            <p:ph type="sldNum" sz="quarter" idx="12"/>
          </p:nvPr>
        </p:nvSpPr>
        <p:spPr/>
        <p:txBody>
          <a:bodyPr/>
          <a:lstStyle/>
          <a:p>
            <a:fld id="{C7ACDB02-7476-403E-9EA8-04D021D66A07}" type="slidenum">
              <a:rPr lang="en-US" smtClean="0"/>
              <a:t>8</a:t>
            </a:fld>
            <a:endParaRPr lang="en-US"/>
          </a:p>
        </p:txBody>
      </p:sp>
      <p:pic>
        <p:nvPicPr>
          <p:cNvPr id="6" name="Picture 5">
            <a:extLst>
              <a:ext uri="{FF2B5EF4-FFF2-40B4-BE49-F238E27FC236}">
                <a16:creationId xmlns:a16="http://schemas.microsoft.com/office/drawing/2014/main" id="{33B55AFC-859E-4114-9CD5-05E6173DCA4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774" y="2052918"/>
            <a:ext cx="2727532" cy="3847768"/>
          </a:xfrm>
          <a:prstGeom prst="rect">
            <a:avLst/>
          </a:prstGeom>
        </p:spPr>
      </p:pic>
    </p:spTree>
    <p:extLst>
      <p:ext uri="{BB962C8B-B14F-4D97-AF65-F5344CB8AC3E}">
        <p14:creationId xmlns:p14="http://schemas.microsoft.com/office/powerpoint/2010/main" val="273774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Women’s Rights</a:t>
            </a:r>
          </a:p>
        </p:txBody>
      </p:sp>
      <p:sp>
        <p:nvSpPr>
          <p:cNvPr id="3" name="Content Placeholder 2"/>
          <p:cNvSpPr>
            <a:spLocks noGrp="1"/>
          </p:cNvSpPr>
          <p:nvPr>
            <p:ph idx="1"/>
          </p:nvPr>
        </p:nvSpPr>
        <p:spPr>
          <a:xfrm>
            <a:off x="1103312" y="1342104"/>
            <a:ext cx="8946541" cy="4906296"/>
          </a:xfrm>
        </p:spPr>
        <p:txBody>
          <a:bodyPr>
            <a:normAutofit lnSpcReduction="10000"/>
          </a:bodyPr>
          <a:lstStyle/>
          <a:p>
            <a:r>
              <a:rPr lang="en-US" dirty="0"/>
              <a:t>Seneca Falls Convention (1848) </a:t>
            </a:r>
            <a:r>
              <a:rPr lang="en-US" dirty="0">
                <a:hlinkClick r:id="rId3"/>
              </a:rPr>
              <a:t>Declaration of Sentiments </a:t>
            </a:r>
            <a:endParaRPr lang="en-US" dirty="0"/>
          </a:p>
          <a:p>
            <a:r>
              <a:rPr lang="en-US" dirty="0"/>
              <a:t>Jeannette Rankin (1917) first woman elected to the House of Reps (Montana)</a:t>
            </a:r>
          </a:p>
          <a:p>
            <a:r>
              <a:rPr lang="en-US" dirty="0"/>
              <a:t>19</a:t>
            </a:r>
            <a:r>
              <a:rPr lang="en-US" baseline="30000" dirty="0"/>
              <a:t>th</a:t>
            </a:r>
            <a:r>
              <a:rPr lang="en-US" dirty="0"/>
              <a:t> Amendment (1920)</a:t>
            </a:r>
          </a:p>
          <a:p>
            <a:r>
              <a:rPr lang="en-US" dirty="0"/>
              <a:t>Sandra Day O’Connor (1981) first </a:t>
            </a:r>
          </a:p>
          <a:p>
            <a:pPr marL="0" indent="0">
              <a:buNone/>
            </a:pPr>
            <a:r>
              <a:rPr lang="en-US" dirty="0"/>
              <a:t>woman appointed to SCOTUS </a:t>
            </a:r>
          </a:p>
          <a:p>
            <a:r>
              <a:rPr lang="en-US" dirty="0"/>
              <a:t>Kamala Harris (2021) first VP</a:t>
            </a:r>
          </a:p>
          <a:p>
            <a:r>
              <a:rPr lang="en-US" dirty="0"/>
              <a:t>Women earn 84% of what men do</a:t>
            </a:r>
          </a:p>
          <a:p>
            <a:r>
              <a:rPr lang="en-US" dirty="0"/>
              <a:t>Lilly Ledbetter Fair Pay</a:t>
            </a:r>
          </a:p>
          <a:p>
            <a:pPr>
              <a:buNone/>
            </a:pPr>
            <a:r>
              <a:rPr lang="en-US" dirty="0"/>
              <a:t>Act (2007)</a:t>
            </a:r>
          </a:p>
          <a:p>
            <a:r>
              <a:rPr lang="en-US" dirty="0"/>
              <a:t>Equal Rights Amendment</a:t>
            </a:r>
          </a:p>
          <a:p>
            <a:pPr>
              <a:buNone/>
            </a:pPr>
            <a:r>
              <a:rPr lang="en-US" dirty="0"/>
              <a:t>proposed since 1923</a:t>
            </a:r>
          </a:p>
        </p:txBody>
      </p:sp>
      <p:sp>
        <p:nvSpPr>
          <p:cNvPr id="4" name="Slide Number Placeholder 3">
            <a:extLst>
              <a:ext uri="{FF2B5EF4-FFF2-40B4-BE49-F238E27FC236}">
                <a16:creationId xmlns:a16="http://schemas.microsoft.com/office/drawing/2014/main" id="{538FF464-9D8E-4B90-A49E-8933A54DE891}"/>
              </a:ext>
            </a:extLst>
          </p:cNvPr>
          <p:cNvSpPr>
            <a:spLocks noGrp="1"/>
          </p:cNvSpPr>
          <p:nvPr>
            <p:ph type="sldNum" sz="quarter" idx="12"/>
          </p:nvPr>
        </p:nvSpPr>
        <p:spPr/>
        <p:txBody>
          <a:bodyPr/>
          <a:lstStyle/>
          <a:p>
            <a:fld id="{35B34286-AFB6-491B-AB43-ECF00F7C25A3}" type="slidenum">
              <a:rPr lang="en-US" smtClean="0"/>
              <a:t>9</a:t>
            </a:fld>
            <a:endParaRPr lang="en-US"/>
          </a:p>
        </p:txBody>
      </p:sp>
      <p:pic>
        <p:nvPicPr>
          <p:cNvPr id="22530" name="Picture 2">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6096000" y="2879387"/>
            <a:ext cx="5812818" cy="4359615"/>
          </a:xfrm>
          <a:prstGeom prst="rect">
            <a:avLst/>
          </a:prstGeom>
          <a:noFill/>
        </p:spPr>
      </p:pic>
    </p:spTree>
    <p:extLst>
      <p:ext uri="{BB962C8B-B14F-4D97-AF65-F5344CB8AC3E}">
        <p14:creationId xmlns:p14="http://schemas.microsoft.com/office/powerpoint/2010/main" val="245434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246</TotalTime>
  <Words>865</Words>
  <Application>Microsoft Office PowerPoint</Application>
  <PresentationFormat>Widescreen</PresentationFormat>
  <Paragraphs>97</Paragraphs>
  <Slides>15</Slides>
  <Notes>3</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Social Movements </vt:lpstr>
      <vt:lpstr>Social Movements</vt:lpstr>
      <vt:lpstr>PowerPoint Presentation</vt:lpstr>
      <vt:lpstr>WARNING</vt:lpstr>
      <vt:lpstr>Major Social Movements - Abolition</vt:lpstr>
      <vt:lpstr>Abolition</vt:lpstr>
      <vt:lpstr>Major Social Movements – Women’s Suffrage</vt:lpstr>
      <vt:lpstr>Remember the Women</vt:lpstr>
      <vt:lpstr>Women’s Rights</vt:lpstr>
      <vt:lpstr>Major Social Movements – Anti-War</vt:lpstr>
      <vt:lpstr>Major Social Movements - LGBTQ</vt:lpstr>
      <vt:lpstr>Major Social Movements – Occupy Wall Street</vt:lpstr>
      <vt:lpstr>Social Movements &amp; Democracy </vt:lpstr>
      <vt:lpstr>Creating a Movement</vt:lpstr>
      <vt:lpstr>Tactics of Social Movements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Movements </dc:title>
  <dc:creator>David Gethings</dc:creator>
  <cp:lastModifiedBy>David Gethings</cp:lastModifiedBy>
  <cp:revision>21</cp:revision>
  <dcterms:created xsi:type="dcterms:W3CDTF">2021-10-03T22:13:27Z</dcterms:created>
  <dcterms:modified xsi:type="dcterms:W3CDTF">2023-10-01T22:58:49Z</dcterms:modified>
</cp:coreProperties>
</file>