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3"/>
  </p:notesMasterIdLst>
  <p:sldIdLst>
    <p:sldId id="256" r:id="rId2"/>
    <p:sldId id="257" r:id="rId3"/>
    <p:sldId id="283" r:id="rId4"/>
    <p:sldId id="281" r:id="rId5"/>
    <p:sldId id="258" r:id="rId6"/>
    <p:sldId id="259" r:id="rId7"/>
    <p:sldId id="263" r:id="rId8"/>
    <p:sldId id="260" r:id="rId9"/>
    <p:sldId id="282" r:id="rId10"/>
    <p:sldId id="270" r:id="rId11"/>
    <p:sldId id="269" r:id="rId12"/>
    <p:sldId id="289" r:id="rId13"/>
    <p:sldId id="284" r:id="rId14"/>
    <p:sldId id="267" r:id="rId15"/>
    <p:sldId id="262" r:id="rId16"/>
    <p:sldId id="264" r:id="rId17"/>
    <p:sldId id="261" r:id="rId18"/>
    <p:sldId id="268" r:id="rId19"/>
    <p:sldId id="271" r:id="rId20"/>
    <p:sldId id="272" r:id="rId21"/>
    <p:sldId id="265" r:id="rId22"/>
    <p:sldId id="266" r:id="rId23"/>
    <p:sldId id="273" r:id="rId24"/>
    <p:sldId id="274" r:id="rId25"/>
    <p:sldId id="280" r:id="rId26"/>
    <p:sldId id="275" r:id="rId27"/>
    <p:sldId id="276" r:id="rId28"/>
    <p:sldId id="277" r:id="rId29"/>
    <p:sldId id="278" r:id="rId30"/>
    <p:sldId id="279" r:id="rId31"/>
    <p:sldId id="291" r:id="rId32"/>
    <p:sldId id="285" r:id="rId33"/>
    <p:sldId id="286" r:id="rId34"/>
    <p:sldId id="297" r:id="rId35"/>
    <p:sldId id="287" r:id="rId36"/>
    <p:sldId id="293" r:id="rId37"/>
    <p:sldId id="290" r:id="rId38"/>
    <p:sldId id="294" r:id="rId39"/>
    <p:sldId id="295" r:id="rId40"/>
    <p:sldId id="296" r:id="rId41"/>
    <p:sldId id="29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096" autoAdjust="0"/>
  </p:normalViewPr>
  <p:slideViewPr>
    <p:cSldViewPr>
      <p:cViewPr varScale="1">
        <p:scale>
          <a:sx n="66" d="100"/>
          <a:sy n="66" d="100"/>
        </p:scale>
        <p:origin x="-150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25F13-10E3-46EF-9EEE-763BC9FA89C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DBF85-02F0-46FE-A477-1ED35C0E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此时，用于简化增删改查工作量的</a:t>
            </a:r>
            <a:r>
              <a:rPr lang="zh-CN" altLang="en-US" sz="1200" b="1" dirty="0" smtClean="0"/>
              <a:t>数据访问框架</a:t>
            </a:r>
            <a:r>
              <a:rPr lang="en-US" altLang="zh-CN" sz="1200" b="1" dirty="0" smtClean="0"/>
              <a:t>(ORM)</a:t>
            </a:r>
            <a:r>
              <a:rPr lang="zh-CN" altLang="en-US" sz="1200" dirty="0" smtClean="0"/>
              <a:t> 是关键</a:t>
            </a:r>
            <a:endParaRPr lang="en-US" altLang="zh-CN" sz="1200" dirty="0" smtClean="0"/>
          </a:p>
          <a:p>
            <a:r>
              <a:rPr lang="zh-CN" altLang="en-US" sz="1200" dirty="0" smtClean="0"/>
              <a:t>此时，用于加速前端页面开发的 </a:t>
            </a:r>
            <a:r>
              <a:rPr lang="en-US" altLang="zh-CN" sz="1200" b="1" dirty="0" smtClean="0"/>
              <a:t>Web</a:t>
            </a:r>
            <a:r>
              <a:rPr lang="zh-CN" altLang="en-US" sz="1200" b="1" dirty="0" smtClean="0"/>
              <a:t>框架</a:t>
            </a:r>
            <a:r>
              <a:rPr lang="en-US" altLang="zh-CN" sz="1200" b="1" dirty="0" smtClean="0"/>
              <a:t>(MVC)</a:t>
            </a:r>
            <a:r>
              <a:rPr lang="zh-CN" altLang="en-US" sz="1200" dirty="0" smtClean="0"/>
              <a:t> 是关键</a:t>
            </a:r>
            <a:endParaRPr lang="en-US" altLang="zh-CN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此时，用于提高业务复用及整合的 </a:t>
            </a:r>
            <a:r>
              <a:rPr lang="zh-CN" altLang="en-US" sz="1400" b="1" dirty="0" smtClean="0"/>
              <a:t>分布式服务框架</a:t>
            </a:r>
            <a:r>
              <a:rPr lang="en-US" altLang="zh-CN" sz="1400" b="1" dirty="0" smtClean="0"/>
              <a:t>(RPC)</a:t>
            </a:r>
            <a:r>
              <a:rPr lang="zh-CN" altLang="en-US" sz="1400" dirty="0" smtClean="0"/>
              <a:t> 是关键。</a:t>
            </a:r>
            <a:endParaRPr lang="en-US" altLang="zh-CN" sz="1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此时，用于提高机器利用率的 </a:t>
            </a:r>
            <a:r>
              <a:rPr lang="zh-CN" altLang="en-US" sz="1400" b="1" dirty="0" smtClean="0"/>
              <a:t>资源调度和治理中心</a:t>
            </a:r>
            <a:r>
              <a:rPr lang="en-US" altLang="zh-CN" sz="1400" b="1" dirty="0" smtClean="0"/>
              <a:t>(SOA)</a:t>
            </a:r>
            <a:r>
              <a:rPr lang="zh-CN" altLang="en-US" sz="1400" dirty="0" smtClean="0"/>
              <a:t> 是关键。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7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在大规模服务化之前，应用可能只是通过</a:t>
            </a:r>
            <a:r>
              <a:rPr lang="en-US" altLang="zh-CN" dirty="0" smtClean="0"/>
              <a:t>RMI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等工具，简单的暴露和引用远程服务，通过配置服务的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地址进行调用，通过</a:t>
            </a:r>
            <a:r>
              <a:rPr lang="en-US" altLang="zh-CN" dirty="0" smtClean="0"/>
              <a:t>F5</a:t>
            </a:r>
            <a:r>
              <a:rPr lang="zh-CN" altLang="en-US" dirty="0" smtClean="0"/>
              <a:t>等硬件进行负载均衡。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Failover:</a:t>
            </a:r>
            <a:r>
              <a:rPr lang="zh-CN" altLang="en-US" dirty="0" smtClean="0"/>
              <a:t>故障转移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2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服务提供向注册中心注册服务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服务消费向注册中心订阅服务，注册中心反馈服务列表给消费方，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如果有变更，注册中心将基于长连接推送变更数据给消费者。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服务消费者，从提供者地址列表中，基于软负载均衡算法，选一台提供者进行调用，如果调用失败，再选另一台调用。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服务消费者和提供者，在内存中累计调用次数和调用时间，定时每分钟发送一次统计数据到监控中心。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节点角色说明：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暴露服务的服务提供方。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调用远程服务的服务消费方。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服务注册与发现的注册中心。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统计服务的调用次调和调用时间的监控中心。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服务运行容器。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调用关系说明：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服务容器负责启动，加载，运行服务提供者。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服务提供者在启动时，向注册中心注册自己提供的服务。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服务消费者在启动时，向注册中心订阅自己所需的服务。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注册中心返回服务提供者地址列表给消费者，如果有变更，注册中心将基于长连接推送变更数据给消费者。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服务消费者，从提供者地址列表中，基于软负载均衡算法，选一台提供者进行调用，如果调用失败，再选另一台调用。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服务消费者和提供者，在内存中累计调用次数和调用时间，定时每分钟发送一次统计数据到监控中心。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连通性：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注册中心负责服务地址的注册与查找，相当于目录服务，服务提供者和消费者只在启动时与注册中心交互，注册中心不转发请求，压力较小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监控中心负责统计各服务调用次数，调用时间等，统计先在内存汇总后每分钟一次发送到监控中心服务器，并以报表展示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服务提供者向注册中心注册其提供的服务，并汇报调用时间到监控中心，此时间不包含网络开销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服务消费者向注册中心获取服务提供者地址列表，并根据负载算法直接调用提供者，同时汇报调用时间到监控中心，此时间包含网络开销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注册中心，服务提供者，服务消费者三者之间均为长连接，监控中心除外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注册中心通过长连接感知服务提供者的存在，服务提供者宕机，注册中心将立即推送事件通知消费者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注册中心和监控中心全部宕机，不影响已运行的提供者和消费者，消费者在本地缓存了提供者列表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注册中心和监控中心都是可选的，服务消费者可以直连服务提供者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健状性：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监控中心宕掉不影响使用，只是丢失部分采样数据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数据库宕掉后，注册中心仍能通过缓存提供服务列表查询，但不能注册新服务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注册中心对等集群，任意一台宕掉后，将自动切换到另一台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注册中心全部宕掉后，服务提供者和服务消费者仍能通过本地缓存通讯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服务提供者无状态，任意一台宕掉后，不影响使用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服务提供者全部宕掉后，服务消费者应用将无法使用，并无限次重连等待服务提供者恢复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伸缩性：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注册中心为对等集群，可动态增加机器部署实例，所有客户端将自动发现新的注册中心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服务提供者无状态，可动态增加机器部署实例，注册中心将推送新的服务提供者信息给消费者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2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7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本地服务配置和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服务配置的不同点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2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6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9.xml"/><Relationship Id="rId7" Type="http://schemas.openxmlformats.org/officeDocument/2006/relationships/slide" Target="slide3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34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ubbo.io/User+Guide-zh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dubbo.io/User+Guide-zh.ht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21.xml"/><Relationship Id="rId12" Type="http://schemas.openxmlformats.org/officeDocument/2006/relationships/slide" Target="slide2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3.xml"/><Relationship Id="rId5" Type="http://schemas.openxmlformats.org/officeDocument/2006/relationships/slide" Target="slide14.xml"/><Relationship Id="rId10" Type="http://schemas.openxmlformats.org/officeDocument/2006/relationships/slide" Target="slide22.xml"/><Relationship Id="rId4" Type="http://schemas.openxmlformats.org/officeDocument/2006/relationships/slide" Target="slide13.xml"/><Relationship Id="rId9" Type="http://schemas.openxmlformats.org/officeDocument/2006/relationships/slide" Target="slide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分布式</a:t>
            </a:r>
            <a:r>
              <a:rPr lang="zh-CN" altLang="en-US" dirty="0"/>
              <a:t>服务框架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5877272"/>
            <a:ext cx="6188224" cy="504056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曾</a:t>
            </a:r>
            <a:r>
              <a:rPr lang="zh-CN" altLang="en-US" sz="1600" dirty="0">
                <a:solidFill>
                  <a:schemeClr val="bg1"/>
                </a:solidFill>
              </a:rPr>
              <a:t>维</a:t>
            </a:r>
            <a:r>
              <a:rPr lang="zh-CN" altLang="en-US" sz="1600" dirty="0" smtClean="0">
                <a:solidFill>
                  <a:schemeClr val="bg1"/>
                </a:solidFill>
              </a:rPr>
              <a:t>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2613" y="440668"/>
            <a:ext cx="1939752" cy="504056"/>
          </a:xfrm>
          <a:prstGeom prst="rect">
            <a:avLst/>
          </a:prstGeom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</a:rPr>
              <a:t>DATE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2015-9-21</a:t>
            </a:r>
          </a:p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VERSION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1.0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484784"/>
            <a:ext cx="7992888" cy="48965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Multicast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224.0.0.0 - </a:t>
            </a:r>
            <a:r>
              <a:rPr lang="en-US" altLang="zh-CN" dirty="0" smtClean="0"/>
              <a:t>239.255.255.255</a:t>
            </a:r>
            <a:r>
              <a:rPr lang="zh-CN" altLang="en-US" dirty="0" smtClean="0"/>
              <a:t>地址内相互发现，不需要启动第三方中心节点。适合开发阶段使用。</a:t>
            </a:r>
            <a:endParaRPr lang="en-US" altLang="zh-CN" dirty="0" smtClean="0"/>
          </a:p>
          <a:p>
            <a:r>
              <a:rPr lang="en-US" altLang="zh-CN" dirty="0" smtClean="0"/>
              <a:t>Zookeeper</a:t>
            </a:r>
          </a:p>
          <a:p>
            <a:pPr lvl="1"/>
            <a:r>
              <a:rPr lang="en-US" altLang="zh-CN" dirty="0"/>
              <a:t>Zookeeper</a:t>
            </a:r>
            <a:r>
              <a:rPr lang="zh-CN" altLang="en-US" dirty="0"/>
              <a:t>是</a:t>
            </a:r>
            <a:r>
              <a:rPr lang="en-US" altLang="zh-CN" dirty="0" err="1"/>
              <a:t>Apacahe</a:t>
            </a:r>
            <a:r>
              <a:rPr lang="en-US" altLang="zh-CN" dirty="0"/>
              <a:t> </a:t>
            </a:r>
            <a:r>
              <a:rPr lang="en-US" altLang="zh-CN" dirty="0" err="1"/>
              <a:t>Hadoop</a:t>
            </a:r>
            <a:r>
              <a:rPr lang="zh-CN" altLang="en-US" dirty="0"/>
              <a:t>的子项目，是一个树型的目录服务，支持变更推送，适合作为</a:t>
            </a:r>
            <a:r>
              <a:rPr lang="en-US" altLang="zh-CN" dirty="0" err="1"/>
              <a:t>Dubbo</a:t>
            </a:r>
            <a:r>
              <a:rPr lang="zh-CN" altLang="en-US" dirty="0"/>
              <a:t>服务的注册中心，工业强度较高，可用于生产环境，并推荐使用，参见：</a:t>
            </a:r>
            <a:r>
              <a:rPr lang="en-US" altLang="zh-CN" dirty="0"/>
              <a:t>http://zookeeper.apache.org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 lvl="1"/>
            <a:r>
              <a:rPr lang="en-US" altLang="zh-CN" dirty="0" err="1"/>
              <a:t>Redis</a:t>
            </a:r>
            <a:r>
              <a:rPr lang="zh-CN" altLang="en-US" dirty="0"/>
              <a:t>是一个高效的</a:t>
            </a:r>
            <a:r>
              <a:rPr lang="en-US" altLang="zh-CN" dirty="0"/>
              <a:t>KV</a:t>
            </a:r>
            <a:r>
              <a:rPr lang="zh-CN" altLang="en-US" dirty="0"/>
              <a:t>存储</a:t>
            </a:r>
            <a:r>
              <a:rPr lang="zh-CN" altLang="en-US" dirty="0" smtClean="0"/>
              <a:t>服务器，</a:t>
            </a:r>
            <a:r>
              <a:rPr lang="zh-CN" altLang="en-US" dirty="0"/>
              <a:t>只需搭一个原生的</a:t>
            </a:r>
            <a:r>
              <a:rPr lang="en-US" altLang="zh-CN" dirty="0" err="1"/>
              <a:t>Redis</a:t>
            </a:r>
            <a:r>
              <a:rPr lang="zh-CN" altLang="en-US" dirty="0" smtClean="0"/>
              <a:t>服务器即可使用。参见：</a:t>
            </a:r>
            <a:r>
              <a:rPr lang="en-US" altLang="zh-CN" dirty="0"/>
              <a:t>http://redis.io</a:t>
            </a:r>
            <a:endParaRPr lang="en-US" altLang="zh-CN" dirty="0" smtClean="0"/>
          </a:p>
          <a:p>
            <a:r>
              <a:rPr lang="en-US" altLang="zh-CN" dirty="0" err="1" smtClean="0"/>
              <a:t>Simplet</a:t>
            </a:r>
            <a:r>
              <a:rPr lang="zh-CN" altLang="en-US" dirty="0"/>
              <a:t> </a:t>
            </a:r>
            <a:r>
              <a:rPr lang="zh-CN" altLang="en-US" dirty="0" smtClean="0"/>
              <a:t>自定义注册中心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AbstractRegistry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参考例子</a:t>
            </a:r>
            <a:r>
              <a:rPr lang="zh-CN" altLang="en-US" dirty="0"/>
              <a:t>此</a:t>
            </a:r>
            <a:r>
              <a:rPr lang="en-US" altLang="zh-CN" dirty="0" err="1"/>
              <a:t>SimpleRegistryService</a:t>
            </a:r>
            <a:r>
              <a:rPr lang="zh-CN" altLang="en-US" dirty="0"/>
              <a:t>只是简单实现，不支持集群，可作为自定义注册中心的参考，但不适合直接用于生产环境。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注册中心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3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5304"/>
            <a:ext cx="8229600" cy="497200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通信协议的支持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1.Dubbo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NIO</a:t>
            </a:r>
            <a:r>
              <a:rPr lang="zh-CN" altLang="en-US" dirty="0" smtClean="0"/>
              <a:t>异步传输、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单连接、长连接、建议在</a:t>
            </a:r>
            <a:r>
              <a:rPr lang="en-US" altLang="zh-CN" dirty="0" smtClean="0"/>
              <a:t>100k</a:t>
            </a:r>
            <a:r>
              <a:rPr lang="zh-CN" altLang="en-US" dirty="0" smtClean="0"/>
              <a:t>左右的数据、当消费者比服务提供者个数多，不适用超大字符串，</a:t>
            </a:r>
            <a:r>
              <a:rPr lang="en-US" altLang="zh-CN" dirty="0" smtClean="0"/>
              <a:t>2.5.3</a:t>
            </a:r>
            <a:r>
              <a:rPr lang="zh-CN" altLang="en-US" dirty="0" smtClean="0"/>
              <a:t>版本默认采用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方式实现，支持</a:t>
            </a:r>
            <a:r>
              <a:rPr lang="en-US" altLang="zh-CN" dirty="0" smtClean="0"/>
              <a:t>Mina</a:t>
            </a:r>
            <a:r>
              <a:rPr lang="zh-CN" altLang="en-US" dirty="0" smtClean="0"/>
              <a:t>、</a:t>
            </a:r>
            <a:r>
              <a:rPr lang="en-US" altLang="zh-CN" dirty="0"/>
              <a:t> grizzly </a:t>
            </a:r>
            <a:r>
              <a:rPr lang="zh-CN" altLang="en-US" dirty="0" smtClean="0"/>
              <a:t>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2.Rmi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的同步传输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多连接、短连接、适用于消费者与提供者个数差不多、可以传文件。可以原生的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服务互操作。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3.Hessian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同步传输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多连接、短连接、传入传出数据包大、提供者多与消费者，提供者压力较大、可传文件。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4.Http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同步传输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多连接、短连接、传入传出数据大小混合，提供者比消费者多，可用浏览器查看，暂不支持文件传送。采用</a:t>
            </a:r>
            <a:r>
              <a:rPr lang="en-US" altLang="zh-CN" dirty="0" smtClean="0"/>
              <a:t>Spring-Invoker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5.Webservice –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同步传输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多连接、短连接、采用</a:t>
            </a:r>
            <a:r>
              <a:rPr lang="en-US" altLang="zh-CN" dirty="0" smtClean="0"/>
              <a:t>CXF</a:t>
            </a:r>
            <a:r>
              <a:rPr lang="zh-CN" altLang="en-US" dirty="0" smtClean="0"/>
              <a:t>相关技术实现，提供标准的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暴露服务。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6.Thrift – </a:t>
            </a:r>
            <a:r>
              <a:rPr lang="zh-CN" altLang="en-US" dirty="0" smtClean="0"/>
              <a:t>基于简单</a:t>
            </a:r>
            <a:r>
              <a:rPr lang="en-US" altLang="zh-CN" dirty="0"/>
              <a:t>S</a:t>
            </a:r>
            <a:r>
              <a:rPr lang="en-US" altLang="zh-CN" dirty="0" smtClean="0"/>
              <a:t>ocket</a:t>
            </a:r>
            <a:r>
              <a:rPr lang="zh-CN" altLang="en-US" dirty="0" smtClean="0"/>
              <a:t>、</a:t>
            </a:r>
            <a:r>
              <a:rPr lang="en-US" altLang="zh-CN" dirty="0"/>
              <a:t>H</a:t>
            </a:r>
            <a:r>
              <a:rPr lang="en-US" altLang="zh-CN" dirty="0" smtClean="0"/>
              <a:t>ttp</a:t>
            </a:r>
          </a:p>
          <a:p>
            <a:pPr lvl="2"/>
            <a:r>
              <a:rPr lang="zh-CN" altLang="en-US" dirty="0" smtClean="0"/>
              <a:t>数据中不能包含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值，与原生的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不兼容，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7.Memcached </a:t>
            </a:r>
          </a:p>
          <a:p>
            <a:pPr lvl="2"/>
            <a:r>
              <a:rPr lang="zh-CN" altLang="en-US" dirty="0" smtClean="0"/>
              <a:t>缓存服务器，仅支持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数据</a:t>
            </a:r>
            <a:r>
              <a:rPr lang="zh-CN" altLang="en-US" dirty="0"/>
              <a:t>，接口要求为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dubbo:reference</a:t>
            </a:r>
            <a:r>
              <a:rPr lang="en-US" altLang="zh-CN" dirty="0"/>
              <a:t> id="cache" interface="http://10.20.160.198/wiki/display/</a:t>
            </a:r>
            <a:r>
              <a:rPr lang="en-US" altLang="zh-CN" dirty="0" err="1"/>
              <a:t>dubbo</a:t>
            </a:r>
            <a:r>
              <a:rPr lang="en-US" altLang="zh-CN" dirty="0"/>
              <a:t>/</a:t>
            </a:r>
            <a:r>
              <a:rPr lang="en-US" altLang="zh-CN" dirty="0" err="1"/>
              <a:t>java.util.Map</a:t>
            </a:r>
            <a:r>
              <a:rPr lang="en-US" altLang="zh-CN" dirty="0"/>
              <a:t>" </a:t>
            </a:r>
            <a:r>
              <a:rPr lang="en-US" altLang="zh-CN" dirty="0" smtClean="0"/>
              <a:t>group</a:t>
            </a:r>
            <a:r>
              <a:rPr lang="en-US" altLang="zh-CN" dirty="0"/>
              <a:t>="member" /&gt;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8.Redis</a:t>
            </a:r>
            <a:endParaRPr lang="en-US" altLang="zh-CN" dirty="0"/>
          </a:p>
          <a:p>
            <a:pPr lvl="2"/>
            <a:r>
              <a:rPr lang="zh-CN" altLang="en-US" dirty="0" smtClean="0"/>
              <a:t>缓存服务器，仅支持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数据，接口要求为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630936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配置举例</a:t>
            </a:r>
            <a:r>
              <a:rPr lang="en-US" altLang="zh-CN" dirty="0" smtClean="0"/>
              <a:t>:&lt;</a:t>
            </a:r>
            <a:r>
              <a:rPr lang="en-US" altLang="zh-CN" dirty="0" err="1"/>
              <a:t>dubbo:reference</a:t>
            </a:r>
            <a:r>
              <a:rPr lang="en-US" altLang="zh-CN" dirty="0"/>
              <a:t> id="store" </a:t>
            </a:r>
            <a:r>
              <a:rPr lang="en-US" altLang="zh-CN" dirty="0" smtClean="0"/>
              <a:t>interface</a:t>
            </a:r>
            <a:r>
              <a:rPr lang="en-US" altLang="zh-CN" dirty="0"/>
              <a:t>="http://</a:t>
            </a:r>
            <a:r>
              <a:rPr lang="en-US" altLang="zh-CN" dirty="0" smtClean="0"/>
              <a:t>10.20.160.198</a:t>
            </a:r>
          </a:p>
          <a:p>
            <a:pPr marL="630936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</a:t>
            </a:r>
            <a:r>
              <a:rPr lang="en-US" altLang="zh-CN" dirty="0"/>
              <a:t>wiki/display/</a:t>
            </a:r>
            <a:r>
              <a:rPr lang="en-US" altLang="zh-CN" dirty="0" err="1"/>
              <a:t>dubbo</a:t>
            </a:r>
            <a:r>
              <a:rPr lang="en-US" altLang="zh-CN" dirty="0"/>
              <a:t>/</a:t>
            </a:r>
            <a:r>
              <a:rPr lang="en-US" altLang="zh-CN" dirty="0" err="1"/>
              <a:t>java.util.Map</a:t>
            </a:r>
            <a:r>
              <a:rPr lang="en-US" altLang="zh-CN" dirty="0"/>
              <a:t>" group="member" /&gt;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4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zh-CN" altLang="en-US" dirty="0" smtClean="0"/>
              <a:t>各协议适用场景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562600" cy="313372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79935"/>
            <a:ext cx="5410200" cy="249555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805311"/>
            <a:ext cx="5476875" cy="36480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57550"/>
            <a:ext cx="5476875" cy="3600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0799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Zookeeper3.3.6</a:t>
            </a:r>
            <a:r>
              <a:rPr lang="zh-CN" altLang="en-US" dirty="0" smtClean="0"/>
              <a:t>作为注册中心在目前</a:t>
            </a:r>
            <a:r>
              <a:rPr lang="en-US" altLang="zh-CN" dirty="0" smtClean="0"/>
              <a:t>APPSERVER</a:t>
            </a:r>
            <a:r>
              <a:rPr lang="zh-CN" altLang="en-US" dirty="0" smtClean="0"/>
              <a:t>中的引用</a:t>
            </a:r>
            <a:r>
              <a:rPr lang="zh-CN" altLang="en-US" dirty="0"/>
              <a:t>依赖</a:t>
            </a:r>
            <a:r>
              <a:rPr lang="zh-CN" altLang="en-US" dirty="0" smtClean="0"/>
              <a:t>如下：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en-US" altLang="zh-CN" dirty="0"/>
              <a:t>POM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65427"/>
            <a:ext cx="3456384" cy="468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Dubbo</a:t>
            </a:r>
            <a:r>
              <a:rPr lang="zh-CN" altLang="en-US" dirty="0"/>
              <a:t>采用全</a:t>
            </a:r>
            <a:r>
              <a:rPr lang="en-US" altLang="zh-CN" dirty="0"/>
              <a:t>Spring</a:t>
            </a:r>
            <a:r>
              <a:rPr lang="zh-CN" altLang="en-US" dirty="0"/>
              <a:t>配置方式，透明化接入应用，对应用没有任何</a:t>
            </a:r>
            <a:r>
              <a:rPr lang="en-US" altLang="zh-CN" dirty="0"/>
              <a:t>API</a:t>
            </a:r>
            <a:r>
              <a:rPr lang="zh-CN" altLang="en-US" dirty="0"/>
              <a:t>侵入，只需用</a:t>
            </a:r>
            <a:r>
              <a:rPr lang="en-US" altLang="zh-CN" dirty="0"/>
              <a:t>Spring</a:t>
            </a:r>
            <a:r>
              <a:rPr lang="zh-CN" altLang="en-US" dirty="0"/>
              <a:t>加载</a:t>
            </a:r>
            <a:r>
              <a:rPr lang="en-US" altLang="zh-CN" dirty="0" err="1"/>
              <a:t>Dubbo</a:t>
            </a:r>
            <a:r>
              <a:rPr lang="zh-CN" altLang="en-US" dirty="0"/>
              <a:t>的配置即可，</a:t>
            </a:r>
            <a:r>
              <a:rPr lang="en-US" altLang="zh-CN" dirty="0" err="1"/>
              <a:t>Dubbo</a:t>
            </a:r>
            <a:r>
              <a:rPr lang="zh-CN" altLang="en-US" dirty="0"/>
              <a:t>基于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扩展进行加载</a:t>
            </a:r>
            <a:r>
              <a:rPr lang="zh-CN" altLang="en-US" dirty="0" smtClean="0"/>
              <a:t>。（推荐）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不想使用</a:t>
            </a:r>
            <a:r>
              <a:rPr lang="en-US" altLang="zh-CN" dirty="0"/>
              <a:t>Spring</a:t>
            </a:r>
            <a:r>
              <a:rPr lang="zh-CN" altLang="en-US" dirty="0"/>
              <a:t>配置，而希望通过</a:t>
            </a:r>
            <a:r>
              <a:rPr lang="en-US" altLang="zh-CN" dirty="0"/>
              <a:t>API</a:t>
            </a:r>
            <a:r>
              <a:rPr lang="zh-CN" altLang="en-US" dirty="0"/>
              <a:t>的方式进行</a:t>
            </a:r>
            <a:r>
              <a:rPr lang="zh-CN" altLang="en-US" dirty="0" smtClean="0"/>
              <a:t>调用（不推荐）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-Schema</a:t>
            </a:r>
            <a:r>
              <a:rPr lang="zh-CN" altLang="en-US" dirty="0" smtClean="0"/>
              <a:t>配置</a:t>
            </a:r>
            <a:endParaRPr lang="en-US" altLang="zh-CN" dirty="0"/>
          </a:p>
          <a:p>
            <a:pPr lvl="1"/>
            <a:r>
              <a:rPr lang="en-US" altLang="zh-CN" sz="2200" dirty="0" err="1" smtClean="0"/>
              <a:t>xmlns:dubbo</a:t>
            </a:r>
            <a:r>
              <a:rPr lang="en-US" altLang="zh-CN" sz="2200" dirty="0" smtClean="0"/>
              <a:t>=</a:t>
            </a:r>
            <a:r>
              <a:rPr lang="en-US" altLang="zh-CN" sz="2200" i="1" dirty="0" smtClean="0"/>
              <a:t>http</a:t>
            </a:r>
            <a:r>
              <a:rPr lang="en-US" altLang="zh-CN" sz="2200" i="1" dirty="0"/>
              <a:t>://</a:t>
            </a:r>
            <a:r>
              <a:rPr lang="en-US" altLang="zh-CN" sz="2200" i="1" dirty="0" smtClean="0"/>
              <a:t>code.alibabatech.com/schema/dubbo</a:t>
            </a:r>
            <a:endParaRPr lang="en-US" altLang="zh-CN" sz="2200" dirty="0"/>
          </a:p>
          <a:p>
            <a:pPr lvl="1"/>
            <a:endParaRPr lang="en-US" altLang="zh-CN" sz="2200" i="1" dirty="0" smtClean="0"/>
          </a:p>
          <a:p>
            <a:pPr lvl="1"/>
            <a:r>
              <a:rPr lang="en-US" altLang="zh-CN" sz="2200" i="1" dirty="0" smtClean="0"/>
              <a:t>http</a:t>
            </a:r>
            <a:r>
              <a:rPr lang="en-US" altLang="zh-CN" sz="2200" i="1" dirty="0"/>
              <a:t>://code.alibabatech.com/schema/dubbo http://code.alibabatech.com/schema/dubbo/dubbo.xsd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7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</a:t>
            </a:r>
            <a:r>
              <a:rPr lang="zh-CN" altLang="en-US" dirty="0"/>
              <a:t>使用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67544" y="1196752"/>
            <a:ext cx="8229600" cy="511256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60000"/>
              </a:lnSpc>
            </a:pPr>
            <a:r>
              <a:rPr lang="zh-CN" altLang="en-US" dirty="0" smtClean="0"/>
              <a:t>几个重要的配置</a:t>
            </a:r>
            <a:endParaRPr lang="en-US" altLang="zh-CN" dirty="0" smtClean="0"/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dubbo:service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服务配置，用于暴露一个服务，定义服务的元信息，一个服务可以用多个协议暴露，一个服务也可以注册到多个注册中心。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dubbo:reference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引用配置，用于创建一个远程服务代理，一个引用可以指向多个注册中心。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dubbo:protocol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协议配置，用于配置提供服务的协议信息，协议由提供方指定，消费方被动接受。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dubbo:application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应用配置，用于配置当前应用信息，不管该应用是提供者还是消费者。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dubbo:module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模块配置，用于配置当前模块信息，可选。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dubbo:registry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注册中心配置，用于配置连接注册中心相关信息。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dubbo:monitor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监控中心配置，用于配置连接监控中心相关信息，可选。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dubbo:method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方法配置，用于</a:t>
            </a:r>
            <a:r>
              <a:rPr lang="en-US" altLang="zh-CN" sz="1400" dirty="0" err="1" smtClean="0"/>
              <a:t>ServiceConfig</a:t>
            </a:r>
            <a:r>
              <a:rPr lang="zh-CN" altLang="zh-CN" sz="1400" dirty="0" smtClean="0"/>
              <a:t>和</a:t>
            </a:r>
            <a:r>
              <a:rPr lang="en-US" altLang="zh-CN" sz="1400" dirty="0" err="1" smtClean="0"/>
              <a:t>ReferenceConfig</a:t>
            </a:r>
            <a:r>
              <a:rPr lang="zh-CN" altLang="zh-CN" sz="1400" dirty="0" smtClean="0"/>
              <a:t>指定方法级的配置信息。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dubbo:argument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用于指定方法参数配置。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037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67544" y="1124744"/>
            <a:ext cx="8229600" cy="5112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60000"/>
              </a:lnSpc>
            </a:pPr>
            <a:r>
              <a:rPr lang="zh-CN" altLang="en-US" dirty="0" smtClean="0"/>
              <a:t>几个重要的配置</a:t>
            </a:r>
            <a:endParaRPr lang="en-US" altLang="zh-CN" dirty="0"/>
          </a:p>
          <a:p>
            <a:pPr marL="393192" lvl="1" indent="0">
              <a:lnSpc>
                <a:spcPct val="160000"/>
              </a:lnSpc>
              <a:buNone/>
            </a:pPr>
            <a:r>
              <a:rPr lang="en-US" altLang="zh-CN" sz="1400" dirty="0" smtClean="0"/>
              <a:t>&lt;!– 1.</a:t>
            </a:r>
            <a:r>
              <a:rPr lang="zh-CN" altLang="en-US" sz="1400" dirty="0" smtClean="0"/>
              <a:t>应用名称，不能重复，一个应用仅注册一个 </a:t>
            </a:r>
            <a:r>
              <a:rPr lang="en-US" altLang="zh-CN" sz="1400" dirty="0" smtClean="0"/>
              <a:t>-- &gt;</a:t>
            </a:r>
          </a:p>
          <a:p>
            <a:pPr marL="393192" lvl="1" indent="0" fontAlgn="base">
              <a:lnSpc>
                <a:spcPct val="150000"/>
              </a:lnSpc>
              <a:buNone/>
              <a:defRPr/>
            </a:pPr>
            <a:r>
              <a:rPr lang="en-US" altLang="zh-CN" sz="1300" i="1" dirty="0">
                <a:solidFill>
                  <a:srgbClr val="FF0000"/>
                </a:solidFill>
              </a:rPr>
              <a:t>&lt;</a:t>
            </a:r>
            <a:r>
              <a:rPr lang="en-US" altLang="zh-CN" sz="1300" i="1" dirty="0" err="1">
                <a:solidFill>
                  <a:srgbClr val="FF0000"/>
                </a:solidFill>
              </a:rPr>
              <a:t>dubbo:application</a:t>
            </a:r>
            <a:r>
              <a:rPr lang="en-US" altLang="zh-CN" sz="1300" i="1" dirty="0">
                <a:solidFill>
                  <a:srgbClr val="FF0000"/>
                </a:solidFill>
              </a:rPr>
              <a:t> name="</a:t>
            </a:r>
            <a:r>
              <a:rPr lang="en-US" altLang="zh-CN" sz="1300" i="1" dirty="0" err="1">
                <a:solidFill>
                  <a:srgbClr val="FF0000"/>
                </a:solidFill>
              </a:rPr>
              <a:t>vipkid-appserver</a:t>
            </a:r>
            <a:r>
              <a:rPr lang="en-US" altLang="zh-CN" sz="1300" i="1" dirty="0">
                <a:solidFill>
                  <a:srgbClr val="FF0000"/>
                </a:solidFill>
              </a:rPr>
              <a:t>"/&gt;</a:t>
            </a:r>
          </a:p>
          <a:p>
            <a:pPr marL="393192" lvl="1" indent="0">
              <a:lnSpc>
                <a:spcPct val="160000"/>
              </a:lnSpc>
              <a:buNone/>
            </a:pPr>
            <a:r>
              <a:rPr lang="en-US" altLang="zh-CN" sz="1400" dirty="0" smtClean="0"/>
              <a:t>&lt;!– 2.</a:t>
            </a:r>
            <a:r>
              <a:rPr lang="zh-CN" altLang="en-US" sz="1400" dirty="0" smtClean="0"/>
              <a:t>注册中心配置 </a:t>
            </a:r>
            <a:r>
              <a:rPr lang="zh-CN" altLang="en-US" sz="1400" dirty="0"/>
              <a:t> </a:t>
            </a:r>
            <a:r>
              <a:rPr lang="en-US" altLang="zh-CN" sz="1400" dirty="0"/>
              <a:t>-- &gt;</a:t>
            </a:r>
            <a:endParaRPr lang="en-US" altLang="zh-CN" sz="1400" dirty="0" smtClean="0"/>
          </a:p>
          <a:p>
            <a:pPr marL="393192" lvl="1" indent="0" fontAlgn="base">
              <a:lnSpc>
                <a:spcPct val="150000"/>
              </a:lnSpc>
              <a:buNone/>
              <a:defRPr/>
            </a:pPr>
            <a:r>
              <a:rPr lang="en-US" altLang="zh-CN" sz="1300" i="1" dirty="0">
                <a:solidFill>
                  <a:srgbClr val="FF0000"/>
                </a:solidFill>
              </a:rPr>
              <a:t>&lt;</a:t>
            </a:r>
            <a:r>
              <a:rPr lang="en-US" altLang="zh-CN" sz="1300" i="1" dirty="0" err="1">
                <a:solidFill>
                  <a:srgbClr val="FF0000"/>
                </a:solidFill>
              </a:rPr>
              <a:t>dubbo:registry</a:t>
            </a:r>
            <a:r>
              <a:rPr lang="en-US" altLang="zh-CN" sz="1300" i="1" dirty="0">
                <a:solidFill>
                  <a:srgbClr val="FF0000"/>
                </a:solidFill>
              </a:rPr>
              <a:t> id="zookeeper" address="192.168.80.129:2181" /&gt;</a:t>
            </a:r>
          </a:p>
          <a:p>
            <a:pPr marL="393192" lvl="1" indent="0">
              <a:lnSpc>
                <a:spcPct val="160000"/>
              </a:lnSpc>
              <a:buNone/>
            </a:pPr>
            <a:r>
              <a:rPr lang="zh-CN" altLang="en-US" sz="1400" dirty="0" smtClean="0"/>
              <a:t>或：</a:t>
            </a:r>
            <a:endParaRPr lang="en-US" altLang="zh-CN" sz="1400" dirty="0" smtClean="0"/>
          </a:p>
          <a:p>
            <a:pPr marL="393192" lvl="1" indent="0" fontAlgn="base">
              <a:lnSpc>
                <a:spcPct val="150000"/>
              </a:lnSpc>
              <a:buNone/>
              <a:defRPr/>
            </a:pPr>
            <a:r>
              <a:rPr lang="en-US" altLang="zh-CN" sz="1300" i="1" dirty="0">
                <a:solidFill>
                  <a:srgbClr val="FF0000"/>
                </a:solidFill>
              </a:rPr>
              <a:t>&lt;</a:t>
            </a:r>
            <a:r>
              <a:rPr lang="en-US" altLang="zh-CN" sz="1300" i="1" dirty="0" err="1">
                <a:solidFill>
                  <a:srgbClr val="FF0000"/>
                </a:solidFill>
              </a:rPr>
              <a:t>dubbo:registry</a:t>
            </a:r>
            <a:r>
              <a:rPr lang="en-US" altLang="zh-CN" sz="1300" i="1" dirty="0">
                <a:solidFill>
                  <a:srgbClr val="FF0000"/>
                </a:solidFill>
              </a:rPr>
              <a:t> address="zookeeper://192.168.80.129:2181" /&gt; </a:t>
            </a:r>
          </a:p>
          <a:p>
            <a:pPr marL="393192" lvl="1" indent="0">
              <a:lnSpc>
                <a:spcPct val="160000"/>
              </a:lnSpc>
              <a:buNone/>
            </a:pPr>
            <a:r>
              <a:rPr lang="en-US" altLang="zh-CN" sz="1400" dirty="0" smtClean="0"/>
              <a:t>&lt;!– 3.</a:t>
            </a:r>
            <a:r>
              <a:rPr lang="zh-CN" altLang="en-US" sz="1400" dirty="0" smtClean="0"/>
              <a:t>协议配置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如果仅是服务消费方，不用配置该项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  ，部署多个相同的服务</a:t>
            </a:r>
            <a:r>
              <a:rPr lang="en-US" altLang="zh-CN" sz="1400" dirty="0" smtClean="0"/>
              <a:t>port</a:t>
            </a:r>
            <a:r>
              <a:rPr lang="zh-CN" altLang="en-US" sz="1400" dirty="0" smtClean="0"/>
              <a:t>不能一样</a:t>
            </a:r>
            <a:r>
              <a:rPr lang="en-US" altLang="zh-CN" sz="1400" dirty="0" smtClean="0"/>
              <a:t>-- &gt;</a:t>
            </a:r>
          </a:p>
          <a:p>
            <a:pPr marL="393192" lvl="1" indent="0" fontAlgn="base">
              <a:lnSpc>
                <a:spcPct val="150000"/>
              </a:lnSpc>
              <a:buNone/>
              <a:defRPr/>
            </a:pPr>
            <a:r>
              <a:rPr lang="it-IT" altLang="zh-CN" sz="1300" i="1" dirty="0">
                <a:solidFill>
                  <a:srgbClr val="FF0000"/>
                </a:solidFill>
              </a:rPr>
              <a:t>&lt;dubbo:protocol name="dubbo" port="20880"/&gt; </a:t>
            </a:r>
          </a:p>
          <a:p>
            <a:pPr marL="393192" lvl="1" indent="0">
              <a:lnSpc>
                <a:spcPct val="160000"/>
              </a:lnSpc>
              <a:buNone/>
            </a:pPr>
            <a:endParaRPr lang="en-US" altLang="zh-CN" sz="1400" dirty="0"/>
          </a:p>
          <a:p>
            <a:pPr marL="393192" lvl="1" indent="0">
              <a:lnSpc>
                <a:spcPct val="160000"/>
              </a:lnSpc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2713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00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的本地服务的配置</a:t>
            </a:r>
            <a:endParaRPr lang="en-US" altLang="zh-CN" dirty="0"/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r>
              <a:rPr lang="en-US" altLang="zh-CN" sz="1400" dirty="0"/>
              <a:t>&lt;!– </a:t>
            </a:r>
            <a:r>
              <a:rPr lang="en-US" altLang="zh-CN" sz="1400" dirty="0" smtClean="0"/>
              <a:t>4.</a:t>
            </a:r>
            <a:r>
              <a:rPr lang="zh-CN" altLang="en-US" sz="1400" dirty="0" smtClean="0"/>
              <a:t>配置</a:t>
            </a:r>
            <a:r>
              <a:rPr lang="en-US" altLang="zh-CN" sz="1400" dirty="0"/>
              <a:t>xxx</a:t>
            </a:r>
            <a:r>
              <a:rPr lang="zh-CN" altLang="en-US" sz="1400" dirty="0"/>
              <a:t>本地服务 </a:t>
            </a:r>
            <a:r>
              <a:rPr lang="en-US" altLang="zh-CN" sz="1400" dirty="0"/>
              <a:t>--&gt;</a:t>
            </a:r>
          </a:p>
          <a:p>
            <a:pPr marL="393192" lvl="1" indent="0" fontAlgn="base">
              <a:lnSpc>
                <a:spcPct val="170000"/>
              </a:lnSpc>
              <a:buNone/>
              <a:defRPr/>
            </a:pPr>
            <a:r>
              <a:rPr lang="en-US" altLang="zh-CN" sz="1400" i="1" dirty="0" smtClean="0">
                <a:solidFill>
                  <a:srgbClr val="FF0000"/>
                </a:solidFill>
              </a:rPr>
              <a:t>&lt;</a:t>
            </a:r>
            <a:r>
              <a:rPr lang="en-US" altLang="zh-CN" sz="1400" i="1" dirty="0">
                <a:solidFill>
                  <a:srgbClr val="FF0000"/>
                </a:solidFill>
              </a:rPr>
              <a:t>bean id=“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class=“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com.xxx.XxxServiceImpl</a:t>
            </a:r>
            <a:r>
              <a:rPr lang="en-US" altLang="zh-CN" sz="1400" i="1" dirty="0">
                <a:solidFill>
                  <a:srgbClr val="FF0000"/>
                </a:solidFill>
              </a:rPr>
              <a:t>” </a:t>
            </a:r>
            <a:r>
              <a:rPr lang="en-US" altLang="zh-CN" sz="1400" i="1" dirty="0" smtClean="0">
                <a:solidFill>
                  <a:srgbClr val="FF0000"/>
                </a:solidFill>
              </a:rPr>
              <a:t>/&gt;</a:t>
            </a:r>
          </a:p>
          <a:p>
            <a:pPr marL="393192" lvl="1" indent="0" fontAlgn="base">
              <a:lnSpc>
                <a:spcPct val="170000"/>
              </a:lnSpc>
              <a:buNone/>
              <a:defRPr/>
            </a:pPr>
            <a:endParaRPr lang="en-US" altLang="zh-CN" sz="1400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服务提供端暴露服务的配置</a:t>
            </a:r>
            <a:endParaRPr lang="en-US" altLang="zh-CN" dirty="0"/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r>
              <a:rPr lang="en-US" altLang="zh-CN" sz="1400" dirty="0" smtClean="0"/>
              <a:t>&lt;!– </a:t>
            </a:r>
            <a:r>
              <a:rPr lang="en-US" altLang="zh-CN" sz="1400" dirty="0"/>
              <a:t>4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配置</a:t>
            </a:r>
            <a:r>
              <a:rPr lang="en-US" altLang="zh-CN" sz="1400" dirty="0"/>
              <a:t>xxx</a:t>
            </a:r>
            <a:r>
              <a:rPr lang="zh-CN" altLang="en-US" sz="1400" dirty="0"/>
              <a:t>本地服务 </a:t>
            </a:r>
            <a:r>
              <a:rPr lang="en-US" altLang="zh-CN" sz="1400" dirty="0"/>
              <a:t>--&gt;</a:t>
            </a:r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r>
              <a:rPr lang="en-US" altLang="zh-CN" sz="1400" i="1" dirty="0">
                <a:solidFill>
                  <a:srgbClr val="FF0000"/>
                </a:solidFill>
              </a:rPr>
              <a:t>&lt;bean id=“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class=“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com.xxx.XxxServiceImpl</a:t>
            </a:r>
            <a:r>
              <a:rPr lang="en-US" altLang="zh-CN" sz="1400" i="1" dirty="0">
                <a:solidFill>
                  <a:srgbClr val="FF0000"/>
                </a:solidFill>
              </a:rPr>
              <a:t>” /&gt;</a:t>
            </a:r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r>
              <a:rPr lang="en-US" altLang="zh-CN" sz="1400" dirty="0" smtClean="0"/>
              <a:t>&lt;!– 4.</a:t>
            </a:r>
            <a:r>
              <a:rPr lang="zh-CN" altLang="en-US" sz="1400" dirty="0" smtClean="0"/>
              <a:t>增加</a:t>
            </a:r>
            <a:r>
              <a:rPr lang="zh-CN" altLang="en-US" sz="1400" dirty="0"/>
              <a:t>暴露远程服务配置 </a:t>
            </a:r>
            <a:r>
              <a:rPr lang="en-US" altLang="zh-CN" sz="1400" dirty="0"/>
              <a:t>--&gt;</a:t>
            </a:r>
          </a:p>
          <a:p>
            <a:pPr marL="393192" lvl="1" indent="0" fontAlgn="base">
              <a:lnSpc>
                <a:spcPct val="170000"/>
              </a:lnSpc>
              <a:buNone/>
              <a:defRPr/>
            </a:pPr>
            <a:r>
              <a:rPr lang="en-US" altLang="zh-CN" sz="1400" i="1" dirty="0"/>
              <a:t>&lt;</a:t>
            </a:r>
            <a:r>
              <a:rPr lang="en-US" altLang="zh-CN" sz="1400" i="1" dirty="0" err="1">
                <a:solidFill>
                  <a:srgbClr val="FF0000"/>
                </a:solidFill>
              </a:rPr>
              <a:t>dubbo:service</a:t>
            </a:r>
            <a:r>
              <a:rPr lang="en-US" altLang="zh-CN" sz="1400" i="1" dirty="0">
                <a:solidFill>
                  <a:srgbClr val="FF0000"/>
                </a:solidFill>
              </a:rPr>
              <a:t> interface=“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com.xxx.XxxService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ref=“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/&gt;</a:t>
            </a:r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endParaRPr lang="en-US" altLang="zh-CN" sz="1400" i="1" dirty="0"/>
          </a:p>
          <a:p>
            <a:pPr>
              <a:lnSpc>
                <a:spcPct val="160000"/>
              </a:lnSpc>
            </a:pPr>
            <a:r>
              <a:rPr lang="en-US" altLang="zh-CN" dirty="0" err="1"/>
              <a:t>Dubbo</a:t>
            </a:r>
            <a:r>
              <a:rPr lang="zh-CN" altLang="en-US" dirty="0"/>
              <a:t>服务消费端远程服务的配置</a:t>
            </a:r>
            <a:endParaRPr lang="en-US" altLang="zh-CN" dirty="0"/>
          </a:p>
          <a:p>
            <a:pPr marL="393192" lvl="1" indent="0" fontAlgn="base">
              <a:lnSpc>
                <a:spcPct val="180000"/>
              </a:lnSpc>
              <a:buSzTx/>
              <a:buNone/>
              <a:defRPr/>
            </a:pPr>
            <a:r>
              <a:rPr lang="en-US" altLang="zh-CN" sz="1400" dirty="0" smtClean="0"/>
              <a:t>&lt;!– 4.</a:t>
            </a:r>
            <a:r>
              <a:rPr lang="zh-CN" altLang="en-US" sz="1400" dirty="0" smtClean="0"/>
              <a:t>增加</a:t>
            </a:r>
            <a:r>
              <a:rPr lang="zh-CN" altLang="en-US" sz="1400" dirty="0"/>
              <a:t>引用远程服务配置 </a:t>
            </a:r>
            <a:r>
              <a:rPr lang="en-US" altLang="zh-CN" sz="1400" dirty="0"/>
              <a:t>--&gt;</a:t>
            </a:r>
          </a:p>
          <a:p>
            <a:pPr marL="393192" lvl="1" indent="0" fontAlgn="base">
              <a:lnSpc>
                <a:spcPct val="170000"/>
              </a:lnSpc>
              <a:buNone/>
              <a:defRPr/>
            </a:pPr>
            <a:r>
              <a:rPr lang="en-US" altLang="zh-CN" sz="1400" i="1" dirty="0">
                <a:solidFill>
                  <a:srgbClr val="FF0000"/>
                </a:solidFill>
              </a:rPr>
              <a:t>&lt;</a:t>
            </a:r>
            <a:r>
              <a:rPr lang="en-US" altLang="zh-CN" sz="1400" i="1" dirty="0" err="1">
                <a:solidFill>
                  <a:srgbClr val="FF0000"/>
                </a:solidFill>
              </a:rPr>
              <a:t>dubbo:reference</a:t>
            </a:r>
            <a:r>
              <a:rPr lang="en-US" altLang="zh-CN" sz="1400" i="1" dirty="0">
                <a:solidFill>
                  <a:srgbClr val="FF0000"/>
                </a:solidFill>
              </a:rPr>
              <a:t> id=“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 interface=“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com.xxx.XxxService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/&gt;</a:t>
            </a:r>
          </a:p>
          <a:p>
            <a:pPr marL="256032" lvl="1" indent="0" fontAlgn="base">
              <a:spcBef>
                <a:spcPts val="0"/>
              </a:spcBef>
              <a:buClrTx/>
              <a:buNone/>
              <a:defRPr/>
            </a:pPr>
            <a:endParaRPr lang="en-US" altLang="zh-CN" sz="1400" b="1" dirty="0">
              <a:solidFill>
                <a:srgbClr val="FF0000"/>
              </a:solidFill>
              <a:latin typeface="Consolas"/>
            </a:endParaRPr>
          </a:p>
          <a:p>
            <a:pPr marL="109728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提供声明式结果缓存</a:t>
            </a:r>
            <a:endParaRPr lang="en-US" altLang="zh-CN" dirty="0" smtClean="0"/>
          </a:p>
          <a:p>
            <a:pPr lvl="1"/>
            <a:r>
              <a:rPr lang="zh-CN" altLang="en-US" dirty="0"/>
              <a:t>用于加速热门数据的访问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pPr lvl="1"/>
            <a:r>
              <a:rPr lang="zh-CN" altLang="en-US" dirty="0"/>
              <a:t>减少用户加缓存的</a:t>
            </a:r>
            <a:r>
              <a:rPr lang="zh-CN" altLang="en-US" dirty="0" smtClean="0"/>
              <a:t>工作量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配置选项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1.lru </a:t>
            </a:r>
            <a:r>
              <a:rPr lang="zh-CN" altLang="en-US" dirty="0"/>
              <a:t>基于最近最少使用原则删除多余缓存，保持最热的数据被缓存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/>
            <a:r>
              <a:rPr lang="en-US" altLang="zh-CN" dirty="0" smtClean="0"/>
              <a:t>2.threadlocal </a:t>
            </a:r>
            <a:r>
              <a:rPr lang="zh-CN" altLang="en-US" dirty="0"/>
              <a:t>当前线程缓存，比如一个页面渲染，用到很多</a:t>
            </a:r>
            <a:r>
              <a:rPr lang="en-US" altLang="zh-CN" dirty="0"/>
              <a:t>portal</a:t>
            </a:r>
            <a:r>
              <a:rPr lang="zh-CN" altLang="en-US" dirty="0"/>
              <a:t>，每个</a:t>
            </a:r>
            <a:r>
              <a:rPr lang="en-US" altLang="zh-CN" dirty="0"/>
              <a:t>portal</a:t>
            </a:r>
            <a:r>
              <a:rPr lang="zh-CN" altLang="en-US" dirty="0"/>
              <a:t>都要去查用户信息，通过线程缓存，可以减少这种多余访问。</a:t>
            </a:r>
          </a:p>
          <a:p>
            <a:pPr lvl="2"/>
            <a:r>
              <a:rPr lang="en-US" altLang="zh-CN" dirty="0" smtClean="0"/>
              <a:t>3.jcache </a:t>
            </a:r>
            <a:r>
              <a:rPr lang="zh-CN" altLang="en-US" dirty="0"/>
              <a:t>与</a:t>
            </a:r>
            <a:r>
              <a:rPr lang="en-US" altLang="zh-CN" dirty="0"/>
              <a:t>JSR107</a:t>
            </a:r>
            <a:r>
              <a:rPr lang="zh-CN" altLang="en-US" dirty="0"/>
              <a:t>集成，可以桥接各种缓存实现</a:t>
            </a:r>
            <a:r>
              <a:rPr lang="zh-CN" altLang="en-US" dirty="0" smtClean="0"/>
              <a:t>。需要重写</a:t>
            </a:r>
            <a:r>
              <a:rPr lang="en-US" altLang="zh-CN" dirty="0" err="1" smtClean="0"/>
              <a:t>Jcache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630936" lvl="2" indent="0">
              <a:buNone/>
            </a:pPr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914400" lvl="3" indent="0">
              <a:buNone/>
            </a:pPr>
            <a:r>
              <a:rPr lang="it-IT" altLang="zh-CN" dirty="0"/>
              <a:t>&lt;dubbo:reference interface="com.foo.BarService" </a:t>
            </a:r>
            <a:r>
              <a:rPr lang="it-IT" altLang="zh-CN" dirty="0">
                <a:solidFill>
                  <a:srgbClr val="FF0000"/>
                </a:solidFill>
              </a:rPr>
              <a:t>cache="lru" </a:t>
            </a:r>
            <a:r>
              <a:rPr lang="it-IT" altLang="zh-CN" dirty="0" smtClean="0"/>
              <a:t>/&gt;</a:t>
            </a:r>
          </a:p>
          <a:p>
            <a:pPr marL="914400" lvl="3" indent="0">
              <a:buNone/>
            </a:pPr>
            <a:r>
              <a:rPr lang="zh-CN" altLang="en-US" dirty="0" smtClean="0"/>
              <a:t>或：</a:t>
            </a:r>
            <a:endParaRPr lang="en-US" altLang="zh-CN" dirty="0" smtClean="0"/>
          </a:p>
          <a:p>
            <a:pPr marL="914400" lvl="3" indent="0">
              <a:buNone/>
            </a:pPr>
            <a:r>
              <a:rPr lang="it-IT" altLang="zh-CN" dirty="0"/>
              <a:t>&lt;dubbo:reference interface="com.foo.BarService"&gt;</a:t>
            </a:r>
          </a:p>
          <a:p>
            <a:pPr marL="914400" lvl="3" indent="0">
              <a:buNone/>
            </a:pPr>
            <a:r>
              <a:rPr lang="it-IT" altLang="zh-CN" dirty="0"/>
              <a:t>    &lt;dubbo:method name="findBar" cache="lru" /&gt;</a:t>
            </a:r>
          </a:p>
          <a:p>
            <a:pPr marL="914400" lvl="3" indent="0">
              <a:buNone/>
            </a:pPr>
            <a:r>
              <a:rPr lang="it-IT" altLang="zh-CN" dirty="0"/>
              <a:t>&lt;/dubbo:reference&gt;</a:t>
            </a:r>
            <a:endParaRPr lang="it-IT" altLang="zh-CN" dirty="0" smtClean="0"/>
          </a:p>
          <a:p>
            <a:pPr marL="914400" lvl="3" indent="0">
              <a:buNone/>
            </a:pPr>
            <a:r>
              <a:rPr lang="zh-CN" altLang="en-US" dirty="0" smtClean="0"/>
              <a:t>或：</a:t>
            </a:r>
            <a:endParaRPr lang="en-US" altLang="zh-CN" dirty="0" smtClean="0"/>
          </a:p>
          <a:p>
            <a:pPr marL="914400" lvl="3" indent="0">
              <a:buNone/>
            </a:pPr>
            <a:r>
              <a:rPr lang="en-US" altLang="zh-CN" dirty="0" smtClean="0"/>
              <a:t>@Reference(</a:t>
            </a:r>
            <a:r>
              <a:rPr lang="en-US" altLang="zh-CN" dirty="0" smtClean="0">
                <a:solidFill>
                  <a:srgbClr val="FF0000"/>
                </a:solidFill>
              </a:rPr>
              <a:t>cache=</a:t>
            </a:r>
            <a:r>
              <a:rPr lang="it-IT" altLang="zh-CN" dirty="0">
                <a:solidFill>
                  <a:srgbClr val="FF0000"/>
                </a:solidFill>
              </a:rPr>
              <a:t> </a:t>
            </a:r>
            <a:r>
              <a:rPr lang="it-IT" altLang="zh-CN" dirty="0" smtClean="0">
                <a:solidFill>
                  <a:srgbClr val="FF0000"/>
                </a:solidFill>
              </a:rPr>
              <a:t>"</a:t>
            </a:r>
            <a:r>
              <a:rPr lang="it-IT" altLang="zh-CN" dirty="0">
                <a:solidFill>
                  <a:srgbClr val="FF0000"/>
                </a:solidFill>
              </a:rPr>
              <a:t> </a:t>
            </a:r>
            <a:r>
              <a:rPr lang="it-IT" altLang="zh-CN" dirty="0" smtClean="0">
                <a:solidFill>
                  <a:srgbClr val="FF0000"/>
                </a:solidFill>
              </a:rPr>
              <a:t>lru"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924126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场景：当</a:t>
            </a:r>
            <a:r>
              <a:rPr lang="zh-CN" altLang="en-US" sz="1800" dirty="0"/>
              <a:t>服务提供方</a:t>
            </a:r>
            <a:r>
              <a:rPr lang="zh-CN" altLang="en-US" sz="1800" dirty="0" smtClean="0"/>
              <a:t>一个服务有多个实现时，这时可对服务进行分组或定义服务版本。服务消费方通过组或者版本来决定需要的服务。</a:t>
            </a:r>
            <a:endParaRPr lang="en-US" altLang="zh-CN" sz="1800" dirty="0" smtClean="0"/>
          </a:p>
          <a:p>
            <a:r>
              <a:rPr lang="zh-CN" altLang="en-US" sz="1800" dirty="0" smtClean="0"/>
              <a:t>组服务提供方定义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109728" indent="0"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60" y="2405455"/>
            <a:ext cx="76485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467544" y="4208601"/>
            <a:ext cx="8229600" cy="4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组服务消费方定义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109728" indent="0">
              <a:buFont typeface="Wingdings 3"/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60" y="4653137"/>
            <a:ext cx="7591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1"/>
          <p:cNvSpPr txBox="1">
            <a:spLocks/>
          </p:cNvSpPr>
          <p:nvPr/>
        </p:nvSpPr>
        <p:spPr>
          <a:xfrm>
            <a:off x="467544" y="5405612"/>
            <a:ext cx="8229600" cy="44453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组消费方组设置为：</a:t>
            </a:r>
            <a:r>
              <a:rPr lang="en-US" altLang="zh-CN" sz="1800" dirty="0" smtClean="0">
                <a:solidFill>
                  <a:srgbClr val="FF0000"/>
                </a:solidFill>
              </a:rPr>
              <a:t>group=“*” </a:t>
            </a:r>
            <a:r>
              <a:rPr lang="zh-CN" altLang="en-US" sz="1800" dirty="0" smtClean="0"/>
              <a:t>时，将首次请求成功一组服务记录，并一直请求该服务，直到该服务停止，则换另外的组服务。组还支持指定配置例：</a:t>
            </a:r>
            <a:r>
              <a:rPr lang="en-US" altLang="zh-CN" sz="1800" dirty="0" smtClean="0">
                <a:solidFill>
                  <a:srgbClr val="FF0000"/>
                </a:solidFill>
              </a:rPr>
              <a:t>group=“group1</a:t>
            </a:r>
            <a:r>
              <a:rPr lang="zh-CN" altLang="en-US" sz="1800" dirty="0" smtClean="0">
                <a:solidFill>
                  <a:srgbClr val="FF0000"/>
                </a:solidFill>
              </a:rPr>
              <a:t>，</a:t>
            </a:r>
            <a:r>
              <a:rPr lang="en-US" altLang="zh-CN" sz="1800" dirty="0" smtClean="0">
                <a:solidFill>
                  <a:srgbClr val="FF0000"/>
                </a:solidFill>
              </a:rPr>
              <a:t>group2”</a:t>
            </a:r>
          </a:p>
          <a:p>
            <a:pPr lvl="1"/>
            <a:endParaRPr lang="en-US" altLang="zh-CN" sz="1800" dirty="0" smtClean="0"/>
          </a:p>
          <a:p>
            <a:pPr marL="109728" indent="0">
              <a:buFont typeface="Wingdings 3"/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97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544" y="1711349"/>
            <a:ext cx="7221512" cy="423793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一、</a:t>
            </a:r>
            <a:r>
              <a:rPr lang="en-US" altLang="zh-CN" b="1" dirty="0" err="1" smtClean="0">
                <a:latin typeface="华文宋体" pitchFamily="2" charset="-122"/>
                <a:ea typeface="华文宋体" pitchFamily="2" charset="-122"/>
                <a:hlinkClick r:id="rId2" action="ppaction://hlinksldjump"/>
              </a:rPr>
              <a:t>Dubbo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2" action="ppaction://hlinksldjump"/>
              </a:rPr>
              <a:t>介绍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二、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3" action="ppaction://hlinksldjump"/>
              </a:rPr>
              <a:t>使用方法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三、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4" action="ppaction://hlinksldjump"/>
              </a:rPr>
              <a:t>性能调优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华文宋体" pitchFamily="2" charset="-122"/>
                <a:ea typeface="华文宋体" pitchFamily="2" charset="-122"/>
              </a:rPr>
              <a:t>四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4" action="ppaction://hlinksldjump"/>
              </a:rPr>
              <a:t>成熟度</a:t>
            </a:r>
            <a:endParaRPr lang="en-US" altLang="zh-CN" sz="2200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华文宋体" pitchFamily="2" charset="-122"/>
                <a:ea typeface="华文宋体" pitchFamily="2" charset="-122"/>
              </a:rPr>
              <a:t>五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5" action="ppaction://hlinksldjump"/>
              </a:rPr>
              <a:t>配置实例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华文宋体" pitchFamily="2" charset="-122"/>
                <a:ea typeface="华文宋体" pitchFamily="2" charset="-122"/>
              </a:rPr>
              <a:t>六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6" action="ppaction://hlinksldjump"/>
              </a:rPr>
              <a:t>集群容错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华文宋体" pitchFamily="2" charset="-122"/>
                <a:ea typeface="华文宋体" pitchFamily="2" charset="-122"/>
              </a:rPr>
              <a:t>七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7" action="ppaction://hlinksldjump"/>
              </a:rPr>
              <a:t>服务</a:t>
            </a:r>
            <a:r>
              <a:rPr lang="zh-CN" altLang="en-US" b="1" dirty="0">
                <a:latin typeface="华文宋体" pitchFamily="2" charset="-122"/>
                <a:ea typeface="华文宋体" pitchFamily="2" charset="-122"/>
                <a:hlinkClick r:id="rId7" action="ppaction://hlinksldjump"/>
              </a:rPr>
              <a:t>管理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八、</a:t>
            </a:r>
            <a:r>
              <a:rPr lang="zh-CN" altLang="en-US" b="1" dirty="0">
                <a:latin typeface="华文宋体" pitchFamily="2" charset="-122"/>
                <a:ea typeface="华文宋体" pitchFamily="2" charset="-122"/>
                <a:hlinkClick r:id="rId8" action="ppaction://hlinksldjump"/>
              </a:rPr>
              <a:t>容量规划</a:t>
            </a:r>
            <a:endParaRPr lang="zh-CN" altLang="en-US" b="1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29195"/>
            <a:ext cx="7581528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zh-CN" dirty="0" err="1"/>
              <a:t>Dubbo</a:t>
            </a:r>
            <a:r>
              <a:rPr lang="en-US" altLang="zh-CN" dirty="0"/>
              <a:t>-</a:t>
            </a:r>
            <a:r>
              <a:rPr lang="zh-CN" altLang="en-US" dirty="0"/>
              <a:t>分布式服务框架</a:t>
            </a:r>
          </a:p>
        </p:txBody>
      </p:sp>
    </p:spTree>
    <p:extLst>
      <p:ext uri="{BB962C8B-B14F-4D97-AF65-F5344CB8AC3E}">
        <p14:creationId xmlns:p14="http://schemas.microsoft.com/office/powerpoint/2010/main" val="20861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924126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场景：当</a:t>
            </a:r>
            <a:r>
              <a:rPr lang="zh-CN" altLang="en-US" sz="1800" dirty="0"/>
              <a:t>服务提供方</a:t>
            </a:r>
            <a:r>
              <a:rPr lang="zh-CN" altLang="en-US" sz="1800" dirty="0" smtClean="0"/>
              <a:t>一个服务有多个实现时，这时可对服务进行分组或定义服务版本。服务消费方通过组或者版本来决定需要的服务。</a:t>
            </a:r>
            <a:endParaRPr lang="en-US" altLang="zh-CN" sz="1800" dirty="0" smtClean="0"/>
          </a:p>
          <a:p>
            <a:r>
              <a:rPr lang="zh-CN" altLang="en-US" sz="1800" dirty="0" smtClean="0"/>
              <a:t>组服务提供方定义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109728" indent="0"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67544" y="4208601"/>
            <a:ext cx="8229600" cy="4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组服务消费方定义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109728" indent="0">
              <a:buFont typeface="Wingdings 3"/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467544" y="5405612"/>
            <a:ext cx="8229600" cy="44453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组消费方组设置为：</a:t>
            </a:r>
            <a:r>
              <a:rPr lang="en-US" altLang="zh-CN" sz="1800" dirty="0">
                <a:solidFill>
                  <a:srgbClr val="FF0000"/>
                </a:solidFill>
              </a:rPr>
              <a:t>version</a:t>
            </a:r>
            <a:r>
              <a:rPr lang="en-US" altLang="zh-CN" sz="1800" dirty="0" smtClean="0">
                <a:solidFill>
                  <a:srgbClr val="FF0000"/>
                </a:solidFill>
              </a:rPr>
              <a:t>=“*” </a:t>
            </a:r>
            <a:r>
              <a:rPr lang="zh-CN" altLang="en-US" sz="1800" dirty="0" smtClean="0"/>
              <a:t>时，将随机请求正常运行的服务，并一按照该规律调用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endParaRPr lang="en-US" altLang="zh-CN" sz="1800" dirty="0" smtClean="0"/>
          </a:p>
          <a:p>
            <a:pPr marL="109728" indent="0">
              <a:buFont typeface="Wingdings 3"/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7247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94" y="4581128"/>
            <a:ext cx="7753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5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endParaRPr lang="en-US" altLang="zh-CN" sz="10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消费方与提供方必须保证有相同的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2.Interface</a:t>
            </a:r>
            <a:r>
              <a:rPr lang="zh-CN" altLang="en-US" dirty="0" smtClean="0"/>
              <a:t>的入参与返回类型必须实现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仅支持</a:t>
            </a:r>
            <a:r>
              <a:rPr lang="en-US" altLang="zh-CN" dirty="0" smtClean="0"/>
              <a:t>selvet2.5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4.Dubbo2.5.3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Spring2.5.6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,</a:t>
            </a:r>
            <a:r>
              <a:rPr lang="zh-CN" altLang="zh-CN" dirty="0"/>
              <a:t>该在</a:t>
            </a:r>
            <a:r>
              <a:rPr lang="en-US" altLang="zh-CN" dirty="0"/>
              <a:t>jdk1.8</a:t>
            </a:r>
            <a:r>
              <a:rPr lang="zh-CN" altLang="zh-CN" dirty="0"/>
              <a:t>环境</a:t>
            </a:r>
            <a:r>
              <a:rPr lang="zh-CN" altLang="zh-CN" dirty="0" smtClean="0"/>
              <a:t>下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有</a:t>
            </a:r>
            <a:r>
              <a:rPr lang="zh-CN" altLang="zh-CN" dirty="0"/>
              <a:t>兼容性问题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时</a:t>
            </a:r>
            <a:r>
              <a:rPr lang="zh-CN" altLang="zh-CN" dirty="0" smtClean="0"/>
              <a:t>因此</a:t>
            </a:r>
            <a:r>
              <a:rPr lang="zh-CN" altLang="zh-CN" dirty="0"/>
              <a:t>必须排除</a:t>
            </a:r>
            <a:r>
              <a:rPr lang="en-US" altLang="zh-CN" dirty="0" smtClean="0"/>
              <a:t>Spring2.5.6. SEC03.jar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5.Dubbo2.5.3</a:t>
            </a:r>
            <a:r>
              <a:rPr lang="zh-CN" altLang="en-US" dirty="0" smtClean="0"/>
              <a:t>仅支持</a:t>
            </a:r>
            <a:r>
              <a:rPr lang="en-US" altLang="zh-CN" dirty="0" smtClean="0"/>
              <a:t>Redis2.2.1</a:t>
            </a:r>
            <a:r>
              <a:rPr lang="zh-CN" altLang="en-US" dirty="0" smtClean="0"/>
              <a:t>以下的客户端版本。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6.zookeeper</a:t>
            </a:r>
            <a:r>
              <a:rPr lang="zh-CN" altLang="en-US" dirty="0" smtClean="0"/>
              <a:t>为注册中心时客户端版本与服务版本最好保持一致。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0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8032"/>
          </a:xfrm>
        </p:spPr>
        <p:txBody>
          <a:bodyPr/>
          <a:lstStyle/>
          <a:p>
            <a:r>
              <a:rPr lang="zh-CN" altLang="en-US" dirty="0" smtClean="0"/>
              <a:t>注解配置</a:t>
            </a:r>
            <a:endParaRPr lang="en-US" altLang="zh-CN" dirty="0" smtClean="0"/>
          </a:p>
          <a:p>
            <a:pPr lvl="1"/>
            <a:r>
              <a:rPr lang="zh-CN" altLang="en-US" sz="1400" dirty="0" smtClean="0"/>
              <a:t>注解扫描器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配置：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dubbo:annotation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package=</a:t>
            </a:r>
            <a:r>
              <a:rPr lang="en-US" altLang="zh-CN" sz="1400" i="1" dirty="0"/>
              <a:t>"</a:t>
            </a:r>
            <a:r>
              <a:rPr lang="en-US" altLang="zh-CN" sz="1400" i="1" dirty="0" err="1" smtClean="0"/>
              <a:t>com.xx.xxxx</a:t>
            </a:r>
            <a:r>
              <a:rPr lang="en-US" altLang="zh-CN" sz="1400" i="1" dirty="0" smtClean="0"/>
              <a:t>"/&gt;</a:t>
            </a:r>
          </a:p>
          <a:p>
            <a:pPr lvl="1"/>
            <a:r>
              <a:rPr lang="zh-CN" altLang="en-US" sz="1400" dirty="0"/>
              <a:t>服务提供方服务暴露</a:t>
            </a:r>
            <a:r>
              <a:rPr lang="zh-CN" altLang="en-US" sz="1400" dirty="0" smtClean="0"/>
              <a:t>配置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@Service 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com.alibaba.dubbo.config.annotation.Service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例：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FF0000"/>
                </a:solidFill>
              </a:rPr>
              <a:t>@Service(version</a:t>
            </a:r>
            <a:r>
              <a:rPr lang="en-US" altLang="zh-CN" sz="1400" dirty="0" smtClean="0">
                <a:solidFill>
                  <a:srgbClr val="FF0000"/>
                </a:solidFill>
              </a:rPr>
              <a:t>=“0.0.2”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</a:rPr>
              <a:t>group=“group1”)</a:t>
            </a:r>
          </a:p>
          <a:p>
            <a:pPr marL="393192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UserServiceImpl</a:t>
            </a:r>
            <a:r>
              <a:rPr lang="en-US" altLang="zh-CN" sz="1400" dirty="0" smtClean="0"/>
              <a:t> implements  </a:t>
            </a:r>
            <a:r>
              <a:rPr lang="en-US" altLang="zh-CN" sz="1400" dirty="0" err="1" smtClean="0"/>
              <a:t>UserServic</a:t>
            </a:r>
            <a:r>
              <a:rPr lang="en-US" altLang="zh-CN" sz="1400" dirty="0" smtClean="0"/>
              <a:t>{</a:t>
            </a:r>
          </a:p>
          <a:p>
            <a:pPr marL="393192" lvl="1" indent="0">
              <a:buNone/>
            </a:pPr>
            <a:r>
              <a:rPr lang="en-US" altLang="zh-CN" sz="1400" dirty="0" smtClean="0"/>
              <a:t>		……</a:t>
            </a:r>
            <a:endParaRPr lang="en-US" altLang="zh-CN" sz="1400" dirty="0"/>
          </a:p>
          <a:p>
            <a:pPr marL="393192" lvl="1" indent="0">
              <a:buNone/>
            </a:pPr>
            <a:r>
              <a:rPr lang="en-US" altLang="zh-CN" sz="1400" dirty="0" smtClean="0"/>
              <a:t>	}</a:t>
            </a:r>
          </a:p>
          <a:p>
            <a:pPr lvl="1"/>
            <a:r>
              <a:rPr lang="zh-CN" altLang="en-US" sz="1400" dirty="0" smtClean="0"/>
              <a:t>服务消费方引用服务配置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@Reference 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com.alibaba.dubbo.config.annotation.Reference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 smtClean="0"/>
              <a:t>   </a:t>
            </a:r>
            <a:r>
              <a:rPr lang="zh-CN" altLang="en-US" sz="1400" dirty="0" smtClean="0"/>
              <a:t>例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393192" lvl="1" indent="0">
              <a:buNone/>
            </a:pPr>
            <a:r>
              <a:rPr lang="en-US" altLang="zh-CN" sz="1400" dirty="0" smtClean="0"/>
              <a:t>	@</a:t>
            </a:r>
            <a:r>
              <a:rPr lang="en-US" altLang="zh-CN" sz="1400" dirty="0"/>
              <a:t>Controller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	public class </a:t>
            </a:r>
            <a:r>
              <a:rPr lang="en-US" altLang="zh-CN" sz="1400" dirty="0" smtClean="0"/>
              <a:t>LoginController{</a:t>
            </a:r>
          </a:p>
          <a:p>
            <a:pPr marL="393192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@Reference(version=“0.0.2”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</a:rPr>
              <a:t>group</a:t>
            </a:r>
            <a:r>
              <a:rPr lang="en-US" altLang="zh-CN" sz="1400" dirty="0">
                <a:solidFill>
                  <a:srgbClr val="FF0000"/>
                </a:solidFill>
              </a:rPr>
              <a:t>=“group1”)</a:t>
            </a:r>
          </a:p>
          <a:p>
            <a:pPr marL="393192" lvl="1" indent="0">
              <a:buNone/>
            </a:pPr>
            <a:r>
              <a:rPr lang="en-US" altLang="zh-CN" sz="1400" dirty="0" smtClean="0"/>
              <a:t>		private </a:t>
            </a:r>
            <a:r>
              <a:rPr lang="en-US" altLang="zh-CN" sz="1400" dirty="0" err="1" smtClean="0"/>
              <a:t>UserService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userService</a:t>
            </a:r>
            <a:r>
              <a:rPr lang="en-US" altLang="zh-CN" sz="1400" dirty="0" smtClean="0"/>
              <a:t> 	</a:t>
            </a:r>
          </a:p>
          <a:p>
            <a:pPr marL="393192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……	</a:t>
            </a:r>
            <a:r>
              <a:rPr lang="en-US" altLang="zh-CN" sz="1400" dirty="0"/>
              <a:t>		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}</a:t>
            </a:r>
          </a:p>
          <a:p>
            <a:pPr marL="393192" lvl="1" indent="0">
              <a:buNone/>
            </a:pPr>
            <a:endParaRPr lang="en-US" altLang="zh-CN" sz="1400" dirty="0"/>
          </a:p>
          <a:p>
            <a:pPr marL="393192" lvl="1" indent="0">
              <a:buNone/>
            </a:pPr>
            <a:endParaRPr lang="en-US" altLang="zh-CN" sz="1400" dirty="0"/>
          </a:p>
          <a:p>
            <a:pPr marL="393192" lvl="1" indent="0">
              <a:buNone/>
            </a:pPr>
            <a:endParaRPr lang="en-US" altLang="zh-CN" sz="1400" i="1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1521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泛接口调用方式主要用于客户端</a:t>
            </a:r>
            <a:r>
              <a:rPr lang="zh-CN" altLang="en-US" sz="1800" dirty="0">
                <a:solidFill>
                  <a:srgbClr val="FF0000"/>
                </a:solidFill>
              </a:rPr>
              <a:t>没有</a:t>
            </a:r>
            <a:r>
              <a:rPr lang="en-US" altLang="zh-CN" sz="1800" dirty="0">
                <a:solidFill>
                  <a:srgbClr val="FF0000"/>
                </a:solidFill>
              </a:rPr>
              <a:t>API</a:t>
            </a:r>
            <a:r>
              <a:rPr lang="zh-CN" altLang="en-US" sz="1800" dirty="0">
                <a:solidFill>
                  <a:srgbClr val="FF0000"/>
                </a:solidFill>
              </a:rPr>
              <a:t>接口</a:t>
            </a:r>
            <a:r>
              <a:rPr lang="zh-CN" altLang="en-US" sz="1800" dirty="0"/>
              <a:t>及模型类元的情况，参数及返回值中的所有</a:t>
            </a:r>
            <a:r>
              <a:rPr lang="en-US" altLang="zh-CN" sz="1800" dirty="0"/>
              <a:t>POJO</a:t>
            </a:r>
            <a:r>
              <a:rPr lang="zh-CN" altLang="en-US" sz="1800" dirty="0"/>
              <a:t>均用</a:t>
            </a:r>
            <a:r>
              <a:rPr lang="en-US" altLang="zh-CN" sz="1800" dirty="0"/>
              <a:t>Map</a:t>
            </a:r>
            <a:r>
              <a:rPr lang="zh-CN" altLang="en-US" sz="1800" dirty="0"/>
              <a:t>表示，通常用于框架集成，比如：实现一个通用的服务测试框架，可通过</a:t>
            </a:r>
            <a:r>
              <a:rPr lang="en-US" altLang="zh-CN" sz="1800" dirty="0" err="1"/>
              <a:t>GenericService</a:t>
            </a:r>
            <a:r>
              <a:rPr lang="zh-CN" altLang="en-US" sz="1800" dirty="0"/>
              <a:t>调用所有服务实现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配置如下：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/>
              <a:t>-</a:t>
            </a:r>
            <a:r>
              <a:rPr lang="zh-CN" altLang="en-US" dirty="0" smtClean="0"/>
              <a:t>泛化引用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67544" y="2807221"/>
            <a:ext cx="8229600" cy="33374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注解方式：</a:t>
            </a:r>
            <a:endParaRPr lang="zh-CN" altLang="en-US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67633"/>
            <a:ext cx="6305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8" y="4005064"/>
            <a:ext cx="81153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467544" y="3645024"/>
            <a:ext cx="8229600" cy="33374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调用方法：</a:t>
            </a:r>
            <a:endParaRPr lang="zh-CN" altLang="en-US" sz="1800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467544" y="4391397"/>
            <a:ext cx="8229600" cy="134185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/>
              <a:t>一</a:t>
            </a:r>
            <a:r>
              <a:rPr lang="zh-CN" altLang="en-US" sz="1800" dirty="0" smtClean="0"/>
              <a:t>个重要的接口：</a:t>
            </a:r>
            <a:endParaRPr lang="en-US" altLang="zh-CN" sz="1800" dirty="0"/>
          </a:p>
          <a:p>
            <a:pPr lvl="1"/>
            <a:r>
              <a:rPr lang="en-US" altLang="zh-CN" sz="1400" b="1" dirty="0" err="1" smtClean="0">
                <a:solidFill>
                  <a:srgbClr val="FF0000"/>
                </a:solidFill>
              </a:rPr>
              <a:t>com.alibaba.dubbo.rpc.service.GenericService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dirty="0" smtClean="0"/>
              <a:t>服务提供端没有接口，需要暴露的服务需要实现以上接口。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服务消费端通过该接口引用服务提供方的服务，通过以上调用方法调用服务端方法。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返回的对象默认是以</a:t>
            </a:r>
            <a:r>
              <a:rPr lang="en-US" altLang="zh-CN" sz="1400" dirty="0" smtClean="0"/>
              <a:t>Map</a:t>
            </a:r>
            <a:r>
              <a:rPr lang="zh-CN" altLang="en-US" sz="1400" dirty="0" smtClean="0"/>
              <a:t>形式返回。</a:t>
            </a:r>
            <a:endParaRPr lang="en-US" altLang="zh-CN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8" y="2451745"/>
            <a:ext cx="54959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1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泛化实现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57200" y="1481328"/>
            <a:ext cx="8229600" cy="32438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泛接口调用方式主要用于</a:t>
            </a:r>
            <a:r>
              <a:rPr lang="zh-CN" altLang="en-US" sz="1800" dirty="0" smtClean="0">
                <a:solidFill>
                  <a:srgbClr val="FF0000"/>
                </a:solidFill>
              </a:rPr>
              <a:t>客户端没有</a:t>
            </a:r>
            <a:r>
              <a:rPr lang="en-US" altLang="zh-CN" sz="1800" dirty="0" smtClean="0">
                <a:solidFill>
                  <a:srgbClr val="FF0000"/>
                </a:solidFill>
              </a:rPr>
              <a:t>API</a:t>
            </a:r>
            <a:r>
              <a:rPr lang="zh-CN" altLang="en-US" sz="1800" dirty="0" smtClean="0">
                <a:solidFill>
                  <a:srgbClr val="FF0000"/>
                </a:solidFill>
              </a:rPr>
              <a:t>接口</a:t>
            </a:r>
            <a:r>
              <a:rPr lang="zh-CN" altLang="en-US" sz="1800" dirty="0" smtClean="0"/>
              <a:t>及模型类元的情况，参数及返回值中的所有</a:t>
            </a:r>
            <a:r>
              <a:rPr lang="en-US" altLang="zh-CN" sz="1800" dirty="0" smtClean="0"/>
              <a:t>POJO</a:t>
            </a:r>
            <a:r>
              <a:rPr lang="zh-CN" altLang="en-US" sz="1800" dirty="0" smtClean="0"/>
              <a:t>均用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表示，通常用于框架集成，比如：实现一个通用的服务测试框架，可通过</a:t>
            </a:r>
            <a:r>
              <a:rPr lang="en-US" altLang="zh-CN" sz="1800" dirty="0" err="1" smtClean="0"/>
              <a:t>GenericService</a:t>
            </a:r>
            <a:r>
              <a:rPr lang="zh-CN" altLang="en-US" sz="1800" dirty="0" smtClean="0"/>
              <a:t>调用所有服务实现。</a:t>
            </a:r>
            <a:endParaRPr lang="en-US" altLang="zh-CN" sz="1800" dirty="0" smtClean="0"/>
          </a:p>
          <a:p>
            <a:r>
              <a:rPr lang="zh-CN" altLang="en-US" sz="1800" dirty="0" smtClean="0"/>
              <a:t>配置如下：</a:t>
            </a:r>
            <a:endParaRPr lang="en-US" altLang="zh-CN" sz="1800" dirty="0" smtClean="0"/>
          </a:p>
          <a:p>
            <a:pPr marL="109728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&lt;</a:t>
            </a:r>
            <a:r>
              <a:rPr lang="en-US" altLang="zh-CN" sz="1600" dirty="0"/>
              <a:t>bean id="</a:t>
            </a:r>
            <a:r>
              <a:rPr lang="en-US" altLang="zh-CN" sz="1600" dirty="0" err="1"/>
              <a:t>genericService</a:t>
            </a:r>
            <a:r>
              <a:rPr lang="en-US" altLang="zh-CN" sz="1600" dirty="0"/>
              <a:t>" class="</a:t>
            </a:r>
            <a:r>
              <a:rPr lang="en-US" altLang="zh-CN" sz="1600" dirty="0" err="1"/>
              <a:t>com.foo.MyGenericService</a:t>
            </a:r>
            <a:r>
              <a:rPr lang="en-US" altLang="zh-CN" sz="1600" dirty="0"/>
              <a:t>" </a:t>
            </a:r>
            <a:r>
              <a:rPr lang="en-US" altLang="zh-CN" sz="1600" dirty="0" smtClean="0"/>
              <a:t>/&gt;</a:t>
            </a:r>
          </a:p>
          <a:p>
            <a:pPr marL="109728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&lt;</a:t>
            </a:r>
            <a:r>
              <a:rPr lang="en-US" altLang="zh-CN" sz="1600" dirty="0" err="1"/>
              <a:t>dubbo:service</a:t>
            </a:r>
            <a:r>
              <a:rPr lang="en-US" altLang="zh-CN" sz="1600" dirty="0"/>
              <a:t> interface="</a:t>
            </a:r>
            <a:r>
              <a:rPr lang="en-US" altLang="zh-CN" sz="1600" dirty="0" err="1">
                <a:solidFill>
                  <a:srgbClr val="FF0000"/>
                </a:solidFill>
              </a:rPr>
              <a:t>com.foo.BarService</a:t>
            </a:r>
            <a:r>
              <a:rPr lang="en-US" altLang="zh-CN" sz="1600" dirty="0"/>
              <a:t>" ref="</a:t>
            </a:r>
            <a:r>
              <a:rPr lang="en-US" altLang="zh-CN" sz="1600" dirty="0" err="1"/>
              <a:t>genericService</a:t>
            </a:r>
            <a:r>
              <a:rPr lang="en-US" altLang="zh-CN" sz="1600" dirty="0"/>
              <a:t>" </a:t>
            </a:r>
            <a:r>
              <a:rPr lang="en-US" altLang="zh-CN" sz="1600" dirty="0" smtClean="0"/>
              <a:t>/&gt;</a:t>
            </a:r>
          </a:p>
          <a:p>
            <a:r>
              <a:rPr lang="zh-CN" altLang="en-US" sz="1800" dirty="0" smtClean="0"/>
              <a:t>实现类</a:t>
            </a:r>
            <a:r>
              <a:rPr lang="zh-CN" altLang="en-US" sz="1800" dirty="0"/>
              <a:t>如下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endParaRPr lang="zh-CN" altLang="en-US" sz="1800" dirty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62640"/>
            <a:ext cx="75057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5232" y="1481328"/>
            <a:ext cx="7499176" cy="4525963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回声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异步调用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sldjump"/>
              </a:rPr>
              <a:t>并发控制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连接控制</a:t>
            </a:r>
            <a:endParaRPr lang="en-US" altLang="zh-CN" dirty="0" smtClean="0"/>
          </a:p>
          <a:p>
            <a:r>
              <a:rPr lang="zh-CN" altLang="en-US" dirty="0">
                <a:hlinkClick r:id="rId6" action="ppaction://hlinksldjump"/>
              </a:rPr>
              <a:t>连接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性能调</a:t>
            </a:r>
            <a:r>
              <a:rPr lang="zh-CN" altLang="en-US" dirty="0"/>
              <a:t>优</a:t>
            </a:r>
          </a:p>
        </p:txBody>
      </p:sp>
    </p:spTree>
    <p:extLst>
      <p:ext uri="{BB962C8B-B14F-4D97-AF65-F5344CB8AC3E}">
        <p14:creationId xmlns:p14="http://schemas.microsoft.com/office/powerpoint/2010/main" val="18900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zh-CN" altLang="en-US" dirty="0" smtClean="0"/>
              <a:t>回声用于</a:t>
            </a:r>
            <a:r>
              <a:rPr lang="zh-CN" altLang="en-US" dirty="0"/>
              <a:t>检测服务是否可用，回声测试按照正常请求流程执行，能够测试整个调用是否通畅，可用于</a:t>
            </a:r>
            <a:r>
              <a:rPr lang="zh-CN" altLang="en-US" dirty="0" smtClean="0"/>
              <a:t>监控。调用如下：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性能调优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610730"/>
            <a:ext cx="8083833" cy="12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80517"/>
            <a:ext cx="7309519" cy="49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6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zh-CN" altLang="en-US" dirty="0" smtClean="0"/>
              <a:t>异步声明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方法的异步声明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性能调优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异步调用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18865" y="3281528"/>
            <a:ext cx="8229600" cy="5075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异步调用代码片段</a:t>
            </a:r>
            <a:endParaRPr lang="en-US" altLang="zh-C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0" y="3920945"/>
            <a:ext cx="7895405" cy="166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1702"/>
            <a:ext cx="6264696" cy="124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0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8"/>
          </a:xfrm>
        </p:spPr>
        <p:txBody>
          <a:bodyPr/>
          <a:lstStyle/>
          <a:p>
            <a:r>
              <a:rPr lang="zh-CN" altLang="en-US" dirty="0"/>
              <a:t>限制</a:t>
            </a:r>
            <a:r>
              <a:rPr lang="en-US" altLang="zh-CN" dirty="0" err="1"/>
              <a:t>com.foo.BarService</a:t>
            </a:r>
            <a:r>
              <a:rPr lang="zh-CN" altLang="en-US" dirty="0"/>
              <a:t>的每个方法，</a:t>
            </a:r>
            <a:r>
              <a:rPr lang="zh-CN" altLang="en-US" b="1" dirty="0"/>
              <a:t>服务器端</a:t>
            </a:r>
            <a:r>
              <a:rPr lang="zh-CN" altLang="en-US" dirty="0"/>
              <a:t>并发执行（或占用线程池线程数）不能超过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调</a:t>
            </a:r>
            <a:r>
              <a:rPr lang="zh-CN" altLang="en-US" dirty="0" smtClean="0"/>
              <a:t>优</a:t>
            </a:r>
            <a:r>
              <a:rPr lang="en-US" altLang="zh-CN" dirty="0"/>
              <a:t>-</a:t>
            </a:r>
            <a:r>
              <a:rPr lang="zh-CN" altLang="en-US" dirty="0" smtClean="0"/>
              <a:t>并发控制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6552728" cy="34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1"/>
          <p:cNvSpPr txBox="1">
            <a:spLocks/>
          </p:cNvSpPr>
          <p:nvPr/>
        </p:nvSpPr>
        <p:spPr>
          <a:xfrm>
            <a:off x="467544" y="3140968"/>
            <a:ext cx="8229600" cy="1011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限制</a:t>
            </a:r>
            <a:r>
              <a:rPr lang="en-US" altLang="zh-CN" dirty="0" err="1"/>
              <a:t>com.foo.BarService</a:t>
            </a:r>
            <a:r>
              <a:rPr lang="zh-CN" altLang="en-US" dirty="0"/>
              <a:t>的每个方法，每</a:t>
            </a:r>
            <a:r>
              <a:rPr lang="zh-CN" altLang="en-US" b="1" dirty="0"/>
              <a:t>客户端</a:t>
            </a:r>
            <a:r>
              <a:rPr lang="zh-CN" altLang="en-US" dirty="0"/>
              <a:t>并发执行（或占用连接的请求数）不能超过</a:t>
            </a:r>
            <a:r>
              <a:rPr lang="en-US" altLang="zh-CN" dirty="0"/>
              <a:t>10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655272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611560" y="4869160"/>
            <a:ext cx="8229600" cy="1011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pt-BR" dirty="0"/>
              <a:t>如果</a:t>
            </a:r>
            <a:r>
              <a:rPr lang="pt-BR" altLang="zh-CN" dirty="0"/>
              <a:t>&lt;dubbo:service&gt;</a:t>
            </a:r>
            <a:r>
              <a:rPr lang="zh-CN" altLang="pt-BR" dirty="0"/>
              <a:t>和</a:t>
            </a:r>
            <a:r>
              <a:rPr lang="pt-BR" altLang="zh-CN" dirty="0"/>
              <a:t>&lt;dubbo:reference&gt;</a:t>
            </a:r>
            <a:r>
              <a:rPr lang="zh-CN" altLang="pt-BR" dirty="0"/>
              <a:t>都配了</a:t>
            </a:r>
            <a:r>
              <a:rPr lang="pt-BR" altLang="zh-CN" dirty="0"/>
              <a:t>actives</a:t>
            </a:r>
            <a:r>
              <a:rPr lang="zh-CN" altLang="pt-BR" dirty="0"/>
              <a:t>，</a:t>
            </a:r>
            <a:r>
              <a:rPr lang="pt-BR" altLang="zh-CN" dirty="0"/>
              <a:t>&lt;dubbo:reference&gt;</a:t>
            </a:r>
            <a:r>
              <a:rPr lang="zh-CN" altLang="pt-BR" dirty="0"/>
              <a:t>优先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7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zh-CN" altLang="en-US" dirty="0"/>
              <a:t>限制</a:t>
            </a:r>
            <a:r>
              <a:rPr lang="zh-CN" altLang="en-US" b="1" dirty="0"/>
              <a:t>服务器端</a:t>
            </a:r>
            <a:r>
              <a:rPr lang="zh-CN" altLang="en-US" dirty="0"/>
              <a:t>接受的连接不能超过</a:t>
            </a:r>
            <a:r>
              <a:rPr lang="en-US" altLang="zh-CN" dirty="0"/>
              <a:t>10</a:t>
            </a:r>
            <a:r>
              <a:rPr lang="zh-CN" altLang="en-US" dirty="0"/>
              <a:t>个：（以连接在</a:t>
            </a:r>
            <a:r>
              <a:rPr lang="en-US" altLang="zh-CN" dirty="0"/>
              <a:t>Server</a:t>
            </a:r>
            <a:r>
              <a:rPr lang="zh-CN" altLang="en-US" dirty="0"/>
              <a:t>上，所以配置在</a:t>
            </a:r>
            <a:r>
              <a:rPr lang="en-US" altLang="zh-CN" dirty="0"/>
              <a:t>Provider</a:t>
            </a:r>
            <a:r>
              <a:rPr lang="zh-CN" altLang="en-US" dirty="0"/>
              <a:t>上）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调</a:t>
            </a:r>
            <a:r>
              <a:rPr lang="zh-CN" altLang="en-US" dirty="0" smtClean="0"/>
              <a:t>优</a:t>
            </a:r>
            <a:r>
              <a:rPr lang="en-US" altLang="zh-CN" dirty="0"/>
              <a:t>-</a:t>
            </a:r>
            <a:r>
              <a:rPr lang="zh-CN" altLang="en-US" dirty="0" smtClean="0">
                <a:effectLst/>
              </a:rPr>
              <a:t>连接控制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824536" cy="37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446856" y="2996952"/>
            <a:ext cx="8229600" cy="115212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限制</a:t>
            </a:r>
            <a:r>
              <a:rPr lang="zh-CN" altLang="en-US" b="1" dirty="0"/>
              <a:t>客户端服务</a:t>
            </a:r>
            <a:r>
              <a:rPr lang="zh-CN" altLang="en-US" dirty="0"/>
              <a:t>使用连接连接数：</a:t>
            </a:r>
            <a:r>
              <a:rPr lang="en-US" altLang="zh-CN" dirty="0"/>
              <a:t>(</a:t>
            </a:r>
            <a:r>
              <a:rPr lang="zh-CN" altLang="en-US" dirty="0"/>
              <a:t>如果是长连接，比如</a:t>
            </a:r>
            <a:r>
              <a:rPr lang="en-US" altLang="zh-CN" dirty="0" err="1"/>
              <a:t>Dubbo</a:t>
            </a:r>
            <a:r>
              <a:rPr lang="zh-CN" altLang="en-US" dirty="0"/>
              <a:t>协议，</a:t>
            </a:r>
            <a:r>
              <a:rPr lang="en-US" altLang="zh-CN" dirty="0"/>
              <a:t>connections</a:t>
            </a:r>
            <a:r>
              <a:rPr lang="zh-CN" altLang="en-US" dirty="0"/>
              <a:t>表示该服务对每个提供者建立的长连接数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663402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11560" y="4797152"/>
            <a:ext cx="8229600" cy="1011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pt-BR" dirty="0"/>
              <a:t>如果</a:t>
            </a:r>
            <a:r>
              <a:rPr lang="pt-BR" altLang="zh-CN" dirty="0"/>
              <a:t>&lt;dubbo:service&gt;</a:t>
            </a:r>
            <a:r>
              <a:rPr lang="zh-CN" altLang="pt-BR" dirty="0"/>
              <a:t>和</a:t>
            </a:r>
            <a:r>
              <a:rPr lang="pt-BR" altLang="zh-CN" dirty="0"/>
              <a:t>&lt;dubbo:reference&gt;</a:t>
            </a:r>
            <a:r>
              <a:rPr lang="zh-CN" altLang="pt-BR" dirty="0"/>
              <a:t>都配</a:t>
            </a:r>
            <a:r>
              <a:rPr lang="zh-CN" altLang="pt-BR" dirty="0" smtClean="0"/>
              <a:t>了</a:t>
            </a:r>
            <a:r>
              <a:rPr lang="en-US" altLang="zh-CN" dirty="0"/>
              <a:t>connections</a:t>
            </a:r>
            <a:r>
              <a:rPr lang="zh-CN" altLang="pt-BR" dirty="0" smtClean="0"/>
              <a:t>，</a:t>
            </a:r>
            <a:r>
              <a:rPr lang="pt-BR" altLang="zh-CN" dirty="0"/>
              <a:t>&lt;dubbo:reference&gt;</a:t>
            </a:r>
            <a:r>
              <a:rPr lang="zh-CN" altLang="pt-BR" dirty="0"/>
              <a:t>优先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5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是</a:t>
            </a:r>
            <a:r>
              <a:rPr lang="zh-CN" altLang="en-US" dirty="0">
                <a:hlinkClick r:id="rId2" action="ppaction://hlinksldjump"/>
              </a:rPr>
              <a:t>什么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背景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sldjump"/>
              </a:rPr>
              <a:t>优缺点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架构图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8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zh-CN" altLang="en-US" dirty="0"/>
              <a:t>延迟</a:t>
            </a:r>
            <a:r>
              <a:rPr lang="zh-CN" altLang="en-US" dirty="0" smtClean="0"/>
              <a:t>连接：用于</a:t>
            </a:r>
            <a:r>
              <a:rPr lang="zh-CN" altLang="en-US" dirty="0"/>
              <a:t>减少长连接数，当有调用发起时，再创建长连接。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调</a:t>
            </a:r>
            <a:r>
              <a:rPr lang="zh-CN" altLang="en-US" dirty="0" smtClean="0"/>
              <a:t>优</a:t>
            </a:r>
            <a:r>
              <a:rPr lang="en-US" altLang="zh-CN" dirty="0"/>
              <a:t>-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45941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446856" y="2937388"/>
            <a:ext cx="8229600" cy="142771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粘带</a:t>
            </a:r>
            <a:r>
              <a:rPr lang="zh-CN" altLang="en-US" dirty="0" smtClean="0"/>
              <a:t>连接：</a:t>
            </a:r>
            <a:r>
              <a:rPr lang="zh-CN" altLang="en-US" dirty="0"/>
              <a:t>粘滞连接用于有状态服务，尽可能让客户端总是向同一提供者发起调用，除非该提供者挂了，再连另一台</a:t>
            </a:r>
            <a:r>
              <a:rPr lang="zh-CN" altLang="en-US" dirty="0" smtClean="0"/>
              <a:t>。</a:t>
            </a:r>
            <a:r>
              <a:rPr lang="zh-CN" altLang="en-US" dirty="0"/>
              <a:t>粘滞连接将自动开启延迟连接，以减少长连接</a:t>
            </a:r>
            <a:r>
              <a:rPr lang="zh-CN" altLang="en-US" dirty="0" smtClean="0"/>
              <a:t>数</a:t>
            </a:r>
            <a:r>
              <a:rPr lang="zh-CN" altLang="en-US" dirty="0"/>
              <a:t>。</a:t>
            </a:r>
            <a:endParaRPr lang="zh-CN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4536504" cy="43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0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功能</a:t>
            </a:r>
            <a:r>
              <a:rPr lang="zh-CN" altLang="en-US" dirty="0">
                <a:hlinkClick r:id="rId2" action="ppaction://hlinksldjump"/>
              </a:rPr>
              <a:t>成熟度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策略成熟度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en-US" dirty="0"/>
              <a:t>成熟度</a:t>
            </a:r>
          </a:p>
        </p:txBody>
      </p:sp>
    </p:spTree>
    <p:extLst>
      <p:ext uri="{BB962C8B-B14F-4D97-AF65-F5344CB8AC3E}">
        <p14:creationId xmlns:p14="http://schemas.microsoft.com/office/powerpoint/2010/main" val="7344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成熟度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功能成熟度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7528"/>
              </p:ext>
            </p:extLst>
          </p:nvPr>
        </p:nvGraphicFramePr>
        <p:xfrm>
          <a:off x="683570" y="2060848"/>
          <a:ext cx="820891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官方建议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泛化引用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Aibaba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泛华实现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Aibaba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延迟暴露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Alibaba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粘带连接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粘带连接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异步调用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参数回调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特殊场景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并发控制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试用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连接控制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试用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20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功能成熟度：</a:t>
            </a:r>
            <a:endParaRPr lang="zh-CN" altLang="en-US" b="1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83568" y="1700808"/>
            <a:ext cx="8229600" cy="42131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b="1" dirty="0"/>
              <a:t>参考</a:t>
            </a:r>
            <a:r>
              <a:rPr lang="zh-CN" altLang="en-US" b="1" dirty="0" smtClean="0"/>
              <a:t>：</a:t>
            </a:r>
            <a:r>
              <a:rPr lang="en-US" altLang="zh-CN" dirty="0">
                <a:hlinkClick r:id="rId2"/>
              </a:rPr>
              <a:t>http://dubbo.io/User+Guide-zh.htm#UserGuide-zh-%E6%88%90%E7%86%9F%E5%BA%A6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98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成熟度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策略成熟度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70556"/>
              </p:ext>
            </p:extLst>
          </p:nvPr>
        </p:nvGraphicFramePr>
        <p:xfrm>
          <a:off x="683568" y="2102338"/>
          <a:ext cx="820891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8"/>
                <a:gridCol w="1008114"/>
                <a:gridCol w="3816422"/>
                <a:gridCol w="1224136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官方建议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可集群，稳定，依赖于</a:t>
                      </a:r>
                      <a:r>
                        <a:rPr lang="en-US" altLang="zh-CN" dirty="0" smtClean="0"/>
                        <a:t>zookeeper</a:t>
                      </a:r>
                      <a:r>
                        <a:rPr lang="zh-CN" altLang="en-US" dirty="0" smtClean="0"/>
                        <a:t>稳定性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双写集群，性能高，要求服务器时间同步，用于检查心跳过期脏数据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监控中心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可能单点故障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Dubbo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大文件传输时，单一连接瓶颈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偶尔会连接失败，需重建</a:t>
                      </a:r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Haeesan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稳定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短连接的开销大，需要</a:t>
                      </a:r>
                      <a:r>
                        <a:rPr lang="en-US" altLang="zh-CN" dirty="0" smtClean="0"/>
                        <a:t>hessian.jar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20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策略</a:t>
            </a:r>
            <a:r>
              <a:rPr lang="zh-CN" altLang="en-US" b="1" dirty="0" smtClean="0"/>
              <a:t>成熟度：</a:t>
            </a:r>
            <a:endParaRPr lang="zh-CN" altLang="en-US" b="1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83568" y="1700808"/>
            <a:ext cx="8229600" cy="42131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b="1" dirty="0"/>
              <a:t>参考</a:t>
            </a:r>
            <a:r>
              <a:rPr lang="zh-CN" altLang="en-US" b="1" dirty="0" smtClean="0"/>
              <a:t>：</a:t>
            </a:r>
            <a:r>
              <a:rPr lang="en-US" altLang="zh-CN" dirty="0">
                <a:hlinkClick r:id="rId2"/>
              </a:rPr>
              <a:t>http://dubbo.io/User+Guide-zh.htm#UserGuide-zh-%E6%88%90%E7%86%9F%E5%BA%A6</a:t>
            </a:r>
            <a:endParaRPr lang="zh-CN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1571"/>
            <a:ext cx="8190087" cy="24175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674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556792"/>
            <a:ext cx="6995120" cy="4035904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提供方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sldjump"/>
              </a:rPr>
              <a:t>消费方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五、配置实例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44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提供方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976723" cy="331236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5" y="1682798"/>
            <a:ext cx="7656444" cy="422275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97" y="1882586"/>
            <a:ext cx="8219237" cy="382317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304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953125" cy="13335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2" y="1412776"/>
            <a:ext cx="9372600" cy="35147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2" y="1412776"/>
            <a:ext cx="6934200" cy="3286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369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6389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b="1" dirty="0"/>
              <a:t>集群方式</a:t>
            </a:r>
          </a:p>
          <a:p>
            <a:pPr lvl="1">
              <a:lnSpc>
                <a:spcPct val="170000"/>
              </a:lnSpc>
            </a:pPr>
            <a:r>
              <a:rPr lang="en-US" altLang="zh-CN" dirty="0" err="1"/>
              <a:t>dubbo</a:t>
            </a:r>
            <a:r>
              <a:rPr lang="zh-CN" altLang="zh-CN" dirty="0"/>
              <a:t>如何集群，</a:t>
            </a:r>
            <a:r>
              <a:rPr lang="zh-CN" altLang="zh-CN" b="1" dirty="0"/>
              <a:t>同一个服务部署多台机</a:t>
            </a:r>
            <a:r>
              <a:rPr lang="zh-CN" altLang="zh-CN" dirty="0"/>
              <a:t>或者</a:t>
            </a:r>
            <a:r>
              <a:rPr lang="zh-CN" altLang="zh-CN" b="1" dirty="0"/>
              <a:t>同一台机不同端口在注册中心注册</a:t>
            </a:r>
            <a:r>
              <a:rPr lang="zh-CN" altLang="zh-CN" dirty="0"/>
              <a:t>。客户端就通过访问规则访问集群内的不同节点的服务。</a:t>
            </a:r>
          </a:p>
          <a:p>
            <a:pPr lvl="1">
              <a:lnSpc>
                <a:spcPct val="170000"/>
              </a:lnSpc>
            </a:pPr>
            <a:r>
              <a:rPr lang="zh-CN" altLang="zh-CN" dirty="0"/>
              <a:t>集群只需</a:t>
            </a:r>
            <a:r>
              <a:rPr lang="zh-CN" altLang="zh-CN" b="1" dirty="0"/>
              <a:t>多个相同服务</a:t>
            </a:r>
            <a:r>
              <a:rPr lang="zh-CN" altLang="zh-CN" dirty="0"/>
              <a:t>注册</a:t>
            </a:r>
            <a:r>
              <a:rPr lang="zh-CN" altLang="zh-CN" b="1" dirty="0"/>
              <a:t>相同的注册中心</a:t>
            </a:r>
            <a:r>
              <a:rPr lang="zh-CN" altLang="zh-CN" dirty="0"/>
              <a:t>。在每个服务器端的节点服务配置相同集群策略和访问策略。</a:t>
            </a:r>
          </a:p>
          <a:p>
            <a:pPr lvl="1">
              <a:lnSpc>
                <a:spcPct val="170000"/>
              </a:lnSpc>
            </a:pPr>
            <a:r>
              <a:rPr lang="zh-CN" altLang="zh-CN" dirty="0"/>
              <a:t>对于客户端是透明。客户端通过框架决定访问那个服务节点。客户端通过注册中心提供的服务端的协议信息，客户端决定访问那个</a:t>
            </a:r>
            <a:r>
              <a:rPr lang="zh-CN" altLang="zh-CN" dirty="0" smtClean="0"/>
              <a:t>节点</a:t>
            </a:r>
            <a:endParaRPr lang="en-US" altLang="zh-CN" dirty="0" smtClean="0"/>
          </a:p>
          <a:p>
            <a:pPr lvl="0">
              <a:lnSpc>
                <a:spcPct val="170000"/>
              </a:lnSpc>
            </a:pPr>
            <a:r>
              <a:rPr lang="zh-CN" altLang="en-US" b="1" dirty="0" smtClean="0"/>
              <a:t>集群策略</a:t>
            </a:r>
            <a:endParaRPr lang="en-US" altLang="zh-CN" b="1" dirty="0" smtClean="0"/>
          </a:p>
          <a:p>
            <a:pPr lvl="1">
              <a:lnSpc>
                <a:spcPct val="170000"/>
              </a:lnSpc>
            </a:pPr>
            <a:r>
              <a:rPr lang="en-US" altLang="zh-CN" b="1" dirty="0" smtClean="0"/>
              <a:t>Random </a:t>
            </a:r>
            <a:r>
              <a:rPr lang="en-US" altLang="zh-CN" b="1" dirty="0" err="1"/>
              <a:t>LoadBalance</a:t>
            </a:r>
            <a:r>
              <a:rPr lang="en-US" altLang="zh-CN" b="1" dirty="0"/>
              <a:t> </a:t>
            </a:r>
            <a:r>
              <a:rPr lang="zh-CN" altLang="zh-CN" dirty="0"/>
              <a:t>： 随机，按权重设置随机概率（推荐使用）</a:t>
            </a:r>
          </a:p>
          <a:p>
            <a:pPr lvl="1">
              <a:lnSpc>
                <a:spcPct val="170000"/>
              </a:lnSpc>
            </a:pPr>
            <a:r>
              <a:rPr lang="en-US" altLang="zh-CN" b="1" dirty="0" err="1"/>
              <a:t>RoundRobin</a:t>
            </a:r>
            <a:r>
              <a:rPr lang="en-US" altLang="zh-CN" b="1" dirty="0"/>
              <a:t> </a:t>
            </a:r>
            <a:r>
              <a:rPr lang="en-US" altLang="zh-CN" b="1" dirty="0" err="1"/>
              <a:t>LoadBalance</a:t>
            </a:r>
            <a:r>
              <a:rPr lang="en-US" altLang="zh-CN" dirty="0"/>
              <a:t> </a:t>
            </a:r>
            <a:r>
              <a:rPr lang="zh-CN" altLang="zh-CN" dirty="0"/>
              <a:t>： 轮循，按公约后的权重设置轮循比率</a:t>
            </a:r>
          </a:p>
          <a:p>
            <a:pPr lvl="1">
              <a:lnSpc>
                <a:spcPct val="170000"/>
              </a:lnSpc>
            </a:pPr>
            <a:r>
              <a:rPr lang="en-US" altLang="zh-CN" b="1" dirty="0" err="1"/>
              <a:t>LeastActive</a:t>
            </a:r>
            <a:r>
              <a:rPr lang="en-US" altLang="zh-CN" b="1" dirty="0"/>
              <a:t> </a:t>
            </a:r>
            <a:r>
              <a:rPr lang="en-US" altLang="zh-CN" b="1" dirty="0" err="1"/>
              <a:t>LoadBalance</a:t>
            </a:r>
            <a:r>
              <a:rPr lang="en-US" altLang="zh-CN" dirty="0"/>
              <a:t> </a:t>
            </a:r>
            <a:r>
              <a:rPr lang="zh-CN" altLang="zh-CN" dirty="0"/>
              <a:t>： 最少活跃调用数，相同活跃数的随机，活跃数指调用前后计数差，使慢的机器收到更少请求。</a:t>
            </a:r>
          </a:p>
          <a:p>
            <a:pPr lvl="1">
              <a:lnSpc>
                <a:spcPct val="170000"/>
              </a:lnSpc>
            </a:pPr>
            <a:r>
              <a:rPr lang="en-US" altLang="zh-CN" b="1" dirty="0" err="1"/>
              <a:t>ConsistentHash</a:t>
            </a:r>
            <a:r>
              <a:rPr lang="en-US" altLang="zh-CN" b="1" dirty="0"/>
              <a:t> </a:t>
            </a:r>
            <a:r>
              <a:rPr lang="en-US" altLang="zh-CN" b="1" dirty="0" err="1"/>
              <a:t>LoadBalance</a:t>
            </a:r>
            <a:r>
              <a:rPr lang="en-US" altLang="zh-CN" dirty="0"/>
              <a:t> : </a:t>
            </a:r>
            <a:r>
              <a:rPr lang="zh-CN" altLang="zh-CN" dirty="0"/>
              <a:t>一致性</a:t>
            </a:r>
            <a:r>
              <a:rPr lang="en-US" altLang="zh-CN" dirty="0"/>
              <a:t>Hash</a:t>
            </a:r>
            <a:r>
              <a:rPr lang="zh-CN" altLang="zh-CN" dirty="0"/>
              <a:t>，相同参数的请求总是发到同一提供者，当某一台提供者挂时，原本发往该提供者的请求，基于虚拟节点，平摊到其它提供者，不会引起剧烈变动</a:t>
            </a:r>
          </a:p>
          <a:p>
            <a:pPr>
              <a:lnSpc>
                <a:spcPct val="170000"/>
              </a:lnSpc>
            </a:pPr>
            <a:endParaRPr lang="zh-CN" altLang="zh-CN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六、集群容错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590872" y="1412776"/>
            <a:ext cx="8229600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70000"/>
              </a:lnSpc>
            </a:pPr>
            <a:r>
              <a:rPr lang="zh-CN" altLang="en-US" b="1" dirty="0" smtClean="0"/>
              <a:t>容错策略</a:t>
            </a:r>
            <a:endParaRPr lang="zh-CN" altLang="zh-CN" b="1" dirty="0" smtClean="0"/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Failover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失败</a:t>
            </a:r>
            <a:r>
              <a:rPr lang="zh-CN" altLang="en-US" sz="2200" dirty="0"/>
              <a:t>自动切换，当出现失败，重试其它服务器。</a:t>
            </a:r>
            <a:r>
              <a:rPr lang="en-US" altLang="zh-CN" sz="2200" dirty="0"/>
              <a:t>(</a:t>
            </a:r>
            <a:r>
              <a:rPr lang="zh-CN" altLang="en-US" sz="2200" dirty="0"/>
              <a:t>缺省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</a:t>
            </a:r>
            <a:r>
              <a:rPr lang="zh-CN" altLang="en-US" sz="2400" dirty="0" smtClean="0"/>
              <a:t>通常</a:t>
            </a:r>
            <a:r>
              <a:rPr lang="zh-CN" altLang="en-US" sz="2400" dirty="0"/>
              <a:t>用于读操作，但重试会带来更长延迟</a:t>
            </a:r>
            <a:r>
              <a:rPr lang="zh-CN" altLang="en-US" sz="2400" dirty="0" smtClean="0"/>
              <a:t>。 可</a:t>
            </a:r>
            <a:r>
              <a:rPr lang="zh-CN" altLang="en-US" sz="2400" dirty="0"/>
              <a:t>通过</a:t>
            </a:r>
            <a:r>
              <a:rPr lang="en-US" altLang="zh-CN" sz="2400" dirty="0"/>
              <a:t>retries="2"</a:t>
            </a:r>
            <a:r>
              <a:rPr lang="zh-CN" altLang="en-US" sz="2400" dirty="0"/>
              <a:t>来设置重试次数</a:t>
            </a:r>
            <a:r>
              <a:rPr lang="en-US" altLang="zh-CN" sz="2400" dirty="0"/>
              <a:t>(</a:t>
            </a:r>
            <a:r>
              <a:rPr lang="zh-CN" altLang="en-US" sz="2400" dirty="0"/>
              <a:t>不含第一次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 err="1"/>
              <a:t>Failfast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快速</a:t>
            </a:r>
            <a:r>
              <a:rPr lang="zh-CN" altLang="en-US" sz="2200" dirty="0"/>
              <a:t>失败，只发起一次调用，失败立即报错</a:t>
            </a:r>
            <a:r>
              <a:rPr lang="zh-CN" altLang="en-US" sz="2200" dirty="0" smtClean="0"/>
              <a:t>。通常</a:t>
            </a:r>
            <a:r>
              <a:rPr lang="zh-CN" altLang="en-US" sz="2200" dirty="0"/>
              <a:t>用于非幂等性的写操作，比如新增记录。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Failsafe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失败</a:t>
            </a:r>
            <a:r>
              <a:rPr lang="zh-CN" altLang="en-US" sz="2200" dirty="0"/>
              <a:t>安全，出现异常时，直接忽略</a:t>
            </a:r>
            <a:r>
              <a:rPr lang="zh-CN" altLang="en-US" sz="2200" dirty="0" smtClean="0"/>
              <a:t>。通常</a:t>
            </a:r>
            <a:r>
              <a:rPr lang="zh-CN" altLang="en-US" sz="2200" dirty="0"/>
              <a:t>用于写入审计日志等操作。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Failback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失败</a:t>
            </a:r>
            <a:r>
              <a:rPr lang="zh-CN" altLang="en-US" sz="2200" dirty="0"/>
              <a:t>自动恢复，后台记录失败请求，定时重发</a:t>
            </a:r>
            <a:r>
              <a:rPr lang="zh-CN" altLang="en-US" sz="2200" dirty="0" smtClean="0"/>
              <a:t>。通常</a:t>
            </a:r>
            <a:r>
              <a:rPr lang="zh-CN" altLang="en-US" sz="2200" dirty="0"/>
              <a:t>用于消息通知操作。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Forking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并行</a:t>
            </a:r>
            <a:r>
              <a:rPr lang="zh-CN" altLang="en-US" sz="2200" dirty="0"/>
              <a:t>调用多个服务器，只要一个成功即返回</a:t>
            </a:r>
            <a:r>
              <a:rPr lang="zh-CN" altLang="en-US" sz="2200" dirty="0" smtClean="0"/>
              <a:t>。</a:t>
            </a:r>
            <a:r>
              <a:rPr lang="zh-CN" altLang="en-US" sz="2400" dirty="0" smtClean="0"/>
              <a:t>通常</a:t>
            </a:r>
            <a:r>
              <a:rPr lang="zh-CN" altLang="en-US" sz="2400" dirty="0"/>
              <a:t>用于实时性要求较高的读操作，但需要浪费更多服务资源</a:t>
            </a:r>
            <a:r>
              <a:rPr lang="zh-CN" altLang="en-US" sz="2400" dirty="0" smtClean="0"/>
              <a:t>。</a:t>
            </a:r>
            <a:r>
              <a:rPr lang="zh-CN" altLang="en-US" sz="2200" dirty="0" smtClean="0"/>
              <a:t>可</a:t>
            </a:r>
            <a:r>
              <a:rPr lang="zh-CN" altLang="en-US" sz="2200" dirty="0"/>
              <a:t>通过</a:t>
            </a:r>
            <a:r>
              <a:rPr lang="en-US" altLang="zh-CN" sz="2200" dirty="0"/>
              <a:t>forks="2"</a:t>
            </a:r>
            <a:r>
              <a:rPr lang="zh-CN" altLang="en-US" sz="2200" dirty="0"/>
              <a:t>来设置最大并行数。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Broadcast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广播</a:t>
            </a:r>
            <a:r>
              <a:rPr lang="zh-CN" altLang="en-US" sz="2200" dirty="0"/>
              <a:t>调用所有提供者，逐个调用，任意一台报错则报错。</a:t>
            </a:r>
            <a:r>
              <a:rPr lang="en-US" altLang="zh-CN" sz="2200" dirty="0"/>
              <a:t>(2.1.0</a:t>
            </a:r>
            <a:r>
              <a:rPr lang="zh-CN" altLang="en-US" sz="2200" dirty="0"/>
              <a:t>开始支持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通常</a:t>
            </a:r>
            <a:r>
              <a:rPr lang="zh-CN" altLang="en-US" sz="2200" dirty="0"/>
              <a:t>用于通知所有提供者更新缓存或日志等本地资源信息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0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服务监控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服务治理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七、服务管理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0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55350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-monitor-simple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容器的管理项目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/>
              <a:t>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dubbo.properties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dubbo.registry.address</a:t>
            </a:r>
            <a:r>
              <a:rPr lang="en-US" altLang="zh-CN" dirty="0" smtClean="0"/>
              <a:t>=</a:t>
            </a:r>
            <a:r>
              <a:rPr lang="zh-CN" altLang="en-US" dirty="0" smtClean="0"/>
              <a:t>注册中心地址</a:t>
            </a:r>
            <a:endParaRPr lang="en-US" altLang="zh-CN" dirty="0" smtClean="0"/>
          </a:p>
          <a:p>
            <a:pPr marL="914400" lvl="3" indent="0">
              <a:buNone/>
            </a:pPr>
            <a:r>
              <a:rPr lang="en-US" altLang="zh-CN" dirty="0" err="1" smtClean="0"/>
              <a:t>dubbo.jetty.port</a:t>
            </a:r>
            <a:r>
              <a:rPr lang="en-US" altLang="zh-CN" dirty="0" smtClean="0"/>
              <a:t>=8088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服务监控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550"/>
            <a:ext cx="7825457" cy="3007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2" y="4565600"/>
            <a:ext cx="7825457" cy="18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3" y="1556792"/>
            <a:ext cx="7819259" cy="28575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624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2438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是阿里巴巴开发的一个分布式服务框架，每天为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千多个服务提供大于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亿次的访问量支持，并被广泛应用于阿里巴巴集团的各成员站点</a:t>
            </a:r>
            <a:endParaRPr lang="en-US" altLang="zh-CN" dirty="0" smtClean="0"/>
          </a:p>
          <a:p>
            <a:r>
              <a:rPr lang="zh-CN" altLang="en-US" dirty="0"/>
              <a:t>自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年开源后，已有不少非阿里系的公司正在使用</a:t>
            </a:r>
            <a:r>
              <a:rPr lang="en-US" altLang="zh-CN" dirty="0" err="1" smtClean="0"/>
              <a:t>Dubbo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最新版本</a:t>
            </a:r>
            <a:r>
              <a:rPr lang="en-US" altLang="zh-CN" dirty="0" smtClean="0"/>
              <a:t>2.5.3</a:t>
            </a:r>
          </a:p>
          <a:p>
            <a:r>
              <a:rPr lang="en-US" altLang="zh-CN" dirty="0" err="1" smtClean="0"/>
              <a:t>Dubbox</a:t>
            </a:r>
            <a:r>
              <a:rPr lang="zh-CN" altLang="en-US" dirty="0" smtClean="0"/>
              <a:t>是当当网基于</a:t>
            </a:r>
            <a:r>
              <a:rPr lang="en-US" altLang="zh-CN" dirty="0" smtClean="0"/>
              <a:t>2.5.3</a:t>
            </a:r>
            <a:r>
              <a:rPr lang="zh-CN" altLang="en-US" dirty="0" smtClean="0"/>
              <a:t>版本的扩展。</a:t>
            </a:r>
            <a:endParaRPr lang="en-US" altLang="zh-CN" dirty="0" smtClean="0"/>
          </a:p>
          <a:p>
            <a:r>
              <a:rPr lang="zh-CN" altLang="en-US" dirty="0" smtClean="0"/>
              <a:t>参考网站：</a:t>
            </a:r>
            <a:r>
              <a:rPr lang="en-US" altLang="zh-CN" u="sng" dirty="0" smtClean="0"/>
              <a:t>http</a:t>
            </a:r>
            <a:r>
              <a:rPr lang="en-US" altLang="zh-CN" u="sng" dirty="0"/>
              <a:t>://dubbo.io/</a:t>
            </a:r>
            <a:endParaRPr lang="en-US" altLang="zh-CN" u="sng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/>
              <a:t>是什么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7776864" cy="61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dubbo-admin-2.5.3</a:t>
            </a:r>
          </a:p>
          <a:p>
            <a:pPr lvl="1"/>
            <a:r>
              <a:rPr lang="zh-CN" altLang="en-US" dirty="0" smtClean="0"/>
              <a:t>配置：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-admin/WEB-INF/</a:t>
            </a:r>
            <a:r>
              <a:rPr lang="en-US" altLang="zh-CN" dirty="0" err="1" smtClean="0"/>
              <a:t>dubbo.properties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配置注册中心地址：</a:t>
            </a:r>
            <a:r>
              <a:rPr lang="en-US" altLang="zh-CN" dirty="0" err="1" smtClean="0"/>
              <a:t>dubbo.registry.address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下，启动</a:t>
            </a:r>
            <a:r>
              <a:rPr lang="en-US" altLang="zh-CN" dirty="0" smtClean="0"/>
              <a:t>Tomcat</a:t>
            </a:r>
          </a:p>
          <a:p>
            <a:pPr lvl="1"/>
            <a:r>
              <a:rPr lang="zh-CN" altLang="en-US" dirty="0" smtClean="0"/>
              <a:t>访问本项目后，输入用户名密码</a:t>
            </a:r>
            <a:r>
              <a:rPr lang="en-US" altLang="zh-CN" dirty="0" smtClean="0"/>
              <a:t>(root/root)</a:t>
            </a:r>
            <a:r>
              <a:rPr lang="zh-CN" altLang="en-US" dirty="0" smtClean="0"/>
              <a:t>即可进入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服务治理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03490"/>
            <a:ext cx="8347829" cy="327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8" y="1503490"/>
            <a:ext cx="8414612" cy="40250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4723"/>
            <a:ext cx="8455780" cy="3880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316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Dubbo</a:t>
            </a:r>
            <a:r>
              <a:rPr lang="zh-CN" altLang="en-US" b="1" dirty="0"/>
              <a:t>的会员服务项目</a:t>
            </a:r>
          </a:p>
          <a:p>
            <a:pPr lvl="1"/>
            <a:r>
              <a:rPr lang="zh-CN" altLang="en-US" dirty="0"/>
              <a:t>每天接收</a:t>
            </a:r>
            <a:r>
              <a:rPr lang="en-US" altLang="zh-CN" dirty="0"/>
              <a:t>4</a:t>
            </a:r>
            <a:r>
              <a:rPr lang="zh-CN" altLang="en-US" dirty="0"/>
              <a:t>亿次远程调用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12</a:t>
            </a:r>
            <a:r>
              <a:rPr lang="zh-CN" altLang="en-US" dirty="0"/>
              <a:t>台网站标配机器提供服务</a:t>
            </a:r>
            <a:r>
              <a:rPr lang="en-US" altLang="zh-CN" dirty="0"/>
              <a:t>(8</a:t>
            </a:r>
            <a:r>
              <a:rPr lang="zh-CN" altLang="en-US" dirty="0"/>
              <a:t>核</a:t>
            </a:r>
            <a:r>
              <a:rPr lang="en-US" altLang="zh-CN" dirty="0"/>
              <a:t>CPU,8G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 smtClean="0"/>
              <a:t>平均</a:t>
            </a:r>
            <a:r>
              <a:rPr lang="zh-CN" altLang="en-US" dirty="0"/>
              <a:t>负载在</a:t>
            </a:r>
            <a:r>
              <a:rPr lang="en-US" altLang="zh-CN" dirty="0"/>
              <a:t>1</a:t>
            </a:r>
            <a:r>
              <a:rPr lang="zh-CN" altLang="en-US" dirty="0"/>
              <a:t>以下</a:t>
            </a:r>
            <a:r>
              <a:rPr lang="en-US" altLang="zh-CN" dirty="0"/>
              <a:t>(</a:t>
            </a:r>
            <a:r>
              <a:rPr lang="zh-CN" altLang="en-US" dirty="0"/>
              <a:t>对于</a:t>
            </a:r>
            <a:r>
              <a:rPr lang="en-US" altLang="zh-CN" dirty="0"/>
              <a:t>8</a:t>
            </a:r>
            <a:r>
              <a:rPr lang="zh-CN" altLang="en-US" dirty="0"/>
              <a:t>核</a:t>
            </a:r>
            <a:r>
              <a:rPr lang="en-US" altLang="zh-CN" dirty="0"/>
              <a:t>CPU</a:t>
            </a:r>
            <a:r>
              <a:rPr lang="zh-CN" altLang="en-US" dirty="0"/>
              <a:t>负载很低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平均响应时间</a:t>
            </a:r>
            <a:r>
              <a:rPr lang="en-US" altLang="zh-CN" dirty="0"/>
              <a:t>2.3</a:t>
            </a:r>
            <a:r>
              <a:rPr lang="zh-CN" altLang="en-US" dirty="0"/>
              <a:t>到</a:t>
            </a:r>
            <a:r>
              <a:rPr lang="en-US" altLang="zh-CN" dirty="0"/>
              <a:t>2.5</a:t>
            </a:r>
            <a:r>
              <a:rPr lang="zh-CN" altLang="en-US" dirty="0"/>
              <a:t>毫秒，网络开销约占</a:t>
            </a:r>
            <a:r>
              <a:rPr lang="en-US" altLang="zh-CN" dirty="0"/>
              <a:t>1.5</a:t>
            </a:r>
            <a:r>
              <a:rPr lang="zh-CN" altLang="en-US" dirty="0"/>
              <a:t>到</a:t>
            </a:r>
            <a:r>
              <a:rPr lang="en-US" altLang="zh-CN" dirty="0"/>
              <a:t>1.6</a:t>
            </a:r>
            <a:r>
              <a:rPr lang="zh-CN" altLang="en-US" dirty="0"/>
              <a:t>毫秒</a:t>
            </a:r>
            <a:r>
              <a:rPr lang="en-US" altLang="zh-CN" dirty="0"/>
              <a:t>(</a:t>
            </a:r>
            <a:r>
              <a:rPr lang="zh-CN" altLang="en-US" dirty="0"/>
              <a:t>和数据包大小有关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使用</a:t>
            </a:r>
            <a:r>
              <a:rPr lang="en-US" altLang="zh-CN" b="1" dirty="0" err="1"/>
              <a:t>Dubbo</a:t>
            </a:r>
            <a:r>
              <a:rPr lang="zh-CN" altLang="en-US" b="1" dirty="0"/>
              <a:t>的产品授权服务项目</a:t>
            </a:r>
          </a:p>
          <a:p>
            <a:pPr lvl="1"/>
            <a:r>
              <a:rPr lang="zh-CN" altLang="en-US" dirty="0"/>
              <a:t>每天接收</a:t>
            </a:r>
            <a:r>
              <a:rPr lang="en-US" altLang="zh-CN" dirty="0"/>
              <a:t>3</a:t>
            </a:r>
            <a:r>
              <a:rPr lang="zh-CN" altLang="en-US" dirty="0"/>
              <a:t>亿次远程调用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8</a:t>
            </a:r>
            <a:r>
              <a:rPr lang="zh-CN" altLang="en-US" dirty="0"/>
              <a:t>台网站标配机器提供服务</a:t>
            </a:r>
            <a:r>
              <a:rPr lang="en-US" altLang="zh-CN" dirty="0"/>
              <a:t>(8</a:t>
            </a:r>
            <a:r>
              <a:rPr lang="zh-CN" altLang="en-US" dirty="0"/>
              <a:t>核</a:t>
            </a:r>
            <a:r>
              <a:rPr lang="en-US" altLang="zh-CN" dirty="0"/>
              <a:t>CPU,8G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平均负载在</a:t>
            </a:r>
            <a:r>
              <a:rPr lang="en-US" altLang="zh-CN" dirty="0"/>
              <a:t>1</a:t>
            </a:r>
            <a:r>
              <a:rPr lang="zh-CN" altLang="en-US" dirty="0"/>
              <a:t>以下</a:t>
            </a:r>
            <a:r>
              <a:rPr lang="en-US" altLang="zh-CN" dirty="0"/>
              <a:t>(</a:t>
            </a:r>
            <a:r>
              <a:rPr lang="zh-CN" altLang="en-US" dirty="0"/>
              <a:t>对于</a:t>
            </a:r>
            <a:r>
              <a:rPr lang="en-US" altLang="zh-CN" dirty="0"/>
              <a:t>8</a:t>
            </a:r>
            <a:r>
              <a:rPr lang="zh-CN" altLang="en-US" dirty="0"/>
              <a:t>核</a:t>
            </a:r>
            <a:r>
              <a:rPr lang="en-US" altLang="zh-CN" dirty="0"/>
              <a:t>CPU</a:t>
            </a:r>
            <a:r>
              <a:rPr lang="zh-CN" altLang="en-US" dirty="0"/>
              <a:t>负载很低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平均响应时间</a:t>
            </a:r>
            <a:r>
              <a:rPr lang="en-US" altLang="zh-CN" dirty="0"/>
              <a:t>1.4</a:t>
            </a:r>
            <a:r>
              <a:rPr lang="zh-CN" altLang="en-US" dirty="0"/>
              <a:t>到</a:t>
            </a:r>
            <a:r>
              <a:rPr lang="en-US" altLang="zh-CN" dirty="0"/>
              <a:t>2.8</a:t>
            </a:r>
            <a:r>
              <a:rPr lang="zh-CN" altLang="en-US" dirty="0"/>
              <a:t>毫秒，网络开销约占</a:t>
            </a:r>
            <a:r>
              <a:rPr lang="en-US" altLang="zh-CN" dirty="0"/>
              <a:t>1.0</a:t>
            </a:r>
            <a:r>
              <a:rPr lang="zh-CN" altLang="en-US" dirty="0"/>
              <a:t>到</a:t>
            </a:r>
            <a:r>
              <a:rPr lang="en-US" altLang="zh-CN" dirty="0"/>
              <a:t>1.1</a:t>
            </a:r>
            <a:r>
              <a:rPr lang="zh-CN" altLang="en-US" dirty="0"/>
              <a:t>毫秒</a:t>
            </a:r>
            <a:r>
              <a:rPr lang="en-US" altLang="zh-CN" dirty="0"/>
              <a:t>(</a:t>
            </a:r>
            <a:r>
              <a:rPr lang="zh-CN" altLang="en-US" dirty="0"/>
              <a:t>和数据包大小有关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</a:t>
            </a:r>
            <a:r>
              <a:rPr lang="zh-CN" altLang="en-US" dirty="0" smtClean="0"/>
              <a:t>、容量规划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6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0872" y="2924946"/>
            <a:ext cx="8229600" cy="3096342"/>
          </a:xfrm>
        </p:spPr>
        <p:txBody>
          <a:bodyPr>
            <a:noAutofit/>
          </a:bodyPr>
          <a:lstStyle/>
          <a:p>
            <a:r>
              <a:rPr lang="zh-CN" altLang="en-US" sz="1400" b="1" dirty="0"/>
              <a:t>单一应用架构</a:t>
            </a:r>
            <a:endParaRPr lang="zh-CN" altLang="en-US" sz="1400" dirty="0"/>
          </a:p>
          <a:p>
            <a:pPr lvl="1"/>
            <a:r>
              <a:rPr lang="zh-CN" altLang="en-US" sz="1400" dirty="0"/>
              <a:t>当网站流量很小时，只需一个应用，将所有功能都部署在一起，以减少部署节点和成本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b="1" dirty="0"/>
              <a:t>垂直应用架构</a:t>
            </a:r>
            <a:endParaRPr lang="zh-CN" altLang="en-US" sz="1400" dirty="0"/>
          </a:p>
          <a:p>
            <a:pPr lvl="1"/>
            <a:r>
              <a:rPr lang="zh-CN" altLang="en-US" sz="1400" dirty="0"/>
              <a:t>当访问量逐渐增大，单一应用增加机器带来的加速度越来越小，将应用拆成互不相干的几个应用，以提升效率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b="1" dirty="0"/>
              <a:t>分布式服务架构</a:t>
            </a:r>
            <a:endParaRPr lang="zh-CN" altLang="en-US" sz="1400" dirty="0"/>
          </a:p>
          <a:p>
            <a:pPr lvl="1"/>
            <a:r>
              <a:rPr lang="zh-CN" altLang="en-US" sz="1400" dirty="0"/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r>
              <a:rPr lang="zh-CN" altLang="en-US" sz="1400" b="1" dirty="0" smtClean="0"/>
              <a:t>流动</a:t>
            </a:r>
            <a:r>
              <a:rPr lang="zh-CN" altLang="en-US" sz="1400" b="1" dirty="0"/>
              <a:t>计算架构</a:t>
            </a:r>
            <a:endParaRPr lang="zh-CN" altLang="en-US" sz="1400" dirty="0"/>
          </a:p>
          <a:p>
            <a:pPr lvl="1"/>
            <a:r>
              <a:rPr lang="zh-CN" altLang="en-US" sz="1400" dirty="0"/>
              <a:t>当服务越来越多，容量的评估，小服务资源的浪费等问题逐渐显现，此时需增加一个调度中心基于访问压力实时管理集群容量，提高集群利用率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—</a:t>
            </a:r>
            <a:r>
              <a:rPr lang="zh-CN" altLang="en-US" dirty="0"/>
              <a:t>背景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6"/>
            <a:ext cx="5688632" cy="14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2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8965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 smtClean="0"/>
              <a:t>(</a:t>
            </a:r>
            <a:r>
              <a:rPr lang="en-US" altLang="zh-CN" b="1" dirty="0"/>
              <a:t>1) </a:t>
            </a:r>
            <a:r>
              <a:rPr lang="zh-CN" altLang="en-US" b="1" dirty="0"/>
              <a:t>当服务越来越多时，服务</a:t>
            </a:r>
            <a:r>
              <a:rPr lang="en-US" altLang="zh-CN" b="1" dirty="0"/>
              <a:t>URL</a:t>
            </a:r>
            <a:r>
              <a:rPr lang="zh-CN" altLang="en-US" b="1" dirty="0"/>
              <a:t>配置管理变得非常困难，</a:t>
            </a:r>
            <a:r>
              <a:rPr lang="en-US" altLang="zh-CN" b="1" dirty="0"/>
              <a:t>F5</a:t>
            </a:r>
            <a:r>
              <a:rPr lang="zh-CN" altLang="en-US" b="1" dirty="0"/>
              <a:t>硬件负载均衡器的单点压力也越来越大。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此时需要一个服务注册中心，动态的注册和发现服务，使服务的位置透明。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并通过在消费方获取服务提供方地址列表，实现软负载均衡和</a:t>
            </a:r>
            <a:r>
              <a:rPr lang="en-US" altLang="zh-CN" dirty="0"/>
              <a:t>Failover</a:t>
            </a:r>
            <a:r>
              <a:rPr lang="zh-CN" altLang="en-US" dirty="0"/>
              <a:t>，降低对</a:t>
            </a:r>
            <a:r>
              <a:rPr lang="en-US" altLang="zh-CN" dirty="0"/>
              <a:t>F5</a:t>
            </a:r>
            <a:r>
              <a:rPr lang="zh-CN" altLang="en-US" dirty="0"/>
              <a:t>硬件负载均衡器的依赖，也能减少部分成本。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(2) </a:t>
            </a:r>
            <a:r>
              <a:rPr lang="zh-CN" altLang="en-US" b="1" dirty="0"/>
              <a:t>当进一步发展，服务间依赖关系变得错踪复杂，甚至分不清哪个应用要在哪个应用之前启动，架构师都不能完整的描述应用的架构关系。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这时，需要自动画出应用间的依赖关系图，以帮助架构师理清理关系。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(3) </a:t>
            </a:r>
            <a:r>
              <a:rPr lang="zh-CN" altLang="en-US" b="1" dirty="0"/>
              <a:t>接着，服务的调用量越来越大，服务的容量问题就暴露出来，这个服务需要多少机器支撑？什么时候该加机器？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为了解决这些问题，第一步，要将服务现在每天的调用量，响应时间，都统计出来，作为容量规划的参考指标。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—</a:t>
            </a:r>
            <a:r>
              <a:rPr lang="zh-CN" altLang="en-US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0965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1" name="内容占位符 1"/>
          <p:cNvSpPr>
            <a:spLocks noGrp="1"/>
          </p:cNvSpPr>
          <p:nvPr>
            <p:ph idx="1"/>
          </p:nvPr>
        </p:nvSpPr>
        <p:spPr>
          <a:xfrm>
            <a:off x="755576" y="1484784"/>
            <a:ext cx="7992888" cy="4896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使用简单方便。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统一的服务地址调用。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能进行软负载均衡，降低对硬件负载的依赖。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提供者、注册中心均可进行集群配置。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提供监控中心和服务治理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1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2050" name="Picture 2" descr="http://dubbo.io/dubbo-architecture.jpg-version=1&amp;modificationDate=133089287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8072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7240" y="1481328"/>
            <a:ext cx="7283152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hlinkClick r:id="rId2" action="ppaction://hlinksldjump"/>
              </a:rPr>
              <a:t>注册中心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协议</a:t>
            </a:r>
            <a:endParaRPr lang="en-US" altLang="zh-CN" dirty="0" smtClean="0"/>
          </a:p>
          <a:p>
            <a:r>
              <a:rPr lang="en-US" altLang="zh-CN" dirty="0">
                <a:hlinkClick r:id="rId4" action="ppaction://hlinksldjump"/>
              </a:rPr>
              <a:t>POM</a:t>
            </a:r>
            <a:r>
              <a:rPr lang="zh-CN" altLang="en-US" dirty="0" smtClean="0">
                <a:hlinkClick r:id="rId4" action="ppaction://hlinksldjump"/>
              </a:rPr>
              <a:t>依赖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基本使用</a:t>
            </a:r>
            <a:endParaRPr lang="en-US" altLang="zh-CN" dirty="0" smtClean="0"/>
          </a:p>
          <a:p>
            <a:r>
              <a:rPr lang="zh-CN" altLang="en-US" dirty="0" smtClean="0">
                <a:hlinkClick r:id="rId6" action="ppaction://hlinksldjump"/>
              </a:rPr>
              <a:t>缓存</a:t>
            </a:r>
            <a:endParaRPr lang="en-US" altLang="zh-CN" dirty="0" smtClean="0"/>
          </a:p>
          <a:p>
            <a:r>
              <a:rPr lang="zh-CN" altLang="en-US" dirty="0" smtClean="0">
                <a:hlinkClick r:id="rId7" action="ppaction://hlinksldjump"/>
              </a:rPr>
              <a:t>注意事项</a:t>
            </a:r>
            <a:endParaRPr lang="en-US" altLang="zh-CN" dirty="0" smtClean="0"/>
          </a:p>
          <a:p>
            <a:r>
              <a:rPr lang="zh-CN" altLang="en-US" dirty="0" smtClean="0">
                <a:hlinkClick r:id="rId8" action="ppaction://hlinksldjump"/>
              </a:rPr>
              <a:t>组</a:t>
            </a:r>
            <a:endParaRPr lang="en-US" altLang="zh-CN" dirty="0" smtClean="0"/>
          </a:p>
          <a:p>
            <a:r>
              <a:rPr lang="zh-CN" altLang="en-US" dirty="0" smtClean="0">
                <a:hlinkClick r:id="rId9" action="ppaction://hlinksldjump"/>
              </a:rPr>
              <a:t>版本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hlinkClick r:id="rId10" action="ppaction://hlinksldjump"/>
              </a:rPr>
              <a:t>注解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hlinkClick r:id="rId11" action="ppaction://hlinksldjump"/>
              </a:rPr>
              <a:t>泛化引用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hlinkClick r:id="rId12" action="ppaction://hlinksldjump"/>
              </a:rPr>
              <a:t>泛化实现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2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1375</TotalTime>
  <Words>3500</Words>
  <Application>Microsoft Office PowerPoint</Application>
  <PresentationFormat>全屏显示(4:3)</PresentationFormat>
  <Paragraphs>427</Paragraphs>
  <Slides>41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聚合</vt:lpstr>
      <vt:lpstr>Dubbo-分布式服务框架</vt:lpstr>
      <vt:lpstr>Dubbo-分布式服务框架</vt:lpstr>
      <vt:lpstr>一、Dubbo-介绍</vt:lpstr>
      <vt:lpstr>Dubbo-是什么</vt:lpstr>
      <vt:lpstr>Dubbo—背景</vt:lpstr>
      <vt:lpstr>Dubbo—背景</vt:lpstr>
      <vt:lpstr>Dubbo-优缺点</vt:lpstr>
      <vt:lpstr>Dubbo-架构图</vt:lpstr>
      <vt:lpstr>二、Dubbo-使用方法</vt:lpstr>
      <vt:lpstr>使用方法-注册中心</vt:lpstr>
      <vt:lpstr>使用方法-协议</vt:lpstr>
      <vt:lpstr>使用方法-协议</vt:lpstr>
      <vt:lpstr>使用方法-POM依赖</vt:lpstr>
      <vt:lpstr>使用方法-基本使用</vt:lpstr>
      <vt:lpstr>使用方法-基本使用</vt:lpstr>
      <vt:lpstr>使用方法-基本使用</vt:lpstr>
      <vt:lpstr>使用方法-基本使用</vt:lpstr>
      <vt:lpstr>使用方法-缓存</vt:lpstr>
      <vt:lpstr>使用方法-组</vt:lpstr>
      <vt:lpstr>使用方法-版本</vt:lpstr>
      <vt:lpstr>使用方法-注意事项</vt:lpstr>
      <vt:lpstr>使用方法-注解</vt:lpstr>
      <vt:lpstr>使用方法-泛化引用</vt:lpstr>
      <vt:lpstr>使用方法-泛化实现</vt:lpstr>
      <vt:lpstr>三、Dubbo-性能调优</vt:lpstr>
      <vt:lpstr>性能调优-回声</vt:lpstr>
      <vt:lpstr>性能调优-异步调用</vt:lpstr>
      <vt:lpstr>性能调优-并发控制</vt:lpstr>
      <vt:lpstr>性能调优-连接控制</vt:lpstr>
      <vt:lpstr>性能调优-连接</vt:lpstr>
      <vt:lpstr>四、成熟度</vt:lpstr>
      <vt:lpstr>成熟度-功能成熟度</vt:lpstr>
      <vt:lpstr>成熟度-策略成熟度</vt:lpstr>
      <vt:lpstr>五、配置实例</vt:lpstr>
      <vt:lpstr>配置实例-提供方</vt:lpstr>
      <vt:lpstr>配置实例-消费方</vt:lpstr>
      <vt:lpstr>六、集群容错</vt:lpstr>
      <vt:lpstr>七、服务管理</vt:lpstr>
      <vt:lpstr>服务管理-服务监控</vt:lpstr>
      <vt:lpstr>服务管理-服务治理</vt:lpstr>
      <vt:lpstr>八、容量规划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Dubbo-分布式RPC框架</dc:title>
  <dc:creator>VIPKID</dc:creator>
  <cp:lastModifiedBy>VIPKID</cp:lastModifiedBy>
  <cp:revision>375</cp:revision>
  <dcterms:created xsi:type="dcterms:W3CDTF">2015-09-18T03:21:36Z</dcterms:created>
  <dcterms:modified xsi:type="dcterms:W3CDTF">2015-12-31T03:51:44Z</dcterms:modified>
</cp:coreProperties>
</file>