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67" r:id="rId3"/>
    <p:sldId id="281" r:id="rId4"/>
    <p:sldId id="280" r:id="rId5"/>
    <p:sldId id="301" r:id="rId6"/>
    <p:sldId id="285" r:id="rId7"/>
    <p:sldId id="288" r:id="rId8"/>
    <p:sldId id="302" r:id="rId9"/>
    <p:sldId id="286" r:id="rId10"/>
    <p:sldId id="287" r:id="rId11"/>
    <p:sldId id="294" r:id="rId12"/>
    <p:sldId id="293" r:id="rId13"/>
    <p:sldId id="295" r:id="rId14"/>
    <p:sldId id="290" r:id="rId15"/>
    <p:sldId id="291" r:id="rId16"/>
    <p:sldId id="292" r:id="rId17"/>
    <p:sldId id="289" r:id="rId18"/>
    <p:sldId id="296" r:id="rId19"/>
    <p:sldId id="300" r:id="rId20"/>
    <p:sldId id="303" r:id="rId21"/>
    <p:sldId id="282" r:id="rId22"/>
    <p:sldId id="304" r:id="rId23"/>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F00"/>
    <a:srgbClr val="00964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0"/>
    <p:restoredTop sz="95086" autoAdjust="0"/>
  </p:normalViewPr>
  <p:slideViewPr>
    <p:cSldViewPr snapToGrid="0" snapToObjects="1">
      <p:cViewPr>
        <p:scale>
          <a:sx n="100" d="100"/>
          <a:sy n="100" d="100"/>
        </p:scale>
        <p:origin x="1264"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B040F3-EB06-D54C-AA27-850D15F065E4}" type="datetimeFigureOut">
              <a:rPr kumimoji="1" lang="zh-CN" altLang="en-US" smtClean="0"/>
              <a:t>16/7/4</a:t>
            </a:fld>
            <a:endParaRPr kumimoji="1"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7C8E33-9E3E-1C4C-8F8E-F88DFE98CE0B}" type="slidenum">
              <a:rPr kumimoji="1" lang="zh-CN" altLang="en-US" smtClean="0"/>
              <a:t>‹#›</a:t>
            </a:fld>
            <a:endParaRPr kumimoji="1" lang="zh-CN" altLang="en-US"/>
          </a:p>
        </p:txBody>
      </p:sp>
    </p:spTree>
    <p:extLst>
      <p:ext uri="{BB962C8B-B14F-4D97-AF65-F5344CB8AC3E}">
        <p14:creationId xmlns:p14="http://schemas.microsoft.com/office/powerpoint/2010/main" val="7975503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60D9DDC8-7DC3-EA4B-903D-B88E771544DB}" type="datetime1">
              <a:rPr kumimoji="1" lang="zh-CN" altLang="en-US" smtClean="0"/>
              <a:t>16/7/4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0E8989E-3E43-1149-9E81-75EA4CE6C824}" type="slidenum">
              <a:rPr kumimoji="1" lang="zh-CN" altLang="en-US" smtClean="0"/>
              <a:t>‹#›</a:t>
            </a:fld>
            <a:endParaRPr kumimoji="1" lang="zh-CN" altLang="en-US"/>
          </a:p>
        </p:txBody>
      </p:sp>
    </p:spTree>
    <p:extLst>
      <p:ext uri="{BB962C8B-B14F-4D97-AF65-F5344CB8AC3E}">
        <p14:creationId xmlns:p14="http://schemas.microsoft.com/office/powerpoint/2010/main" val="1658612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B95C184A-9458-8E45-90DF-D359135F2255}" type="datetime1">
              <a:rPr kumimoji="1" lang="zh-CN" altLang="en-US" smtClean="0"/>
              <a:t>16/7/4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0E8989E-3E43-1149-9E81-75EA4CE6C824}" type="slidenum">
              <a:rPr kumimoji="1" lang="zh-CN" altLang="en-US" smtClean="0"/>
              <a:t>‹#›</a:t>
            </a:fld>
            <a:endParaRPr kumimoji="1" lang="zh-CN" altLang="en-US"/>
          </a:p>
        </p:txBody>
      </p:sp>
    </p:spTree>
    <p:extLst>
      <p:ext uri="{BB962C8B-B14F-4D97-AF65-F5344CB8AC3E}">
        <p14:creationId xmlns:p14="http://schemas.microsoft.com/office/powerpoint/2010/main" val="1990509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457200" y="274638"/>
            <a:ext cx="6019800" cy="5851525"/>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06CEB6BC-CA51-AA4A-B542-B89802A652EE}" type="datetime1">
              <a:rPr kumimoji="1" lang="zh-CN" altLang="en-US" smtClean="0"/>
              <a:t>16/7/4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0E8989E-3E43-1149-9E81-75EA4CE6C824}" type="slidenum">
              <a:rPr kumimoji="1" lang="zh-CN" altLang="en-US" smtClean="0"/>
              <a:t>‹#›</a:t>
            </a:fld>
            <a:endParaRPr kumimoji="1" lang="zh-CN" altLang="en-US"/>
          </a:p>
        </p:txBody>
      </p:sp>
    </p:spTree>
    <p:extLst>
      <p:ext uri="{BB962C8B-B14F-4D97-AF65-F5344CB8AC3E}">
        <p14:creationId xmlns:p14="http://schemas.microsoft.com/office/powerpoint/2010/main" val="1077428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DE4B6EAE-BF81-CD45-9298-77474811232F}" type="datetime1">
              <a:rPr kumimoji="1" lang="zh-CN" altLang="en-US" smtClean="0"/>
              <a:t>16/7/4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0E8989E-3E43-1149-9E81-75EA4CE6C824}" type="slidenum">
              <a:rPr kumimoji="1" lang="zh-CN" altLang="en-US" smtClean="0"/>
              <a:t>‹#›</a:t>
            </a:fld>
            <a:endParaRPr kumimoji="1" lang="zh-CN" altLang="en-US"/>
          </a:p>
        </p:txBody>
      </p:sp>
    </p:spTree>
    <p:extLst>
      <p:ext uri="{BB962C8B-B14F-4D97-AF65-F5344CB8AC3E}">
        <p14:creationId xmlns:p14="http://schemas.microsoft.com/office/powerpoint/2010/main" val="1363524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478113B1-1352-A34A-AF31-2C2E865337D0}" type="datetime1">
              <a:rPr kumimoji="1" lang="zh-CN" altLang="en-US" smtClean="0"/>
              <a:t>16/7/4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0E8989E-3E43-1149-9E81-75EA4CE6C824}" type="slidenum">
              <a:rPr kumimoji="1" lang="zh-CN" altLang="en-US" smtClean="0"/>
              <a:t>‹#›</a:t>
            </a:fld>
            <a:endParaRPr kumimoji="1" lang="zh-CN" altLang="en-US"/>
          </a:p>
        </p:txBody>
      </p:sp>
    </p:spTree>
    <p:extLst>
      <p:ext uri="{BB962C8B-B14F-4D97-AF65-F5344CB8AC3E}">
        <p14:creationId xmlns:p14="http://schemas.microsoft.com/office/powerpoint/2010/main" val="2650302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385BB520-79EA-DD46-99B2-3460AF0A479A}" type="datetime1">
              <a:rPr kumimoji="1" lang="zh-CN" altLang="en-US" smtClean="0"/>
              <a:t>16/7/4</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10E8989E-3E43-1149-9E81-75EA4CE6C824}" type="slidenum">
              <a:rPr kumimoji="1" lang="zh-CN" altLang="en-US" smtClean="0"/>
              <a:t>‹#›</a:t>
            </a:fld>
            <a:endParaRPr kumimoji="1" lang="zh-CN" altLang="en-US"/>
          </a:p>
        </p:txBody>
      </p:sp>
    </p:spTree>
    <p:extLst>
      <p:ext uri="{BB962C8B-B14F-4D97-AF65-F5344CB8AC3E}">
        <p14:creationId xmlns:p14="http://schemas.microsoft.com/office/powerpoint/2010/main" val="3602540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DE619A6B-2664-E746-B80D-9AAAEE9FE95E}" type="datetime1">
              <a:rPr kumimoji="1" lang="zh-CN" altLang="en-US" smtClean="0"/>
              <a:t>16/7/4</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10E8989E-3E43-1149-9E81-75EA4CE6C824}" type="slidenum">
              <a:rPr kumimoji="1" lang="zh-CN" altLang="en-US" smtClean="0"/>
              <a:t>‹#›</a:t>
            </a:fld>
            <a:endParaRPr kumimoji="1" lang="zh-CN" altLang="en-US"/>
          </a:p>
        </p:txBody>
      </p:sp>
    </p:spTree>
    <p:extLst>
      <p:ext uri="{BB962C8B-B14F-4D97-AF65-F5344CB8AC3E}">
        <p14:creationId xmlns:p14="http://schemas.microsoft.com/office/powerpoint/2010/main" val="283016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C407C5F7-FA8D-4B4A-BE69-15F5D980741F}" type="datetime1">
              <a:rPr kumimoji="1" lang="zh-CN" altLang="en-US" smtClean="0"/>
              <a:t>16/7/4</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10E8989E-3E43-1149-9E81-75EA4CE6C824}" type="slidenum">
              <a:rPr kumimoji="1" lang="zh-CN" altLang="en-US" smtClean="0"/>
              <a:t>‹#›</a:t>
            </a:fld>
            <a:endParaRPr kumimoji="1" lang="zh-CN" altLang="en-US"/>
          </a:p>
        </p:txBody>
      </p:sp>
    </p:spTree>
    <p:extLst>
      <p:ext uri="{BB962C8B-B14F-4D97-AF65-F5344CB8AC3E}">
        <p14:creationId xmlns:p14="http://schemas.microsoft.com/office/powerpoint/2010/main" val="3244269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8B59D30-3662-804C-9C66-1A1383FDD18F}" type="datetime1">
              <a:rPr kumimoji="1" lang="zh-CN" altLang="en-US" smtClean="0"/>
              <a:t>16/7/4</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a:t>
            </a:fld>
            <a:endParaRPr kumimoji="1" lang="zh-CN" altLang="en-US"/>
          </a:p>
        </p:txBody>
      </p:sp>
    </p:spTree>
    <p:extLst>
      <p:ext uri="{BB962C8B-B14F-4D97-AF65-F5344CB8AC3E}">
        <p14:creationId xmlns:p14="http://schemas.microsoft.com/office/powerpoint/2010/main" val="1554036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A39332A7-8F83-7F40-8BE8-5D64D17DC1FD}" type="datetime1">
              <a:rPr kumimoji="1" lang="zh-CN" altLang="en-US" smtClean="0"/>
              <a:t>16/7/4</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10E8989E-3E43-1149-9E81-75EA4CE6C824}" type="slidenum">
              <a:rPr kumimoji="1" lang="zh-CN" altLang="en-US" smtClean="0"/>
              <a:t>‹#›</a:t>
            </a:fld>
            <a:endParaRPr kumimoji="1" lang="zh-CN" altLang="en-US"/>
          </a:p>
        </p:txBody>
      </p:sp>
    </p:spTree>
    <p:extLst>
      <p:ext uri="{BB962C8B-B14F-4D97-AF65-F5344CB8AC3E}">
        <p14:creationId xmlns:p14="http://schemas.microsoft.com/office/powerpoint/2010/main" val="3721754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B5E6588E-3152-F74C-B687-672722691C17}" type="datetime1">
              <a:rPr kumimoji="1" lang="zh-CN" altLang="en-US" smtClean="0"/>
              <a:t>16/7/4</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10E8989E-3E43-1149-9E81-75EA4CE6C824}" type="slidenum">
              <a:rPr kumimoji="1" lang="zh-CN" altLang="en-US" smtClean="0"/>
              <a:t>‹#›</a:t>
            </a:fld>
            <a:endParaRPr kumimoji="1" lang="zh-CN" altLang="en-US"/>
          </a:p>
        </p:txBody>
      </p:sp>
    </p:spTree>
    <p:extLst>
      <p:ext uri="{BB962C8B-B14F-4D97-AF65-F5344CB8AC3E}">
        <p14:creationId xmlns:p14="http://schemas.microsoft.com/office/powerpoint/2010/main" val="337353568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7F7457-E60D-2345-82D8-E9D4493DC366}" type="datetime1">
              <a:rPr kumimoji="1" lang="zh-CN" altLang="en-US" smtClean="0"/>
              <a:t>16/7/4</a:t>
            </a:fld>
            <a:endParaRPr kumimoji="1"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E8989E-3E43-1149-9E81-75EA4CE6C824}" type="slidenum">
              <a:rPr kumimoji="1" lang="zh-CN" altLang="en-US" smtClean="0"/>
              <a:t>‹#›</a:t>
            </a:fld>
            <a:endParaRPr kumimoji="1" lang="zh-CN" altLang="en-US"/>
          </a:p>
        </p:txBody>
      </p:sp>
    </p:spTree>
    <p:extLst>
      <p:ext uri="{BB962C8B-B14F-4D97-AF65-F5344CB8AC3E}">
        <p14:creationId xmlns:p14="http://schemas.microsoft.com/office/powerpoint/2010/main" val="34023234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tif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jinnianshilongnian.iteye.com/blog/2306477" TargetMode="External"/><Relationship Id="rId3" Type="http://schemas.openxmlformats.org/officeDocument/2006/relationships/hyperlink" Target="http://jinnianshilongnian.iteye.com/blog/2305117"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806869"/>
            <a:ext cx="7772400" cy="1470025"/>
          </a:xfrm>
        </p:spPr>
        <p:txBody>
          <a:bodyPr>
            <a:noAutofit/>
          </a:bodyPr>
          <a:lstStyle/>
          <a:p>
            <a:r>
              <a:rPr kumimoji="1" lang="en-US" altLang="zh-CN" sz="4800" i="1" dirty="0" smtClean="0">
                <a:latin typeface="SimHei" charset="0"/>
                <a:ea typeface="SimHei" charset="0"/>
                <a:cs typeface="SimHei" charset="0"/>
              </a:rPr>
              <a:t>Neural</a:t>
            </a:r>
            <a:r>
              <a:rPr kumimoji="1" lang="zh-CN" altLang="en-US" sz="4800" i="1" dirty="0" smtClean="0">
                <a:latin typeface="SimHei" charset="0"/>
                <a:ea typeface="SimHei" charset="0"/>
                <a:cs typeface="SimHei" charset="0"/>
              </a:rPr>
              <a:t>设计方案</a:t>
            </a:r>
            <a:endParaRPr kumimoji="1" lang="zh-CN" altLang="en-US" sz="4800" i="1" dirty="0">
              <a:latin typeface="SimHei" charset="0"/>
              <a:ea typeface="SimHei" charset="0"/>
              <a:cs typeface="SimHei" charset="0"/>
            </a:endParaRPr>
          </a:p>
        </p:txBody>
      </p:sp>
      <p:sp>
        <p:nvSpPr>
          <p:cNvPr id="3" name="副标题 2"/>
          <p:cNvSpPr>
            <a:spLocks noGrp="1"/>
          </p:cNvSpPr>
          <p:nvPr>
            <p:ph type="subTitle" idx="1"/>
          </p:nvPr>
        </p:nvSpPr>
        <p:spPr>
          <a:xfrm>
            <a:off x="1371600" y="4519246"/>
            <a:ext cx="6400800" cy="671732"/>
          </a:xfrm>
        </p:spPr>
        <p:txBody>
          <a:bodyPr/>
          <a:lstStyle/>
          <a:p>
            <a:r>
              <a:rPr kumimoji="1" lang="en-US" altLang="zh-CN" dirty="0" smtClean="0"/>
              <a:t>2016</a:t>
            </a:r>
            <a:r>
              <a:rPr kumimoji="1" lang="zh-CN" altLang="en-US" dirty="0" smtClean="0"/>
              <a:t>年</a:t>
            </a:r>
            <a:r>
              <a:rPr kumimoji="1" lang="en-US" altLang="zh-CN" dirty="0" smtClean="0"/>
              <a:t>7</a:t>
            </a:r>
            <a:r>
              <a:rPr kumimoji="1" lang="zh-CN" altLang="en-US" dirty="0" smtClean="0"/>
              <a:t>月</a:t>
            </a:r>
            <a:endParaRPr kumimoji="1" lang="zh-CN" altLang="en-US" dirty="0"/>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1</a:t>
            </a:fld>
            <a:endParaRPr kumimoji="1" lang="zh-CN" altLang="en-US"/>
          </a:p>
        </p:txBody>
      </p:sp>
    </p:spTree>
    <p:extLst>
      <p:ext uri="{BB962C8B-B14F-4D97-AF65-F5344CB8AC3E}">
        <p14:creationId xmlns:p14="http://schemas.microsoft.com/office/powerpoint/2010/main" val="15725853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68312"/>
          </a:xfrm>
        </p:spPr>
        <p:txBody>
          <a:bodyPr>
            <a:normAutofit fontScale="90000"/>
          </a:bodyPr>
          <a:lstStyle/>
          <a:p>
            <a:pPr algn="l"/>
            <a:r>
              <a:rPr kumimoji="1" lang="en-US" altLang="zh-CN" sz="3200" dirty="0" smtClean="0">
                <a:latin typeface="SimHei" charset="0"/>
                <a:ea typeface="SimHei" charset="0"/>
                <a:cs typeface="SimHei" charset="0"/>
              </a:rPr>
              <a:t>2.</a:t>
            </a:r>
            <a:r>
              <a:rPr kumimoji="1" lang="zh-CN" altLang="en-US" sz="3200" dirty="0" smtClean="0">
                <a:latin typeface="SimHei" charset="0"/>
                <a:ea typeface="SimHei" charset="0"/>
                <a:cs typeface="SimHei" charset="0"/>
              </a:rPr>
              <a:t>流量</a:t>
            </a:r>
            <a:r>
              <a:rPr kumimoji="1" lang="zh-CN" altLang="en-US" sz="3200" dirty="0" smtClean="0">
                <a:latin typeface="SimHei" charset="0"/>
                <a:ea typeface="SimHei" charset="0"/>
                <a:cs typeface="SimHei" charset="0"/>
              </a:rPr>
              <a:t>控制设计</a:t>
            </a:r>
            <a:endParaRPr kumimoji="1" lang="zh-CN" altLang="en-US" sz="32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10</a:t>
            </a:fld>
            <a:endParaRPr kumimoji="1" lang="zh-CN" altLang="en-US"/>
          </a:p>
        </p:txBody>
      </p:sp>
      <p:sp>
        <p:nvSpPr>
          <p:cNvPr id="29" name="圆角矩形 28"/>
          <p:cNvSpPr/>
          <p:nvPr/>
        </p:nvSpPr>
        <p:spPr>
          <a:xfrm>
            <a:off x="4780674" y="1182968"/>
            <a:ext cx="1194300" cy="468000"/>
          </a:xfrm>
          <a:prstGeom prst="roundRect">
            <a:avLst/>
          </a:prstGeom>
          <a:solidFill>
            <a:srgbClr val="7030A0"/>
          </a:solid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流控开关</a:t>
            </a:r>
          </a:p>
        </p:txBody>
      </p:sp>
      <p:sp>
        <p:nvSpPr>
          <p:cNvPr id="95" name="圆角矩形 94"/>
          <p:cNvSpPr/>
          <p:nvPr/>
        </p:nvSpPr>
        <p:spPr>
          <a:xfrm>
            <a:off x="3006748" y="1184224"/>
            <a:ext cx="1194300" cy="468000"/>
          </a:xfrm>
          <a:prstGeom prst="roundRect">
            <a:avLst/>
          </a:prstGeom>
          <a:solidFill>
            <a:schemeClr val="tx1">
              <a:lumMod val="65000"/>
              <a:lumOff val="35000"/>
            </a:schemeClr>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REQ</a:t>
            </a:r>
            <a:r>
              <a:rPr kumimoji="1" lang="zh-CN" altLang="en-US" sz="1400" dirty="0" smtClean="0">
                <a:latin typeface="SimHei" charset="0"/>
                <a:ea typeface="SimHei" charset="0"/>
                <a:cs typeface="SimHei" charset="0"/>
              </a:rPr>
              <a:t>请求</a:t>
            </a:r>
          </a:p>
        </p:txBody>
      </p:sp>
      <p:sp>
        <p:nvSpPr>
          <p:cNvPr id="28" name="圆角矩形 27"/>
          <p:cNvSpPr/>
          <p:nvPr/>
        </p:nvSpPr>
        <p:spPr>
          <a:xfrm>
            <a:off x="2207800" y="2867915"/>
            <a:ext cx="1194300" cy="468000"/>
          </a:xfrm>
          <a:prstGeom prst="roundRect">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业务逻辑</a:t>
            </a:r>
          </a:p>
        </p:txBody>
      </p:sp>
      <p:sp>
        <p:nvSpPr>
          <p:cNvPr id="35" name="圆角矩形 34"/>
          <p:cNvSpPr/>
          <p:nvPr/>
        </p:nvSpPr>
        <p:spPr>
          <a:xfrm>
            <a:off x="7226050" y="2868311"/>
            <a:ext cx="1194300" cy="468000"/>
          </a:xfrm>
          <a:prstGeom prst="roundRect">
            <a:avLst/>
          </a:prstGeom>
          <a:solidFill>
            <a:schemeClr val="accent3">
              <a:lumMod val="50000"/>
            </a:schemeClr>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根据</a:t>
            </a:r>
            <a:r>
              <a:rPr kumimoji="1" lang="en-US" altLang="zh-CN" sz="1400" dirty="0" smtClean="0">
                <a:latin typeface="SimHei" charset="0"/>
                <a:ea typeface="SimHei" charset="0"/>
                <a:cs typeface="SimHei" charset="0"/>
              </a:rPr>
              <a:t>ID</a:t>
            </a:r>
            <a:r>
              <a:rPr kumimoji="1" lang="zh-CN" altLang="en-US" sz="1400" dirty="0" smtClean="0">
                <a:latin typeface="SimHei" charset="0"/>
                <a:ea typeface="SimHei" charset="0"/>
                <a:cs typeface="SimHei" charset="0"/>
              </a:rPr>
              <a:t>查找流控</a:t>
            </a:r>
            <a:r>
              <a:rPr kumimoji="1" lang="en-US" altLang="zh-CN" sz="1400" dirty="0" smtClean="0">
                <a:latin typeface="SimHei" charset="0"/>
                <a:ea typeface="SimHei" charset="0"/>
                <a:cs typeface="SimHei" charset="0"/>
              </a:rPr>
              <a:t>Rule</a:t>
            </a:r>
            <a:endParaRPr kumimoji="1" lang="zh-CN" altLang="en-US" sz="1400" dirty="0" smtClean="0">
              <a:latin typeface="SimHei" charset="0"/>
              <a:ea typeface="SimHei" charset="0"/>
              <a:cs typeface="SimHei" charset="0"/>
            </a:endParaRPr>
          </a:p>
        </p:txBody>
      </p:sp>
      <p:cxnSp>
        <p:nvCxnSpPr>
          <p:cNvPr id="45" name="直线箭头连接符 44"/>
          <p:cNvCxnSpPr>
            <a:stCxn id="95" idx="3"/>
            <a:endCxn id="29" idx="1"/>
          </p:cNvCxnSpPr>
          <p:nvPr/>
        </p:nvCxnSpPr>
        <p:spPr>
          <a:xfrm flipV="1">
            <a:off x="4201048" y="1416968"/>
            <a:ext cx="579626" cy="1256"/>
          </a:xfrm>
          <a:prstGeom prst="straightConnector1">
            <a:avLst/>
          </a:prstGeom>
          <a:ln w="28575">
            <a:solidFill>
              <a:schemeClr val="tx1">
                <a:lumMod val="65000"/>
                <a:lumOff val="3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0" name="曲线连接符 99"/>
          <p:cNvCxnSpPr>
            <a:stCxn id="35" idx="1"/>
            <a:endCxn id="30" idx="3"/>
          </p:cNvCxnSpPr>
          <p:nvPr/>
        </p:nvCxnSpPr>
        <p:spPr>
          <a:xfrm rot="10800000">
            <a:off x="5966874" y="2358193"/>
            <a:ext cx="1259177" cy="744118"/>
          </a:xfrm>
          <a:prstGeom prst="curvedConnector3">
            <a:avLst>
              <a:gd name="adj1" fmla="val 50000"/>
            </a:avLst>
          </a:prstGeom>
          <a:ln w="19050">
            <a:solidFill>
              <a:schemeClr val="accent3">
                <a:lumMod val="50000"/>
              </a:schemeClr>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106" name="圆角矩形 105"/>
          <p:cNvSpPr/>
          <p:nvPr/>
        </p:nvSpPr>
        <p:spPr>
          <a:xfrm>
            <a:off x="3006748" y="4657280"/>
            <a:ext cx="1194300" cy="468000"/>
          </a:xfrm>
          <a:prstGeom prst="roundRect">
            <a:avLst/>
          </a:prstGeom>
          <a:solidFill>
            <a:schemeClr val="tx1">
              <a:lumMod val="65000"/>
              <a:lumOff val="35000"/>
            </a:schemeClr>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RES</a:t>
            </a:r>
            <a:r>
              <a:rPr kumimoji="1" lang="zh-CN" altLang="en-US" sz="1400" dirty="0" smtClean="0">
                <a:latin typeface="SimHei" charset="0"/>
                <a:ea typeface="SimHei" charset="0"/>
                <a:cs typeface="SimHei" charset="0"/>
              </a:rPr>
              <a:t>响应</a:t>
            </a:r>
          </a:p>
        </p:txBody>
      </p:sp>
      <p:cxnSp>
        <p:nvCxnSpPr>
          <p:cNvPr id="134" name="曲线连接符 133"/>
          <p:cNvCxnSpPr>
            <a:stCxn id="29" idx="2"/>
            <a:endCxn id="35" idx="0"/>
          </p:cNvCxnSpPr>
          <p:nvPr/>
        </p:nvCxnSpPr>
        <p:spPr>
          <a:xfrm rot="16200000" flipH="1">
            <a:off x="5991841" y="1036951"/>
            <a:ext cx="1217343" cy="2445376"/>
          </a:xfrm>
          <a:prstGeom prst="curvedConnector3">
            <a:avLst>
              <a:gd name="adj1" fmla="val 29135"/>
            </a:avLst>
          </a:prstGeom>
          <a:ln w="19050">
            <a:solidFill>
              <a:srgbClr val="7030A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140" name="曲线连接符 139"/>
          <p:cNvCxnSpPr>
            <a:stCxn id="28" idx="2"/>
            <a:endCxn id="106" idx="0"/>
          </p:cNvCxnSpPr>
          <p:nvPr/>
        </p:nvCxnSpPr>
        <p:spPr>
          <a:xfrm rot="16200000" flipH="1">
            <a:off x="2543742" y="3597123"/>
            <a:ext cx="1321365" cy="798948"/>
          </a:xfrm>
          <a:prstGeom prst="curvedConnector3">
            <a:avLst>
              <a:gd name="adj1" fmla="val 72106"/>
            </a:avLst>
          </a:prstGeom>
          <a:ln w="19050">
            <a:solidFill>
              <a:srgbClr val="00B05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26" name="圆角矩形 25"/>
          <p:cNvSpPr/>
          <p:nvPr/>
        </p:nvSpPr>
        <p:spPr>
          <a:xfrm>
            <a:off x="560124" y="1076409"/>
            <a:ext cx="1292550" cy="574558"/>
          </a:xfrm>
          <a:prstGeom prst="roundRect">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初始化</a:t>
            </a:r>
          </a:p>
          <a:p>
            <a:pPr algn="ctr"/>
            <a:r>
              <a:rPr kumimoji="1" lang="zh-CN" altLang="en-US" sz="1400" dirty="0" smtClean="0">
                <a:latin typeface="SimHei" charset="0"/>
                <a:ea typeface="SimHei" charset="0"/>
                <a:cs typeface="SimHei" charset="0"/>
              </a:rPr>
              <a:t>流控</a:t>
            </a:r>
            <a:r>
              <a:rPr kumimoji="1" lang="en-US" altLang="zh-CN" sz="1400" dirty="0" smtClean="0">
                <a:latin typeface="SimHei" charset="0"/>
                <a:ea typeface="SimHei" charset="0"/>
                <a:cs typeface="SimHei" charset="0"/>
              </a:rPr>
              <a:t>Rule</a:t>
            </a:r>
            <a:endParaRPr kumimoji="1" lang="zh-CN" altLang="en-US" sz="1400" dirty="0" smtClean="0">
              <a:latin typeface="SimHei" charset="0"/>
              <a:ea typeface="SimHei" charset="0"/>
              <a:cs typeface="SimHei" charset="0"/>
            </a:endParaRPr>
          </a:p>
        </p:txBody>
      </p:sp>
      <p:sp>
        <p:nvSpPr>
          <p:cNvPr id="30" name="圆角矩形 29"/>
          <p:cNvSpPr/>
          <p:nvPr/>
        </p:nvSpPr>
        <p:spPr>
          <a:xfrm>
            <a:off x="4772573" y="2124193"/>
            <a:ext cx="1194300"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并发流控</a:t>
            </a:r>
          </a:p>
          <a:p>
            <a:pPr algn="ctr"/>
            <a:r>
              <a:rPr kumimoji="1" lang="en-US" altLang="zh-CN" sz="1400" dirty="0" smtClean="0">
                <a:latin typeface="SimHei" charset="0"/>
                <a:ea typeface="SimHei" charset="0"/>
                <a:cs typeface="SimHei" charset="0"/>
              </a:rPr>
              <a:t>CCT</a:t>
            </a:r>
            <a:endParaRPr kumimoji="1" lang="zh-CN" altLang="en-US" sz="1400" dirty="0" smtClean="0">
              <a:latin typeface="SimHei" charset="0"/>
              <a:ea typeface="SimHei" charset="0"/>
              <a:cs typeface="SimHei" charset="0"/>
            </a:endParaRPr>
          </a:p>
        </p:txBody>
      </p:sp>
      <p:sp>
        <p:nvSpPr>
          <p:cNvPr id="31" name="圆角矩形 30"/>
          <p:cNvSpPr/>
          <p:nvPr/>
        </p:nvSpPr>
        <p:spPr>
          <a:xfrm>
            <a:off x="4780674" y="2867916"/>
            <a:ext cx="1194300"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速率流控</a:t>
            </a:r>
          </a:p>
          <a:p>
            <a:pPr algn="ctr"/>
            <a:r>
              <a:rPr kumimoji="1" lang="en-US" altLang="zh-CN" sz="1400" dirty="0" smtClean="0">
                <a:latin typeface="SimHei" charset="0"/>
                <a:ea typeface="SimHei" charset="0"/>
                <a:cs typeface="SimHei" charset="0"/>
              </a:rPr>
              <a:t>QPS</a:t>
            </a:r>
            <a:endParaRPr kumimoji="1" lang="zh-CN" altLang="en-US" sz="1400" dirty="0" smtClean="0">
              <a:latin typeface="SimHei" charset="0"/>
              <a:ea typeface="SimHei" charset="0"/>
              <a:cs typeface="SimHei" charset="0"/>
            </a:endParaRPr>
          </a:p>
        </p:txBody>
      </p:sp>
      <p:sp>
        <p:nvSpPr>
          <p:cNvPr id="32" name="圆角矩形 31"/>
          <p:cNvSpPr/>
          <p:nvPr/>
        </p:nvSpPr>
        <p:spPr>
          <a:xfrm>
            <a:off x="4780674" y="3667755"/>
            <a:ext cx="1194300"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CCT&amp;QPS</a:t>
            </a:r>
            <a:endParaRPr kumimoji="1" lang="zh-CN" altLang="en-US" sz="1400" dirty="0" smtClean="0">
              <a:latin typeface="SimHei" charset="0"/>
              <a:ea typeface="SimHei" charset="0"/>
              <a:cs typeface="SimHei" charset="0"/>
            </a:endParaRPr>
          </a:p>
        </p:txBody>
      </p:sp>
      <p:cxnSp>
        <p:nvCxnSpPr>
          <p:cNvPr id="43" name="曲线连接符 42"/>
          <p:cNvCxnSpPr>
            <a:stCxn id="35" idx="1"/>
            <a:endCxn id="31" idx="3"/>
          </p:cNvCxnSpPr>
          <p:nvPr/>
        </p:nvCxnSpPr>
        <p:spPr>
          <a:xfrm rot="10800000">
            <a:off x="5974974" y="3101917"/>
            <a:ext cx="1251076" cy="395"/>
          </a:xfrm>
          <a:prstGeom prst="curvedConnector3">
            <a:avLst>
              <a:gd name="adj1" fmla="val 50000"/>
            </a:avLst>
          </a:prstGeom>
          <a:ln w="19050">
            <a:solidFill>
              <a:schemeClr val="accent3">
                <a:lumMod val="50000"/>
              </a:schemeClr>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46" name="曲线连接符 45"/>
          <p:cNvCxnSpPr>
            <a:stCxn id="35" idx="1"/>
            <a:endCxn id="32" idx="3"/>
          </p:cNvCxnSpPr>
          <p:nvPr/>
        </p:nvCxnSpPr>
        <p:spPr>
          <a:xfrm rot="10800000" flipV="1">
            <a:off x="5974974" y="3102311"/>
            <a:ext cx="1251076" cy="799444"/>
          </a:xfrm>
          <a:prstGeom prst="curvedConnector3">
            <a:avLst>
              <a:gd name="adj1" fmla="val 50000"/>
            </a:avLst>
          </a:prstGeom>
          <a:ln w="19050">
            <a:solidFill>
              <a:schemeClr val="accent3">
                <a:lumMod val="50000"/>
              </a:schemeClr>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49" name="曲线连接符 48"/>
          <p:cNvCxnSpPr>
            <a:stCxn id="32" idx="1"/>
            <a:endCxn id="28" idx="3"/>
          </p:cNvCxnSpPr>
          <p:nvPr/>
        </p:nvCxnSpPr>
        <p:spPr>
          <a:xfrm rot="10800000">
            <a:off x="3402100" y="3101915"/>
            <a:ext cx="1378574" cy="799840"/>
          </a:xfrm>
          <a:prstGeom prst="curvedConnector3">
            <a:avLst>
              <a:gd name="adj1" fmla="val 50000"/>
            </a:avLst>
          </a:prstGeom>
          <a:ln w="1905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52" name="曲线连接符 51"/>
          <p:cNvCxnSpPr>
            <a:stCxn id="31" idx="1"/>
            <a:endCxn id="28" idx="3"/>
          </p:cNvCxnSpPr>
          <p:nvPr/>
        </p:nvCxnSpPr>
        <p:spPr>
          <a:xfrm rot="10800000">
            <a:off x="3402100" y="3101916"/>
            <a:ext cx="1378574" cy="1"/>
          </a:xfrm>
          <a:prstGeom prst="curvedConnector3">
            <a:avLst>
              <a:gd name="adj1" fmla="val 50000"/>
            </a:avLst>
          </a:prstGeom>
          <a:ln w="1905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55" name="曲线连接符 54"/>
          <p:cNvCxnSpPr>
            <a:stCxn id="30" idx="1"/>
            <a:endCxn id="28" idx="3"/>
          </p:cNvCxnSpPr>
          <p:nvPr/>
        </p:nvCxnSpPr>
        <p:spPr>
          <a:xfrm rot="10800000" flipV="1">
            <a:off x="3402101" y="2358193"/>
            <a:ext cx="1370473" cy="743722"/>
          </a:xfrm>
          <a:prstGeom prst="curvedConnector3">
            <a:avLst>
              <a:gd name="adj1" fmla="val 50000"/>
            </a:avLst>
          </a:prstGeom>
          <a:ln w="1905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63" name="圆角矩形 62"/>
          <p:cNvSpPr/>
          <p:nvPr/>
        </p:nvSpPr>
        <p:spPr>
          <a:xfrm>
            <a:off x="3300998" y="3657423"/>
            <a:ext cx="612000" cy="468000"/>
          </a:xfrm>
          <a:prstGeom prst="roundRect">
            <a:avLst/>
          </a:prstGeom>
          <a:solidFill>
            <a:srgbClr val="C00000"/>
          </a:solid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流量</a:t>
            </a:r>
          </a:p>
          <a:p>
            <a:pPr algn="ctr"/>
            <a:r>
              <a:rPr kumimoji="1" lang="zh-CN" altLang="en-US" sz="1400" dirty="0" smtClean="0">
                <a:latin typeface="SimHei" charset="0"/>
                <a:ea typeface="SimHei" charset="0"/>
                <a:cs typeface="SimHei" charset="0"/>
              </a:rPr>
              <a:t>拒绝</a:t>
            </a:r>
          </a:p>
        </p:txBody>
      </p:sp>
      <p:cxnSp>
        <p:nvCxnSpPr>
          <p:cNvPr id="70" name="曲线连接符 69"/>
          <p:cNvCxnSpPr>
            <a:stCxn id="30" idx="1"/>
            <a:endCxn id="63" idx="3"/>
          </p:cNvCxnSpPr>
          <p:nvPr/>
        </p:nvCxnSpPr>
        <p:spPr>
          <a:xfrm rot="10800000" flipV="1">
            <a:off x="3912999" y="2358193"/>
            <a:ext cx="859575" cy="1533230"/>
          </a:xfrm>
          <a:prstGeom prst="curvedConnector3">
            <a:avLst>
              <a:gd name="adj1" fmla="val 50000"/>
            </a:avLst>
          </a:prstGeom>
          <a:ln w="19050">
            <a:solidFill>
              <a:srgbClr val="C00000"/>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73" name="曲线连接符 72"/>
          <p:cNvCxnSpPr>
            <a:stCxn id="31" idx="1"/>
            <a:endCxn id="63" idx="3"/>
          </p:cNvCxnSpPr>
          <p:nvPr/>
        </p:nvCxnSpPr>
        <p:spPr>
          <a:xfrm rot="10800000" flipV="1">
            <a:off x="3912998" y="3101915"/>
            <a:ext cx="867676" cy="789507"/>
          </a:xfrm>
          <a:prstGeom prst="curvedConnector3">
            <a:avLst>
              <a:gd name="adj1" fmla="val 50000"/>
            </a:avLst>
          </a:prstGeom>
          <a:ln w="19050">
            <a:solidFill>
              <a:srgbClr val="C00000"/>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76" name="曲线连接符 75"/>
          <p:cNvCxnSpPr>
            <a:stCxn id="32" idx="1"/>
            <a:endCxn id="63" idx="3"/>
          </p:cNvCxnSpPr>
          <p:nvPr/>
        </p:nvCxnSpPr>
        <p:spPr>
          <a:xfrm rot="10800000">
            <a:off x="3912998" y="3891423"/>
            <a:ext cx="867676" cy="10332"/>
          </a:xfrm>
          <a:prstGeom prst="curvedConnector3">
            <a:avLst>
              <a:gd name="adj1" fmla="val 50000"/>
            </a:avLst>
          </a:prstGeom>
          <a:ln w="19050">
            <a:solidFill>
              <a:srgbClr val="C00000"/>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79" name="曲线连接符 78"/>
          <p:cNvCxnSpPr>
            <a:stCxn id="63" idx="2"/>
            <a:endCxn id="106" idx="0"/>
          </p:cNvCxnSpPr>
          <p:nvPr/>
        </p:nvCxnSpPr>
        <p:spPr>
          <a:xfrm rot="5400000">
            <a:off x="3339520" y="4389801"/>
            <a:ext cx="531857" cy="3100"/>
          </a:xfrm>
          <a:prstGeom prst="curvedConnector3">
            <a:avLst>
              <a:gd name="adj1" fmla="val 50000"/>
            </a:avLst>
          </a:prstGeom>
          <a:ln w="19050">
            <a:solidFill>
              <a:srgbClr val="C0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208" name="圆角矩形 207"/>
          <p:cNvSpPr/>
          <p:nvPr/>
        </p:nvSpPr>
        <p:spPr>
          <a:xfrm>
            <a:off x="1993900" y="965200"/>
            <a:ext cx="6578600" cy="4318000"/>
          </a:xfrm>
          <a:prstGeom prst="roundRect">
            <a:avLst/>
          </a:prstGeom>
          <a:no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400" dirty="0" smtClean="0">
              <a:latin typeface="SimHei" charset="0"/>
              <a:ea typeface="SimHei" charset="0"/>
              <a:cs typeface="SimHei" charset="0"/>
            </a:endParaRPr>
          </a:p>
        </p:txBody>
      </p:sp>
      <p:cxnSp>
        <p:nvCxnSpPr>
          <p:cNvPr id="210" name="曲线连接符 209"/>
          <p:cNvCxnSpPr>
            <a:stCxn id="26" idx="2"/>
            <a:endCxn id="208" idx="1"/>
          </p:cNvCxnSpPr>
          <p:nvPr/>
        </p:nvCxnSpPr>
        <p:spPr>
          <a:xfrm rot="16200000" flipH="1">
            <a:off x="863533" y="1993832"/>
            <a:ext cx="1473233" cy="787501"/>
          </a:xfrm>
          <a:prstGeom prst="curvedConnector2">
            <a:avLst/>
          </a:prstGeom>
          <a:ln w="22225">
            <a:solidFill>
              <a:schemeClr val="bg1">
                <a:lumMod val="50000"/>
              </a:schemeClr>
            </a:solidFill>
            <a:prstDash val="dashDot"/>
            <a:tailEnd type="arrow"/>
          </a:ln>
        </p:spPr>
        <p:style>
          <a:lnRef idx="2">
            <a:schemeClr val="accent1"/>
          </a:lnRef>
          <a:fillRef idx="0">
            <a:schemeClr val="accent1"/>
          </a:fillRef>
          <a:effectRef idx="1">
            <a:schemeClr val="accent1"/>
          </a:effectRef>
          <a:fontRef idx="minor">
            <a:schemeClr val="tx1"/>
          </a:fontRef>
        </p:style>
      </p:cxnSp>
      <p:sp>
        <p:nvSpPr>
          <p:cNvPr id="221" name="文本框 220"/>
          <p:cNvSpPr txBox="1"/>
          <p:nvPr/>
        </p:nvSpPr>
        <p:spPr>
          <a:xfrm>
            <a:off x="1249632" y="1694794"/>
            <a:ext cx="646331" cy="461665"/>
          </a:xfrm>
          <a:prstGeom prst="rect">
            <a:avLst/>
          </a:prstGeom>
          <a:noFill/>
        </p:spPr>
        <p:txBody>
          <a:bodyPr wrap="none" rtlCol="0">
            <a:spAutoFit/>
          </a:bodyPr>
          <a:lstStyle/>
          <a:p>
            <a:r>
              <a:rPr kumimoji="1" lang="zh-CN" altLang="en-US" sz="1200" b="1" smtClean="0">
                <a:latin typeface="SimHei" charset="0"/>
                <a:ea typeface="SimHei" charset="0"/>
                <a:cs typeface="SimHei" charset="0"/>
              </a:rPr>
              <a:t>启动时</a:t>
            </a:r>
          </a:p>
          <a:p>
            <a:r>
              <a:rPr kumimoji="1" lang="zh-CN" altLang="en-US" sz="1200" b="1" dirty="0" smtClean="0">
                <a:latin typeface="SimHei" charset="0"/>
                <a:ea typeface="SimHei" charset="0"/>
                <a:cs typeface="SimHei" charset="0"/>
              </a:rPr>
              <a:t>初始化</a:t>
            </a:r>
            <a:endParaRPr kumimoji="1" lang="zh-CN" altLang="en-US" sz="1200" b="1" dirty="0">
              <a:latin typeface="SimHei" charset="0"/>
              <a:ea typeface="SimHei" charset="0"/>
              <a:cs typeface="SimHei" charset="0"/>
            </a:endParaRPr>
          </a:p>
        </p:txBody>
      </p:sp>
      <p:sp>
        <p:nvSpPr>
          <p:cNvPr id="222" name="文本框 221"/>
          <p:cNvSpPr txBox="1"/>
          <p:nvPr/>
        </p:nvSpPr>
        <p:spPr>
          <a:xfrm>
            <a:off x="6809846" y="2616233"/>
            <a:ext cx="646331" cy="461665"/>
          </a:xfrm>
          <a:prstGeom prst="rect">
            <a:avLst/>
          </a:prstGeom>
          <a:noFill/>
        </p:spPr>
        <p:txBody>
          <a:bodyPr wrap="none" rtlCol="0">
            <a:spAutoFit/>
          </a:bodyPr>
          <a:lstStyle/>
          <a:p>
            <a:r>
              <a:rPr kumimoji="1" lang="zh-CN" altLang="en-US" sz="1200" b="1" smtClean="0">
                <a:latin typeface="SimHei" charset="0"/>
                <a:ea typeface="SimHei" charset="0"/>
                <a:cs typeface="SimHei" charset="0"/>
              </a:rPr>
              <a:t>有流控</a:t>
            </a:r>
          </a:p>
          <a:p>
            <a:r>
              <a:rPr kumimoji="1" lang="en-US" altLang="zh-CN" sz="1200" b="1" dirty="0" smtClean="0">
                <a:latin typeface="SimHei" charset="0"/>
                <a:ea typeface="SimHei" charset="0"/>
                <a:cs typeface="SimHei" charset="0"/>
              </a:rPr>
              <a:t>Rule</a:t>
            </a:r>
            <a:endParaRPr kumimoji="1" lang="zh-CN" altLang="en-US" sz="1200" b="1" dirty="0">
              <a:latin typeface="SimHei" charset="0"/>
              <a:ea typeface="SimHei" charset="0"/>
              <a:cs typeface="SimHei" charset="0"/>
            </a:endParaRPr>
          </a:p>
        </p:txBody>
      </p:sp>
      <p:sp>
        <p:nvSpPr>
          <p:cNvPr id="224" name="文本框 223"/>
          <p:cNvSpPr txBox="1"/>
          <p:nvPr/>
        </p:nvSpPr>
        <p:spPr>
          <a:xfrm>
            <a:off x="7824625" y="3382165"/>
            <a:ext cx="646331" cy="461665"/>
          </a:xfrm>
          <a:prstGeom prst="rect">
            <a:avLst/>
          </a:prstGeom>
          <a:noFill/>
        </p:spPr>
        <p:txBody>
          <a:bodyPr wrap="none" rtlCol="0">
            <a:spAutoFit/>
          </a:bodyPr>
          <a:lstStyle/>
          <a:p>
            <a:r>
              <a:rPr kumimoji="1" lang="zh-CN" altLang="en-US" sz="1200" b="1" smtClean="0">
                <a:latin typeface="SimHei" charset="0"/>
                <a:ea typeface="SimHei" charset="0"/>
                <a:cs typeface="SimHei" charset="0"/>
              </a:rPr>
              <a:t>无流控</a:t>
            </a:r>
          </a:p>
          <a:p>
            <a:r>
              <a:rPr kumimoji="1" lang="en-US" altLang="zh-CN" sz="1200" b="1" dirty="0" smtClean="0">
                <a:latin typeface="SimHei" charset="0"/>
                <a:ea typeface="SimHei" charset="0"/>
                <a:cs typeface="SimHei" charset="0"/>
              </a:rPr>
              <a:t>Rule</a:t>
            </a:r>
            <a:endParaRPr kumimoji="1" lang="zh-CN" altLang="en-US" sz="1200" b="1" dirty="0">
              <a:latin typeface="SimHei" charset="0"/>
              <a:ea typeface="SimHei" charset="0"/>
              <a:cs typeface="SimHei" charset="0"/>
            </a:endParaRPr>
          </a:p>
        </p:txBody>
      </p:sp>
      <p:sp>
        <p:nvSpPr>
          <p:cNvPr id="225" name="圆角矩形 224"/>
          <p:cNvSpPr/>
          <p:nvPr/>
        </p:nvSpPr>
        <p:spPr>
          <a:xfrm>
            <a:off x="5836550" y="4662310"/>
            <a:ext cx="1194300" cy="468000"/>
          </a:xfrm>
          <a:prstGeom prst="roundRect">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业务逻辑</a:t>
            </a:r>
          </a:p>
        </p:txBody>
      </p:sp>
      <p:cxnSp>
        <p:nvCxnSpPr>
          <p:cNvPr id="227" name="曲线连接符 226"/>
          <p:cNvCxnSpPr>
            <a:stCxn id="225" idx="1"/>
            <a:endCxn id="106" idx="3"/>
          </p:cNvCxnSpPr>
          <p:nvPr/>
        </p:nvCxnSpPr>
        <p:spPr>
          <a:xfrm rot="10800000">
            <a:off x="4201048" y="4891280"/>
            <a:ext cx="1635502" cy="5030"/>
          </a:xfrm>
          <a:prstGeom prst="curvedConnector3">
            <a:avLst>
              <a:gd name="adj1" fmla="val 50000"/>
            </a:avLst>
          </a:prstGeom>
          <a:ln w="19050">
            <a:solidFill>
              <a:srgbClr val="00B05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232" name="文本框 231"/>
          <p:cNvSpPr txBox="1"/>
          <p:nvPr/>
        </p:nvSpPr>
        <p:spPr>
          <a:xfrm>
            <a:off x="3412369" y="2579754"/>
            <a:ext cx="492443" cy="461665"/>
          </a:xfrm>
          <a:prstGeom prst="rect">
            <a:avLst/>
          </a:prstGeom>
          <a:noFill/>
        </p:spPr>
        <p:txBody>
          <a:bodyPr wrap="none" rtlCol="0">
            <a:spAutoFit/>
          </a:bodyPr>
          <a:lstStyle/>
          <a:p>
            <a:r>
              <a:rPr kumimoji="1" lang="zh-CN" altLang="en-US" sz="1200" b="1" smtClean="0">
                <a:latin typeface="SimHei" charset="0"/>
                <a:ea typeface="SimHei" charset="0"/>
                <a:cs typeface="SimHei" charset="0"/>
              </a:rPr>
              <a:t>流控</a:t>
            </a:r>
          </a:p>
          <a:p>
            <a:r>
              <a:rPr kumimoji="1" lang="zh-CN" altLang="en-US" sz="1200" b="1" dirty="0" smtClean="0">
                <a:latin typeface="SimHei" charset="0"/>
                <a:ea typeface="SimHei" charset="0"/>
                <a:cs typeface="SimHei" charset="0"/>
              </a:rPr>
              <a:t>放通</a:t>
            </a:r>
            <a:endParaRPr kumimoji="1" lang="zh-CN" altLang="en-US" sz="1200" b="1" dirty="0">
              <a:latin typeface="SimHei" charset="0"/>
              <a:ea typeface="SimHei" charset="0"/>
              <a:cs typeface="SimHei" charset="0"/>
            </a:endParaRPr>
          </a:p>
        </p:txBody>
      </p:sp>
      <p:sp>
        <p:nvSpPr>
          <p:cNvPr id="233" name="文本框 232"/>
          <p:cNvSpPr txBox="1"/>
          <p:nvPr/>
        </p:nvSpPr>
        <p:spPr>
          <a:xfrm>
            <a:off x="3936230" y="3900830"/>
            <a:ext cx="800219" cy="276999"/>
          </a:xfrm>
          <a:prstGeom prst="rect">
            <a:avLst/>
          </a:prstGeom>
          <a:noFill/>
        </p:spPr>
        <p:txBody>
          <a:bodyPr wrap="none" rtlCol="0">
            <a:spAutoFit/>
          </a:bodyPr>
          <a:lstStyle/>
          <a:p>
            <a:r>
              <a:rPr kumimoji="1" lang="zh-CN" altLang="en-US" sz="1200" b="1" smtClean="0">
                <a:latin typeface="SimHei" charset="0"/>
                <a:ea typeface="SimHei" charset="0"/>
                <a:cs typeface="SimHei" charset="0"/>
              </a:rPr>
              <a:t>流量拒绝</a:t>
            </a:r>
            <a:endParaRPr kumimoji="1" lang="zh-CN" altLang="en-US" sz="1200" b="1" dirty="0" smtClean="0">
              <a:latin typeface="SimHei" charset="0"/>
              <a:ea typeface="SimHei" charset="0"/>
              <a:cs typeface="SimHei" charset="0"/>
            </a:endParaRPr>
          </a:p>
        </p:txBody>
      </p:sp>
      <p:sp>
        <p:nvSpPr>
          <p:cNvPr id="234" name="文本框 233"/>
          <p:cNvSpPr txBox="1"/>
          <p:nvPr/>
        </p:nvSpPr>
        <p:spPr>
          <a:xfrm>
            <a:off x="2274405" y="3379942"/>
            <a:ext cx="492443" cy="461665"/>
          </a:xfrm>
          <a:prstGeom prst="rect">
            <a:avLst/>
          </a:prstGeom>
          <a:noFill/>
        </p:spPr>
        <p:txBody>
          <a:bodyPr wrap="none" rtlCol="0">
            <a:spAutoFit/>
          </a:bodyPr>
          <a:lstStyle/>
          <a:p>
            <a:r>
              <a:rPr kumimoji="1" lang="zh-CN" altLang="en-US" sz="1200" b="1" smtClean="0">
                <a:latin typeface="SimHei" charset="0"/>
                <a:ea typeface="SimHei" charset="0"/>
                <a:cs typeface="SimHei" charset="0"/>
              </a:rPr>
              <a:t>业务</a:t>
            </a:r>
          </a:p>
          <a:p>
            <a:r>
              <a:rPr kumimoji="1" lang="zh-CN" altLang="en-US" sz="1200" b="1" dirty="0" smtClean="0">
                <a:latin typeface="SimHei" charset="0"/>
                <a:ea typeface="SimHei" charset="0"/>
                <a:cs typeface="SimHei" charset="0"/>
              </a:rPr>
              <a:t>响应</a:t>
            </a:r>
          </a:p>
        </p:txBody>
      </p:sp>
      <p:sp>
        <p:nvSpPr>
          <p:cNvPr id="235" name="文本框 234"/>
          <p:cNvSpPr txBox="1"/>
          <p:nvPr/>
        </p:nvSpPr>
        <p:spPr>
          <a:xfrm>
            <a:off x="4717200" y="4589662"/>
            <a:ext cx="858100" cy="276999"/>
          </a:xfrm>
          <a:prstGeom prst="rect">
            <a:avLst/>
          </a:prstGeom>
          <a:noFill/>
        </p:spPr>
        <p:txBody>
          <a:bodyPr wrap="square" rtlCol="0">
            <a:spAutoFit/>
          </a:bodyPr>
          <a:lstStyle/>
          <a:p>
            <a:r>
              <a:rPr kumimoji="1" lang="zh-CN" altLang="en-US" sz="1200" b="1" smtClean="0">
                <a:latin typeface="SimHei" charset="0"/>
                <a:ea typeface="SimHei" charset="0"/>
                <a:cs typeface="SimHei" charset="0"/>
              </a:rPr>
              <a:t>业务响应</a:t>
            </a:r>
            <a:endParaRPr kumimoji="1" lang="zh-CN" altLang="en-US" sz="1200" b="1" dirty="0" smtClean="0">
              <a:latin typeface="SimHei" charset="0"/>
              <a:ea typeface="SimHei" charset="0"/>
              <a:cs typeface="SimHei" charset="0"/>
            </a:endParaRPr>
          </a:p>
        </p:txBody>
      </p:sp>
      <p:sp>
        <p:nvSpPr>
          <p:cNvPr id="236" name="文本框 235"/>
          <p:cNvSpPr txBox="1"/>
          <p:nvPr/>
        </p:nvSpPr>
        <p:spPr>
          <a:xfrm>
            <a:off x="5984305" y="1644860"/>
            <a:ext cx="492443" cy="276999"/>
          </a:xfrm>
          <a:prstGeom prst="rect">
            <a:avLst/>
          </a:prstGeom>
          <a:noFill/>
        </p:spPr>
        <p:txBody>
          <a:bodyPr wrap="none" rtlCol="0">
            <a:spAutoFit/>
          </a:bodyPr>
          <a:lstStyle/>
          <a:p>
            <a:r>
              <a:rPr kumimoji="1" lang="en-US" altLang="zh-CN" sz="1200" b="1" smtClean="0">
                <a:latin typeface="SimHei" charset="0"/>
                <a:ea typeface="SimHei" charset="0"/>
                <a:cs typeface="SimHei" charset="0"/>
              </a:rPr>
              <a:t>Open</a:t>
            </a:r>
            <a:endParaRPr kumimoji="1" lang="zh-CN" altLang="en-US" sz="1200" b="1" dirty="0">
              <a:latin typeface="SimHei" charset="0"/>
              <a:ea typeface="SimHei" charset="0"/>
              <a:cs typeface="SimHei" charset="0"/>
            </a:endParaRPr>
          </a:p>
        </p:txBody>
      </p:sp>
      <p:sp>
        <p:nvSpPr>
          <p:cNvPr id="237" name="文本框 236"/>
          <p:cNvSpPr txBox="1"/>
          <p:nvPr/>
        </p:nvSpPr>
        <p:spPr>
          <a:xfrm>
            <a:off x="2700751" y="1681642"/>
            <a:ext cx="569387" cy="276999"/>
          </a:xfrm>
          <a:prstGeom prst="rect">
            <a:avLst/>
          </a:prstGeom>
          <a:noFill/>
        </p:spPr>
        <p:txBody>
          <a:bodyPr wrap="none" rtlCol="0">
            <a:spAutoFit/>
          </a:bodyPr>
          <a:lstStyle/>
          <a:p>
            <a:r>
              <a:rPr kumimoji="1" lang="en-US" altLang="zh-CN" sz="1200" b="1" dirty="0" smtClean="0">
                <a:latin typeface="SimHei" charset="0"/>
                <a:ea typeface="SimHei" charset="0"/>
                <a:cs typeface="SimHei" charset="0"/>
              </a:rPr>
              <a:t>Close</a:t>
            </a:r>
            <a:endParaRPr kumimoji="1" lang="zh-CN" altLang="en-US" sz="1200" b="1" dirty="0">
              <a:latin typeface="SimHei" charset="0"/>
              <a:ea typeface="SimHei" charset="0"/>
              <a:cs typeface="SimHei" charset="0"/>
            </a:endParaRPr>
          </a:p>
        </p:txBody>
      </p:sp>
      <p:cxnSp>
        <p:nvCxnSpPr>
          <p:cNvPr id="238" name="肘形连接符 237"/>
          <p:cNvCxnSpPr>
            <a:stCxn id="35" idx="2"/>
            <a:endCxn id="225" idx="3"/>
          </p:cNvCxnSpPr>
          <p:nvPr/>
        </p:nvCxnSpPr>
        <p:spPr>
          <a:xfrm rot="5400000">
            <a:off x="6647026" y="3720135"/>
            <a:ext cx="1559999" cy="792350"/>
          </a:xfrm>
          <a:prstGeom prst="bentConnector2">
            <a:avLst/>
          </a:prstGeom>
          <a:ln>
            <a:solidFill>
              <a:schemeClr val="accent3">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1" name="肘形连接符 240"/>
          <p:cNvCxnSpPr>
            <a:stCxn id="29" idx="2"/>
            <a:endCxn id="28" idx="0"/>
          </p:cNvCxnSpPr>
          <p:nvPr/>
        </p:nvCxnSpPr>
        <p:spPr>
          <a:xfrm rot="5400000">
            <a:off x="3482914" y="973004"/>
            <a:ext cx="1216947" cy="2572874"/>
          </a:xfrm>
          <a:prstGeom prst="bentConnector3">
            <a:avLst>
              <a:gd name="adj1" fmla="val 27041"/>
            </a:avLst>
          </a:prstGeom>
          <a:ln>
            <a:solidFill>
              <a:srgbClr val="7030A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387171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00138"/>
            <a:ext cx="8229600" cy="1614488"/>
          </a:xfrm>
        </p:spPr>
        <p:txBody>
          <a:bodyPr>
            <a:noAutofit/>
          </a:bodyPr>
          <a:lstStyle/>
          <a:p>
            <a:pPr marL="0" indent="0">
              <a:buNone/>
            </a:pPr>
            <a:r>
              <a:rPr lang="zh-CN" altLang="en-US" sz="1800" dirty="0" smtClean="0"/>
              <a:t>	漏</a:t>
            </a:r>
            <a:r>
              <a:rPr lang="zh-CN" altLang="en-US" sz="1800" dirty="0"/>
              <a:t>桶</a:t>
            </a:r>
            <a:r>
              <a:rPr lang="en-US" altLang="zh-CN" sz="1800" dirty="0"/>
              <a:t>(Leaky Bucket)</a:t>
            </a:r>
            <a:r>
              <a:rPr lang="zh-CN" altLang="en-US" sz="1800" dirty="0"/>
              <a:t>算法思路很</a:t>
            </a:r>
            <a:r>
              <a:rPr lang="zh-CN" altLang="en-US" sz="1800" dirty="0" smtClean="0"/>
              <a:t>简单，水</a:t>
            </a:r>
            <a:r>
              <a:rPr lang="en-US" altLang="zh-CN" sz="1800" dirty="0"/>
              <a:t>(</a:t>
            </a:r>
            <a:r>
              <a:rPr lang="zh-CN" altLang="en-US" sz="1800" dirty="0"/>
              <a:t>请求</a:t>
            </a:r>
            <a:r>
              <a:rPr lang="en-US" altLang="zh-CN" sz="1800" dirty="0"/>
              <a:t>)</a:t>
            </a:r>
            <a:r>
              <a:rPr lang="zh-CN" altLang="en-US" sz="1800" dirty="0"/>
              <a:t>先进入到漏桶</a:t>
            </a:r>
            <a:r>
              <a:rPr lang="zh-CN" altLang="en-US" sz="1800" dirty="0" smtClean="0"/>
              <a:t>里，漏</a:t>
            </a:r>
            <a:r>
              <a:rPr lang="zh-CN" altLang="en-US" sz="1800" dirty="0"/>
              <a:t>桶以一定的速度出水</a:t>
            </a:r>
            <a:r>
              <a:rPr lang="en-US" altLang="zh-CN" sz="1800" dirty="0"/>
              <a:t>(</a:t>
            </a:r>
            <a:r>
              <a:rPr lang="zh-CN" altLang="en-US" sz="1800" dirty="0"/>
              <a:t>接口有响应速率</a:t>
            </a:r>
            <a:r>
              <a:rPr lang="en-US" altLang="zh-CN" sz="1800" dirty="0" smtClean="0"/>
              <a:t>)</a:t>
            </a:r>
            <a:r>
              <a:rPr lang="zh-CN" altLang="en-US" sz="1800" dirty="0" smtClean="0"/>
              <a:t>，当水</a:t>
            </a:r>
            <a:r>
              <a:rPr lang="zh-CN" altLang="en-US" sz="1800" dirty="0"/>
              <a:t>流入速度过大会直接溢出</a:t>
            </a:r>
            <a:r>
              <a:rPr lang="en-US" altLang="zh-CN" sz="1800" dirty="0"/>
              <a:t>(</a:t>
            </a:r>
            <a:r>
              <a:rPr lang="zh-CN" altLang="en-US" sz="1800" dirty="0"/>
              <a:t>访问频率超过接口响应速率</a:t>
            </a:r>
            <a:r>
              <a:rPr lang="en-US" altLang="zh-CN" sz="1800" dirty="0" smtClean="0"/>
              <a:t>)</a:t>
            </a:r>
            <a:r>
              <a:rPr lang="zh-CN" altLang="en-US" sz="1800" dirty="0" smtClean="0"/>
              <a:t>，然后</a:t>
            </a:r>
            <a:r>
              <a:rPr lang="zh-CN" altLang="en-US" sz="1800" dirty="0"/>
              <a:t>就拒绝</a:t>
            </a:r>
            <a:r>
              <a:rPr lang="zh-CN" altLang="en-US" sz="1800" dirty="0" smtClean="0"/>
              <a:t>请求，可以</a:t>
            </a:r>
            <a:r>
              <a:rPr lang="zh-CN" altLang="en-US" sz="1800" dirty="0"/>
              <a:t>看出漏桶算法能强行限制数据的传输</a:t>
            </a:r>
            <a:r>
              <a:rPr lang="zh-CN" altLang="en-US" sz="1800" dirty="0" smtClean="0"/>
              <a:t>速率</a:t>
            </a:r>
            <a:r>
              <a:rPr lang="zh-CN" altLang="en-US" sz="1800" dirty="0"/>
              <a:t>，</a:t>
            </a:r>
            <a:r>
              <a:rPr lang="zh-CN" altLang="en-US" sz="1800" dirty="0" smtClean="0"/>
              <a:t>示意图如下</a:t>
            </a:r>
            <a:r>
              <a:rPr lang="en-US" altLang="zh-CN" sz="1400" dirty="0" smtClean="0">
                <a:solidFill>
                  <a:srgbClr val="FF0000"/>
                </a:solidFill>
              </a:rPr>
              <a:t>(</a:t>
            </a:r>
            <a:r>
              <a:rPr lang="zh-CN" altLang="en-US" sz="1400" dirty="0" smtClean="0">
                <a:solidFill>
                  <a:srgbClr val="FF0000"/>
                </a:solidFill>
              </a:rPr>
              <a:t>因为</a:t>
            </a:r>
            <a:r>
              <a:rPr lang="zh-CN" altLang="en-US" sz="1400" dirty="0">
                <a:solidFill>
                  <a:srgbClr val="FF0000"/>
                </a:solidFill>
              </a:rPr>
              <a:t>漏桶的漏出速率是固定的参数</a:t>
            </a:r>
            <a:r>
              <a:rPr lang="en-US" altLang="zh-CN" sz="1400" dirty="0">
                <a:solidFill>
                  <a:srgbClr val="FF0000"/>
                </a:solidFill>
              </a:rPr>
              <a:t>,</a:t>
            </a:r>
            <a:r>
              <a:rPr lang="zh-CN" altLang="en-US" sz="1400" dirty="0">
                <a:solidFill>
                  <a:srgbClr val="FF0000"/>
                </a:solidFill>
              </a:rPr>
              <a:t>所以</a:t>
            </a:r>
            <a:r>
              <a:rPr lang="en-US" altLang="zh-CN" sz="1400" dirty="0">
                <a:solidFill>
                  <a:srgbClr val="FF0000"/>
                </a:solidFill>
              </a:rPr>
              <a:t>,</a:t>
            </a:r>
            <a:r>
              <a:rPr lang="zh-CN" altLang="en-US" sz="1400" dirty="0">
                <a:solidFill>
                  <a:srgbClr val="FF0000"/>
                </a:solidFill>
              </a:rPr>
              <a:t>即使网络中不存在资源冲突</a:t>
            </a:r>
            <a:r>
              <a:rPr lang="en-US" altLang="zh-CN" sz="1400" dirty="0">
                <a:solidFill>
                  <a:srgbClr val="FF0000"/>
                </a:solidFill>
              </a:rPr>
              <a:t>(</a:t>
            </a:r>
            <a:r>
              <a:rPr lang="zh-CN" altLang="en-US" sz="1400" dirty="0">
                <a:solidFill>
                  <a:srgbClr val="FF0000"/>
                </a:solidFill>
              </a:rPr>
              <a:t>没有发生拥塞</a:t>
            </a:r>
            <a:r>
              <a:rPr lang="en-US" altLang="zh-CN" sz="1400" dirty="0">
                <a:solidFill>
                  <a:srgbClr val="FF0000"/>
                </a:solidFill>
              </a:rPr>
              <a:t>),</a:t>
            </a:r>
            <a:r>
              <a:rPr lang="zh-CN" altLang="en-US" sz="1400" dirty="0">
                <a:solidFill>
                  <a:srgbClr val="FF0000"/>
                </a:solidFill>
              </a:rPr>
              <a:t>漏桶算法也不能使流突发</a:t>
            </a:r>
            <a:r>
              <a:rPr lang="en-US" altLang="zh-CN" sz="1400" dirty="0">
                <a:solidFill>
                  <a:srgbClr val="FF0000"/>
                </a:solidFill>
              </a:rPr>
              <a:t>(burst)</a:t>
            </a:r>
            <a:r>
              <a:rPr lang="zh-CN" altLang="en-US" sz="1400" dirty="0">
                <a:solidFill>
                  <a:srgbClr val="FF0000"/>
                </a:solidFill>
              </a:rPr>
              <a:t>到端口速率</a:t>
            </a:r>
            <a:r>
              <a:rPr lang="en-US" altLang="zh-CN" sz="1400" dirty="0">
                <a:solidFill>
                  <a:srgbClr val="FF0000"/>
                </a:solidFill>
              </a:rPr>
              <a:t>.</a:t>
            </a:r>
            <a:r>
              <a:rPr lang="zh-CN" altLang="en-US" sz="1400" dirty="0">
                <a:solidFill>
                  <a:srgbClr val="FF0000"/>
                </a:solidFill>
              </a:rPr>
              <a:t>因此</a:t>
            </a:r>
            <a:r>
              <a:rPr lang="en-US" altLang="zh-CN" sz="1400" dirty="0">
                <a:solidFill>
                  <a:srgbClr val="FF0000"/>
                </a:solidFill>
              </a:rPr>
              <a:t>,</a:t>
            </a:r>
            <a:r>
              <a:rPr lang="zh-CN" altLang="en-US" sz="1400" dirty="0">
                <a:solidFill>
                  <a:srgbClr val="FF0000"/>
                </a:solidFill>
              </a:rPr>
              <a:t>漏桶算法对于存在突发特性的流量来说缺乏</a:t>
            </a:r>
            <a:r>
              <a:rPr lang="zh-CN" altLang="en-US" sz="1400" dirty="0" smtClean="0">
                <a:solidFill>
                  <a:srgbClr val="FF0000"/>
                </a:solidFill>
              </a:rPr>
              <a:t>效率</a:t>
            </a:r>
            <a:r>
              <a:rPr lang="en-US" altLang="zh-CN" sz="1400" dirty="0" smtClean="0">
                <a:solidFill>
                  <a:srgbClr val="FF0000"/>
                </a:solidFill>
              </a:rPr>
              <a:t>)</a:t>
            </a:r>
            <a:r>
              <a:rPr lang="en-US" altLang="zh-CN" sz="1400" dirty="0" smtClean="0"/>
              <a:t>:</a:t>
            </a:r>
            <a:endParaRPr lang="en-US" altLang="zh-CN" sz="1400" dirty="0"/>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11</a:t>
            </a:fld>
            <a:endParaRPr kumimoji="1" lang="zh-CN" altLang="en-US"/>
          </a:p>
        </p:txBody>
      </p:sp>
      <p:sp>
        <p:nvSpPr>
          <p:cNvPr id="5" name="标题 1"/>
          <p:cNvSpPr>
            <a:spLocks noGrp="1"/>
          </p:cNvSpPr>
          <p:nvPr>
            <p:ph type="title"/>
          </p:nvPr>
        </p:nvSpPr>
        <p:spPr>
          <a:xfrm>
            <a:off x="457200" y="274638"/>
            <a:ext cx="8229600" cy="554037"/>
          </a:xfrm>
        </p:spPr>
        <p:txBody>
          <a:bodyPr>
            <a:normAutofit/>
          </a:bodyPr>
          <a:lstStyle/>
          <a:p>
            <a:pPr algn="l"/>
            <a:r>
              <a:rPr lang="en-US" altLang="zh-CN" sz="2800" b="1" dirty="0" smtClean="0"/>
              <a:t>2.1.</a:t>
            </a:r>
            <a:r>
              <a:rPr lang="zh-CN" altLang="en-US" sz="2800" b="1" dirty="0" smtClean="0"/>
              <a:t>限流</a:t>
            </a:r>
            <a:r>
              <a:rPr lang="zh-CN" altLang="en-US" sz="2800" b="1" dirty="0" smtClean="0"/>
              <a:t>算法</a:t>
            </a:r>
            <a:r>
              <a:rPr lang="en-US" altLang="zh-CN" sz="2800" b="1" dirty="0" smtClean="0"/>
              <a:t>----</a:t>
            </a:r>
            <a:r>
              <a:rPr lang="zh-CN" altLang="en-US" sz="2800" b="1" dirty="0" smtClean="0"/>
              <a:t>漏桶算法</a:t>
            </a:r>
            <a:endParaRPr kumimoji="1" lang="zh-CN" altLang="en-US" sz="3200" dirty="0">
              <a:latin typeface="SimHei" charset="0"/>
              <a:ea typeface="SimHei" charset="0"/>
              <a:cs typeface="SimHei" charset="0"/>
            </a:endParaRPr>
          </a:p>
        </p:txBody>
      </p:sp>
      <p:pic>
        <p:nvPicPr>
          <p:cNvPr id="6" name="图片 5"/>
          <p:cNvPicPr>
            <a:picLocks noChangeAspect="1"/>
          </p:cNvPicPr>
          <p:nvPr/>
        </p:nvPicPr>
        <p:blipFill>
          <a:blip r:embed="rId2"/>
          <a:stretch>
            <a:fillRect/>
          </a:stretch>
        </p:blipFill>
        <p:spPr>
          <a:xfrm>
            <a:off x="1860550" y="2714626"/>
            <a:ext cx="5626100" cy="3797300"/>
          </a:xfrm>
          <a:prstGeom prst="rect">
            <a:avLst/>
          </a:prstGeom>
        </p:spPr>
      </p:pic>
    </p:spTree>
    <p:extLst>
      <p:ext uri="{BB962C8B-B14F-4D97-AF65-F5344CB8AC3E}">
        <p14:creationId xmlns:p14="http://schemas.microsoft.com/office/powerpoint/2010/main" val="17126164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00139"/>
            <a:ext cx="8229600" cy="1566862"/>
          </a:xfrm>
        </p:spPr>
        <p:txBody>
          <a:bodyPr>
            <a:normAutofit/>
          </a:bodyPr>
          <a:lstStyle/>
          <a:p>
            <a:pPr marL="0" indent="0">
              <a:buNone/>
            </a:pPr>
            <a:r>
              <a:rPr lang="zh-CN" altLang="en-US" sz="1800" dirty="0" smtClean="0"/>
              <a:t>	令</a:t>
            </a:r>
            <a:r>
              <a:rPr lang="zh-CN" altLang="en-US" sz="1800" dirty="0"/>
              <a:t>牌桶算法</a:t>
            </a:r>
            <a:r>
              <a:rPr lang="en-US" altLang="zh-CN" sz="1800" dirty="0"/>
              <a:t>(Token Bucket)</a:t>
            </a:r>
            <a:r>
              <a:rPr lang="zh-CN" altLang="en-US" sz="1800" dirty="0"/>
              <a:t>和 </a:t>
            </a:r>
            <a:r>
              <a:rPr lang="en-US" altLang="zh-CN" sz="1800" dirty="0"/>
              <a:t>Leaky Bucket </a:t>
            </a:r>
            <a:r>
              <a:rPr lang="zh-CN" altLang="en-US" sz="1800" dirty="0"/>
              <a:t>效果一样但方向相反的</a:t>
            </a:r>
            <a:r>
              <a:rPr lang="zh-CN" altLang="en-US" sz="1800" dirty="0" smtClean="0"/>
              <a:t>算法，更加</a:t>
            </a:r>
            <a:r>
              <a:rPr lang="zh-CN" altLang="en-US" sz="1800" dirty="0"/>
              <a:t>容易</a:t>
            </a:r>
            <a:r>
              <a:rPr lang="zh-CN" altLang="en-US" sz="1800" dirty="0" smtClean="0"/>
              <a:t>理解。随着</a:t>
            </a:r>
            <a:r>
              <a:rPr lang="zh-CN" altLang="en-US" sz="1800" dirty="0"/>
              <a:t>时间</a:t>
            </a:r>
            <a:r>
              <a:rPr lang="zh-CN" altLang="en-US" sz="1800" dirty="0" smtClean="0"/>
              <a:t>流逝，系统</a:t>
            </a:r>
            <a:r>
              <a:rPr lang="zh-CN" altLang="en-US" sz="1800" dirty="0"/>
              <a:t>会按恒定</a:t>
            </a:r>
            <a:r>
              <a:rPr lang="en-US" altLang="zh-CN" sz="1800" dirty="0"/>
              <a:t>1/QPS</a:t>
            </a:r>
            <a:r>
              <a:rPr lang="zh-CN" altLang="en-US" sz="1800" dirty="0"/>
              <a:t>时间间隔</a:t>
            </a:r>
            <a:r>
              <a:rPr lang="en-US" altLang="zh-CN" sz="1800" dirty="0"/>
              <a:t>(</a:t>
            </a:r>
            <a:r>
              <a:rPr lang="zh-CN" altLang="en-US" sz="1800" dirty="0"/>
              <a:t>如果</a:t>
            </a:r>
            <a:r>
              <a:rPr lang="en-US" altLang="zh-CN" sz="1800" dirty="0" smtClean="0"/>
              <a:t>QPS=100</a:t>
            </a:r>
            <a:r>
              <a:rPr lang="zh-CN" altLang="en-US" sz="1800" dirty="0" smtClean="0"/>
              <a:t>，则</a:t>
            </a:r>
            <a:r>
              <a:rPr lang="zh-CN" altLang="en-US" sz="1800" dirty="0"/>
              <a:t>间隔是</a:t>
            </a:r>
            <a:r>
              <a:rPr lang="en-US" altLang="zh-CN" sz="1800" dirty="0"/>
              <a:t>10ms)</a:t>
            </a:r>
            <a:r>
              <a:rPr lang="zh-CN" altLang="en-US" sz="1800" dirty="0"/>
              <a:t>往桶里加入</a:t>
            </a:r>
            <a:r>
              <a:rPr lang="en-US" altLang="zh-CN" sz="1800" dirty="0"/>
              <a:t>Token(</a:t>
            </a:r>
            <a:r>
              <a:rPr lang="zh-CN" altLang="en-US" sz="1800" dirty="0"/>
              <a:t>想象和漏洞漏水</a:t>
            </a:r>
            <a:r>
              <a:rPr lang="zh-CN" altLang="en-US" sz="1800" dirty="0" smtClean="0"/>
              <a:t>相反，有</a:t>
            </a:r>
            <a:r>
              <a:rPr lang="zh-CN" altLang="en-US" sz="1800" dirty="0"/>
              <a:t>个水龙头在不断的加水</a:t>
            </a:r>
            <a:r>
              <a:rPr lang="en-US" altLang="zh-CN" sz="1800" dirty="0" smtClean="0"/>
              <a:t>)</a:t>
            </a:r>
            <a:r>
              <a:rPr lang="zh-CN" altLang="en-US" sz="1800" dirty="0" smtClean="0"/>
              <a:t>，如果</a:t>
            </a:r>
            <a:r>
              <a:rPr lang="zh-CN" altLang="en-US" sz="1800" dirty="0"/>
              <a:t>桶已经满了就不再加</a:t>
            </a:r>
            <a:r>
              <a:rPr lang="zh-CN" altLang="en-US" sz="1800" dirty="0" smtClean="0"/>
              <a:t>了</a:t>
            </a:r>
            <a:r>
              <a:rPr lang="zh-CN" altLang="en-US" sz="1800" dirty="0"/>
              <a:t>，</a:t>
            </a:r>
            <a:r>
              <a:rPr lang="zh-CN" altLang="en-US" sz="1800" dirty="0" smtClean="0"/>
              <a:t>新</a:t>
            </a:r>
            <a:r>
              <a:rPr lang="zh-CN" altLang="en-US" sz="1800" dirty="0"/>
              <a:t>请求来临</a:t>
            </a:r>
            <a:r>
              <a:rPr lang="zh-CN" altLang="en-US" sz="1800" dirty="0" smtClean="0"/>
              <a:t>时，会</a:t>
            </a:r>
            <a:r>
              <a:rPr lang="zh-CN" altLang="en-US" sz="1800" dirty="0"/>
              <a:t>各自拿走一个</a:t>
            </a:r>
            <a:r>
              <a:rPr lang="en-US" altLang="zh-CN" sz="1800" dirty="0" smtClean="0"/>
              <a:t>Token</a:t>
            </a:r>
            <a:r>
              <a:rPr lang="zh-CN" altLang="en-US" sz="1800" dirty="0" smtClean="0"/>
              <a:t>，如果</a:t>
            </a:r>
            <a:r>
              <a:rPr lang="zh-CN" altLang="en-US" sz="1800" dirty="0"/>
              <a:t>没有</a:t>
            </a:r>
            <a:r>
              <a:rPr lang="en-US" altLang="zh-CN" sz="1800" dirty="0"/>
              <a:t>Token</a:t>
            </a:r>
            <a:r>
              <a:rPr lang="zh-CN" altLang="en-US" sz="1800" dirty="0"/>
              <a:t>可拿了就阻塞或者拒绝</a:t>
            </a:r>
            <a:r>
              <a:rPr lang="zh-CN" altLang="en-US" sz="1800" dirty="0" smtClean="0"/>
              <a:t>服务</a:t>
            </a:r>
            <a:r>
              <a:rPr lang="zh-CN" altLang="en-US" sz="1800" dirty="0"/>
              <a:t>。</a:t>
            </a:r>
            <a:endParaRPr lang="en-US" altLang="zh-CN" sz="1800" dirty="0"/>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12</a:t>
            </a:fld>
            <a:endParaRPr kumimoji="1" lang="zh-CN" altLang="en-US"/>
          </a:p>
        </p:txBody>
      </p:sp>
      <p:sp>
        <p:nvSpPr>
          <p:cNvPr id="5" name="标题 1"/>
          <p:cNvSpPr>
            <a:spLocks noGrp="1"/>
          </p:cNvSpPr>
          <p:nvPr>
            <p:ph type="title"/>
          </p:nvPr>
        </p:nvSpPr>
        <p:spPr>
          <a:xfrm>
            <a:off x="457200" y="274638"/>
            <a:ext cx="8229600" cy="554037"/>
          </a:xfrm>
        </p:spPr>
        <p:txBody>
          <a:bodyPr>
            <a:normAutofit/>
          </a:bodyPr>
          <a:lstStyle/>
          <a:p>
            <a:pPr algn="l"/>
            <a:r>
              <a:rPr lang="zh-CN" altLang="en-US" sz="2800" b="1" dirty="0" smtClean="0"/>
              <a:t>限流算法</a:t>
            </a:r>
            <a:r>
              <a:rPr lang="en-US" altLang="zh-CN" sz="2800" b="1" dirty="0" smtClean="0"/>
              <a:t>----</a:t>
            </a:r>
            <a:r>
              <a:rPr lang="zh-CN" altLang="en-US" sz="2800" b="1" dirty="0" smtClean="0"/>
              <a:t>令牌桶算法</a:t>
            </a:r>
            <a:endParaRPr kumimoji="1" lang="zh-CN" altLang="en-US" sz="3200" dirty="0">
              <a:latin typeface="SimHei" charset="0"/>
              <a:ea typeface="SimHei" charset="0"/>
              <a:cs typeface="SimHei" charset="0"/>
            </a:endParaRPr>
          </a:p>
        </p:txBody>
      </p:sp>
      <p:pic>
        <p:nvPicPr>
          <p:cNvPr id="2" name="图片 1"/>
          <p:cNvPicPr>
            <a:picLocks noChangeAspect="1"/>
          </p:cNvPicPr>
          <p:nvPr/>
        </p:nvPicPr>
        <p:blipFill>
          <a:blip r:embed="rId2"/>
          <a:stretch>
            <a:fillRect/>
          </a:stretch>
        </p:blipFill>
        <p:spPr>
          <a:xfrm>
            <a:off x="1898650" y="2800350"/>
            <a:ext cx="5346700" cy="3060700"/>
          </a:xfrm>
          <a:prstGeom prst="rect">
            <a:avLst/>
          </a:prstGeom>
        </p:spPr>
      </p:pic>
    </p:spTree>
    <p:extLst>
      <p:ext uri="{BB962C8B-B14F-4D97-AF65-F5344CB8AC3E}">
        <p14:creationId xmlns:p14="http://schemas.microsoft.com/office/powerpoint/2010/main" val="8526219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00138"/>
            <a:ext cx="8229600" cy="5026025"/>
          </a:xfrm>
        </p:spPr>
        <p:txBody>
          <a:bodyPr>
            <a:normAutofit/>
          </a:bodyPr>
          <a:lstStyle/>
          <a:p>
            <a:pPr marL="0" indent="0">
              <a:buNone/>
            </a:pPr>
            <a:r>
              <a:rPr lang="zh-CN" altLang="en-US" sz="1800" dirty="0" smtClean="0"/>
              <a:t>	令</a:t>
            </a:r>
            <a:r>
              <a:rPr lang="zh-CN" altLang="en-US" sz="1800" dirty="0"/>
              <a:t>牌桶的另外一个好处是可以方便的改变速度</a:t>
            </a:r>
            <a:r>
              <a:rPr lang="en-US" altLang="zh-CN" sz="1800" dirty="0"/>
              <a:t>. </a:t>
            </a:r>
            <a:r>
              <a:rPr lang="zh-CN" altLang="en-US" sz="1800" dirty="0"/>
              <a:t>一旦需要提高速率</a:t>
            </a:r>
            <a:r>
              <a:rPr lang="en-US" altLang="zh-CN" sz="1800" dirty="0"/>
              <a:t>,</a:t>
            </a:r>
            <a:r>
              <a:rPr lang="zh-CN" altLang="en-US" sz="1800" dirty="0"/>
              <a:t>则按需提高放入桶中的令牌的速率</a:t>
            </a:r>
            <a:r>
              <a:rPr lang="en-US" altLang="zh-CN" sz="1800" dirty="0"/>
              <a:t>. </a:t>
            </a:r>
            <a:r>
              <a:rPr lang="zh-CN" altLang="en-US" sz="1800" dirty="0"/>
              <a:t>一般会定时</a:t>
            </a:r>
            <a:r>
              <a:rPr lang="en-US" altLang="zh-CN" sz="1800" dirty="0"/>
              <a:t>(</a:t>
            </a:r>
            <a:r>
              <a:rPr lang="zh-CN" altLang="en-US" sz="1800" dirty="0"/>
              <a:t>比如</a:t>
            </a:r>
            <a:r>
              <a:rPr lang="en-US" altLang="zh-CN" sz="1800" dirty="0"/>
              <a:t>100</a:t>
            </a:r>
            <a:r>
              <a:rPr lang="zh-CN" altLang="en-US" sz="1800" dirty="0"/>
              <a:t>毫秒</a:t>
            </a:r>
            <a:r>
              <a:rPr lang="en-US" altLang="zh-CN" sz="1800" dirty="0"/>
              <a:t>)</a:t>
            </a:r>
            <a:r>
              <a:rPr lang="zh-CN" altLang="en-US" sz="1800" dirty="0"/>
              <a:t>往桶中增加一定数量的令牌</a:t>
            </a:r>
            <a:r>
              <a:rPr lang="en-US" altLang="zh-CN" sz="1800" dirty="0"/>
              <a:t>, </a:t>
            </a:r>
            <a:r>
              <a:rPr lang="zh-CN" altLang="en-US" sz="1800" dirty="0"/>
              <a:t>有些变种算法则实时的计算应该增加的令牌的</a:t>
            </a:r>
            <a:r>
              <a:rPr lang="zh-CN" altLang="en-US" sz="1800" dirty="0" smtClean="0"/>
              <a:t>数量。</a:t>
            </a:r>
          </a:p>
          <a:p>
            <a:pPr marL="0" indent="0">
              <a:buNone/>
            </a:pPr>
            <a:endParaRPr lang="zh-CN" altLang="en-US" sz="1800" dirty="0">
              <a:latin typeface="SimHei" charset="0"/>
              <a:ea typeface="SimHei" charset="0"/>
              <a:cs typeface="SimHei" charset="0"/>
            </a:endParaRPr>
          </a:p>
          <a:p>
            <a:pPr marL="0" indent="0">
              <a:buNone/>
            </a:pPr>
            <a:r>
              <a:rPr lang="zh-CN" altLang="en-US" sz="1800" dirty="0" smtClean="0">
                <a:latin typeface="SimHei" charset="0"/>
                <a:ea typeface="SimHei" charset="0"/>
                <a:cs typeface="SimHei" charset="0"/>
              </a:rPr>
              <a:t>参考资料：</a:t>
            </a:r>
            <a:r>
              <a:rPr lang="en-US" altLang="zh-CN" sz="1800" dirty="0">
                <a:latin typeface="SimHei" charset="0"/>
                <a:ea typeface="SimHei" charset="0"/>
                <a:cs typeface="SimHei" charset="0"/>
              </a:rPr>
              <a:t>http://</a:t>
            </a:r>
            <a:r>
              <a:rPr lang="en-US" altLang="zh-CN" sz="1800" dirty="0" err="1">
                <a:latin typeface="SimHei" charset="0"/>
                <a:ea typeface="SimHei" charset="0"/>
                <a:cs typeface="SimHei" charset="0"/>
              </a:rPr>
              <a:t>xiaobaoqiu.github.io</a:t>
            </a:r>
            <a:r>
              <a:rPr lang="en-US" altLang="zh-CN" sz="1800" dirty="0">
                <a:latin typeface="SimHei" charset="0"/>
                <a:ea typeface="SimHei" charset="0"/>
                <a:cs typeface="SimHei" charset="0"/>
              </a:rPr>
              <a:t>/blog/2015/07/02/</a:t>
            </a:r>
            <a:r>
              <a:rPr lang="en-US" altLang="zh-CN" sz="1800" dirty="0" err="1">
                <a:latin typeface="SimHei" charset="0"/>
                <a:ea typeface="SimHei" charset="0"/>
                <a:cs typeface="SimHei" charset="0"/>
              </a:rPr>
              <a:t>ratelimiter</a:t>
            </a:r>
            <a:r>
              <a:rPr lang="en-US" altLang="zh-CN" sz="1800" dirty="0">
                <a:latin typeface="SimHei" charset="0"/>
                <a:ea typeface="SimHei" charset="0"/>
                <a:cs typeface="SimHei" charset="0"/>
              </a:rPr>
              <a:t>/</a:t>
            </a:r>
            <a:endParaRPr lang="zh-CN" altLang="en-US" sz="18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13</a:t>
            </a:fld>
            <a:endParaRPr kumimoji="1" lang="zh-CN" altLang="en-US"/>
          </a:p>
        </p:txBody>
      </p:sp>
      <p:sp>
        <p:nvSpPr>
          <p:cNvPr id="5" name="标题 1"/>
          <p:cNvSpPr>
            <a:spLocks noGrp="1"/>
          </p:cNvSpPr>
          <p:nvPr>
            <p:ph type="title"/>
          </p:nvPr>
        </p:nvSpPr>
        <p:spPr>
          <a:xfrm>
            <a:off x="457200" y="274638"/>
            <a:ext cx="8229600" cy="554037"/>
          </a:xfrm>
        </p:spPr>
        <p:txBody>
          <a:bodyPr>
            <a:normAutofit fontScale="90000"/>
          </a:bodyPr>
          <a:lstStyle/>
          <a:p>
            <a:pPr algn="l"/>
            <a:r>
              <a:rPr lang="zh-CN" altLang="en-US" sz="3200" b="1" dirty="0"/>
              <a:t>限流算法</a:t>
            </a:r>
            <a:r>
              <a:rPr lang="en-US" altLang="zh-CN" sz="3200" b="1" dirty="0"/>
              <a:t>----</a:t>
            </a:r>
            <a:r>
              <a:rPr lang="zh-CN" altLang="en-US" sz="3200" b="1" dirty="0"/>
              <a:t>令牌桶算法</a:t>
            </a:r>
            <a:endParaRPr kumimoji="1" lang="zh-CN" altLang="en-US" sz="3200" dirty="0">
              <a:latin typeface="SimHei" charset="0"/>
              <a:ea typeface="SimHei" charset="0"/>
              <a:cs typeface="SimHei" charset="0"/>
            </a:endParaRPr>
          </a:p>
        </p:txBody>
      </p:sp>
    </p:spTree>
    <p:extLst>
      <p:ext uri="{BB962C8B-B14F-4D97-AF65-F5344CB8AC3E}">
        <p14:creationId xmlns:p14="http://schemas.microsoft.com/office/powerpoint/2010/main" val="8217356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00138"/>
            <a:ext cx="8229600" cy="5026025"/>
          </a:xfrm>
        </p:spPr>
        <p:txBody>
          <a:bodyPr>
            <a:normAutofit/>
          </a:bodyPr>
          <a:lstStyle/>
          <a:p>
            <a:pPr marL="0" indent="0">
              <a:buNone/>
            </a:pPr>
            <a:r>
              <a:rPr lang="zh-CN" altLang="en-US" sz="1800" dirty="0" smtClean="0"/>
              <a:t>	</a:t>
            </a:r>
            <a:r>
              <a:rPr lang="en-US" altLang="zh-CN" sz="1800" dirty="0" err="1" smtClean="0"/>
              <a:t>RateLimiter</a:t>
            </a:r>
            <a:r>
              <a:rPr lang="zh-CN" altLang="en-US" sz="1800" dirty="0"/>
              <a:t>使用</a:t>
            </a:r>
            <a:r>
              <a:rPr lang="zh-CN" altLang="en-US" sz="1800" dirty="0" smtClean="0"/>
              <a:t>的是令</a:t>
            </a:r>
            <a:r>
              <a:rPr lang="zh-CN" altLang="en-US" sz="1800" dirty="0"/>
              <a:t>牌桶的流控算法，</a:t>
            </a:r>
            <a:r>
              <a:rPr lang="en-US" altLang="zh-CN" sz="1800" dirty="0" err="1"/>
              <a:t>RateLimiter</a:t>
            </a:r>
            <a:r>
              <a:rPr lang="zh-CN" altLang="en-US" sz="1800" dirty="0"/>
              <a:t>会按照一定的频率往桶里扔令牌，线程拿到令牌才能执行，比如你希望自己的应用程序</a:t>
            </a:r>
            <a:r>
              <a:rPr lang="en-US" altLang="zh-CN" sz="1800" dirty="0"/>
              <a:t>QPS</a:t>
            </a:r>
            <a:r>
              <a:rPr lang="zh-CN" altLang="en-US" sz="1800" dirty="0"/>
              <a:t>不要超过</a:t>
            </a:r>
            <a:r>
              <a:rPr lang="en-US" altLang="zh-CN" sz="1800" dirty="0"/>
              <a:t>1000</a:t>
            </a:r>
            <a:r>
              <a:rPr lang="zh-CN" altLang="en-US" sz="1800" dirty="0"/>
              <a:t>，那么</a:t>
            </a:r>
            <a:r>
              <a:rPr lang="en-US" altLang="zh-CN" sz="1800" dirty="0" err="1"/>
              <a:t>RateLimiter</a:t>
            </a:r>
            <a:r>
              <a:rPr lang="zh-CN" altLang="en-US" sz="1800" dirty="0"/>
              <a:t>设置</a:t>
            </a:r>
            <a:r>
              <a:rPr lang="en-US" altLang="zh-CN" sz="1800" dirty="0"/>
              <a:t>1000</a:t>
            </a:r>
            <a:r>
              <a:rPr lang="zh-CN" altLang="en-US" sz="1800" dirty="0"/>
              <a:t>的速率后，就会每秒往桶里扔</a:t>
            </a:r>
            <a:r>
              <a:rPr lang="en-US" altLang="zh-CN" sz="1800" dirty="0"/>
              <a:t>1000</a:t>
            </a:r>
            <a:r>
              <a:rPr lang="zh-CN" altLang="en-US" sz="1800" dirty="0"/>
              <a:t>个令牌</a:t>
            </a:r>
            <a:r>
              <a:rPr lang="zh-CN" altLang="en-US" sz="1800" dirty="0" smtClean="0"/>
              <a:t>。</a:t>
            </a:r>
          </a:p>
          <a:p>
            <a:pPr marL="0" indent="0">
              <a:buNone/>
            </a:pPr>
            <a:r>
              <a:rPr lang="zh-CN" altLang="en-US" sz="1800" dirty="0" smtClean="0"/>
              <a:t>	</a:t>
            </a:r>
            <a:r>
              <a:rPr lang="en-US" altLang="zh-CN" sz="1800" dirty="0" err="1" smtClean="0"/>
              <a:t>RateLimiter</a:t>
            </a:r>
            <a:r>
              <a:rPr lang="zh-CN" altLang="en-US" sz="1800" dirty="0"/>
              <a:t>经常用于限制对一些物理资源或者逻辑资源的访问速率</a:t>
            </a:r>
            <a:r>
              <a:rPr lang="zh-CN" altLang="en-US" sz="1800" dirty="0" smtClean="0"/>
              <a:t>。</a:t>
            </a:r>
          </a:p>
          <a:p>
            <a:pPr marL="0" indent="0">
              <a:buNone/>
            </a:pPr>
            <a:r>
              <a:rPr lang="zh-CN" altLang="en-US" sz="1800" dirty="0" smtClean="0"/>
              <a:t>	通过</a:t>
            </a:r>
            <a:r>
              <a:rPr lang="zh-CN" altLang="en-US" sz="1800" dirty="0"/>
              <a:t>设置许可证的速率来定义</a:t>
            </a:r>
            <a:r>
              <a:rPr lang="en-US" altLang="zh-CN" sz="1800" dirty="0" err="1"/>
              <a:t>RateLimiter</a:t>
            </a:r>
            <a:r>
              <a:rPr lang="zh-CN" altLang="en-US" sz="1800" dirty="0"/>
              <a:t>。在默认配置下，许可证会在固定的速率下被分配，速率单位是每秒多少个许可证。为了确保维护配置的速率，许可会被平稳地分配，许可之间的延迟会做调整。</a:t>
            </a:r>
          </a:p>
          <a:p>
            <a:pPr marL="0" indent="0">
              <a:buNone/>
            </a:pPr>
            <a:r>
              <a:rPr lang="zh-CN" altLang="en-US" sz="1800" dirty="0" smtClean="0"/>
              <a:t>	可能</a:t>
            </a:r>
            <a:r>
              <a:rPr lang="zh-CN" altLang="en-US" sz="1800" dirty="0"/>
              <a:t>存在配置一个拥有预热期的</a:t>
            </a:r>
            <a:r>
              <a:rPr lang="en-US" altLang="zh-CN" sz="1800" dirty="0" err="1"/>
              <a:t>RateLimiter</a:t>
            </a:r>
            <a:r>
              <a:rPr lang="en-US" altLang="zh-CN" sz="1800" dirty="0"/>
              <a:t> </a:t>
            </a:r>
            <a:r>
              <a:rPr lang="zh-CN" altLang="en-US" sz="1800" dirty="0"/>
              <a:t>的情况，在这段时间内，每秒分配的许可数会稳定地增长直到达到稳定的速率</a:t>
            </a:r>
            <a:r>
              <a:rPr lang="zh-CN" altLang="en-US" sz="1800" dirty="0" smtClean="0"/>
              <a:t>。</a:t>
            </a:r>
          </a:p>
          <a:p>
            <a:pPr marL="0" indent="0">
              <a:buNone/>
            </a:pPr>
            <a:r>
              <a:rPr lang="zh-CN" altLang="en-US" sz="1800" dirty="0" smtClean="0"/>
              <a:t>	有</a:t>
            </a:r>
            <a:r>
              <a:rPr lang="zh-CN" altLang="en-US" sz="1800" dirty="0"/>
              <a:t>一点很重要，那就是请求的许可数从来不会影响到请求本身的限制（调用</a:t>
            </a:r>
            <a:r>
              <a:rPr lang="en-US" altLang="zh-CN" sz="1800" dirty="0"/>
              <a:t>acquire(1) </a:t>
            </a:r>
            <a:r>
              <a:rPr lang="zh-CN" altLang="en-US" sz="1800" dirty="0"/>
              <a:t>和调用</a:t>
            </a:r>
            <a:r>
              <a:rPr lang="en-US" altLang="zh-CN" sz="1800" dirty="0"/>
              <a:t>acquire(1000) </a:t>
            </a:r>
            <a:r>
              <a:rPr lang="zh-CN" altLang="en-US" sz="1800" dirty="0"/>
              <a:t>将得到相同的限制效果，如果存在这样的调用的话），但会影响下一次请求的限制，也就是说，如果一个高开销的任务抵达一个空闲的</a:t>
            </a:r>
            <a:r>
              <a:rPr lang="en-US" altLang="zh-CN" sz="1800" dirty="0" err="1"/>
              <a:t>RateLimiter</a:t>
            </a:r>
            <a:r>
              <a:rPr lang="zh-CN" altLang="en-US" sz="1800" dirty="0"/>
              <a:t>，它会被马上许可，但是下一个请求会经历额外的限制，从而来偿付高开销任务。注意：</a:t>
            </a:r>
            <a:r>
              <a:rPr lang="en-US" altLang="zh-CN" sz="1800" dirty="0" err="1"/>
              <a:t>RateLimiter</a:t>
            </a:r>
            <a:r>
              <a:rPr lang="en-US" altLang="zh-CN" sz="1800" dirty="0"/>
              <a:t> </a:t>
            </a:r>
            <a:r>
              <a:rPr lang="zh-CN" altLang="en-US" sz="1800" dirty="0"/>
              <a:t>并不提供公平性的保证</a:t>
            </a:r>
            <a:r>
              <a:rPr lang="zh-CN" altLang="en-US" sz="1800" dirty="0" smtClean="0"/>
              <a:t>。</a:t>
            </a:r>
            <a:endParaRPr lang="zh-CN" altLang="en-US" sz="1800" dirty="0">
              <a:latin typeface="SimHei" charset="0"/>
              <a:ea typeface="SimHei" charset="0"/>
              <a:cs typeface="SimHei" charset="0"/>
            </a:endParaRPr>
          </a:p>
          <a:p>
            <a:pPr marL="0" indent="0">
              <a:buNone/>
            </a:pPr>
            <a:endParaRPr lang="zh-CN" altLang="en-US" sz="18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14</a:t>
            </a:fld>
            <a:endParaRPr kumimoji="1" lang="zh-CN" altLang="en-US"/>
          </a:p>
        </p:txBody>
      </p:sp>
      <p:sp>
        <p:nvSpPr>
          <p:cNvPr id="5" name="标题 1"/>
          <p:cNvSpPr>
            <a:spLocks noGrp="1"/>
          </p:cNvSpPr>
          <p:nvPr>
            <p:ph type="title"/>
          </p:nvPr>
        </p:nvSpPr>
        <p:spPr>
          <a:xfrm>
            <a:off x="457200" y="274638"/>
            <a:ext cx="8229600" cy="554037"/>
          </a:xfrm>
        </p:spPr>
        <p:txBody>
          <a:bodyPr>
            <a:normAutofit fontScale="90000"/>
          </a:bodyPr>
          <a:lstStyle/>
          <a:p>
            <a:pPr algn="l"/>
            <a:r>
              <a:rPr lang="zh-CN" altLang="en-US" sz="3200" dirty="0">
                <a:latin typeface="SimHei" charset="0"/>
                <a:ea typeface="SimHei" charset="0"/>
                <a:cs typeface="SimHei" charset="0"/>
              </a:rPr>
              <a:t>基于</a:t>
            </a:r>
            <a:r>
              <a:rPr lang="en-US" altLang="zh-CN" sz="3200" dirty="0" err="1">
                <a:latin typeface="SimHei" charset="0"/>
                <a:ea typeface="SimHei" charset="0"/>
                <a:cs typeface="SimHei" charset="0"/>
              </a:rPr>
              <a:t>RateLimiter</a:t>
            </a:r>
            <a:r>
              <a:rPr lang="zh-CN" altLang="en-US" sz="3200" dirty="0">
                <a:latin typeface="SimHei" charset="0"/>
                <a:ea typeface="SimHei" charset="0"/>
                <a:cs typeface="SimHei" charset="0"/>
              </a:rPr>
              <a:t>的流速控制</a:t>
            </a:r>
          </a:p>
        </p:txBody>
      </p:sp>
    </p:spTree>
    <p:extLst>
      <p:ext uri="{BB962C8B-B14F-4D97-AF65-F5344CB8AC3E}">
        <p14:creationId xmlns:p14="http://schemas.microsoft.com/office/powerpoint/2010/main" val="1543982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2"/>
          </p:nvPr>
        </p:nvSpPr>
        <p:spPr/>
        <p:txBody>
          <a:bodyPr/>
          <a:lstStyle/>
          <a:p>
            <a:fld id="{10E8989E-3E43-1149-9E81-75EA4CE6C824}" type="slidenum">
              <a:rPr kumimoji="1" lang="zh-CN" altLang="en-US" smtClean="0"/>
              <a:t>15</a:t>
            </a:fld>
            <a:endParaRPr kumimoji="1" lang="zh-CN" altLang="en-US"/>
          </a:p>
        </p:txBody>
      </p:sp>
      <p:sp>
        <p:nvSpPr>
          <p:cNvPr id="5" name="标题 1"/>
          <p:cNvSpPr>
            <a:spLocks noGrp="1"/>
          </p:cNvSpPr>
          <p:nvPr>
            <p:ph type="title"/>
          </p:nvPr>
        </p:nvSpPr>
        <p:spPr>
          <a:xfrm>
            <a:off x="457200" y="274638"/>
            <a:ext cx="8229600" cy="554037"/>
          </a:xfrm>
        </p:spPr>
        <p:txBody>
          <a:bodyPr>
            <a:normAutofit fontScale="90000"/>
          </a:bodyPr>
          <a:lstStyle/>
          <a:p>
            <a:pPr algn="l"/>
            <a:r>
              <a:rPr kumimoji="1" lang="zh-CN" altLang="en-US" sz="3200" dirty="0" smtClean="0">
                <a:latin typeface="SimHei" charset="0"/>
                <a:ea typeface="SimHei" charset="0"/>
                <a:cs typeface="SimHei" charset="0"/>
              </a:rPr>
              <a:t>速率控制设计</a:t>
            </a:r>
            <a:endParaRPr kumimoji="1" lang="zh-CN" altLang="en-US" sz="3200" dirty="0">
              <a:latin typeface="SimHei" charset="0"/>
              <a:ea typeface="SimHei" charset="0"/>
              <a:cs typeface="SimHei" charset="0"/>
            </a:endParaRPr>
          </a:p>
        </p:txBody>
      </p:sp>
      <p:pic>
        <p:nvPicPr>
          <p:cNvPr id="8" name="图片 7"/>
          <p:cNvPicPr>
            <a:picLocks noChangeAspect="1"/>
          </p:cNvPicPr>
          <p:nvPr/>
        </p:nvPicPr>
        <p:blipFill>
          <a:blip r:embed="rId2"/>
          <a:stretch>
            <a:fillRect/>
          </a:stretch>
        </p:blipFill>
        <p:spPr>
          <a:xfrm>
            <a:off x="1943100" y="1098550"/>
            <a:ext cx="5956300" cy="4963583"/>
          </a:xfrm>
          <a:prstGeom prst="rect">
            <a:avLst/>
          </a:prstGeom>
        </p:spPr>
      </p:pic>
    </p:spTree>
    <p:extLst>
      <p:ext uri="{BB962C8B-B14F-4D97-AF65-F5344CB8AC3E}">
        <p14:creationId xmlns:p14="http://schemas.microsoft.com/office/powerpoint/2010/main" val="15932906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00138"/>
            <a:ext cx="8229600" cy="5026025"/>
          </a:xfrm>
        </p:spPr>
        <p:txBody>
          <a:bodyPr>
            <a:normAutofit fontScale="92500" lnSpcReduction="10000"/>
          </a:bodyPr>
          <a:lstStyle/>
          <a:p>
            <a:pPr marL="0" indent="0">
              <a:buNone/>
            </a:pPr>
            <a:r>
              <a:rPr lang="zh-CN" altLang="en-US" sz="1800" b="1" dirty="0">
                <a:latin typeface="SimHei" charset="0"/>
                <a:ea typeface="SimHei" charset="0"/>
                <a:cs typeface="SimHei" charset="0"/>
              </a:rPr>
              <a:t>简介</a:t>
            </a:r>
          </a:p>
          <a:p>
            <a:pPr marL="0" indent="0">
              <a:buNone/>
            </a:pPr>
            <a:r>
              <a:rPr lang="zh-CN" altLang="en-US" sz="1800" dirty="0" smtClean="0"/>
              <a:t>	信号量</a:t>
            </a:r>
            <a:r>
              <a:rPr lang="en-US" altLang="zh-CN" sz="1800" dirty="0"/>
              <a:t>(Semaphore)</a:t>
            </a:r>
            <a:r>
              <a:rPr lang="zh-CN" altLang="en-US" sz="1800" dirty="0"/>
              <a:t>，有时被称为信号灯，是在多线程环境下使用的一种设施</a:t>
            </a:r>
            <a:r>
              <a:rPr lang="en-US" altLang="zh-CN" sz="1800" dirty="0"/>
              <a:t>, </a:t>
            </a:r>
            <a:r>
              <a:rPr lang="zh-CN" altLang="en-US" sz="1800" dirty="0"/>
              <a:t>它负责协调各个线程</a:t>
            </a:r>
            <a:r>
              <a:rPr lang="en-US" altLang="zh-CN" sz="1800" dirty="0"/>
              <a:t>, </a:t>
            </a:r>
            <a:r>
              <a:rPr lang="zh-CN" altLang="en-US" sz="1800" dirty="0"/>
              <a:t>以保证它们能够正确、合理的使用公共资源。</a:t>
            </a:r>
          </a:p>
          <a:p>
            <a:pPr marL="0" indent="0">
              <a:buNone/>
            </a:pPr>
            <a:r>
              <a:rPr lang="zh-CN" altLang="en-US" sz="1800" dirty="0" smtClean="0"/>
              <a:t>	一</a:t>
            </a:r>
            <a:r>
              <a:rPr lang="zh-CN" altLang="en-US" sz="1800" dirty="0"/>
              <a:t>个计数信号量。从概念上讲，信号量维护了一个许可集。如有必要，在许可可用前会阻塞每一个 </a:t>
            </a:r>
            <a:r>
              <a:rPr lang="en-US" altLang="zh-CN" sz="1800" dirty="0"/>
              <a:t>acquire()</a:t>
            </a:r>
            <a:r>
              <a:rPr lang="zh-CN" altLang="en-US" sz="1800" dirty="0"/>
              <a:t>，然后再获取该许可。每个 </a:t>
            </a:r>
            <a:r>
              <a:rPr lang="en-US" altLang="zh-CN" sz="1800" dirty="0"/>
              <a:t>release() </a:t>
            </a:r>
            <a:r>
              <a:rPr lang="zh-CN" altLang="en-US" sz="1800" dirty="0"/>
              <a:t>添加一个许可，从而可能释放一个正在阻塞的获取者。但是，不使用实际的许可对象，</a:t>
            </a:r>
            <a:r>
              <a:rPr lang="en-US" altLang="zh-CN" sz="1800" dirty="0"/>
              <a:t>Semaphore </a:t>
            </a:r>
            <a:r>
              <a:rPr lang="zh-CN" altLang="en-US" sz="1800" dirty="0"/>
              <a:t>只对可用许可的号码进行计数，并采取相应的行动。拿到信号量的线程可以进入代码，否则就等待。通过</a:t>
            </a:r>
            <a:r>
              <a:rPr lang="en-US" altLang="zh-CN" sz="1800" dirty="0"/>
              <a:t>acquire()</a:t>
            </a:r>
            <a:r>
              <a:rPr lang="zh-CN" altLang="en-US" sz="1800" dirty="0"/>
              <a:t>和</a:t>
            </a:r>
            <a:r>
              <a:rPr lang="en-US" altLang="zh-CN" sz="1800" dirty="0"/>
              <a:t>release()</a:t>
            </a:r>
            <a:r>
              <a:rPr lang="zh-CN" altLang="en-US" sz="1800" dirty="0"/>
              <a:t>获取和释放访问许可</a:t>
            </a:r>
            <a:r>
              <a:rPr lang="zh-CN" altLang="en-US" sz="1800" dirty="0" smtClean="0"/>
              <a:t>。</a:t>
            </a:r>
          </a:p>
          <a:p>
            <a:pPr marL="0" indent="0">
              <a:buNone/>
            </a:pPr>
            <a:endParaRPr lang="zh-CN" altLang="en-US" sz="1800" dirty="0" smtClean="0"/>
          </a:p>
          <a:p>
            <a:pPr marL="0" indent="0">
              <a:buNone/>
            </a:pPr>
            <a:r>
              <a:rPr lang="zh-CN" altLang="en-US" sz="1800" b="1" dirty="0">
                <a:latin typeface="SimHei" charset="0"/>
                <a:ea typeface="SimHei" charset="0"/>
                <a:cs typeface="SimHei" charset="0"/>
              </a:rPr>
              <a:t>概念</a:t>
            </a:r>
          </a:p>
          <a:p>
            <a:pPr marL="0" indent="0">
              <a:buNone/>
            </a:pPr>
            <a:r>
              <a:rPr lang="zh-CN" altLang="en-US" sz="1800" dirty="0" smtClean="0"/>
              <a:t>	</a:t>
            </a:r>
            <a:r>
              <a:rPr lang="en-US" altLang="zh-CN" sz="1800" dirty="0" smtClean="0"/>
              <a:t>Semaphore</a:t>
            </a:r>
            <a:r>
              <a:rPr lang="zh-CN" altLang="en-US" sz="1800" dirty="0"/>
              <a:t>分为单值和多值两种，前者只能被一个线程获得，后者可以被若干个线程获得。</a:t>
            </a:r>
          </a:p>
          <a:p>
            <a:pPr marL="0" indent="0">
              <a:buNone/>
            </a:pPr>
            <a:r>
              <a:rPr lang="zh-CN" altLang="en-US" sz="1800" dirty="0" smtClean="0"/>
              <a:t>	以</a:t>
            </a:r>
            <a:r>
              <a:rPr lang="zh-CN" altLang="en-US" sz="1800" dirty="0"/>
              <a:t>一个停车场运作为例。为了简单起见，假设停车场只有三个车位，一开始三个车位都是空的。这时如果同时来了五辆车，看门人允许其中三辆不受阻碍的进入，然后放下车拦，剩下的车则必须在入口等待，此后来的车也都不得不在入口处等待。这时，有一辆车离开停车场，看门人得知后，打开车拦，放入一辆，如果又离开两辆，则又可以放入两辆，如此往复。</a:t>
            </a:r>
          </a:p>
          <a:p>
            <a:pPr marL="0" indent="0">
              <a:buNone/>
            </a:pPr>
            <a:r>
              <a:rPr lang="zh-CN" altLang="en-US" sz="1800" dirty="0" smtClean="0"/>
              <a:t>	在</a:t>
            </a:r>
            <a:r>
              <a:rPr lang="zh-CN" altLang="en-US" sz="1800" dirty="0"/>
              <a:t>这个停车场系统中，车位是公共资源，每辆车好比一个线程，看门人起的就是信号量的作用。</a:t>
            </a:r>
            <a:endParaRPr lang="zh-CN" altLang="en-US" sz="1800" dirty="0" smtClean="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16</a:t>
            </a:fld>
            <a:endParaRPr kumimoji="1" lang="zh-CN" altLang="en-US"/>
          </a:p>
        </p:txBody>
      </p:sp>
      <p:sp>
        <p:nvSpPr>
          <p:cNvPr id="5" name="标题 1"/>
          <p:cNvSpPr>
            <a:spLocks noGrp="1"/>
          </p:cNvSpPr>
          <p:nvPr>
            <p:ph type="title"/>
          </p:nvPr>
        </p:nvSpPr>
        <p:spPr>
          <a:xfrm>
            <a:off x="457200" y="274638"/>
            <a:ext cx="8229600" cy="554037"/>
          </a:xfrm>
        </p:spPr>
        <p:txBody>
          <a:bodyPr>
            <a:normAutofit fontScale="90000"/>
          </a:bodyPr>
          <a:lstStyle/>
          <a:p>
            <a:pPr algn="l"/>
            <a:r>
              <a:rPr lang="zh-CN" altLang="en-US" sz="3200" dirty="0">
                <a:latin typeface="SimHei" charset="0"/>
                <a:ea typeface="SimHei" charset="0"/>
                <a:cs typeface="SimHei" charset="0"/>
              </a:rPr>
              <a:t>基于</a:t>
            </a:r>
            <a:r>
              <a:rPr lang="en-US" altLang="zh-CN" sz="3200" dirty="0">
                <a:latin typeface="SimHei" charset="0"/>
                <a:ea typeface="SimHei" charset="0"/>
                <a:cs typeface="SimHei" charset="0"/>
              </a:rPr>
              <a:t>Semaphore</a:t>
            </a:r>
            <a:r>
              <a:rPr lang="zh-CN" altLang="en-US" sz="3200" dirty="0">
                <a:latin typeface="SimHei" charset="0"/>
                <a:ea typeface="SimHei" charset="0"/>
                <a:cs typeface="SimHei" charset="0"/>
              </a:rPr>
              <a:t>信号量的并发控制</a:t>
            </a:r>
          </a:p>
        </p:txBody>
      </p:sp>
    </p:spTree>
    <p:extLst>
      <p:ext uri="{BB962C8B-B14F-4D97-AF65-F5344CB8AC3E}">
        <p14:creationId xmlns:p14="http://schemas.microsoft.com/office/powerpoint/2010/main" val="11409546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68312"/>
          </a:xfrm>
        </p:spPr>
        <p:txBody>
          <a:bodyPr>
            <a:normAutofit fontScale="90000"/>
          </a:bodyPr>
          <a:lstStyle/>
          <a:p>
            <a:pPr algn="l"/>
            <a:r>
              <a:rPr kumimoji="1" lang="en-US" altLang="zh-CN" sz="3200" dirty="0" smtClean="0">
                <a:latin typeface="SimHei" charset="0"/>
                <a:ea typeface="SimHei" charset="0"/>
                <a:cs typeface="SimHei" charset="0"/>
              </a:rPr>
              <a:t>3.</a:t>
            </a:r>
            <a:r>
              <a:rPr kumimoji="1" lang="zh-CN" altLang="en-US" sz="3200" dirty="0" smtClean="0">
                <a:latin typeface="SimHei" charset="0"/>
                <a:ea typeface="SimHei" charset="0"/>
                <a:cs typeface="SimHei" charset="0"/>
              </a:rPr>
              <a:t>服务</a:t>
            </a:r>
            <a:r>
              <a:rPr kumimoji="1" lang="zh-CN" altLang="en-US" sz="3200" dirty="0" smtClean="0">
                <a:latin typeface="SimHei" charset="0"/>
                <a:ea typeface="SimHei" charset="0"/>
                <a:cs typeface="SimHei" charset="0"/>
              </a:rPr>
              <a:t>降级设计</a:t>
            </a:r>
            <a:endParaRPr kumimoji="1" lang="zh-CN" altLang="en-US" sz="32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17</a:t>
            </a:fld>
            <a:endParaRPr kumimoji="1" lang="zh-CN" altLang="en-US"/>
          </a:p>
        </p:txBody>
      </p:sp>
      <p:sp>
        <p:nvSpPr>
          <p:cNvPr id="29" name="圆角矩形 28"/>
          <p:cNvSpPr/>
          <p:nvPr/>
        </p:nvSpPr>
        <p:spPr>
          <a:xfrm>
            <a:off x="2740075" y="2263584"/>
            <a:ext cx="1194300"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屏蔽降级</a:t>
            </a:r>
          </a:p>
        </p:txBody>
      </p:sp>
      <p:sp>
        <p:nvSpPr>
          <p:cNvPr id="95" name="圆角矩形 94"/>
          <p:cNvSpPr/>
          <p:nvPr/>
        </p:nvSpPr>
        <p:spPr>
          <a:xfrm>
            <a:off x="1006525" y="1120925"/>
            <a:ext cx="1194300" cy="468000"/>
          </a:xfrm>
          <a:prstGeom prst="roundRect">
            <a:avLst/>
          </a:prstGeom>
          <a:solidFill>
            <a:schemeClr val="tx1">
              <a:lumMod val="65000"/>
              <a:lumOff val="35000"/>
            </a:schemeClr>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REQ</a:t>
            </a:r>
            <a:r>
              <a:rPr kumimoji="1" lang="zh-CN" altLang="en-US" sz="1400" dirty="0" smtClean="0">
                <a:latin typeface="SimHei" charset="0"/>
                <a:ea typeface="SimHei" charset="0"/>
                <a:cs typeface="SimHei" charset="0"/>
              </a:rPr>
              <a:t>请求</a:t>
            </a:r>
          </a:p>
        </p:txBody>
      </p:sp>
      <p:sp>
        <p:nvSpPr>
          <p:cNvPr id="28" name="圆角矩形 27"/>
          <p:cNvSpPr/>
          <p:nvPr/>
        </p:nvSpPr>
        <p:spPr>
          <a:xfrm>
            <a:off x="6997450" y="2655843"/>
            <a:ext cx="1194300" cy="468000"/>
          </a:xfrm>
          <a:prstGeom prst="roundRect">
            <a:avLst/>
          </a:prstGeom>
          <a:solidFill>
            <a:schemeClr val="tx1">
              <a:lumMod val="65000"/>
              <a:lumOff val="35000"/>
            </a:schemeClr>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RES</a:t>
            </a:r>
            <a:r>
              <a:rPr kumimoji="1" lang="zh-CN" altLang="en-US" sz="1400" dirty="0" smtClean="0">
                <a:latin typeface="SimHei" charset="0"/>
                <a:ea typeface="SimHei" charset="0"/>
                <a:cs typeface="SimHei" charset="0"/>
              </a:rPr>
              <a:t>响应</a:t>
            </a:r>
          </a:p>
        </p:txBody>
      </p:sp>
      <p:sp>
        <p:nvSpPr>
          <p:cNvPr id="35" name="圆角矩形 34"/>
          <p:cNvSpPr/>
          <p:nvPr/>
        </p:nvSpPr>
        <p:spPr>
          <a:xfrm>
            <a:off x="2740075" y="3044253"/>
            <a:ext cx="1194300"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容错降级</a:t>
            </a:r>
          </a:p>
        </p:txBody>
      </p:sp>
      <p:sp>
        <p:nvSpPr>
          <p:cNvPr id="26" name="圆角矩形 25"/>
          <p:cNvSpPr/>
          <p:nvPr/>
        </p:nvSpPr>
        <p:spPr>
          <a:xfrm>
            <a:off x="2740075" y="1268915"/>
            <a:ext cx="1194300" cy="468000"/>
          </a:xfrm>
          <a:prstGeom prst="roundRect">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业务降级</a:t>
            </a:r>
          </a:p>
        </p:txBody>
      </p:sp>
      <p:sp>
        <p:nvSpPr>
          <p:cNvPr id="32" name="圆角矩形 31"/>
          <p:cNvSpPr/>
          <p:nvPr/>
        </p:nvSpPr>
        <p:spPr>
          <a:xfrm>
            <a:off x="1006525" y="2269553"/>
            <a:ext cx="1194300" cy="468000"/>
          </a:xfrm>
          <a:prstGeom prst="roundRect">
            <a:avLst/>
          </a:prstGeom>
          <a:solidFill>
            <a:srgbClr val="7030A0"/>
          </a:solid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屏蔽降</a:t>
            </a:r>
          </a:p>
          <a:p>
            <a:pPr algn="ctr"/>
            <a:r>
              <a:rPr kumimoji="1" lang="zh-CN" altLang="en-US" sz="1400" dirty="0" smtClean="0">
                <a:latin typeface="SimHei" charset="0"/>
                <a:ea typeface="SimHei" charset="0"/>
                <a:cs typeface="SimHei" charset="0"/>
              </a:rPr>
              <a:t>级开关</a:t>
            </a:r>
          </a:p>
        </p:txBody>
      </p:sp>
      <p:sp>
        <p:nvSpPr>
          <p:cNvPr id="33" name="圆角矩形 32"/>
          <p:cNvSpPr/>
          <p:nvPr/>
        </p:nvSpPr>
        <p:spPr>
          <a:xfrm>
            <a:off x="4746674" y="1984184"/>
            <a:ext cx="1194300" cy="468000"/>
          </a:xfrm>
          <a:prstGeom prst="roundRect">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返回</a:t>
            </a:r>
            <a:r>
              <a:rPr kumimoji="1" lang="en-US" altLang="zh-CN" sz="1400" dirty="0" smtClean="0">
                <a:latin typeface="SimHei" charset="0"/>
                <a:ea typeface="SimHei" charset="0"/>
                <a:cs typeface="SimHei" charset="0"/>
              </a:rPr>
              <a:t>NULL</a:t>
            </a:r>
            <a:endParaRPr kumimoji="1" lang="zh-CN" altLang="en-US" sz="1400" dirty="0" smtClean="0">
              <a:latin typeface="SimHei" charset="0"/>
              <a:ea typeface="SimHei" charset="0"/>
              <a:cs typeface="SimHei" charset="0"/>
            </a:endParaRPr>
          </a:p>
        </p:txBody>
      </p:sp>
      <p:sp>
        <p:nvSpPr>
          <p:cNvPr id="36" name="圆角矩形 35"/>
          <p:cNvSpPr/>
          <p:nvPr/>
        </p:nvSpPr>
        <p:spPr>
          <a:xfrm>
            <a:off x="4746674" y="2701353"/>
            <a:ext cx="1194300" cy="468000"/>
          </a:xfrm>
          <a:prstGeom prst="roundRect">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MOCK</a:t>
            </a:r>
            <a:r>
              <a:rPr kumimoji="1" lang="zh-CN" altLang="en-US" sz="1400" dirty="0" smtClean="0">
                <a:latin typeface="SimHei" charset="0"/>
                <a:ea typeface="SimHei" charset="0"/>
                <a:cs typeface="SimHei" charset="0"/>
              </a:rPr>
              <a:t>降级</a:t>
            </a:r>
          </a:p>
        </p:txBody>
      </p:sp>
      <p:sp>
        <p:nvSpPr>
          <p:cNvPr id="37" name="圆角矩形 36"/>
          <p:cNvSpPr/>
          <p:nvPr/>
        </p:nvSpPr>
        <p:spPr>
          <a:xfrm>
            <a:off x="4746674" y="3415215"/>
            <a:ext cx="1194300" cy="468000"/>
          </a:xfrm>
          <a:prstGeom prst="roundRect">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异常降级</a:t>
            </a:r>
          </a:p>
        </p:txBody>
      </p:sp>
      <p:sp>
        <p:nvSpPr>
          <p:cNvPr id="39" name="圆角矩形 38"/>
          <p:cNvSpPr/>
          <p:nvPr/>
        </p:nvSpPr>
        <p:spPr>
          <a:xfrm>
            <a:off x="4746674" y="1255018"/>
            <a:ext cx="1194300" cy="468000"/>
          </a:xfrm>
          <a:prstGeom prst="roundRect">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自定义降级</a:t>
            </a:r>
          </a:p>
        </p:txBody>
      </p:sp>
      <p:cxnSp>
        <p:nvCxnSpPr>
          <p:cNvPr id="40" name="曲线连接符 39"/>
          <p:cNvCxnSpPr>
            <a:stCxn id="32" idx="3"/>
            <a:endCxn id="29" idx="1"/>
          </p:cNvCxnSpPr>
          <p:nvPr/>
        </p:nvCxnSpPr>
        <p:spPr>
          <a:xfrm flipV="1">
            <a:off x="2200825" y="2497584"/>
            <a:ext cx="539250" cy="5969"/>
          </a:xfrm>
          <a:prstGeom prst="curvedConnector3">
            <a:avLst>
              <a:gd name="adj1" fmla="val 50000"/>
            </a:avLst>
          </a:prstGeom>
          <a:ln w="19050">
            <a:solidFill>
              <a:srgbClr val="7030A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41" name="曲线连接符 40"/>
          <p:cNvCxnSpPr>
            <a:stCxn id="32" idx="3"/>
            <a:endCxn id="35" idx="1"/>
          </p:cNvCxnSpPr>
          <p:nvPr/>
        </p:nvCxnSpPr>
        <p:spPr>
          <a:xfrm>
            <a:off x="2200825" y="2503553"/>
            <a:ext cx="539250" cy="774700"/>
          </a:xfrm>
          <a:prstGeom prst="curvedConnector3">
            <a:avLst>
              <a:gd name="adj1" fmla="val 50000"/>
            </a:avLst>
          </a:prstGeom>
          <a:ln w="19050">
            <a:solidFill>
              <a:srgbClr val="7030A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42" name="曲线连接符 41"/>
          <p:cNvCxnSpPr>
            <a:stCxn id="32" idx="3"/>
            <a:endCxn id="26" idx="1"/>
          </p:cNvCxnSpPr>
          <p:nvPr/>
        </p:nvCxnSpPr>
        <p:spPr>
          <a:xfrm flipV="1">
            <a:off x="2200825" y="1502915"/>
            <a:ext cx="539250" cy="1000638"/>
          </a:xfrm>
          <a:prstGeom prst="curvedConnector3">
            <a:avLst>
              <a:gd name="adj1" fmla="val 50000"/>
            </a:avLst>
          </a:prstGeom>
          <a:ln w="19050">
            <a:solidFill>
              <a:schemeClr val="bg1">
                <a:lumMod val="5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46" name="曲线连接符 45"/>
          <p:cNvCxnSpPr>
            <a:stCxn id="29" idx="3"/>
            <a:endCxn id="33" idx="1"/>
          </p:cNvCxnSpPr>
          <p:nvPr/>
        </p:nvCxnSpPr>
        <p:spPr>
          <a:xfrm flipV="1">
            <a:off x="3934375" y="2218184"/>
            <a:ext cx="812299" cy="279400"/>
          </a:xfrm>
          <a:prstGeom prst="curvedConnector3">
            <a:avLst>
              <a:gd name="adj1" fmla="val 50000"/>
            </a:avLst>
          </a:prstGeom>
          <a:ln w="1905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48" name="曲线连接符 47"/>
          <p:cNvCxnSpPr>
            <a:stCxn id="29" idx="3"/>
            <a:endCxn id="36" idx="1"/>
          </p:cNvCxnSpPr>
          <p:nvPr/>
        </p:nvCxnSpPr>
        <p:spPr>
          <a:xfrm>
            <a:off x="3934375" y="2497584"/>
            <a:ext cx="812299" cy="437769"/>
          </a:xfrm>
          <a:prstGeom prst="curvedConnector3">
            <a:avLst>
              <a:gd name="adj1" fmla="val 50000"/>
            </a:avLst>
          </a:prstGeom>
          <a:ln w="1905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51" name="曲线连接符 50"/>
          <p:cNvCxnSpPr>
            <a:stCxn id="29" idx="3"/>
            <a:endCxn id="37" idx="1"/>
          </p:cNvCxnSpPr>
          <p:nvPr/>
        </p:nvCxnSpPr>
        <p:spPr>
          <a:xfrm>
            <a:off x="3934375" y="2497584"/>
            <a:ext cx="812299" cy="1151631"/>
          </a:xfrm>
          <a:prstGeom prst="curvedConnector3">
            <a:avLst>
              <a:gd name="adj1" fmla="val 50000"/>
            </a:avLst>
          </a:prstGeom>
          <a:ln w="1905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54" name="曲线连接符 53"/>
          <p:cNvCxnSpPr>
            <a:stCxn id="93" idx="3"/>
            <a:endCxn id="33" idx="1"/>
          </p:cNvCxnSpPr>
          <p:nvPr/>
        </p:nvCxnSpPr>
        <p:spPr>
          <a:xfrm flipV="1">
            <a:off x="3933612" y="2218184"/>
            <a:ext cx="813062" cy="2114437"/>
          </a:xfrm>
          <a:prstGeom prst="curvedConnector3">
            <a:avLst>
              <a:gd name="adj1" fmla="val 34380"/>
            </a:avLst>
          </a:prstGeom>
          <a:ln w="19050">
            <a:solidFill>
              <a:srgbClr val="00B05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57" name="曲线连接符 56"/>
          <p:cNvCxnSpPr>
            <a:stCxn id="93" idx="3"/>
            <a:endCxn id="36" idx="1"/>
          </p:cNvCxnSpPr>
          <p:nvPr/>
        </p:nvCxnSpPr>
        <p:spPr>
          <a:xfrm flipV="1">
            <a:off x="3933612" y="2935353"/>
            <a:ext cx="813062" cy="1397268"/>
          </a:xfrm>
          <a:prstGeom prst="curvedConnector3">
            <a:avLst>
              <a:gd name="adj1" fmla="val 50000"/>
            </a:avLst>
          </a:prstGeom>
          <a:ln w="19050">
            <a:solidFill>
              <a:srgbClr val="00B05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60" name="曲线连接符 59"/>
          <p:cNvCxnSpPr>
            <a:stCxn id="93" idx="3"/>
            <a:endCxn id="37" idx="1"/>
          </p:cNvCxnSpPr>
          <p:nvPr/>
        </p:nvCxnSpPr>
        <p:spPr>
          <a:xfrm flipV="1">
            <a:off x="3933612" y="3649215"/>
            <a:ext cx="813062" cy="683406"/>
          </a:xfrm>
          <a:prstGeom prst="curvedConnector3">
            <a:avLst>
              <a:gd name="adj1" fmla="val 62496"/>
            </a:avLst>
          </a:prstGeom>
          <a:ln w="19050">
            <a:solidFill>
              <a:srgbClr val="00B05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63" name="曲线连接符 62"/>
          <p:cNvCxnSpPr>
            <a:stCxn id="26" idx="3"/>
            <a:endCxn id="39" idx="1"/>
          </p:cNvCxnSpPr>
          <p:nvPr/>
        </p:nvCxnSpPr>
        <p:spPr>
          <a:xfrm flipV="1">
            <a:off x="3934375" y="1489018"/>
            <a:ext cx="812299" cy="13897"/>
          </a:xfrm>
          <a:prstGeom prst="curvedConnector3">
            <a:avLst>
              <a:gd name="adj1" fmla="val 50000"/>
            </a:avLst>
          </a:prstGeom>
          <a:ln w="19050">
            <a:solidFill>
              <a:schemeClr val="bg1">
                <a:lumMod val="5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66" name="曲线连接符 65"/>
          <p:cNvCxnSpPr>
            <a:stCxn id="33" idx="3"/>
            <a:endCxn id="28" idx="1"/>
          </p:cNvCxnSpPr>
          <p:nvPr/>
        </p:nvCxnSpPr>
        <p:spPr>
          <a:xfrm>
            <a:off x="5940974" y="2218184"/>
            <a:ext cx="1056476" cy="671659"/>
          </a:xfrm>
          <a:prstGeom prst="curvedConnector3">
            <a:avLst>
              <a:gd name="adj1" fmla="val 50000"/>
            </a:avLst>
          </a:prstGeom>
          <a:ln w="19050">
            <a:solidFill>
              <a:schemeClr val="accent2">
                <a:lumMod val="75000"/>
              </a:schemeClr>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69" name="曲线连接符 68"/>
          <p:cNvCxnSpPr>
            <a:stCxn id="36" idx="3"/>
            <a:endCxn id="28" idx="1"/>
          </p:cNvCxnSpPr>
          <p:nvPr/>
        </p:nvCxnSpPr>
        <p:spPr>
          <a:xfrm flipV="1">
            <a:off x="5940974" y="2889843"/>
            <a:ext cx="1056476" cy="45510"/>
          </a:xfrm>
          <a:prstGeom prst="curvedConnector3">
            <a:avLst>
              <a:gd name="adj1" fmla="val 50000"/>
            </a:avLst>
          </a:prstGeom>
          <a:ln w="19050">
            <a:solidFill>
              <a:schemeClr val="accent2">
                <a:lumMod val="75000"/>
              </a:schemeClr>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72" name="曲线连接符 71"/>
          <p:cNvCxnSpPr>
            <a:stCxn id="37" idx="3"/>
            <a:endCxn id="28" idx="1"/>
          </p:cNvCxnSpPr>
          <p:nvPr/>
        </p:nvCxnSpPr>
        <p:spPr>
          <a:xfrm flipV="1">
            <a:off x="5940974" y="2889843"/>
            <a:ext cx="1056476" cy="759372"/>
          </a:xfrm>
          <a:prstGeom prst="curvedConnector3">
            <a:avLst>
              <a:gd name="adj1" fmla="val 50000"/>
            </a:avLst>
          </a:prstGeom>
          <a:ln w="19050">
            <a:solidFill>
              <a:schemeClr val="accent2">
                <a:lumMod val="75000"/>
              </a:schemeClr>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75" name="曲线连接符 74"/>
          <p:cNvCxnSpPr>
            <a:stCxn id="39" idx="3"/>
            <a:endCxn id="28" idx="1"/>
          </p:cNvCxnSpPr>
          <p:nvPr/>
        </p:nvCxnSpPr>
        <p:spPr>
          <a:xfrm>
            <a:off x="5940974" y="1489018"/>
            <a:ext cx="1056476" cy="1400825"/>
          </a:xfrm>
          <a:prstGeom prst="curvedConnector3">
            <a:avLst>
              <a:gd name="adj1" fmla="val 50000"/>
            </a:avLst>
          </a:prstGeom>
          <a:ln w="19050">
            <a:solidFill>
              <a:schemeClr val="bg1">
                <a:lumMod val="5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62" name="肘形连接符 61"/>
          <p:cNvCxnSpPr>
            <a:stCxn id="32" idx="2"/>
            <a:endCxn id="93" idx="1"/>
          </p:cNvCxnSpPr>
          <p:nvPr/>
        </p:nvCxnSpPr>
        <p:spPr>
          <a:xfrm rot="16200000" flipH="1">
            <a:off x="1373959" y="2967268"/>
            <a:ext cx="1595068" cy="1135637"/>
          </a:xfrm>
          <a:prstGeom prst="bentConnector2">
            <a:avLst/>
          </a:prstGeom>
          <a:ln>
            <a:solidFill>
              <a:srgbClr val="7030A0"/>
            </a:solidFill>
            <a:tailEnd type="arrow"/>
          </a:ln>
        </p:spPr>
        <p:style>
          <a:lnRef idx="2">
            <a:schemeClr val="accent1"/>
          </a:lnRef>
          <a:fillRef idx="0">
            <a:schemeClr val="accent1"/>
          </a:fillRef>
          <a:effectRef idx="1">
            <a:schemeClr val="accent1"/>
          </a:effectRef>
          <a:fontRef idx="minor">
            <a:schemeClr val="tx1"/>
          </a:fontRef>
        </p:style>
      </p:cxnSp>
      <p:cxnSp>
        <p:nvCxnSpPr>
          <p:cNvPr id="87" name="直线箭头连接符 86"/>
          <p:cNvCxnSpPr>
            <a:stCxn id="95" idx="2"/>
            <a:endCxn id="32" idx="0"/>
          </p:cNvCxnSpPr>
          <p:nvPr/>
        </p:nvCxnSpPr>
        <p:spPr>
          <a:xfrm>
            <a:off x="1603675" y="1588925"/>
            <a:ext cx="0" cy="680628"/>
          </a:xfrm>
          <a:prstGeom prst="straightConnector1">
            <a:avLst/>
          </a:prstGeom>
          <a:ln w="25400">
            <a:solidFill>
              <a:schemeClr val="tx1">
                <a:lumMod val="65000"/>
                <a:lumOff val="35000"/>
              </a:schemeClr>
            </a:solidFill>
            <a:tailEnd type="arrow"/>
          </a:ln>
        </p:spPr>
        <p:style>
          <a:lnRef idx="2">
            <a:schemeClr val="accent1"/>
          </a:lnRef>
          <a:fillRef idx="0">
            <a:schemeClr val="accent1"/>
          </a:fillRef>
          <a:effectRef idx="1">
            <a:schemeClr val="accent1"/>
          </a:effectRef>
          <a:fontRef idx="minor">
            <a:schemeClr val="tx1"/>
          </a:fontRef>
        </p:style>
      </p:cxnSp>
      <p:sp>
        <p:nvSpPr>
          <p:cNvPr id="90" name="文本框 89"/>
          <p:cNvSpPr txBox="1"/>
          <p:nvPr/>
        </p:nvSpPr>
        <p:spPr>
          <a:xfrm>
            <a:off x="1028799" y="2779859"/>
            <a:ext cx="569387" cy="276999"/>
          </a:xfrm>
          <a:prstGeom prst="rect">
            <a:avLst/>
          </a:prstGeom>
          <a:noFill/>
        </p:spPr>
        <p:txBody>
          <a:bodyPr wrap="none" rtlCol="0">
            <a:spAutoFit/>
          </a:bodyPr>
          <a:lstStyle/>
          <a:p>
            <a:r>
              <a:rPr kumimoji="1" lang="en-US" altLang="zh-CN" sz="1200" b="1" smtClean="0">
                <a:latin typeface="SimHei" charset="0"/>
                <a:ea typeface="SimHei" charset="0"/>
                <a:cs typeface="SimHei" charset="0"/>
              </a:rPr>
              <a:t>Close</a:t>
            </a:r>
            <a:endParaRPr kumimoji="1" lang="zh-CN" altLang="en-US" sz="1200" b="1" dirty="0">
              <a:latin typeface="SimHei" charset="0"/>
              <a:ea typeface="SimHei" charset="0"/>
              <a:cs typeface="SimHei" charset="0"/>
            </a:endParaRPr>
          </a:p>
        </p:txBody>
      </p:sp>
      <p:sp>
        <p:nvSpPr>
          <p:cNvPr id="91" name="文本框 90"/>
          <p:cNvSpPr txBox="1"/>
          <p:nvPr/>
        </p:nvSpPr>
        <p:spPr>
          <a:xfrm>
            <a:off x="2338981" y="2196454"/>
            <a:ext cx="492443" cy="276999"/>
          </a:xfrm>
          <a:prstGeom prst="rect">
            <a:avLst/>
          </a:prstGeom>
          <a:noFill/>
        </p:spPr>
        <p:txBody>
          <a:bodyPr wrap="none" rtlCol="0">
            <a:spAutoFit/>
          </a:bodyPr>
          <a:lstStyle/>
          <a:p>
            <a:r>
              <a:rPr kumimoji="1" lang="en-US" altLang="zh-CN" sz="1200" b="1" smtClean="0">
                <a:latin typeface="SimHei" charset="0"/>
                <a:ea typeface="SimHei" charset="0"/>
                <a:cs typeface="SimHei" charset="0"/>
              </a:rPr>
              <a:t>Open</a:t>
            </a:r>
            <a:endParaRPr kumimoji="1" lang="zh-CN" altLang="en-US" sz="1200" b="1" dirty="0">
              <a:latin typeface="SimHei" charset="0"/>
              <a:ea typeface="SimHei" charset="0"/>
              <a:cs typeface="SimHei" charset="0"/>
            </a:endParaRPr>
          </a:p>
        </p:txBody>
      </p:sp>
      <p:sp>
        <p:nvSpPr>
          <p:cNvPr id="93" name="圆角矩形 92"/>
          <p:cNvSpPr/>
          <p:nvPr/>
        </p:nvSpPr>
        <p:spPr>
          <a:xfrm>
            <a:off x="2739312" y="4098621"/>
            <a:ext cx="1194300" cy="468000"/>
          </a:xfrm>
          <a:prstGeom prst="roundRect">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业务逻辑</a:t>
            </a:r>
          </a:p>
        </p:txBody>
      </p:sp>
      <p:cxnSp>
        <p:nvCxnSpPr>
          <p:cNvPr id="110" name="曲线连接符 109"/>
          <p:cNvCxnSpPr>
            <a:stCxn id="35" idx="2"/>
            <a:endCxn id="93" idx="0"/>
          </p:cNvCxnSpPr>
          <p:nvPr/>
        </p:nvCxnSpPr>
        <p:spPr>
          <a:xfrm rot="5400000">
            <a:off x="3043660" y="3805056"/>
            <a:ext cx="586368" cy="763"/>
          </a:xfrm>
          <a:prstGeom prst="curvedConnector3">
            <a:avLst>
              <a:gd name="adj1" fmla="val 50000"/>
            </a:avLst>
          </a:prstGeom>
          <a:ln w="1905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125" name="肘形连接符 124"/>
          <p:cNvCxnSpPr>
            <a:stCxn id="93" idx="3"/>
            <a:endCxn id="28" idx="2"/>
          </p:cNvCxnSpPr>
          <p:nvPr/>
        </p:nvCxnSpPr>
        <p:spPr>
          <a:xfrm flipV="1">
            <a:off x="3933612" y="3123843"/>
            <a:ext cx="3660988" cy="1208778"/>
          </a:xfrm>
          <a:prstGeom prst="bentConnector2">
            <a:avLst/>
          </a:prstGeom>
          <a:ln>
            <a:solidFill>
              <a:srgbClr val="00B050"/>
            </a:solidFill>
            <a:tailEnd type="arrow"/>
          </a:ln>
        </p:spPr>
        <p:style>
          <a:lnRef idx="2">
            <a:schemeClr val="accent1"/>
          </a:lnRef>
          <a:fillRef idx="0">
            <a:schemeClr val="accent1"/>
          </a:fillRef>
          <a:effectRef idx="1">
            <a:schemeClr val="accent1"/>
          </a:effectRef>
          <a:fontRef idx="minor">
            <a:schemeClr val="tx1"/>
          </a:fontRef>
        </p:style>
      </p:cxnSp>
      <p:sp>
        <p:nvSpPr>
          <p:cNvPr id="128" name="文本框 127"/>
          <p:cNvSpPr txBox="1"/>
          <p:nvPr/>
        </p:nvSpPr>
        <p:spPr>
          <a:xfrm>
            <a:off x="5327499" y="4381164"/>
            <a:ext cx="800219" cy="276999"/>
          </a:xfrm>
          <a:prstGeom prst="rect">
            <a:avLst/>
          </a:prstGeom>
          <a:noFill/>
        </p:spPr>
        <p:txBody>
          <a:bodyPr wrap="none" rtlCol="0">
            <a:spAutoFit/>
          </a:bodyPr>
          <a:lstStyle/>
          <a:p>
            <a:r>
              <a:rPr kumimoji="1" lang="zh-CN" altLang="en-US" sz="1200" b="1" smtClean="0">
                <a:latin typeface="SimHei" charset="0"/>
                <a:ea typeface="SimHei" charset="0"/>
                <a:cs typeface="SimHei" charset="0"/>
              </a:rPr>
              <a:t>业务响应</a:t>
            </a:r>
            <a:endParaRPr kumimoji="1" lang="zh-CN" altLang="en-US" sz="1200" b="1" dirty="0">
              <a:latin typeface="SimHei" charset="0"/>
              <a:ea typeface="SimHei" charset="0"/>
              <a:cs typeface="SimHei" charset="0"/>
            </a:endParaRPr>
          </a:p>
        </p:txBody>
      </p:sp>
      <p:sp>
        <p:nvSpPr>
          <p:cNvPr id="129" name="文本框 128"/>
          <p:cNvSpPr txBox="1"/>
          <p:nvPr/>
        </p:nvSpPr>
        <p:spPr>
          <a:xfrm>
            <a:off x="3639095" y="3633379"/>
            <a:ext cx="492443" cy="461665"/>
          </a:xfrm>
          <a:prstGeom prst="rect">
            <a:avLst/>
          </a:prstGeom>
          <a:noFill/>
        </p:spPr>
        <p:txBody>
          <a:bodyPr wrap="none" rtlCol="0">
            <a:spAutoFit/>
          </a:bodyPr>
          <a:lstStyle/>
          <a:p>
            <a:r>
              <a:rPr kumimoji="1" lang="zh-CN" altLang="en-US" sz="1200" b="1" smtClean="0">
                <a:latin typeface="SimHei" charset="0"/>
                <a:ea typeface="SimHei" charset="0"/>
                <a:cs typeface="SimHei" charset="0"/>
              </a:rPr>
              <a:t>容错</a:t>
            </a:r>
          </a:p>
          <a:p>
            <a:r>
              <a:rPr kumimoji="1" lang="zh-CN" altLang="en-US" sz="1200" b="1" dirty="0" smtClean="0">
                <a:latin typeface="SimHei" charset="0"/>
                <a:ea typeface="SimHei" charset="0"/>
                <a:cs typeface="SimHei" charset="0"/>
              </a:rPr>
              <a:t>降级</a:t>
            </a:r>
            <a:endParaRPr kumimoji="1" lang="zh-CN" altLang="en-US" sz="1200" b="1" dirty="0">
              <a:latin typeface="SimHei" charset="0"/>
              <a:ea typeface="SimHei" charset="0"/>
              <a:cs typeface="SimHei" charset="0"/>
            </a:endParaRPr>
          </a:p>
        </p:txBody>
      </p:sp>
      <p:sp>
        <p:nvSpPr>
          <p:cNvPr id="130" name="文本框 129"/>
          <p:cNvSpPr txBox="1"/>
          <p:nvPr/>
        </p:nvSpPr>
        <p:spPr>
          <a:xfrm>
            <a:off x="3934420" y="1958597"/>
            <a:ext cx="492443" cy="461665"/>
          </a:xfrm>
          <a:prstGeom prst="rect">
            <a:avLst/>
          </a:prstGeom>
          <a:noFill/>
        </p:spPr>
        <p:txBody>
          <a:bodyPr wrap="none" rtlCol="0">
            <a:spAutoFit/>
          </a:bodyPr>
          <a:lstStyle/>
          <a:p>
            <a:r>
              <a:rPr kumimoji="1" lang="zh-CN" altLang="en-US" sz="1200" b="1" smtClean="0">
                <a:latin typeface="SimHei" charset="0"/>
                <a:ea typeface="SimHei" charset="0"/>
                <a:cs typeface="SimHei" charset="0"/>
              </a:rPr>
              <a:t>屏蔽</a:t>
            </a:r>
          </a:p>
          <a:p>
            <a:r>
              <a:rPr kumimoji="1" lang="zh-CN" altLang="en-US" sz="1200" b="1" dirty="0" smtClean="0">
                <a:latin typeface="SimHei" charset="0"/>
                <a:ea typeface="SimHei" charset="0"/>
                <a:cs typeface="SimHei" charset="0"/>
              </a:rPr>
              <a:t>降级</a:t>
            </a:r>
            <a:endParaRPr kumimoji="1" lang="zh-CN" altLang="en-US" sz="1200" b="1" dirty="0">
              <a:latin typeface="SimHei" charset="0"/>
              <a:ea typeface="SimHei" charset="0"/>
              <a:cs typeface="SimHei" charset="0"/>
            </a:endParaRPr>
          </a:p>
        </p:txBody>
      </p:sp>
      <p:sp>
        <p:nvSpPr>
          <p:cNvPr id="131" name="内容占位符 2"/>
          <p:cNvSpPr>
            <a:spLocks noGrp="1"/>
          </p:cNvSpPr>
          <p:nvPr>
            <p:ph idx="1"/>
          </p:nvPr>
        </p:nvSpPr>
        <p:spPr>
          <a:xfrm>
            <a:off x="457200" y="4813412"/>
            <a:ext cx="8229600" cy="1566862"/>
          </a:xfrm>
        </p:spPr>
        <p:txBody>
          <a:bodyPr>
            <a:normAutofit/>
          </a:bodyPr>
          <a:lstStyle/>
          <a:p>
            <a:pPr marL="0" indent="0">
              <a:buNone/>
            </a:pPr>
            <a:r>
              <a:rPr lang="zh-CN" altLang="en-US" sz="1800" dirty="0"/>
              <a:t>服务降级埋点的地方</a:t>
            </a:r>
            <a:r>
              <a:rPr lang="zh-CN" altLang="en-US" sz="1800" dirty="0" smtClean="0"/>
              <a:t>：</a:t>
            </a:r>
            <a:endParaRPr lang="zh-CN" altLang="en-US" sz="1800" dirty="0"/>
          </a:p>
          <a:p>
            <a:pPr marL="0" indent="0">
              <a:buNone/>
            </a:pPr>
            <a:r>
              <a:rPr lang="zh-CN" altLang="en-US" sz="1800" dirty="0" smtClean="0"/>
              <a:t>消息</a:t>
            </a:r>
            <a:r>
              <a:rPr lang="zh-CN" altLang="en-US" sz="1800" dirty="0"/>
              <a:t>中间件：所有</a:t>
            </a:r>
            <a:r>
              <a:rPr lang="en-US" altLang="zh-CN" sz="1800" dirty="0"/>
              <a:t>API</a:t>
            </a:r>
            <a:r>
              <a:rPr lang="zh-CN" altLang="en-US" sz="1800" dirty="0"/>
              <a:t>调用可以使用消息中间件进行控制</a:t>
            </a:r>
          </a:p>
          <a:p>
            <a:pPr marL="0" indent="0">
              <a:buNone/>
            </a:pPr>
            <a:r>
              <a:rPr lang="zh-CN" altLang="en-US" sz="1800" dirty="0" smtClean="0"/>
              <a:t>前端</a:t>
            </a:r>
            <a:r>
              <a:rPr lang="zh-CN" altLang="en-US" sz="1800" dirty="0"/>
              <a:t>页面：指定网址不可访问（</a:t>
            </a:r>
            <a:r>
              <a:rPr lang="en-US" altLang="zh-CN" sz="1800" dirty="0"/>
              <a:t>NGINX+LUA</a:t>
            </a:r>
            <a:r>
              <a:rPr lang="zh-CN" altLang="en-US" sz="1800" dirty="0"/>
              <a:t>）</a:t>
            </a:r>
          </a:p>
          <a:p>
            <a:pPr marL="0" indent="0">
              <a:buNone/>
            </a:pPr>
            <a:r>
              <a:rPr lang="zh-CN" altLang="en-US" sz="1800" dirty="0" smtClean="0"/>
              <a:t>底层</a:t>
            </a:r>
            <a:r>
              <a:rPr lang="zh-CN" altLang="en-US" sz="1800" dirty="0"/>
              <a:t>数据驱动：拒绝所有增删改动作，只允许查询</a:t>
            </a:r>
            <a:endParaRPr lang="en-US" altLang="zh-CN" sz="1800" dirty="0"/>
          </a:p>
        </p:txBody>
      </p:sp>
    </p:spTree>
    <p:extLst>
      <p:ext uri="{BB962C8B-B14F-4D97-AF65-F5344CB8AC3E}">
        <p14:creationId xmlns:p14="http://schemas.microsoft.com/office/powerpoint/2010/main" val="5123357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00138"/>
            <a:ext cx="8229600" cy="5026025"/>
          </a:xfrm>
        </p:spPr>
        <p:txBody>
          <a:bodyPr>
            <a:normAutofit/>
          </a:bodyPr>
          <a:lstStyle/>
          <a:p>
            <a:pPr marL="0" indent="0">
              <a:buNone/>
            </a:pPr>
            <a:r>
              <a:rPr lang="zh-CN" altLang="en-US" sz="1800" dirty="0" smtClean="0"/>
              <a:t>	在</a:t>
            </a:r>
            <a:r>
              <a:rPr lang="zh-CN" altLang="en-US" sz="1800" dirty="0"/>
              <a:t>设计峰值系统时必须考虑当系统压力剧增时，需要根据业务与流量情况，对某些服务或页面进行有策略的降级，以释放服务器资源保证核心业务的运行。服务降级一般有业务层降级和系统层降级两种。</a:t>
            </a:r>
          </a:p>
          <a:p>
            <a:pPr marL="0" indent="0">
              <a:buNone/>
            </a:pPr>
            <a:r>
              <a:rPr lang="zh-CN" altLang="en-US" sz="1800" dirty="0" smtClean="0"/>
              <a:t>	业务</a:t>
            </a:r>
            <a:r>
              <a:rPr lang="zh-CN" altLang="en-US" sz="1800" dirty="0"/>
              <a:t>层降级，指的是对除核心主流程以外的功能，根据系统压力情况进行有策略的关闭，从而达成服务降级的目的。例如，停止某些运算复杂的促销配置、关闭某些页面的访问或写入操作等。一般对于前台交易系统来说，业务层降级点的优先级排序是根据对转化率的影响进行的。而对于后台作业系统，以商派的</a:t>
            </a:r>
            <a:r>
              <a:rPr lang="en-US" altLang="zh-CN" sz="1800" dirty="0"/>
              <a:t>ERP</a:t>
            </a:r>
            <a:r>
              <a:rPr lang="zh-CN" altLang="en-US" sz="1800" dirty="0"/>
              <a:t>为例，在峰值时会采用关闭数据条数显示、实时报表查询等非主业务流程的模块或功能，全力保障订单处理作业的顺利运转。</a:t>
            </a:r>
          </a:p>
          <a:p>
            <a:pPr marL="0" indent="0">
              <a:buNone/>
            </a:pPr>
            <a:r>
              <a:rPr lang="zh-CN" altLang="en-US" sz="1800" dirty="0" smtClean="0"/>
              <a:t>	系统</a:t>
            </a:r>
            <a:r>
              <a:rPr lang="zh-CN" altLang="en-US" sz="1800" dirty="0"/>
              <a:t>层降级，指的是通过对操作系统、</a:t>
            </a:r>
            <a:r>
              <a:rPr lang="en-US" altLang="zh-CN" sz="1800" dirty="0"/>
              <a:t>Web</a:t>
            </a:r>
            <a:r>
              <a:rPr lang="zh-CN" altLang="en-US" sz="1800" dirty="0"/>
              <a:t>服务器、数据库等系统架构层面的配置进行调整，从而达成服务降级的目的。一般的方法有访问限流、写入限制、异步延迟持久化等。总体来说，系统层降级对用户体验的影响会比业务层降级大很多，但在执行上比较简单，实现成本较低。注意，服务降级方案可能会在不同程度上影响用户体验、交易系统的转化率及业务处理流程，因此，开发运维方需要事先与业务方或客户方做好充分的沟通并经审核同意后，再进行控制点的埋点与开发，同时还应写入峰值情况应对预案。</a:t>
            </a:r>
            <a:endParaRPr lang="zh-CN" altLang="en-US" sz="18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18</a:t>
            </a:fld>
            <a:endParaRPr kumimoji="1" lang="zh-CN" altLang="en-US"/>
          </a:p>
        </p:txBody>
      </p:sp>
      <p:sp>
        <p:nvSpPr>
          <p:cNvPr id="5" name="标题 1"/>
          <p:cNvSpPr>
            <a:spLocks noGrp="1"/>
          </p:cNvSpPr>
          <p:nvPr>
            <p:ph type="title"/>
          </p:nvPr>
        </p:nvSpPr>
        <p:spPr>
          <a:xfrm>
            <a:off x="457200" y="274638"/>
            <a:ext cx="8229600" cy="554037"/>
          </a:xfrm>
        </p:spPr>
        <p:txBody>
          <a:bodyPr>
            <a:normAutofit fontScale="90000"/>
          </a:bodyPr>
          <a:lstStyle/>
          <a:p>
            <a:pPr algn="l"/>
            <a:r>
              <a:rPr lang="zh-CN" altLang="en-US" sz="3200" dirty="0" smtClean="0">
                <a:latin typeface="SimHei" charset="0"/>
                <a:ea typeface="SimHei" charset="0"/>
                <a:cs typeface="SimHei" charset="0"/>
              </a:rPr>
              <a:t>服务降级</a:t>
            </a:r>
            <a:endParaRPr lang="zh-CN" altLang="en-US" sz="3200" dirty="0">
              <a:latin typeface="SimHei" charset="0"/>
              <a:ea typeface="SimHei" charset="0"/>
              <a:cs typeface="SimHei" charset="0"/>
            </a:endParaRPr>
          </a:p>
        </p:txBody>
      </p:sp>
    </p:spTree>
    <p:extLst>
      <p:ext uri="{BB962C8B-B14F-4D97-AF65-F5344CB8AC3E}">
        <p14:creationId xmlns:p14="http://schemas.microsoft.com/office/powerpoint/2010/main" val="11979422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00138"/>
            <a:ext cx="8229600" cy="5026025"/>
          </a:xfrm>
        </p:spPr>
        <p:txBody>
          <a:bodyPr>
            <a:normAutofit/>
          </a:bodyPr>
          <a:lstStyle/>
          <a:p>
            <a:pPr marL="0" indent="0">
              <a:buNone/>
            </a:pPr>
            <a:r>
              <a:rPr lang="zh-CN" altLang="en-US" sz="1800" dirty="0" smtClean="0"/>
              <a:t>参考地址：</a:t>
            </a:r>
          </a:p>
          <a:p>
            <a:pPr marL="0" indent="0">
              <a:buNone/>
            </a:pPr>
            <a:r>
              <a:rPr lang="zh-CN" altLang="en-US" sz="1800" dirty="0"/>
              <a:t>聊聊高并发系统之降级</a:t>
            </a:r>
            <a:r>
              <a:rPr lang="zh-CN" altLang="en-US" sz="1800" dirty="0" smtClean="0"/>
              <a:t>特技：</a:t>
            </a:r>
            <a:r>
              <a:rPr lang="en-US" altLang="zh-CN" sz="1800" dirty="0" smtClean="0">
                <a:hlinkClick r:id="rId2"/>
              </a:rPr>
              <a:t>http</a:t>
            </a:r>
            <a:r>
              <a:rPr lang="en-US" altLang="zh-CN" sz="1800" dirty="0">
                <a:hlinkClick r:id="rId2"/>
              </a:rPr>
              <a:t>://</a:t>
            </a:r>
            <a:r>
              <a:rPr lang="en-US" altLang="zh-CN" sz="1800" dirty="0" smtClean="0">
                <a:hlinkClick r:id="rId2"/>
              </a:rPr>
              <a:t>jinnianshilongnian.iteye.com/blog/2306477</a:t>
            </a:r>
            <a:endParaRPr lang="zh-CN" altLang="en-US" sz="1800" dirty="0" smtClean="0"/>
          </a:p>
          <a:p>
            <a:pPr marL="0" indent="0">
              <a:buNone/>
            </a:pPr>
            <a:r>
              <a:rPr lang="zh-CN" altLang="en-US" sz="1800" dirty="0"/>
              <a:t>聊聊高并发系统之限流</a:t>
            </a:r>
            <a:r>
              <a:rPr lang="zh-CN" altLang="en-US" sz="1800" dirty="0" smtClean="0"/>
              <a:t>特技：</a:t>
            </a:r>
            <a:r>
              <a:rPr lang="en-US" altLang="zh-CN" sz="1800" dirty="0" smtClean="0">
                <a:hlinkClick r:id="rId3"/>
              </a:rPr>
              <a:t>http</a:t>
            </a:r>
            <a:r>
              <a:rPr lang="en-US" altLang="zh-CN" sz="1800" dirty="0">
                <a:hlinkClick r:id="rId3"/>
              </a:rPr>
              <a:t>://</a:t>
            </a:r>
            <a:r>
              <a:rPr lang="en-US" altLang="zh-CN" sz="1800" dirty="0" smtClean="0">
                <a:hlinkClick r:id="rId3"/>
              </a:rPr>
              <a:t>jinnianshilongnian.iteye.com/blog/2305117</a:t>
            </a:r>
            <a:endParaRPr lang="zh-CN" altLang="en-US" sz="1800" dirty="0">
              <a:latin typeface="SimHei" charset="0"/>
              <a:ea typeface="SimHei" charset="0"/>
              <a:cs typeface="SimHei" charset="0"/>
            </a:endParaRPr>
          </a:p>
          <a:p>
            <a:pPr marL="0" indent="0">
              <a:buNone/>
            </a:pPr>
            <a:endParaRPr lang="zh-CN" altLang="en-US" sz="1800" dirty="0" smtClean="0"/>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19</a:t>
            </a:fld>
            <a:endParaRPr kumimoji="1" lang="zh-CN" altLang="en-US"/>
          </a:p>
        </p:txBody>
      </p:sp>
      <p:sp>
        <p:nvSpPr>
          <p:cNvPr id="5" name="标题 1"/>
          <p:cNvSpPr>
            <a:spLocks noGrp="1"/>
          </p:cNvSpPr>
          <p:nvPr>
            <p:ph type="title"/>
          </p:nvPr>
        </p:nvSpPr>
        <p:spPr>
          <a:xfrm>
            <a:off x="457200" y="274638"/>
            <a:ext cx="8229600" cy="554037"/>
          </a:xfrm>
        </p:spPr>
        <p:txBody>
          <a:bodyPr>
            <a:normAutofit/>
          </a:bodyPr>
          <a:lstStyle/>
          <a:p>
            <a:pPr algn="l"/>
            <a:r>
              <a:rPr lang="zh-CN" altLang="en-US" sz="2800" dirty="0"/>
              <a:t>聊聊高并发系统之降级特技</a:t>
            </a:r>
            <a:endParaRPr lang="zh-CN" altLang="en-US" sz="3200" dirty="0">
              <a:latin typeface="SimHei" charset="0"/>
              <a:ea typeface="SimHei" charset="0"/>
              <a:cs typeface="SimHei" charset="0"/>
            </a:endParaRPr>
          </a:p>
        </p:txBody>
      </p:sp>
    </p:spTree>
    <p:extLst>
      <p:ext uri="{BB962C8B-B14F-4D97-AF65-F5344CB8AC3E}">
        <p14:creationId xmlns:p14="http://schemas.microsoft.com/office/powerpoint/2010/main" val="1664737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50" y="2846388"/>
            <a:ext cx="8229600" cy="1143000"/>
          </a:xfrm>
        </p:spPr>
        <p:txBody>
          <a:bodyPr>
            <a:normAutofit/>
          </a:bodyPr>
          <a:lstStyle/>
          <a:p>
            <a:r>
              <a:rPr kumimoji="1" lang="zh-CN" altLang="en-US" sz="4000" dirty="0" smtClean="0">
                <a:latin typeface="SimHei" charset="0"/>
                <a:ea typeface="SimHei" charset="0"/>
                <a:cs typeface="SimHei" charset="0"/>
              </a:rPr>
              <a:t>第一章 </a:t>
            </a:r>
            <a:r>
              <a:rPr kumimoji="1" lang="zh-CN" altLang="en-US" sz="4000" dirty="0">
                <a:latin typeface="SimHei" charset="0"/>
                <a:ea typeface="SimHei" charset="0"/>
                <a:cs typeface="SimHei" charset="0"/>
              </a:rPr>
              <a:t>	</a:t>
            </a:r>
            <a:r>
              <a:rPr kumimoji="1" lang="zh-CN" altLang="en-US" sz="4000" dirty="0" smtClean="0">
                <a:latin typeface="SimHei" charset="0"/>
                <a:ea typeface="SimHei" charset="0"/>
                <a:cs typeface="SimHei" charset="0"/>
              </a:rPr>
              <a:t>背景与目标</a:t>
            </a:r>
            <a:endParaRPr kumimoji="1" lang="zh-CN" altLang="en-US" sz="40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2</a:t>
            </a:fld>
            <a:endParaRPr kumimoji="1" lang="zh-CN" altLang="en-US"/>
          </a:p>
        </p:txBody>
      </p:sp>
    </p:spTree>
    <p:extLst>
      <p:ext uri="{BB962C8B-B14F-4D97-AF65-F5344CB8AC3E}">
        <p14:creationId xmlns:p14="http://schemas.microsoft.com/office/powerpoint/2010/main" val="3303620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68312"/>
          </a:xfrm>
        </p:spPr>
        <p:txBody>
          <a:bodyPr>
            <a:normAutofit fontScale="90000"/>
          </a:bodyPr>
          <a:lstStyle/>
          <a:p>
            <a:pPr algn="l"/>
            <a:r>
              <a:rPr kumimoji="1" lang="en-US" altLang="zh-CN" sz="3200" dirty="0" smtClean="0">
                <a:latin typeface="SimHei" charset="0"/>
                <a:ea typeface="SimHei" charset="0"/>
                <a:cs typeface="SimHei" charset="0"/>
              </a:rPr>
              <a:t>4.</a:t>
            </a:r>
            <a:r>
              <a:rPr kumimoji="1" lang="zh-CN" altLang="en-US" sz="3200" dirty="0" smtClean="0">
                <a:latin typeface="SimHei" charset="0"/>
                <a:ea typeface="SimHei" charset="0"/>
                <a:cs typeface="SimHei" charset="0"/>
              </a:rPr>
              <a:t>幂等机制</a:t>
            </a:r>
            <a:endParaRPr kumimoji="1" lang="zh-CN" altLang="en-US" sz="32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20</a:t>
            </a:fld>
            <a:endParaRPr kumimoji="1" lang="zh-CN" altLang="en-US"/>
          </a:p>
        </p:txBody>
      </p:sp>
      <p:sp>
        <p:nvSpPr>
          <p:cNvPr id="29" name="圆角矩形 28"/>
          <p:cNvSpPr/>
          <p:nvPr/>
        </p:nvSpPr>
        <p:spPr>
          <a:xfrm>
            <a:off x="2740075" y="2263584"/>
            <a:ext cx="1194300"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屏蔽降级</a:t>
            </a:r>
          </a:p>
        </p:txBody>
      </p:sp>
      <p:sp>
        <p:nvSpPr>
          <p:cNvPr id="95" name="圆角矩形 94"/>
          <p:cNvSpPr/>
          <p:nvPr/>
        </p:nvSpPr>
        <p:spPr>
          <a:xfrm>
            <a:off x="1006525" y="1120925"/>
            <a:ext cx="1194300" cy="468000"/>
          </a:xfrm>
          <a:prstGeom prst="roundRect">
            <a:avLst/>
          </a:prstGeom>
          <a:solidFill>
            <a:schemeClr val="tx1">
              <a:lumMod val="65000"/>
              <a:lumOff val="35000"/>
            </a:schemeClr>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REQ</a:t>
            </a:r>
            <a:r>
              <a:rPr kumimoji="1" lang="zh-CN" altLang="en-US" sz="1400" dirty="0" smtClean="0">
                <a:latin typeface="SimHei" charset="0"/>
                <a:ea typeface="SimHei" charset="0"/>
                <a:cs typeface="SimHei" charset="0"/>
              </a:rPr>
              <a:t>请求</a:t>
            </a:r>
          </a:p>
        </p:txBody>
      </p:sp>
      <p:sp>
        <p:nvSpPr>
          <p:cNvPr id="28" name="圆角矩形 27"/>
          <p:cNvSpPr/>
          <p:nvPr/>
        </p:nvSpPr>
        <p:spPr>
          <a:xfrm>
            <a:off x="6997450" y="2655843"/>
            <a:ext cx="1194300" cy="468000"/>
          </a:xfrm>
          <a:prstGeom prst="roundRect">
            <a:avLst/>
          </a:prstGeom>
          <a:solidFill>
            <a:schemeClr val="tx1">
              <a:lumMod val="65000"/>
              <a:lumOff val="35000"/>
            </a:schemeClr>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RES</a:t>
            </a:r>
            <a:r>
              <a:rPr kumimoji="1" lang="zh-CN" altLang="en-US" sz="1400" dirty="0" smtClean="0">
                <a:latin typeface="SimHei" charset="0"/>
                <a:ea typeface="SimHei" charset="0"/>
                <a:cs typeface="SimHei" charset="0"/>
              </a:rPr>
              <a:t>响应</a:t>
            </a:r>
          </a:p>
        </p:txBody>
      </p:sp>
      <p:sp>
        <p:nvSpPr>
          <p:cNvPr id="35" name="圆角矩形 34"/>
          <p:cNvSpPr/>
          <p:nvPr/>
        </p:nvSpPr>
        <p:spPr>
          <a:xfrm>
            <a:off x="2740075" y="3044253"/>
            <a:ext cx="1194300"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容错降级</a:t>
            </a:r>
          </a:p>
        </p:txBody>
      </p:sp>
      <p:sp>
        <p:nvSpPr>
          <p:cNvPr id="26" name="圆角矩形 25"/>
          <p:cNvSpPr/>
          <p:nvPr/>
        </p:nvSpPr>
        <p:spPr>
          <a:xfrm>
            <a:off x="2740075" y="1268915"/>
            <a:ext cx="1194300" cy="468000"/>
          </a:xfrm>
          <a:prstGeom prst="roundRect">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业务降级</a:t>
            </a:r>
          </a:p>
        </p:txBody>
      </p:sp>
      <p:sp>
        <p:nvSpPr>
          <p:cNvPr id="32" name="圆角矩形 31"/>
          <p:cNvSpPr/>
          <p:nvPr/>
        </p:nvSpPr>
        <p:spPr>
          <a:xfrm>
            <a:off x="1006525" y="2269553"/>
            <a:ext cx="1194300" cy="468000"/>
          </a:xfrm>
          <a:prstGeom prst="roundRect">
            <a:avLst/>
          </a:prstGeom>
          <a:solidFill>
            <a:srgbClr val="7030A0"/>
          </a:solid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屏蔽降</a:t>
            </a:r>
          </a:p>
          <a:p>
            <a:pPr algn="ctr"/>
            <a:r>
              <a:rPr kumimoji="1" lang="zh-CN" altLang="en-US" sz="1400" dirty="0" smtClean="0">
                <a:latin typeface="SimHei" charset="0"/>
                <a:ea typeface="SimHei" charset="0"/>
                <a:cs typeface="SimHei" charset="0"/>
              </a:rPr>
              <a:t>级开关</a:t>
            </a:r>
          </a:p>
        </p:txBody>
      </p:sp>
      <p:sp>
        <p:nvSpPr>
          <p:cNvPr id="33" name="圆角矩形 32"/>
          <p:cNvSpPr/>
          <p:nvPr/>
        </p:nvSpPr>
        <p:spPr>
          <a:xfrm>
            <a:off x="4746674" y="1984184"/>
            <a:ext cx="1194300" cy="468000"/>
          </a:xfrm>
          <a:prstGeom prst="roundRect">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返回</a:t>
            </a:r>
            <a:r>
              <a:rPr kumimoji="1" lang="en-US" altLang="zh-CN" sz="1400" dirty="0" smtClean="0">
                <a:latin typeface="SimHei" charset="0"/>
                <a:ea typeface="SimHei" charset="0"/>
                <a:cs typeface="SimHei" charset="0"/>
              </a:rPr>
              <a:t>NULL</a:t>
            </a:r>
            <a:endParaRPr kumimoji="1" lang="zh-CN" altLang="en-US" sz="1400" dirty="0" smtClean="0">
              <a:latin typeface="SimHei" charset="0"/>
              <a:ea typeface="SimHei" charset="0"/>
              <a:cs typeface="SimHei" charset="0"/>
            </a:endParaRPr>
          </a:p>
        </p:txBody>
      </p:sp>
      <p:sp>
        <p:nvSpPr>
          <p:cNvPr id="36" name="圆角矩形 35"/>
          <p:cNvSpPr/>
          <p:nvPr/>
        </p:nvSpPr>
        <p:spPr>
          <a:xfrm>
            <a:off x="4746674" y="2701353"/>
            <a:ext cx="1194300" cy="468000"/>
          </a:xfrm>
          <a:prstGeom prst="roundRect">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MOCK</a:t>
            </a:r>
            <a:r>
              <a:rPr kumimoji="1" lang="zh-CN" altLang="en-US" sz="1400" dirty="0" smtClean="0">
                <a:latin typeface="SimHei" charset="0"/>
                <a:ea typeface="SimHei" charset="0"/>
                <a:cs typeface="SimHei" charset="0"/>
              </a:rPr>
              <a:t>降级</a:t>
            </a:r>
          </a:p>
        </p:txBody>
      </p:sp>
      <p:sp>
        <p:nvSpPr>
          <p:cNvPr id="37" name="圆角矩形 36"/>
          <p:cNvSpPr/>
          <p:nvPr/>
        </p:nvSpPr>
        <p:spPr>
          <a:xfrm>
            <a:off x="4746674" y="3415215"/>
            <a:ext cx="1194300" cy="468000"/>
          </a:xfrm>
          <a:prstGeom prst="roundRect">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异常降级</a:t>
            </a:r>
          </a:p>
        </p:txBody>
      </p:sp>
      <p:sp>
        <p:nvSpPr>
          <p:cNvPr id="39" name="圆角矩形 38"/>
          <p:cNvSpPr/>
          <p:nvPr/>
        </p:nvSpPr>
        <p:spPr>
          <a:xfrm>
            <a:off x="4746674" y="1255018"/>
            <a:ext cx="1194300" cy="468000"/>
          </a:xfrm>
          <a:prstGeom prst="roundRect">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自定义降级</a:t>
            </a:r>
          </a:p>
        </p:txBody>
      </p:sp>
      <p:cxnSp>
        <p:nvCxnSpPr>
          <p:cNvPr id="40" name="曲线连接符 39"/>
          <p:cNvCxnSpPr>
            <a:stCxn id="32" idx="3"/>
            <a:endCxn id="29" idx="1"/>
          </p:cNvCxnSpPr>
          <p:nvPr/>
        </p:nvCxnSpPr>
        <p:spPr>
          <a:xfrm flipV="1">
            <a:off x="2200825" y="2497584"/>
            <a:ext cx="539250" cy="5969"/>
          </a:xfrm>
          <a:prstGeom prst="curvedConnector3">
            <a:avLst>
              <a:gd name="adj1" fmla="val 50000"/>
            </a:avLst>
          </a:prstGeom>
          <a:ln w="19050">
            <a:solidFill>
              <a:srgbClr val="7030A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41" name="曲线连接符 40"/>
          <p:cNvCxnSpPr>
            <a:stCxn id="32" idx="3"/>
            <a:endCxn id="35" idx="1"/>
          </p:cNvCxnSpPr>
          <p:nvPr/>
        </p:nvCxnSpPr>
        <p:spPr>
          <a:xfrm>
            <a:off x="2200825" y="2503553"/>
            <a:ext cx="539250" cy="774700"/>
          </a:xfrm>
          <a:prstGeom prst="curvedConnector3">
            <a:avLst>
              <a:gd name="adj1" fmla="val 50000"/>
            </a:avLst>
          </a:prstGeom>
          <a:ln w="19050">
            <a:solidFill>
              <a:srgbClr val="7030A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42" name="曲线连接符 41"/>
          <p:cNvCxnSpPr>
            <a:stCxn id="32" idx="3"/>
            <a:endCxn id="26" idx="1"/>
          </p:cNvCxnSpPr>
          <p:nvPr/>
        </p:nvCxnSpPr>
        <p:spPr>
          <a:xfrm flipV="1">
            <a:off x="2200825" y="1502915"/>
            <a:ext cx="539250" cy="1000638"/>
          </a:xfrm>
          <a:prstGeom prst="curvedConnector3">
            <a:avLst>
              <a:gd name="adj1" fmla="val 50000"/>
            </a:avLst>
          </a:prstGeom>
          <a:ln w="19050">
            <a:solidFill>
              <a:schemeClr val="bg1">
                <a:lumMod val="5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46" name="曲线连接符 45"/>
          <p:cNvCxnSpPr>
            <a:stCxn id="29" idx="3"/>
            <a:endCxn id="33" idx="1"/>
          </p:cNvCxnSpPr>
          <p:nvPr/>
        </p:nvCxnSpPr>
        <p:spPr>
          <a:xfrm flipV="1">
            <a:off x="3934375" y="2218184"/>
            <a:ext cx="812299" cy="279400"/>
          </a:xfrm>
          <a:prstGeom prst="curvedConnector3">
            <a:avLst>
              <a:gd name="adj1" fmla="val 50000"/>
            </a:avLst>
          </a:prstGeom>
          <a:ln w="1905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48" name="曲线连接符 47"/>
          <p:cNvCxnSpPr>
            <a:stCxn id="29" idx="3"/>
            <a:endCxn id="36" idx="1"/>
          </p:cNvCxnSpPr>
          <p:nvPr/>
        </p:nvCxnSpPr>
        <p:spPr>
          <a:xfrm>
            <a:off x="3934375" y="2497584"/>
            <a:ext cx="812299" cy="437769"/>
          </a:xfrm>
          <a:prstGeom prst="curvedConnector3">
            <a:avLst>
              <a:gd name="adj1" fmla="val 50000"/>
            </a:avLst>
          </a:prstGeom>
          <a:ln w="1905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51" name="曲线连接符 50"/>
          <p:cNvCxnSpPr>
            <a:stCxn id="29" idx="3"/>
            <a:endCxn id="37" idx="1"/>
          </p:cNvCxnSpPr>
          <p:nvPr/>
        </p:nvCxnSpPr>
        <p:spPr>
          <a:xfrm>
            <a:off x="3934375" y="2497584"/>
            <a:ext cx="812299" cy="1151631"/>
          </a:xfrm>
          <a:prstGeom prst="curvedConnector3">
            <a:avLst>
              <a:gd name="adj1" fmla="val 50000"/>
            </a:avLst>
          </a:prstGeom>
          <a:ln w="1905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54" name="曲线连接符 53"/>
          <p:cNvCxnSpPr>
            <a:stCxn id="93" idx="3"/>
            <a:endCxn id="33" idx="1"/>
          </p:cNvCxnSpPr>
          <p:nvPr/>
        </p:nvCxnSpPr>
        <p:spPr>
          <a:xfrm flipV="1">
            <a:off x="3933612" y="2218184"/>
            <a:ext cx="813062" cy="2114437"/>
          </a:xfrm>
          <a:prstGeom prst="curvedConnector3">
            <a:avLst>
              <a:gd name="adj1" fmla="val 34380"/>
            </a:avLst>
          </a:prstGeom>
          <a:ln w="19050">
            <a:solidFill>
              <a:srgbClr val="00B05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57" name="曲线连接符 56"/>
          <p:cNvCxnSpPr>
            <a:stCxn id="93" idx="3"/>
            <a:endCxn id="36" idx="1"/>
          </p:cNvCxnSpPr>
          <p:nvPr/>
        </p:nvCxnSpPr>
        <p:spPr>
          <a:xfrm flipV="1">
            <a:off x="3933612" y="2935353"/>
            <a:ext cx="813062" cy="1397268"/>
          </a:xfrm>
          <a:prstGeom prst="curvedConnector3">
            <a:avLst>
              <a:gd name="adj1" fmla="val 50000"/>
            </a:avLst>
          </a:prstGeom>
          <a:ln w="19050">
            <a:solidFill>
              <a:srgbClr val="00B05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60" name="曲线连接符 59"/>
          <p:cNvCxnSpPr>
            <a:stCxn id="93" idx="3"/>
            <a:endCxn id="37" idx="1"/>
          </p:cNvCxnSpPr>
          <p:nvPr/>
        </p:nvCxnSpPr>
        <p:spPr>
          <a:xfrm flipV="1">
            <a:off x="3933612" y="3649215"/>
            <a:ext cx="813062" cy="683406"/>
          </a:xfrm>
          <a:prstGeom prst="curvedConnector3">
            <a:avLst>
              <a:gd name="adj1" fmla="val 62496"/>
            </a:avLst>
          </a:prstGeom>
          <a:ln w="19050">
            <a:solidFill>
              <a:srgbClr val="00B05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63" name="曲线连接符 62"/>
          <p:cNvCxnSpPr>
            <a:stCxn id="26" idx="3"/>
            <a:endCxn id="39" idx="1"/>
          </p:cNvCxnSpPr>
          <p:nvPr/>
        </p:nvCxnSpPr>
        <p:spPr>
          <a:xfrm flipV="1">
            <a:off x="3934375" y="1489018"/>
            <a:ext cx="812299" cy="13897"/>
          </a:xfrm>
          <a:prstGeom prst="curvedConnector3">
            <a:avLst>
              <a:gd name="adj1" fmla="val 50000"/>
            </a:avLst>
          </a:prstGeom>
          <a:ln w="19050">
            <a:solidFill>
              <a:schemeClr val="bg1">
                <a:lumMod val="5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66" name="曲线连接符 65"/>
          <p:cNvCxnSpPr>
            <a:stCxn id="33" idx="3"/>
            <a:endCxn id="28" idx="1"/>
          </p:cNvCxnSpPr>
          <p:nvPr/>
        </p:nvCxnSpPr>
        <p:spPr>
          <a:xfrm>
            <a:off x="5940974" y="2218184"/>
            <a:ext cx="1056476" cy="671659"/>
          </a:xfrm>
          <a:prstGeom prst="curvedConnector3">
            <a:avLst>
              <a:gd name="adj1" fmla="val 50000"/>
            </a:avLst>
          </a:prstGeom>
          <a:ln w="19050">
            <a:solidFill>
              <a:schemeClr val="accent2">
                <a:lumMod val="75000"/>
              </a:schemeClr>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69" name="曲线连接符 68"/>
          <p:cNvCxnSpPr>
            <a:stCxn id="36" idx="3"/>
            <a:endCxn id="28" idx="1"/>
          </p:cNvCxnSpPr>
          <p:nvPr/>
        </p:nvCxnSpPr>
        <p:spPr>
          <a:xfrm flipV="1">
            <a:off x="5940974" y="2889843"/>
            <a:ext cx="1056476" cy="45510"/>
          </a:xfrm>
          <a:prstGeom prst="curvedConnector3">
            <a:avLst>
              <a:gd name="adj1" fmla="val 50000"/>
            </a:avLst>
          </a:prstGeom>
          <a:ln w="19050">
            <a:solidFill>
              <a:schemeClr val="accent2">
                <a:lumMod val="75000"/>
              </a:schemeClr>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72" name="曲线连接符 71"/>
          <p:cNvCxnSpPr>
            <a:stCxn id="37" idx="3"/>
            <a:endCxn id="28" idx="1"/>
          </p:cNvCxnSpPr>
          <p:nvPr/>
        </p:nvCxnSpPr>
        <p:spPr>
          <a:xfrm flipV="1">
            <a:off x="5940974" y="2889843"/>
            <a:ext cx="1056476" cy="759372"/>
          </a:xfrm>
          <a:prstGeom prst="curvedConnector3">
            <a:avLst>
              <a:gd name="adj1" fmla="val 50000"/>
            </a:avLst>
          </a:prstGeom>
          <a:ln w="19050">
            <a:solidFill>
              <a:schemeClr val="accent2">
                <a:lumMod val="75000"/>
              </a:schemeClr>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75" name="曲线连接符 74"/>
          <p:cNvCxnSpPr>
            <a:stCxn id="39" idx="3"/>
            <a:endCxn id="28" idx="1"/>
          </p:cNvCxnSpPr>
          <p:nvPr/>
        </p:nvCxnSpPr>
        <p:spPr>
          <a:xfrm>
            <a:off x="5940974" y="1489018"/>
            <a:ext cx="1056476" cy="1400825"/>
          </a:xfrm>
          <a:prstGeom prst="curvedConnector3">
            <a:avLst>
              <a:gd name="adj1" fmla="val 50000"/>
            </a:avLst>
          </a:prstGeom>
          <a:ln w="19050">
            <a:solidFill>
              <a:schemeClr val="bg1">
                <a:lumMod val="5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62" name="肘形连接符 61"/>
          <p:cNvCxnSpPr>
            <a:stCxn id="32" idx="2"/>
            <a:endCxn id="93" idx="1"/>
          </p:cNvCxnSpPr>
          <p:nvPr/>
        </p:nvCxnSpPr>
        <p:spPr>
          <a:xfrm rot="16200000" flipH="1">
            <a:off x="1373959" y="2967268"/>
            <a:ext cx="1595068" cy="1135637"/>
          </a:xfrm>
          <a:prstGeom prst="bentConnector2">
            <a:avLst/>
          </a:prstGeom>
          <a:ln>
            <a:solidFill>
              <a:srgbClr val="7030A0"/>
            </a:solidFill>
            <a:tailEnd type="arrow"/>
          </a:ln>
        </p:spPr>
        <p:style>
          <a:lnRef idx="2">
            <a:schemeClr val="accent1"/>
          </a:lnRef>
          <a:fillRef idx="0">
            <a:schemeClr val="accent1"/>
          </a:fillRef>
          <a:effectRef idx="1">
            <a:schemeClr val="accent1"/>
          </a:effectRef>
          <a:fontRef idx="minor">
            <a:schemeClr val="tx1"/>
          </a:fontRef>
        </p:style>
      </p:cxnSp>
      <p:cxnSp>
        <p:nvCxnSpPr>
          <p:cNvPr id="87" name="直线箭头连接符 86"/>
          <p:cNvCxnSpPr>
            <a:stCxn id="95" idx="2"/>
            <a:endCxn id="32" idx="0"/>
          </p:cNvCxnSpPr>
          <p:nvPr/>
        </p:nvCxnSpPr>
        <p:spPr>
          <a:xfrm>
            <a:off x="1603675" y="1588925"/>
            <a:ext cx="0" cy="680628"/>
          </a:xfrm>
          <a:prstGeom prst="straightConnector1">
            <a:avLst/>
          </a:prstGeom>
          <a:ln w="25400">
            <a:solidFill>
              <a:schemeClr val="tx1">
                <a:lumMod val="65000"/>
                <a:lumOff val="35000"/>
              </a:schemeClr>
            </a:solidFill>
            <a:tailEnd type="arrow"/>
          </a:ln>
        </p:spPr>
        <p:style>
          <a:lnRef idx="2">
            <a:schemeClr val="accent1"/>
          </a:lnRef>
          <a:fillRef idx="0">
            <a:schemeClr val="accent1"/>
          </a:fillRef>
          <a:effectRef idx="1">
            <a:schemeClr val="accent1"/>
          </a:effectRef>
          <a:fontRef idx="minor">
            <a:schemeClr val="tx1"/>
          </a:fontRef>
        </p:style>
      </p:cxnSp>
      <p:sp>
        <p:nvSpPr>
          <p:cNvPr id="90" name="文本框 89"/>
          <p:cNvSpPr txBox="1"/>
          <p:nvPr/>
        </p:nvSpPr>
        <p:spPr>
          <a:xfrm>
            <a:off x="1028799" y="2779859"/>
            <a:ext cx="569387" cy="276999"/>
          </a:xfrm>
          <a:prstGeom prst="rect">
            <a:avLst/>
          </a:prstGeom>
          <a:noFill/>
        </p:spPr>
        <p:txBody>
          <a:bodyPr wrap="none" rtlCol="0">
            <a:spAutoFit/>
          </a:bodyPr>
          <a:lstStyle/>
          <a:p>
            <a:r>
              <a:rPr kumimoji="1" lang="en-US" altLang="zh-CN" sz="1200" b="1" smtClean="0">
                <a:latin typeface="SimHei" charset="0"/>
                <a:ea typeface="SimHei" charset="0"/>
                <a:cs typeface="SimHei" charset="0"/>
              </a:rPr>
              <a:t>Close</a:t>
            </a:r>
            <a:endParaRPr kumimoji="1" lang="zh-CN" altLang="en-US" sz="1200" b="1" dirty="0">
              <a:latin typeface="SimHei" charset="0"/>
              <a:ea typeface="SimHei" charset="0"/>
              <a:cs typeface="SimHei" charset="0"/>
            </a:endParaRPr>
          </a:p>
        </p:txBody>
      </p:sp>
      <p:sp>
        <p:nvSpPr>
          <p:cNvPr id="91" name="文本框 90"/>
          <p:cNvSpPr txBox="1"/>
          <p:nvPr/>
        </p:nvSpPr>
        <p:spPr>
          <a:xfrm>
            <a:off x="2338981" y="2196454"/>
            <a:ext cx="492443" cy="276999"/>
          </a:xfrm>
          <a:prstGeom prst="rect">
            <a:avLst/>
          </a:prstGeom>
          <a:noFill/>
        </p:spPr>
        <p:txBody>
          <a:bodyPr wrap="none" rtlCol="0">
            <a:spAutoFit/>
          </a:bodyPr>
          <a:lstStyle/>
          <a:p>
            <a:r>
              <a:rPr kumimoji="1" lang="en-US" altLang="zh-CN" sz="1200" b="1" smtClean="0">
                <a:latin typeface="SimHei" charset="0"/>
                <a:ea typeface="SimHei" charset="0"/>
                <a:cs typeface="SimHei" charset="0"/>
              </a:rPr>
              <a:t>Open</a:t>
            </a:r>
            <a:endParaRPr kumimoji="1" lang="zh-CN" altLang="en-US" sz="1200" b="1" dirty="0">
              <a:latin typeface="SimHei" charset="0"/>
              <a:ea typeface="SimHei" charset="0"/>
              <a:cs typeface="SimHei" charset="0"/>
            </a:endParaRPr>
          </a:p>
        </p:txBody>
      </p:sp>
      <p:sp>
        <p:nvSpPr>
          <p:cNvPr id="93" name="圆角矩形 92"/>
          <p:cNvSpPr/>
          <p:nvPr/>
        </p:nvSpPr>
        <p:spPr>
          <a:xfrm>
            <a:off x="2739312" y="4098621"/>
            <a:ext cx="1194300" cy="468000"/>
          </a:xfrm>
          <a:prstGeom prst="roundRect">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业务逻辑</a:t>
            </a:r>
          </a:p>
        </p:txBody>
      </p:sp>
      <p:cxnSp>
        <p:nvCxnSpPr>
          <p:cNvPr id="110" name="曲线连接符 109"/>
          <p:cNvCxnSpPr>
            <a:stCxn id="35" idx="2"/>
            <a:endCxn id="93" idx="0"/>
          </p:cNvCxnSpPr>
          <p:nvPr/>
        </p:nvCxnSpPr>
        <p:spPr>
          <a:xfrm rot="5400000">
            <a:off x="3043660" y="3805056"/>
            <a:ext cx="586368" cy="763"/>
          </a:xfrm>
          <a:prstGeom prst="curvedConnector3">
            <a:avLst>
              <a:gd name="adj1" fmla="val 50000"/>
            </a:avLst>
          </a:prstGeom>
          <a:ln w="1905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125" name="肘形连接符 124"/>
          <p:cNvCxnSpPr>
            <a:stCxn id="93" idx="3"/>
            <a:endCxn id="28" idx="2"/>
          </p:cNvCxnSpPr>
          <p:nvPr/>
        </p:nvCxnSpPr>
        <p:spPr>
          <a:xfrm flipV="1">
            <a:off x="3933612" y="3123843"/>
            <a:ext cx="3660988" cy="1208778"/>
          </a:xfrm>
          <a:prstGeom prst="bentConnector2">
            <a:avLst/>
          </a:prstGeom>
          <a:ln>
            <a:solidFill>
              <a:srgbClr val="00B050"/>
            </a:solidFill>
            <a:tailEnd type="arrow"/>
          </a:ln>
        </p:spPr>
        <p:style>
          <a:lnRef idx="2">
            <a:schemeClr val="accent1"/>
          </a:lnRef>
          <a:fillRef idx="0">
            <a:schemeClr val="accent1"/>
          </a:fillRef>
          <a:effectRef idx="1">
            <a:schemeClr val="accent1"/>
          </a:effectRef>
          <a:fontRef idx="minor">
            <a:schemeClr val="tx1"/>
          </a:fontRef>
        </p:style>
      </p:cxnSp>
      <p:sp>
        <p:nvSpPr>
          <p:cNvPr id="128" name="文本框 127"/>
          <p:cNvSpPr txBox="1"/>
          <p:nvPr/>
        </p:nvSpPr>
        <p:spPr>
          <a:xfrm>
            <a:off x="5327499" y="4381164"/>
            <a:ext cx="800219" cy="276999"/>
          </a:xfrm>
          <a:prstGeom prst="rect">
            <a:avLst/>
          </a:prstGeom>
          <a:noFill/>
        </p:spPr>
        <p:txBody>
          <a:bodyPr wrap="none" rtlCol="0">
            <a:spAutoFit/>
          </a:bodyPr>
          <a:lstStyle/>
          <a:p>
            <a:r>
              <a:rPr kumimoji="1" lang="zh-CN" altLang="en-US" sz="1200" b="1" smtClean="0">
                <a:latin typeface="SimHei" charset="0"/>
                <a:ea typeface="SimHei" charset="0"/>
                <a:cs typeface="SimHei" charset="0"/>
              </a:rPr>
              <a:t>业务响应</a:t>
            </a:r>
            <a:endParaRPr kumimoji="1" lang="zh-CN" altLang="en-US" sz="1200" b="1" dirty="0">
              <a:latin typeface="SimHei" charset="0"/>
              <a:ea typeface="SimHei" charset="0"/>
              <a:cs typeface="SimHei" charset="0"/>
            </a:endParaRPr>
          </a:p>
        </p:txBody>
      </p:sp>
      <p:sp>
        <p:nvSpPr>
          <p:cNvPr id="129" name="文本框 128"/>
          <p:cNvSpPr txBox="1"/>
          <p:nvPr/>
        </p:nvSpPr>
        <p:spPr>
          <a:xfrm>
            <a:off x="3639095" y="3633379"/>
            <a:ext cx="492443" cy="461665"/>
          </a:xfrm>
          <a:prstGeom prst="rect">
            <a:avLst/>
          </a:prstGeom>
          <a:noFill/>
        </p:spPr>
        <p:txBody>
          <a:bodyPr wrap="none" rtlCol="0">
            <a:spAutoFit/>
          </a:bodyPr>
          <a:lstStyle/>
          <a:p>
            <a:r>
              <a:rPr kumimoji="1" lang="zh-CN" altLang="en-US" sz="1200" b="1" smtClean="0">
                <a:latin typeface="SimHei" charset="0"/>
                <a:ea typeface="SimHei" charset="0"/>
                <a:cs typeface="SimHei" charset="0"/>
              </a:rPr>
              <a:t>容错</a:t>
            </a:r>
          </a:p>
          <a:p>
            <a:r>
              <a:rPr kumimoji="1" lang="zh-CN" altLang="en-US" sz="1200" b="1" dirty="0" smtClean="0">
                <a:latin typeface="SimHei" charset="0"/>
                <a:ea typeface="SimHei" charset="0"/>
                <a:cs typeface="SimHei" charset="0"/>
              </a:rPr>
              <a:t>降级</a:t>
            </a:r>
            <a:endParaRPr kumimoji="1" lang="zh-CN" altLang="en-US" sz="1200" b="1" dirty="0">
              <a:latin typeface="SimHei" charset="0"/>
              <a:ea typeface="SimHei" charset="0"/>
              <a:cs typeface="SimHei" charset="0"/>
            </a:endParaRPr>
          </a:p>
        </p:txBody>
      </p:sp>
      <p:sp>
        <p:nvSpPr>
          <p:cNvPr id="130" name="文本框 129"/>
          <p:cNvSpPr txBox="1"/>
          <p:nvPr/>
        </p:nvSpPr>
        <p:spPr>
          <a:xfrm>
            <a:off x="3934420" y="1958597"/>
            <a:ext cx="492443" cy="461665"/>
          </a:xfrm>
          <a:prstGeom prst="rect">
            <a:avLst/>
          </a:prstGeom>
          <a:noFill/>
        </p:spPr>
        <p:txBody>
          <a:bodyPr wrap="none" rtlCol="0">
            <a:spAutoFit/>
          </a:bodyPr>
          <a:lstStyle/>
          <a:p>
            <a:r>
              <a:rPr kumimoji="1" lang="zh-CN" altLang="en-US" sz="1200" b="1" smtClean="0">
                <a:latin typeface="SimHei" charset="0"/>
                <a:ea typeface="SimHei" charset="0"/>
                <a:cs typeface="SimHei" charset="0"/>
              </a:rPr>
              <a:t>屏蔽</a:t>
            </a:r>
          </a:p>
          <a:p>
            <a:r>
              <a:rPr kumimoji="1" lang="zh-CN" altLang="en-US" sz="1200" b="1" dirty="0" smtClean="0">
                <a:latin typeface="SimHei" charset="0"/>
                <a:ea typeface="SimHei" charset="0"/>
                <a:cs typeface="SimHei" charset="0"/>
              </a:rPr>
              <a:t>降级</a:t>
            </a:r>
            <a:endParaRPr kumimoji="1" lang="zh-CN" altLang="en-US" sz="1200" b="1" dirty="0">
              <a:latin typeface="SimHei" charset="0"/>
              <a:ea typeface="SimHei" charset="0"/>
              <a:cs typeface="SimHei" charset="0"/>
            </a:endParaRPr>
          </a:p>
        </p:txBody>
      </p:sp>
      <p:sp>
        <p:nvSpPr>
          <p:cNvPr id="131" name="内容占位符 2"/>
          <p:cNvSpPr>
            <a:spLocks noGrp="1"/>
          </p:cNvSpPr>
          <p:nvPr>
            <p:ph idx="1"/>
          </p:nvPr>
        </p:nvSpPr>
        <p:spPr>
          <a:xfrm>
            <a:off x="457200" y="4813412"/>
            <a:ext cx="8229600" cy="1566862"/>
          </a:xfrm>
        </p:spPr>
        <p:txBody>
          <a:bodyPr>
            <a:normAutofit/>
          </a:bodyPr>
          <a:lstStyle/>
          <a:p>
            <a:pPr marL="0" indent="0">
              <a:buNone/>
            </a:pPr>
            <a:r>
              <a:rPr lang="zh-CN" altLang="en-US" sz="1800" dirty="0"/>
              <a:t>服务降级埋点的地方</a:t>
            </a:r>
            <a:r>
              <a:rPr lang="zh-CN" altLang="en-US" sz="1800" dirty="0" smtClean="0"/>
              <a:t>：</a:t>
            </a:r>
            <a:endParaRPr lang="zh-CN" altLang="en-US" sz="1800" dirty="0"/>
          </a:p>
          <a:p>
            <a:pPr marL="0" indent="0">
              <a:buNone/>
            </a:pPr>
            <a:r>
              <a:rPr lang="zh-CN" altLang="en-US" sz="1800" dirty="0" smtClean="0"/>
              <a:t>消息</a:t>
            </a:r>
            <a:r>
              <a:rPr lang="zh-CN" altLang="en-US" sz="1800" dirty="0"/>
              <a:t>中间件：所有</a:t>
            </a:r>
            <a:r>
              <a:rPr lang="en-US" altLang="zh-CN" sz="1800" dirty="0"/>
              <a:t>API</a:t>
            </a:r>
            <a:r>
              <a:rPr lang="zh-CN" altLang="en-US" sz="1800" dirty="0"/>
              <a:t>调用可以使用消息中间件进行控制</a:t>
            </a:r>
          </a:p>
          <a:p>
            <a:pPr marL="0" indent="0">
              <a:buNone/>
            </a:pPr>
            <a:r>
              <a:rPr lang="zh-CN" altLang="en-US" sz="1800" dirty="0" smtClean="0"/>
              <a:t>前端</a:t>
            </a:r>
            <a:r>
              <a:rPr lang="zh-CN" altLang="en-US" sz="1800" dirty="0"/>
              <a:t>页面：指定网址不可访问（</a:t>
            </a:r>
            <a:r>
              <a:rPr lang="en-US" altLang="zh-CN" sz="1800" dirty="0"/>
              <a:t>NGINX+LUA</a:t>
            </a:r>
            <a:r>
              <a:rPr lang="zh-CN" altLang="en-US" sz="1800" dirty="0"/>
              <a:t>）</a:t>
            </a:r>
          </a:p>
          <a:p>
            <a:pPr marL="0" indent="0">
              <a:buNone/>
            </a:pPr>
            <a:r>
              <a:rPr lang="zh-CN" altLang="en-US" sz="1800" dirty="0" smtClean="0"/>
              <a:t>底层</a:t>
            </a:r>
            <a:r>
              <a:rPr lang="zh-CN" altLang="en-US" sz="1800" dirty="0"/>
              <a:t>数据驱动：拒绝所有增删改动作，只允许查询</a:t>
            </a:r>
            <a:endParaRPr lang="en-US" altLang="zh-CN" sz="1800" dirty="0"/>
          </a:p>
        </p:txBody>
      </p:sp>
    </p:spTree>
    <p:extLst>
      <p:ext uri="{BB962C8B-B14F-4D97-AF65-F5344CB8AC3E}">
        <p14:creationId xmlns:p14="http://schemas.microsoft.com/office/powerpoint/2010/main" val="17831029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68312"/>
          </a:xfrm>
        </p:spPr>
        <p:txBody>
          <a:bodyPr>
            <a:normAutofit fontScale="90000"/>
          </a:bodyPr>
          <a:lstStyle/>
          <a:p>
            <a:pPr algn="l"/>
            <a:r>
              <a:rPr kumimoji="1" lang="en-US" altLang="zh-CN" sz="3200" dirty="0" smtClean="0">
                <a:latin typeface="SimHei" charset="0"/>
                <a:ea typeface="SimHei" charset="0"/>
                <a:cs typeface="SimHei" charset="0"/>
              </a:rPr>
              <a:t>5.</a:t>
            </a:r>
            <a:r>
              <a:rPr kumimoji="1" lang="zh-CN" altLang="en-US" sz="3200" dirty="0" smtClean="0">
                <a:latin typeface="SimHei" charset="0"/>
                <a:ea typeface="SimHei" charset="0"/>
                <a:cs typeface="SimHei" charset="0"/>
              </a:rPr>
              <a:t>泛化</a:t>
            </a:r>
            <a:r>
              <a:rPr kumimoji="1" lang="zh-CN" altLang="en-US" sz="3200" dirty="0" smtClean="0">
                <a:latin typeface="SimHei" charset="0"/>
                <a:ea typeface="SimHei" charset="0"/>
                <a:cs typeface="SimHei" charset="0"/>
              </a:rPr>
              <a:t>容错核心设计</a:t>
            </a:r>
            <a:r>
              <a:rPr kumimoji="1" lang="en-US" altLang="zh-CN" sz="3200" dirty="0" smtClean="0">
                <a:latin typeface="SimHei" charset="0"/>
                <a:ea typeface="SimHei" charset="0"/>
                <a:cs typeface="SimHei" charset="0"/>
              </a:rPr>
              <a:t>(</a:t>
            </a:r>
            <a:r>
              <a:rPr kumimoji="1" lang="zh-CN" altLang="en-US" sz="2000" dirty="0" smtClean="0">
                <a:latin typeface="SimHei" charset="0"/>
                <a:ea typeface="SimHei" charset="0"/>
                <a:cs typeface="SimHei" charset="0"/>
              </a:rPr>
              <a:t>动态参数化控制整个容错</a:t>
            </a:r>
            <a:r>
              <a:rPr kumimoji="1" lang="en-US" altLang="zh-CN" sz="3200" dirty="0" smtClean="0">
                <a:latin typeface="SimHei" charset="0"/>
                <a:ea typeface="SimHei" charset="0"/>
                <a:cs typeface="SimHei" charset="0"/>
              </a:rPr>
              <a:t>)</a:t>
            </a:r>
            <a:endParaRPr kumimoji="1" lang="zh-CN" altLang="en-US" sz="32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21</a:t>
            </a:fld>
            <a:endParaRPr kumimoji="1" lang="zh-CN" altLang="en-US"/>
          </a:p>
        </p:txBody>
      </p:sp>
      <p:sp>
        <p:nvSpPr>
          <p:cNvPr id="28" name="圆角矩形 27"/>
          <p:cNvSpPr/>
          <p:nvPr/>
        </p:nvSpPr>
        <p:spPr>
          <a:xfrm>
            <a:off x="567182" y="925837"/>
            <a:ext cx="1594350" cy="468000"/>
          </a:xfrm>
          <a:prstGeom prst="roundRect">
            <a:avLst/>
          </a:prstGeom>
          <a:solidFill>
            <a:schemeClr val="tx1">
              <a:lumMod val="65000"/>
              <a:lumOff val="35000"/>
            </a:schemeClr>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600" dirty="0" smtClean="0">
                <a:latin typeface="SimHei" charset="0"/>
                <a:ea typeface="SimHei" charset="0"/>
                <a:cs typeface="SimHei" charset="0"/>
              </a:rPr>
              <a:t>Req</a:t>
            </a:r>
            <a:r>
              <a:rPr kumimoji="1" lang="zh-CN" altLang="en-US" sz="1600" dirty="0" smtClean="0">
                <a:latin typeface="SimHei" charset="0"/>
                <a:ea typeface="SimHei" charset="0"/>
                <a:cs typeface="SimHei" charset="0"/>
              </a:rPr>
              <a:t>请求</a:t>
            </a:r>
          </a:p>
        </p:txBody>
      </p:sp>
      <p:sp>
        <p:nvSpPr>
          <p:cNvPr id="24" name="圆角矩形 23"/>
          <p:cNvSpPr/>
          <p:nvPr/>
        </p:nvSpPr>
        <p:spPr>
          <a:xfrm>
            <a:off x="568288" y="1754255"/>
            <a:ext cx="1594351" cy="468000"/>
          </a:xfrm>
          <a:prstGeom prst="roundRect">
            <a:avLst/>
          </a:prstGeom>
          <a:solidFill>
            <a:schemeClr val="accent3">
              <a:lumMod val="75000"/>
            </a:schemeClr>
          </a:solidFill>
          <a:ln>
            <a:solidFill>
              <a:schemeClr val="bg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smtClean="0"/>
              <a:t>Run:route()</a:t>
            </a:r>
            <a:endParaRPr kumimoji="1" lang="zh-CN" altLang="en-US" sz="1600" dirty="0" smtClean="0">
              <a:latin typeface="SimHei" charset="0"/>
              <a:ea typeface="SimHei" charset="0"/>
              <a:cs typeface="SimHei" charset="0"/>
            </a:endParaRPr>
          </a:p>
        </p:txBody>
      </p:sp>
      <p:sp>
        <p:nvSpPr>
          <p:cNvPr id="26" name="圆角矩形 25"/>
          <p:cNvSpPr/>
          <p:nvPr/>
        </p:nvSpPr>
        <p:spPr>
          <a:xfrm>
            <a:off x="6919415" y="4492655"/>
            <a:ext cx="1522841" cy="468000"/>
          </a:xfrm>
          <a:prstGeom prst="roundRect">
            <a:avLst/>
          </a:prstGeom>
          <a:solidFill>
            <a:schemeClr val="accent3">
              <a:lumMod val="75000"/>
            </a:schemeClr>
          </a:solidFill>
          <a:ln>
            <a:solidFill>
              <a:schemeClr val="bg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smtClean="0"/>
              <a:t>Fallback:route()</a:t>
            </a:r>
            <a:endParaRPr kumimoji="1" lang="zh-CN" altLang="en-US" sz="1600" dirty="0" smtClean="0">
              <a:latin typeface="SimHei" charset="0"/>
              <a:ea typeface="SimHei" charset="0"/>
              <a:cs typeface="SimHei" charset="0"/>
            </a:endParaRPr>
          </a:p>
        </p:txBody>
      </p:sp>
      <p:sp>
        <p:nvSpPr>
          <p:cNvPr id="27" name="圆角矩形 26"/>
          <p:cNvSpPr/>
          <p:nvPr/>
        </p:nvSpPr>
        <p:spPr>
          <a:xfrm>
            <a:off x="468407" y="3467112"/>
            <a:ext cx="1783549" cy="468000"/>
          </a:xfrm>
          <a:prstGeom prst="roundRect">
            <a:avLst/>
          </a:prstGeom>
          <a:solidFill>
            <a:schemeClr val="accent6">
              <a:lumMod val="75000"/>
            </a:schemeClr>
          </a:solid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solidFill>
                  <a:schemeClr val="bg1"/>
                </a:solidFill>
              </a:rPr>
              <a:t>maxRetryNum&gt;0</a:t>
            </a:r>
            <a:endParaRPr lang="zh-CN" altLang="en-US" sz="1400" dirty="0" smtClean="0">
              <a:solidFill>
                <a:schemeClr val="bg1"/>
              </a:solidFill>
            </a:endParaRPr>
          </a:p>
          <a:p>
            <a:pPr algn="ctr"/>
            <a:r>
              <a:rPr lang="zh-CN" altLang="en-US" sz="1400" dirty="0" smtClean="0">
                <a:solidFill>
                  <a:schemeClr val="bg1"/>
                </a:solidFill>
              </a:rPr>
              <a:t>或</a:t>
            </a:r>
            <a:r>
              <a:rPr lang="en-US" altLang="zh-CN" sz="1400" dirty="0" smtClean="0">
                <a:solidFill>
                  <a:schemeClr val="bg1"/>
                </a:solidFill>
              </a:rPr>
              <a:t>maxRetryNum=-1</a:t>
            </a:r>
            <a:endParaRPr kumimoji="1" lang="zh-CN" altLang="en-US" sz="1400" dirty="0" smtClean="0">
              <a:solidFill>
                <a:schemeClr val="bg1"/>
              </a:solidFill>
              <a:latin typeface="SimHei" charset="0"/>
              <a:ea typeface="SimHei" charset="0"/>
              <a:cs typeface="SimHei" charset="0"/>
            </a:endParaRPr>
          </a:p>
        </p:txBody>
      </p:sp>
      <p:sp>
        <p:nvSpPr>
          <p:cNvPr id="33" name="圆角矩形 32"/>
          <p:cNvSpPr/>
          <p:nvPr/>
        </p:nvSpPr>
        <p:spPr>
          <a:xfrm>
            <a:off x="7109880" y="903061"/>
            <a:ext cx="1141909" cy="468000"/>
          </a:xfrm>
          <a:prstGeom prst="roundRect">
            <a:avLst/>
          </a:prstGeom>
          <a:solidFill>
            <a:schemeClr val="bg1">
              <a:lumMod val="50000"/>
            </a:schemeClr>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600" dirty="0" smtClean="0">
                <a:latin typeface="SimHei" charset="0"/>
                <a:ea typeface="SimHei" charset="0"/>
                <a:cs typeface="SimHei" charset="0"/>
              </a:rPr>
              <a:t>Res</a:t>
            </a:r>
            <a:r>
              <a:rPr kumimoji="1" lang="zh-CN" altLang="en-US" sz="1600" dirty="0" smtClean="0">
                <a:latin typeface="SimHei" charset="0"/>
                <a:ea typeface="SimHei" charset="0"/>
                <a:cs typeface="SimHei" charset="0"/>
              </a:rPr>
              <a:t>响应</a:t>
            </a:r>
          </a:p>
        </p:txBody>
      </p:sp>
      <p:sp>
        <p:nvSpPr>
          <p:cNvPr id="55" name="圆角矩形 54"/>
          <p:cNvSpPr/>
          <p:nvPr/>
        </p:nvSpPr>
        <p:spPr>
          <a:xfrm>
            <a:off x="2792523" y="3467112"/>
            <a:ext cx="1594350" cy="468000"/>
          </a:xfrm>
          <a:prstGeom prst="roundRect">
            <a:avLst/>
          </a:prstGeom>
          <a:solidFill>
            <a:srgbClr val="7030A0"/>
          </a:solid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solidFill>
                  <a:schemeClr val="bg1"/>
                </a:solidFill>
              </a:rPr>
              <a:t>isMock()</a:t>
            </a:r>
            <a:endParaRPr lang="zh-CN" altLang="en-US" sz="1400" dirty="0" smtClean="0">
              <a:solidFill>
                <a:schemeClr val="bg1"/>
              </a:solidFill>
            </a:endParaRPr>
          </a:p>
          <a:p>
            <a:pPr algn="ctr"/>
            <a:r>
              <a:rPr kumimoji="1" lang="zh-CN" altLang="en-US" sz="1000" dirty="0" smtClean="0">
                <a:solidFill>
                  <a:schemeClr val="bg1"/>
                </a:solidFill>
                <a:latin typeface="SimHei" charset="0"/>
                <a:ea typeface="SimHei" charset="0"/>
                <a:cs typeface="SimHei" charset="0"/>
              </a:rPr>
              <a:t>校验</a:t>
            </a:r>
            <a:r>
              <a:rPr kumimoji="1" lang="en-US" altLang="zh-CN" sz="1000" dirty="0" smtClean="0">
                <a:solidFill>
                  <a:schemeClr val="bg1"/>
                </a:solidFill>
                <a:latin typeface="SimHei" charset="0"/>
                <a:ea typeface="SimHei" charset="0"/>
                <a:cs typeface="SimHei" charset="0"/>
              </a:rPr>
              <a:t>mock</a:t>
            </a:r>
            <a:r>
              <a:rPr kumimoji="1" lang="zh-CN" altLang="en-US" sz="1000" dirty="0" smtClean="0">
                <a:solidFill>
                  <a:schemeClr val="bg1"/>
                </a:solidFill>
                <a:latin typeface="SimHei" charset="0"/>
                <a:ea typeface="SimHei" charset="0"/>
                <a:cs typeface="SimHei" charset="0"/>
              </a:rPr>
              <a:t>开关</a:t>
            </a:r>
          </a:p>
        </p:txBody>
      </p:sp>
      <p:sp>
        <p:nvSpPr>
          <p:cNvPr id="57" name="圆角矩形 56"/>
          <p:cNvSpPr/>
          <p:nvPr/>
        </p:nvSpPr>
        <p:spPr>
          <a:xfrm>
            <a:off x="4994750" y="3465976"/>
            <a:ext cx="1594350"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mock()</a:t>
            </a:r>
            <a:endParaRPr lang="zh-CN" altLang="en-US" sz="1400" dirty="0" smtClean="0"/>
          </a:p>
          <a:p>
            <a:pPr algn="ctr"/>
            <a:r>
              <a:rPr kumimoji="1" lang="zh-CN" altLang="en-US" sz="1000" dirty="0" smtClean="0">
                <a:latin typeface="SimHei" charset="0"/>
                <a:ea typeface="SimHei" charset="0"/>
                <a:cs typeface="SimHei" charset="0"/>
              </a:rPr>
              <a:t>执行</a:t>
            </a:r>
            <a:r>
              <a:rPr kumimoji="1" lang="en-US" altLang="zh-CN" sz="1000" dirty="0" smtClean="0">
                <a:latin typeface="SimHei" charset="0"/>
                <a:ea typeface="SimHei" charset="0"/>
                <a:cs typeface="SimHei" charset="0"/>
              </a:rPr>
              <a:t>mock</a:t>
            </a:r>
            <a:r>
              <a:rPr kumimoji="1" lang="zh-CN" altLang="en-US" sz="1000" dirty="0" smtClean="0">
                <a:latin typeface="SimHei" charset="0"/>
                <a:ea typeface="SimHei" charset="0"/>
                <a:cs typeface="SimHei" charset="0"/>
              </a:rPr>
              <a:t>服务</a:t>
            </a:r>
          </a:p>
        </p:txBody>
      </p:sp>
      <p:sp>
        <p:nvSpPr>
          <p:cNvPr id="64" name="圆角矩形 63"/>
          <p:cNvSpPr/>
          <p:nvPr/>
        </p:nvSpPr>
        <p:spPr>
          <a:xfrm>
            <a:off x="6305161" y="2602885"/>
            <a:ext cx="948899" cy="324000"/>
          </a:xfrm>
          <a:prstGeom prst="roundRect">
            <a:avLst/>
          </a:prstGeom>
          <a:solidFill>
            <a:srgbClr val="C00000"/>
          </a:solid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打印异常</a:t>
            </a:r>
          </a:p>
        </p:txBody>
      </p:sp>
      <p:cxnSp>
        <p:nvCxnSpPr>
          <p:cNvPr id="66" name="曲线连接符 65"/>
          <p:cNvCxnSpPr>
            <a:stCxn id="57" idx="0"/>
            <a:endCxn id="64" idx="2"/>
          </p:cNvCxnSpPr>
          <p:nvPr/>
        </p:nvCxnSpPr>
        <p:spPr>
          <a:xfrm rot="5400000" flipH="1" flipV="1">
            <a:off x="6016223" y="2702588"/>
            <a:ext cx="539091" cy="987686"/>
          </a:xfrm>
          <a:prstGeom prst="curvedConnector3">
            <a:avLst>
              <a:gd name="adj1" fmla="val 50000"/>
            </a:avLst>
          </a:prstGeom>
          <a:ln w="38100">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69" name="曲线连接符 68"/>
          <p:cNvCxnSpPr>
            <a:stCxn id="64" idx="0"/>
            <a:endCxn id="33" idx="2"/>
          </p:cNvCxnSpPr>
          <p:nvPr/>
        </p:nvCxnSpPr>
        <p:spPr>
          <a:xfrm rot="5400000" flipH="1" flipV="1">
            <a:off x="6614311" y="1536361"/>
            <a:ext cx="1231824" cy="901224"/>
          </a:xfrm>
          <a:prstGeom prst="curvedConnector3">
            <a:avLst>
              <a:gd name="adj1" fmla="val 50000"/>
            </a:avLst>
          </a:prstGeom>
          <a:ln w="38100">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103" name="圆角矩形 102"/>
          <p:cNvSpPr/>
          <p:nvPr/>
        </p:nvSpPr>
        <p:spPr>
          <a:xfrm>
            <a:off x="2407860" y="4492655"/>
            <a:ext cx="2376000" cy="468000"/>
          </a:xfrm>
          <a:prstGeom prst="roundRect">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300" dirty="0" smtClean="0">
                <a:solidFill>
                  <a:schemeClr val="bg1"/>
                </a:solidFill>
              </a:rPr>
              <a:t>surplusRetryNum&lt;</a:t>
            </a:r>
            <a:r>
              <a:rPr lang="en-US" altLang="zh-CN" sz="1200" dirty="0">
                <a:solidFill>
                  <a:schemeClr val="bg1"/>
                </a:solidFill>
              </a:rPr>
              <a:t>maxRetryNum</a:t>
            </a:r>
            <a:endParaRPr lang="zh-CN" altLang="en-US" sz="1300" dirty="0" smtClean="0">
              <a:solidFill>
                <a:schemeClr val="bg1"/>
              </a:solidFill>
            </a:endParaRPr>
          </a:p>
          <a:p>
            <a:pPr algn="ctr"/>
            <a:r>
              <a:rPr lang="zh-CN" altLang="en-US" sz="1300" dirty="0" smtClean="0">
                <a:solidFill>
                  <a:schemeClr val="bg1"/>
                </a:solidFill>
              </a:rPr>
              <a:t>或</a:t>
            </a:r>
            <a:r>
              <a:rPr lang="en-US" altLang="zh-CN" sz="1300" dirty="0" smtClean="0">
                <a:solidFill>
                  <a:schemeClr val="bg1"/>
                </a:solidFill>
              </a:rPr>
              <a:t>maxRetryNum=-1</a:t>
            </a:r>
            <a:endParaRPr kumimoji="1" lang="zh-CN" altLang="en-US" sz="1300" dirty="0" smtClean="0">
              <a:solidFill>
                <a:schemeClr val="bg1"/>
              </a:solidFill>
              <a:latin typeface="SimHei" charset="0"/>
              <a:ea typeface="SimHei" charset="0"/>
              <a:cs typeface="SimHei" charset="0"/>
            </a:endParaRPr>
          </a:p>
        </p:txBody>
      </p:sp>
      <p:cxnSp>
        <p:nvCxnSpPr>
          <p:cNvPr id="277" name="直线箭头连接符 276"/>
          <p:cNvCxnSpPr>
            <a:stCxn id="28" idx="2"/>
            <a:endCxn id="24" idx="0"/>
          </p:cNvCxnSpPr>
          <p:nvPr/>
        </p:nvCxnSpPr>
        <p:spPr>
          <a:xfrm>
            <a:off x="1364357" y="1393837"/>
            <a:ext cx="1107" cy="360418"/>
          </a:xfrm>
          <a:prstGeom prst="straightConnector1">
            <a:avLst/>
          </a:prstGeom>
          <a:ln w="38100">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280" name="直线箭头连接符 279"/>
          <p:cNvCxnSpPr>
            <a:stCxn id="164" idx="2"/>
            <a:endCxn id="27" idx="0"/>
          </p:cNvCxnSpPr>
          <p:nvPr/>
        </p:nvCxnSpPr>
        <p:spPr>
          <a:xfrm>
            <a:off x="1355722" y="2966156"/>
            <a:ext cx="4460" cy="500956"/>
          </a:xfrm>
          <a:prstGeom prst="straightConnector1">
            <a:avLst/>
          </a:prstGeom>
          <a:ln w="38100">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301" name="直线箭头连接符 300"/>
          <p:cNvCxnSpPr>
            <a:stCxn id="27" idx="2"/>
            <a:endCxn id="170" idx="0"/>
          </p:cNvCxnSpPr>
          <p:nvPr/>
        </p:nvCxnSpPr>
        <p:spPr>
          <a:xfrm flipH="1">
            <a:off x="1355259" y="3935112"/>
            <a:ext cx="4923" cy="638476"/>
          </a:xfrm>
          <a:prstGeom prst="straightConnector1">
            <a:avLst/>
          </a:prstGeom>
          <a:ln w="38100">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313" name="直线箭头连接符 312"/>
          <p:cNvCxnSpPr>
            <a:stCxn id="27" idx="3"/>
            <a:endCxn id="55" idx="1"/>
          </p:cNvCxnSpPr>
          <p:nvPr/>
        </p:nvCxnSpPr>
        <p:spPr>
          <a:xfrm>
            <a:off x="2251956" y="3701112"/>
            <a:ext cx="540567" cy="0"/>
          </a:xfrm>
          <a:prstGeom prst="straightConnector1">
            <a:avLst/>
          </a:prstGeom>
          <a:ln w="38100">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318" name="直线箭头连接符 317"/>
          <p:cNvCxnSpPr>
            <a:stCxn id="55" idx="3"/>
            <a:endCxn id="57" idx="1"/>
          </p:cNvCxnSpPr>
          <p:nvPr/>
        </p:nvCxnSpPr>
        <p:spPr>
          <a:xfrm flipV="1">
            <a:off x="4386873" y="3699976"/>
            <a:ext cx="607877" cy="1136"/>
          </a:xfrm>
          <a:prstGeom prst="straightConnector1">
            <a:avLst/>
          </a:prstGeom>
          <a:ln w="38100">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350" name="直线箭头连接符 349"/>
          <p:cNvCxnSpPr>
            <a:stCxn id="26" idx="1"/>
            <a:endCxn id="461" idx="3"/>
          </p:cNvCxnSpPr>
          <p:nvPr/>
        </p:nvCxnSpPr>
        <p:spPr>
          <a:xfrm flipH="1">
            <a:off x="6337446" y="4726655"/>
            <a:ext cx="581969" cy="0"/>
          </a:xfrm>
          <a:prstGeom prst="straightConnector1">
            <a:avLst/>
          </a:prstGeom>
          <a:ln w="38100">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406" name="直线箭头连接符 405"/>
          <p:cNvCxnSpPr>
            <a:stCxn id="57" idx="3"/>
          </p:cNvCxnSpPr>
          <p:nvPr/>
        </p:nvCxnSpPr>
        <p:spPr>
          <a:xfrm>
            <a:off x="6589100" y="3699976"/>
            <a:ext cx="1091734" cy="0"/>
          </a:xfrm>
          <a:prstGeom prst="straightConnector1">
            <a:avLst/>
          </a:prstGeom>
          <a:ln w="38100">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410" name="直线箭头连接符 409"/>
          <p:cNvCxnSpPr>
            <a:stCxn id="55" idx="0"/>
            <a:endCxn id="320" idx="2"/>
          </p:cNvCxnSpPr>
          <p:nvPr/>
        </p:nvCxnSpPr>
        <p:spPr>
          <a:xfrm flipV="1">
            <a:off x="3589698" y="3041077"/>
            <a:ext cx="1945" cy="426035"/>
          </a:xfrm>
          <a:prstGeom prst="straightConnector1">
            <a:avLst/>
          </a:prstGeom>
          <a:ln w="38100">
            <a:solidFill>
              <a:srgbClr val="7030A0"/>
            </a:solidFill>
            <a:tailEnd type="triangle"/>
          </a:ln>
        </p:spPr>
        <p:style>
          <a:lnRef idx="2">
            <a:schemeClr val="accent1"/>
          </a:lnRef>
          <a:fillRef idx="0">
            <a:schemeClr val="accent1"/>
          </a:fillRef>
          <a:effectRef idx="1">
            <a:schemeClr val="accent1"/>
          </a:effectRef>
          <a:fontRef idx="minor">
            <a:schemeClr val="tx1"/>
          </a:fontRef>
        </p:style>
      </p:cxnSp>
      <p:sp>
        <p:nvSpPr>
          <p:cNvPr id="427" name="圆角矩形 426"/>
          <p:cNvSpPr/>
          <p:nvPr/>
        </p:nvSpPr>
        <p:spPr>
          <a:xfrm>
            <a:off x="2949500" y="5558576"/>
            <a:ext cx="1298876" cy="468000"/>
          </a:xfrm>
          <a:prstGeom prst="roundRect">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dirty="0" smtClean="0"/>
              <a:t>累积计数</a:t>
            </a:r>
          </a:p>
          <a:p>
            <a:pPr algn="ctr"/>
            <a:r>
              <a:rPr kumimoji="1" lang="zh-CN" altLang="en-US" sz="1000" dirty="0" smtClean="0">
                <a:latin typeface="SimHei" charset="0"/>
                <a:ea typeface="SimHei" charset="0"/>
                <a:cs typeface="SimHei" charset="0"/>
              </a:rPr>
              <a:t>统计已容错次数</a:t>
            </a:r>
          </a:p>
        </p:txBody>
      </p:sp>
      <p:sp>
        <p:nvSpPr>
          <p:cNvPr id="447" name="圆角矩形 446"/>
          <p:cNvSpPr/>
          <p:nvPr/>
        </p:nvSpPr>
        <p:spPr>
          <a:xfrm>
            <a:off x="4881207" y="5558576"/>
            <a:ext cx="1594350" cy="468000"/>
          </a:xfrm>
          <a:prstGeom prst="roundRect">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dirty="0" smtClean="0"/>
              <a:t>计算</a:t>
            </a:r>
            <a:r>
              <a:rPr lang="en-US" altLang="zh-CN" sz="1400" dirty="0" smtClean="0"/>
              <a:t>breathCycle()</a:t>
            </a:r>
            <a:endParaRPr lang="zh-CN" altLang="en-US" sz="1400" dirty="0" smtClean="0"/>
          </a:p>
          <a:p>
            <a:pPr algn="ctr"/>
            <a:r>
              <a:rPr kumimoji="1" lang="zh-CN" altLang="en-US" sz="1000" dirty="0" smtClean="0">
                <a:latin typeface="SimHei" charset="0"/>
                <a:ea typeface="SimHei" charset="0"/>
                <a:cs typeface="SimHei" charset="0"/>
              </a:rPr>
              <a:t>实时计算每次呼吸周期</a:t>
            </a:r>
          </a:p>
        </p:txBody>
      </p:sp>
      <p:sp>
        <p:nvSpPr>
          <p:cNvPr id="448" name="圆角矩形 447"/>
          <p:cNvSpPr/>
          <p:nvPr/>
        </p:nvSpPr>
        <p:spPr>
          <a:xfrm>
            <a:off x="6919413" y="5558576"/>
            <a:ext cx="1522841" cy="468000"/>
          </a:xfrm>
          <a:prstGeom prst="roundRect">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sleep()</a:t>
            </a:r>
            <a:endParaRPr lang="zh-CN" altLang="en-US" sz="1400" dirty="0" smtClean="0"/>
          </a:p>
          <a:p>
            <a:pPr algn="ctr"/>
            <a:r>
              <a:rPr kumimoji="1" lang="zh-CN" altLang="en-US" sz="1000" dirty="0" smtClean="0">
                <a:latin typeface="SimHei" charset="0"/>
                <a:ea typeface="SimHei" charset="0"/>
                <a:cs typeface="SimHei" charset="0"/>
              </a:rPr>
              <a:t>休眠后拉取尝试</a:t>
            </a:r>
            <a:endParaRPr kumimoji="1" lang="zh-CN" altLang="en-US" sz="1000" dirty="0">
              <a:latin typeface="SimHei" charset="0"/>
              <a:ea typeface="SimHei" charset="0"/>
              <a:cs typeface="SimHei" charset="0"/>
            </a:endParaRPr>
          </a:p>
        </p:txBody>
      </p:sp>
      <p:cxnSp>
        <p:nvCxnSpPr>
          <p:cNvPr id="449" name="直线箭头连接符 448"/>
          <p:cNvCxnSpPr>
            <a:stCxn id="427" idx="3"/>
            <a:endCxn id="447" idx="1"/>
          </p:cNvCxnSpPr>
          <p:nvPr/>
        </p:nvCxnSpPr>
        <p:spPr>
          <a:xfrm>
            <a:off x="4248376" y="5792576"/>
            <a:ext cx="632831" cy="0"/>
          </a:xfrm>
          <a:prstGeom prst="straightConnector1">
            <a:avLst/>
          </a:prstGeom>
          <a:ln w="38100">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452" name="直线箭头连接符 451"/>
          <p:cNvCxnSpPr>
            <a:stCxn id="447" idx="3"/>
            <a:endCxn id="448" idx="1"/>
          </p:cNvCxnSpPr>
          <p:nvPr/>
        </p:nvCxnSpPr>
        <p:spPr>
          <a:xfrm>
            <a:off x="6475557" y="5792576"/>
            <a:ext cx="443856" cy="0"/>
          </a:xfrm>
          <a:prstGeom prst="straightConnector1">
            <a:avLst/>
          </a:prstGeom>
          <a:ln w="38100">
            <a:solidFill>
              <a:srgbClr val="00B050"/>
            </a:solidFill>
            <a:tailEnd type="triangle"/>
          </a:ln>
        </p:spPr>
        <p:style>
          <a:lnRef idx="2">
            <a:schemeClr val="accent1"/>
          </a:lnRef>
          <a:fillRef idx="0">
            <a:schemeClr val="accent1"/>
          </a:fillRef>
          <a:effectRef idx="1">
            <a:schemeClr val="accent1"/>
          </a:effectRef>
          <a:fontRef idx="minor">
            <a:schemeClr val="tx1"/>
          </a:fontRef>
        </p:style>
      </p:cxnSp>
      <p:sp>
        <p:nvSpPr>
          <p:cNvPr id="461" name="圆角矩形 460"/>
          <p:cNvSpPr/>
          <p:nvPr/>
        </p:nvSpPr>
        <p:spPr>
          <a:xfrm>
            <a:off x="5388547" y="4564655"/>
            <a:ext cx="948899" cy="324000"/>
          </a:xfrm>
          <a:prstGeom prst="roundRect">
            <a:avLst/>
          </a:prstGeom>
          <a:solidFill>
            <a:srgbClr val="C00000"/>
          </a:solid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打印异常</a:t>
            </a:r>
          </a:p>
        </p:txBody>
      </p:sp>
      <p:cxnSp>
        <p:nvCxnSpPr>
          <p:cNvPr id="463" name="直线箭头连接符 462"/>
          <p:cNvCxnSpPr>
            <a:stCxn id="461" idx="1"/>
            <a:endCxn id="103" idx="3"/>
          </p:cNvCxnSpPr>
          <p:nvPr/>
        </p:nvCxnSpPr>
        <p:spPr>
          <a:xfrm flipH="1">
            <a:off x="4783860" y="4726655"/>
            <a:ext cx="604687" cy="0"/>
          </a:xfrm>
          <a:prstGeom prst="straightConnector1">
            <a:avLst/>
          </a:prstGeom>
          <a:ln w="38100">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476" name="文本框 475"/>
          <p:cNvSpPr txBox="1"/>
          <p:nvPr/>
        </p:nvSpPr>
        <p:spPr>
          <a:xfrm>
            <a:off x="2268281" y="3361483"/>
            <a:ext cx="524311" cy="307777"/>
          </a:xfrm>
          <a:prstGeom prst="rect">
            <a:avLst/>
          </a:prstGeom>
          <a:noFill/>
        </p:spPr>
        <p:txBody>
          <a:bodyPr wrap="none" rtlCol="0">
            <a:spAutoFit/>
          </a:bodyPr>
          <a:lstStyle/>
          <a:p>
            <a:r>
              <a:rPr kumimoji="1" lang="en-US" altLang="zh-CN" sz="1400" dirty="0" smtClean="0"/>
              <a:t>false</a:t>
            </a:r>
            <a:endParaRPr kumimoji="1" lang="zh-CN" altLang="en-US" sz="1400" dirty="0"/>
          </a:p>
        </p:txBody>
      </p:sp>
      <p:sp>
        <p:nvSpPr>
          <p:cNvPr id="477" name="文本框 476"/>
          <p:cNvSpPr txBox="1"/>
          <p:nvPr/>
        </p:nvSpPr>
        <p:spPr>
          <a:xfrm>
            <a:off x="318083" y="4090621"/>
            <a:ext cx="2337499" cy="307777"/>
          </a:xfrm>
          <a:prstGeom prst="rect">
            <a:avLst/>
          </a:prstGeom>
          <a:noFill/>
        </p:spPr>
        <p:txBody>
          <a:bodyPr wrap="none" rtlCol="0">
            <a:spAutoFit/>
          </a:bodyPr>
          <a:lstStyle/>
          <a:p>
            <a:r>
              <a:rPr kumimoji="1" lang="en-US" altLang="zh-CN" sz="1400" dirty="0" smtClean="0"/>
              <a:t>true(</a:t>
            </a:r>
            <a:r>
              <a:rPr kumimoji="1" lang="zh-CN" altLang="en-US" sz="1400" dirty="0" smtClean="0"/>
              <a:t>抛异常   模式拉起容错</a:t>
            </a:r>
            <a:r>
              <a:rPr kumimoji="1" lang="en-US" altLang="zh-CN" sz="1400" dirty="0" smtClean="0"/>
              <a:t>)</a:t>
            </a:r>
            <a:endParaRPr kumimoji="1" lang="zh-CN" altLang="en-US" sz="1400" dirty="0"/>
          </a:p>
        </p:txBody>
      </p:sp>
      <p:sp>
        <p:nvSpPr>
          <p:cNvPr id="480" name="文本框 479"/>
          <p:cNvSpPr txBox="1"/>
          <p:nvPr/>
        </p:nvSpPr>
        <p:spPr>
          <a:xfrm>
            <a:off x="691285" y="2260658"/>
            <a:ext cx="650243" cy="307777"/>
          </a:xfrm>
          <a:prstGeom prst="rect">
            <a:avLst/>
          </a:prstGeom>
          <a:noFill/>
        </p:spPr>
        <p:txBody>
          <a:bodyPr wrap="none" rtlCol="0">
            <a:spAutoFit/>
          </a:bodyPr>
          <a:lstStyle/>
          <a:p>
            <a:r>
              <a:rPr kumimoji="1" lang="en-US" altLang="zh-CN" sz="1400" dirty="0" smtClean="0"/>
              <a:t>failure</a:t>
            </a:r>
            <a:endParaRPr kumimoji="1" lang="zh-CN" altLang="en-US" sz="1400" dirty="0"/>
          </a:p>
        </p:txBody>
      </p:sp>
      <p:sp>
        <p:nvSpPr>
          <p:cNvPr id="482" name="文本框 481"/>
          <p:cNvSpPr txBox="1"/>
          <p:nvPr/>
        </p:nvSpPr>
        <p:spPr>
          <a:xfrm>
            <a:off x="2191271" y="1669763"/>
            <a:ext cx="731290" cy="307777"/>
          </a:xfrm>
          <a:prstGeom prst="rect">
            <a:avLst/>
          </a:prstGeom>
          <a:noFill/>
        </p:spPr>
        <p:txBody>
          <a:bodyPr wrap="none" rtlCol="0">
            <a:spAutoFit/>
          </a:bodyPr>
          <a:lstStyle/>
          <a:p>
            <a:r>
              <a:rPr kumimoji="1" lang="en-US" altLang="zh-CN" sz="1400" dirty="0" smtClean="0"/>
              <a:t>success</a:t>
            </a:r>
            <a:endParaRPr kumimoji="1" lang="zh-CN" altLang="en-US" sz="1400" dirty="0"/>
          </a:p>
        </p:txBody>
      </p:sp>
      <p:sp>
        <p:nvSpPr>
          <p:cNvPr id="483" name="文本框 482"/>
          <p:cNvSpPr txBox="1"/>
          <p:nvPr/>
        </p:nvSpPr>
        <p:spPr>
          <a:xfrm>
            <a:off x="3618086" y="3149356"/>
            <a:ext cx="524311" cy="307777"/>
          </a:xfrm>
          <a:prstGeom prst="rect">
            <a:avLst/>
          </a:prstGeom>
          <a:noFill/>
        </p:spPr>
        <p:txBody>
          <a:bodyPr wrap="none" rtlCol="0">
            <a:spAutoFit/>
          </a:bodyPr>
          <a:lstStyle/>
          <a:p>
            <a:r>
              <a:rPr kumimoji="1" lang="en-US" altLang="zh-CN" sz="1400" dirty="0" smtClean="0"/>
              <a:t>false</a:t>
            </a:r>
            <a:endParaRPr kumimoji="1" lang="zh-CN" altLang="en-US" sz="1400" dirty="0"/>
          </a:p>
        </p:txBody>
      </p:sp>
      <p:sp>
        <p:nvSpPr>
          <p:cNvPr id="484" name="文本框 483"/>
          <p:cNvSpPr txBox="1"/>
          <p:nvPr/>
        </p:nvSpPr>
        <p:spPr>
          <a:xfrm>
            <a:off x="6617611" y="3369599"/>
            <a:ext cx="731290" cy="307777"/>
          </a:xfrm>
          <a:prstGeom prst="rect">
            <a:avLst/>
          </a:prstGeom>
          <a:noFill/>
        </p:spPr>
        <p:txBody>
          <a:bodyPr wrap="none" rtlCol="0">
            <a:spAutoFit/>
          </a:bodyPr>
          <a:lstStyle/>
          <a:p>
            <a:r>
              <a:rPr kumimoji="1" lang="en-US" altLang="zh-CN" sz="1400" dirty="0" smtClean="0"/>
              <a:t>success</a:t>
            </a:r>
            <a:endParaRPr kumimoji="1" lang="zh-CN" altLang="en-US" sz="1400" dirty="0"/>
          </a:p>
        </p:txBody>
      </p:sp>
      <p:sp>
        <p:nvSpPr>
          <p:cNvPr id="485" name="文本框 484"/>
          <p:cNvSpPr txBox="1"/>
          <p:nvPr/>
        </p:nvSpPr>
        <p:spPr>
          <a:xfrm>
            <a:off x="4414180" y="3361818"/>
            <a:ext cx="492443" cy="307777"/>
          </a:xfrm>
          <a:prstGeom prst="rect">
            <a:avLst/>
          </a:prstGeom>
          <a:noFill/>
        </p:spPr>
        <p:txBody>
          <a:bodyPr wrap="none" rtlCol="0">
            <a:spAutoFit/>
          </a:bodyPr>
          <a:lstStyle/>
          <a:p>
            <a:r>
              <a:rPr kumimoji="1" lang="en-US" altLang="zh-CN" sz="1400" dirty="0" smtClean="0"/>
              <a:t>true</a:t>
            </a:r>
            <a:endParaRPr kumimoji="1" lang="zh-CN" altLang="en-US" sz="1400" dirty="0"/>
          </a:p>
        </p:txBody>
      </p:sp>
      <p:sp>
        <p:nvSpPr>
          <p:cNvPr id="486" name="文本框 485"/>
          <p:cNvSpPr txBox="1"/>
          <p:nvPr/>
        </p:nvSpPr>
        <p:spPr>
          <a:xfrm>
            <a:off x="5139354" y="3155492"/>
            <a:ext cx="650243" cy="307777"/>
          </a:xfrm>
          <a:prstGeom prst="rect">
            <a:avLst/>
          </a:prstGeom>
          <a:noFill/>
        </p:spPr>
        <p:txBody>
          <a:bodyPr wrap="none" rtlCol="0">
            <a:spAutoFit/>
          </a:bodyPr>
          <a:lstStyle/>
          <a:p>
            <a:r>
              <a:rPr kumimoji="1" lang="en-US" altLang="zh-CN" sz="1400" dirty="0" smtClean="0"/>
              <a:t>failure</a:t>
            </a:r>
            <a:endParaRPr kumimoji="1" lang="zh-CN" altLang="en-US" sz="1400" dirty="0"/>
          </a:p>
        </p:txBody>
      </p:sp>
      <p:sp>
        <p:nvSpPr>
          <p:cNvPr id="508" name="文本框 507"/>
          <p:cNvSpPr txBox="1"/>
          <p:nvPr/>
        </p:nvSpPr>
        <p:spPr>
          <a:xfrm>
            <a:off x="7680833" y="4079900"/>
            <a:ext cx="731290" cy="307777"/>
          </a:xfrm>
          <a:prstGeom prst="rect">
            <a:avLst/>
          </a:prstGeom>
          <a:noFill/>
        </p:spPr>
        <p:txBody>
          <a:bodyPr wrap="none" rtlCol="0">
            <a:spAutoFit/>
          </a:bodyPr>
          <a:lstStyle/>
          <a:p>
            <a:r>
              <a:rPr kumimoji="1" lang="en-US" altLang="zh-CN" sz="1400" dirty="0" smtClean="0"/>
              <a:t>success</a:t>
            </a:r>
            <a:endParaRPr kumimoji="1" lang="zh-CN" altLang="en-US" sz="1400" dirty="0"/>
          </a:p>
        </p:txBody>
      </p:sp>
      <p:sp>
        <p:nvSpPr>
          <p:cNvPr id="512" name="文本框 511"/>
          <p:cNvSpPr txBox="1"/>
          <p:nvPr/>
        </p:nvSpPr>
        <p:spPr>
          <a:xfrm>
            <a:off x="3618086" y="5068838"/>
            <a:ext cx="902811" cy="307777"/>
          </a:xfrm>
          <a:prstGeom prst="rect">
            <a:avLst/>
          </a:prstGeom>
          <a:noFill/>
        </p:spPr>
        <p:txBody>
          <a:bodyPr wrap="none" rtlCol="0">
            <a:spAutoFit/>
          </a:bodyPr>
          <a:lstStyle/>
          <a:p>
            <a:r>
              <a:rPr kumimoji="1" lang="zh-CN" altLang="en-US" sz="1400" dirty="0" smtClean="0"/>
              <a:t>慢性尝试</a:t>
            </a:r>
            <a:endParaRPr kumimoji="1" lang="zh-CN" altLang="en-US" sz="1400" dirty="0"/>
          </a:p>
        </p:txBody>
      </p:sp>
      <p:cxnSp>
        <p:nvCxnSpPr>
          <p:cNvPr id="125" name="直线箭头连接符 124"/>
          <p:cNvCxnSpPr>
            <a:stCxn id="448" idx="0"/>
            <a:endCxn id="26" idx="2"/>
          </p:cNvCxnSpPr>
          <p:nvPr/>
        </p:nvCxnSpPr>
        <p:spPr>
          <a:xfrm flipV="1">
            <a:off x="7680834" y="4960655"/>
            <a:ext cx="2" cy="597921"/>
          </a:xfrm>
          <a:prstGeom prst="straightConnector1">
            <a:avLst/>
          </a:prstGeom>
          <a:ln w="38100">
            <a:solidFill>
              <a:srgbClr val="00B050"/>
            </a:solidFill>
            <a:tailEnd type="triangle"/>
          </a:ln>
        </p:spPr>
        <p:style>
          <a:lnRef idx="2">
            <a:schemeClr val="accent1"/>
          </a:lnRef>
          <a:fillRef idx="0">
            <a:schemeClr val="accent1"/>
          </a:fillRef>
          <a:effectRef idx="1">
            <a:schemeClr val="accent1"/>
          </a:effectRef>
          <a:fontRef idx="minor">
            <a:schemeClr val="tx1"/>
          </a:fontRef>
        </p:style>
      </p:cxnSp>
      <p:sp>
        <p:nvSpPr>
          <p:cNvPr id="163" name="文本框 162"/>
          <p:cNvSpPr txBox="1"/>
          <p:nvPr/>
        </p:nvSpPr>
        <p:spPr>
          <a:xfrm>
            <a:off x="6337446" y="4851766"/>
            <a:ext cx="650243" cy="307777"/>
          </a:xfrm>
          <a:prstGeom prst="rect">
            <a:avLst/>
          </a:prstGeom>
          <a:noFill/>
        </p:spPr>
        <p:txBody>
          <a:bodyPr wrap="none" rtlCol="0">
            <a:spAutoFit/>
          </a:bodyPr>
          <a:lstStyle/>
          <a:p>
            <a:r>
              <a:rPr kumimoji="1" lang="en-US" altLang="zh-CN" sz="1400" dirty="0" smtClean="0"/>
              <a:t>failure</a:t>
            </a:r>
            <a:endParaRPr kumimoji="1" lang="zh-CN" altLang="en-US" sz="1400" dirty="0"/>
          </a:p>
        </p:txBody>
      </p:sp>
      <p:sp>
        <p:nvSpPr>
          <p:cNvPr id="164" name="圆角矩形 163"/>
          <p:cNvSpPr/>
          <p:nvPr/>
        </p:nvSpPr>
        <p:spPr>
          <a:xfrm>
            <a:off x="881272" y="2642156"/>
            <a:ext cx="948899" cy="324000"/>
          </a:xfrm>
          <a:prstGeom prst="roundRect">
            <a:avLst/>
          </a:prstGeom>
          <a:solidFill>
            <a:srgbClr val="C00000"/>
          </a:solid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打印异常</a:t>
            </a:r>
          </a:p>
        </p:txBody>
      </p:sp>
      <p:cxnSp>
        <p:nvCxnSpPr>
          <p:cNvPr id="166" name="直线箭头连接符 165"/>
          <p:cNvCxnSpPr>
            <a:stCxn id="24" idx="2"/>
            <a:endCxn id="164" idx="0"/>
          </p:cNvCxnSpPr>
          <p:nvPr/>
        </p:nvCxnSpPr>
        <p:spPr>
          <a:xfrm flipH="1">
            <a:off x="1355722" y="2222255"/>
            <a:ext cx="9742" cy="419901"/>
          </a:xfrm>
          <a:prstGeom prst="straightConnector1">
            <a:avLst/>
          </a:prstGeom>
          <a:ln w="38100">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170" name="圆角矩形 169"/>
          <p:cNvSpPr/>
          <p:nvPr/>
        </p:nvSpPr>
        <p:spPr>
          <a:xfrm>
            <a:off x="880809" y="4573588"/>
            <a:ext cx="948899" cy="324000"/>
          </a:xfrm>
          <a:prstGeom prst="roundRect">
            <a:avLst/>
          </a:prstGeom>
          <a:solidFill>
            <a:srgbClr val="C00000"/>
          </a:solid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抛异常</a:t>
            </a:r>
          </a:p>
        </p:txBody>
      </p:sp>
      <p:cxnSp>
        <p:nvCxnSpPr>
          <p:cNvPr id="197" name="曲线连接符 196"/>
          <p:cNvCxnSpPr>
            <a:stCxn id="170" idx="3"/>
            <a:endCxn id="103" idx="1"/>
          </p:cNvCxnSpPr>
          <p:nvPr/>
        </p:nvCxnSpPr>
        <p:spPr>
          <a:xfrm flipV="1">
            <a:off x="1829708" y="4726655"/>
            <a:ext cx="578152" cy="8933"/>
          </a:xfrm>
          <a:prstGeom prst="curvedConnector3">
            <a:avLst>
              <a:gd name="adj1" fmla="val 50000"/>
            </a:avLst>
          </a:prstGeom>
          <a:ln w="38100">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291" name="直线箭头连接符 290"/>
          <p:cNvCxnSpPr>
            <a:stCxn id="26" idx="0"/>
            <a:endCxn id="33" idx="2"/>
          </p:cNvCxnSpPr>
          <p:nvPr/>
        </p:nvCxnSpPr>
        <p:spPr>
          <a:xfrm flipH="1" flipV="1">
            <a:off x="7680835" y="1371061"/>
            <a:ext cx="1" cy="3121594"/>
          </a:xfrm>
          <a:prstGeom prst="straightConnector1">
            <a:avLst/>
          </a:prstGeom>
          <a:ln w="38100">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302" name="直线箭头连接符 301"/>
          <p:cNvCxnSpPr>
            <a:stCxn id="103" idx="0"/>
            <a:endCxn id="55" idx="2"/>
          </p:cNvCxnSpPr>
          <p:nvPr/>
        </p:nvCxnSpPr>
        <p:spPr>
          <a:xfrm flipH="1" flipV="1">
            <a:off x="3589698" y="3935112"/>
            <a:ext cx="6162" cy="557543"/>
          </a:xfrm>
          <a:prstGeom prst="straightConnector1">
            <a:avLst/>
          </a:prstGeom>
          <a:ln w="38100">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319" name="圆角矩形 318"/>
          <p:cNvSpPr/>
          <p:nvPr/>
        </p:nvSpPr>
        <p:spPr>
          <a:xfrm>
            <a:off x="5218227" y="1826255"/>
            <a:ext cx="948899" cy="324000"/>
          </a:xfrm>
          <a:prstGeom prst="roundRect">
            <a:avLst/>
          </a:prstGeom>
          <a:solidFill>
            <a:srgbClr val="C00000"/>
          </a:solid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smtClean="0">
                <a:latin typeface="SimHei" charset="0"/>
                <a:ea typeface="SimHei" charset="0"/>
                <a:cs typeface="SimHei" charset="0"/>
              </a:rPr>
              <a:t>抛异常</a:t>
            </a:r>
            <a:endParaRPr kumimoji="1" lang="zh-CN" altLang="en-US" sz="1400" dirty="0" smtClean="0">
              <a:latin typeface="SimHei" charset="0"/>
              <a:ea typeface="SimHei" charset="0"/>
              <a:cs typeface="SimHei" charset="0"/>
            </a:endParaRPr>
          </a:p>
        </p:txBody>
      </p:sp>
      <p:sp>
        <p:nvSpPr>
          <p:cNvPr id="320" name="圆角矩形 319"/>
          <p:cNvSpPr/>
          <p:nvPr/>
        </p:nvSpPr>
        <p:spPr>
          <a:xfrm>
            <a:off x="2687137" y="2573077"/>
            <a:ext cx="1809012" cy="468000"/>
          </a:xfrm>
          <a:prstGeom prst="roundRect">
            <a:avLst/>
          </a:prstGeom>
          <a:solidFill>
            <a:srgbClr val="7030A0"/>
          </a:solid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isFallbackFEEnable()</a:t>
            </a:r>
            <a:r>
              <a:rPr kumimoji="1" lang="zh-CN" altLang="en-US" sz="1000" dirty="0" smtClean="0">
                <a:solidFill>
                  <a:schemeClr val="bg1"/>
                </a:solidFill>
                <a:latin typeface="SimHei" charset="0"/>
                <a:ea typeface="SimHei" charset="0"/>
                <a:cs typeface="SimHei" charset="0"/>
              </a:rPr>
              <a:t>校验</a:t>
            </a:r>
            <a:r>
              <a:rPr kumimoji="1" lang="en-US" altLang="zh-CN" sz="1000" dirty="0" smtClean="0">
                <a:solidFill>
                  <a:schemeClr val="bg1"/>
                </a:solidFill>
                <a:latin typeface="SimHei" charset="0"/>
                <a:ea typeface="SimHei" charset="0"/>
                <a:cs typeface="SimHei" charset="0"/>
              </a:rPr>
              <a:t>mock</a:t>
            </a:r>
            <a:r>
              <a:rPr kumimoji="1" lang="zh-CN" altLang="en-US" sz="1000" dirty="0" smtClean="0">
                <a:solidFill>
                  <a:schemeClr val="bg1"/>
                </a:solidFill>
                <a:latin typeface="SimHei" charset="0"/>
                <a:ea typeface="SimHei" charset="0"/>
                <a:cs typeface="SimHei" charset="0"/>
              </a:rPr>
              <a:t>开关</a:t>
            </a:r>
          </a:p>
        </p:txBody>
      </p:sp>
      <p:cxnSp>
        <p:nvCxnSpPr>
          <p:cNvPr id="323" name="直线箭头连接符 322"/>
          <p:cNvCxnSpPr>
            <a:stCxn id="320" idx="0"/>
          </p:cNvCxnSpPr>
          <p:nvPr/>
        </p:nvCxnSpPr>
        <p:spPr>
          <a:xfrm flipV="1">
            <a:off x="3591643" y="2045407"/>
            <a:ext cx="0" cy="527670"/>
          </a:xfrm>
          <a:prstGeom prst="straightConnector1">
            <a:avLst/>
          </a:prstGeom>
          <a:ln w="38100">
            <a:solidFill>
              <a:srgbClr val="7030A0"/>
            </a:solidFill>
            <a:tailEnd type="triangle"/>
          </a:ln>
        </p:spPr>
        <p:style>
          <a:lnRef idx="2">
            <a:schemeClr val="accent1"/>
          </a:lnRef>
          <a:fillRef idx="0">
            <a:schemeClr val="accent1"/>
          </a:fillRef>
          <a:effectRef idx="1">
            <a:schemeClr val="accent1"/>
          </a:effectRef>
          <a:fontRef idx="minor">
            <a:schemeClr val="tx1"/>
          </a:fontRef>
        </p:style>
      </p:cxnSp>
      <p:cxnSp>
        <p:nvCxnSpPr>
          <p:cNvPr id="326" name="曲线连接符 325"/>
          <p:cNvCxnSpPr>
            <a:stCxn id="320" idx="3"/>
            <a:endCxn id="319" idx="1"/>
          </p:cNvCxnSpPr>
          <p:nvPr/>
        </p:nvCxnSpPr>
        <p:spPr>
          <a:xfrm flipV="1">
            <a:off x="4496149" y="1988255"/>
            <a:ext cx="722078" cy="818822"/>
          </a:xfrm>
          <a:prstGeom prst="curvedConnector3">
            <a:avLst>
              <a:gd name="adj1" fmla="val 50000"/>
            </a:avLst>
          </a:prstGeom>
          <a:ln w="38100">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334" name="曲线连接符 333"/>
          <p:cNvCxnSpPr>
            <a:stCxn id="319" idx="3"/>
            <a:endCxn id="33" idx="1"/>
          </p:cNvCxnSpPr>
          <p:nvPr/>
        </p:nvCxnSpPr>
        <p:spPr>
          <a:xfrm flipV="1">
            <a:off x="6167126" y="1137061"/>
            <a:ext cx="942754" cy="851194"/>
          </a:xfrm>
          <a:prstGeom prst="curvedConnector3">
            <a:avLst>
              <a:gd name="adj1" fmla="val 50000"/>
            </a:avLst>
          </a:prstGeom>
          <a:ln w="38100">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225" name="肘形连接符 224"/>
          <p:cNvCxnSpPr>
            <a:stCxn id="24" idx="3"/>
            <a:endCxn id="33" idx="1"/>
          </p:cNvCxnSpPr>
          <p:nvPr/>
        </p:nvCxnSpPr>
        <p:spPr>
          <a:xfrm flipV="1">
            <a:off x="2162639" y="1137061"/>
            <a:ext cx="4947241" cy="851194"/>
          </a:xfrm>
          <a:prstGeom prst="bentConnector3">
            <a:avLst>
              <a:gd name="adj1" fmla="val 50000"/>
            </a:avLst>
          </a:prstGeom>
          <a:ln w="38100">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356" name="直线箭头连接符 355"/>
          <p:cNvCxnSpPr>
            <a:stCxn id="103" idx="2"/>
            <a:endCxn id="427" idx="0"/>
          </p:cNvCxnSpPr>
          <p:nvPr/>
        </p:nvCxnSpPr>
        <p:spPr>
          <a:xfrm>
            <a:off x="3595860" y="4960655"/>
            <a:ext cx="3078" cy="597921"/>
          </a:xfrm>
          <a:prstGeom prst="straightConnector1">
            <a:avLst/>
          </a:prstGeom>
          <a:ln w="38100">
            <a:solidFill>
              <a:srgbClr val="C00000"/>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368" name="文本框 367"/>
          <p:cNvSpPr txBox="1"/>
          <p:nvPr/>
        </p:nvSpPr>
        <p:spPr>
          <a:xfrm>
            <a:off x="4512824" y="2821220"/>
            <a:ext cx="650243" cy="307777"/>
          </a:xfrm>
          <a:prstGeom prst="rect">
            <a:avLst/>
          </a:prstGeom>
          <a:noFill/>
        </p:spPr>
        <p:txBody>
          <a:bodyPr wrap="none" rtlCol="0">
            <a:spAutoFit/>
          </a:bodyPr>
          <a:lstStyle/>
          <a:p>
            <a:r>
              <a:rPr kumimoji="1" lang="en-US" altLang="zh-CN" sz="1400" dirty="0" smtClean="0"/>
              <a:t>failure</a:t>
            </a:r>
            <a:endParaRPr kumimoji="1" lang="zh-CN" altLang="en-US" sz="1400" dirty="0"/>
          </a:p>
        </p:txBody>
      </p:sp>
      <p:sp>
        <p:nvSpPr>
          <p:cNvPr id="370" name="文本框 369"/>
          <p:cNvSpPr txBox="1"/>
          <p:nvPr/>
        </p:nvSpPr>
        <p:spPr>
          <a:xfrm>
            <a:off x="3598925" y="2264111"/>
            <a:ext cx="731290" cy="307777"/>
          </a:xfrm>
          <a:prstGeom prst="rect">
            <a:avLst/>
          </a:prstGeom>
          <a:noFill/>
        </p:spPr>
        <p:txBody>
          <a:bodyPr wrap="none" rtlCol="0">
            <a:spAutoFit/>
          </a:bodyPr>
          <a:lstStyle/>
          <a:p>
            <a:r>
              <a:rPr kumimoji="1" lang="en-US" altLang="zh-CN" sz="1400" dirty="0" smtClean="0"/>
              <a:t>success</a:t>
            </a:r>
            <a:endParaRPr kumimoji="1" lang="zh-CN" altLang="en-US" sz="1400" dirty="0"/>
          </a:p>
        </p:txBody>
      </p:sp>
      <p:sp>
        <p:nvSpPr>
          <p:cNvPr id="371" name="圆角矩形 370"/>
          <p:cNvSpPr/>
          <p:nvPr/>
        </p:nvSpPr>
        <p:spPr>
          <a:xfrm>
            <a:off x="2161532" y="4392068"/>
            <a:ext cx="6525268" cy="1736218"/>
          </a:xfrm>
          <a:prstGeom prst="roundRect">
            <a:avLst/>
          </a:prstGeom>
          <a:noFill/>
          <a:ln>
            <a:solidFill>
              <a:srgbClr val="00B050"/>
            </a:solidFill>
            <a:prstDash val="dash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000" dirty="0" smtClean="0">
              <a:latin typeface="SimHei" charset="0"/>
              <a:ea typeface="SimHei" charset="0"/>
              <a:cs typeface="SimHei" charset="0"/>
            </a:endParaRPr>
          </a:p>
        </p:txBody>
      </p:sp>
    </p:spTree>
    <p:extLst>
      <p:ext uri="{BB962C8B-B14F-4D97-AF65-F5344CB8AC3E}">
        <p14:creationId xmlns:p14="http://schemas.microsoft.com/office/powerpoint/2010/main" val="20152187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50" y="2846388"/>
            <a:ext cx="8229600" cy="1143000"/>
          </a:xfrm>
        </p:spPr>
        <p:txBody>
          <a:bodyPr>
            <a:normAutofit/>
          </a:bodyPr>
          <a:lstStyle/>
          <a:p>
            <a:r>
              <a:rPr kumimoji="1" lang="zh-CN" altLang="en-US" sz="4000" dirty="0" smtClean="0">
                <a:latin typeface="SimHei" charset="0"/>
                <a:ea typeface="SimHei" charset="0"/>
                <a:cs typeface="SimHei" charset="0"/>
              </a:rPr>
              <a:t>第</a:t>
            </a:r>
            <a:r>
              <a:rPr kumimoji="1" lang="zh-CN" altLang="en-US" sz="4000" dirty="0" smtClean="0">
                <a:latin typeface="SimHei" charset="0"/>
                <a:ea typeface="SimHei" charset="0"/>
                <a:cs typeface="SimHei" charset="0"/>
              </a:rPr>
              <a:t>四</a:t>
            </a:r>
            <a:r>
              <a:rPr kumimoji="1" lang="zh-CN" altLang="en-US" sz="4000" dirty="0" smtClean="0">
                <a:latin typeface="SimHei" charset="0"/>
                <a:ea typeface="SimHei" charset="0"/>
                <a:cs typeface="SimHei" charset="0"/>
              </a:rPr>
              <a:t>章 </a:t>
            </a:r>
            <a:r>
              <a:rPr kumimoji="1" lang="zh-CN" altLang="en-US" sz="4000" dirty="0">
                <a:latin typeface="SimHei" charset="0"/>
                <a:ea typeface="SimHei" charset="0"/>
                <a:cs typeface="SimHei" charset="0"/>
              </a:rPr>
              <a:t>	</a:t>
            </a:r>
            <a:r>
              <a:rPr kumimoji="1" lang="zh-CN" altLang="en-US" sz="4000" dirty="0" smtClean="0">
                <a:latin typeface="SimHei" charset="0"/>
                <a:ea typeface="SimHei" charset="0"/>
                <a:cs typeface="SimHei" charset="0"/>
              </a:rPr>
              <a:t>详细设计</a:t>
            </a:r>
            <a:endParaRPr kumimoji="1" lang="zh-CN" altLang="en-US" sz="40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22</a:t>
            </a:fld>
            <a:endParaRPr kumimoji="1" lang="zh-CN" altLang="en-US"/>
          </a:p>
        </p:txBody>
      </p:sp>
    </p:spTree>
    <p:extLst>
      <p:ext uri="{BB962C8B-B14F-4D97-AF65-F5344CB8AC3E}">
        <p14:creationId xmlns:p14="http://schemas.microsoft.com/office/powerpoint/2010/main" val="7196353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68312"/>
          </a:xfrm>
        </p:spPr>
        <p:txBody>
          <a:bodyPr>
            <a:normAutofit fontScale="90000"/>
          </a:bodyPr>
          <a:lstStyle/>
          <a:p>
            <a:pPr algn="l"/>
            <a:r>
              <a:rPr kumimoji="1" lang="zh-CN" altLang="en-US" sz="3200" dirty="0">
                <a:latin typeface="SimHei" charset="0"/>
                <a:ea typeface="SimHei" charset="0"/>
                <a:cs typeface="SimHei" charset="0"/>
              </a:rPr>
              <a:t>中枢神经</a:t>
            </a:r>
            <a:r>
              <a:rPr kumimoji="1" lang="en-US" altLang="zh-CN" sz="3200" dirty="0" smtClean="0">
                <a:latin typeface="SimHei" charset="0"/>
                <a:ea typeface="SimHei" charset="0"/>
                <a:cs typeface="SimHei" charset="0"/>
              </a:rPr>
              <a:t>Neural</a:t>
            </a:r>
            <a:r>
              <a:rPr kumimoji="1" lang="zh-CN" altLang="en-US" sz="3200" dirty="0" smtClean="0">
                <a:latin typeface="SimHei" charset="0"/>
                <a:ea typeface="SimHei" charset="0"/>
                <a:cs typeface="SimHei" charset="0"/>
              </a:rPr>
              <a:t>使用场景</a:t>
            </a:r>
            <a:endParaRPr kumimoji="1" lang="zh-CN" altLang="en-US" sz="32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3</a:t>
            </a:fld>
            <a:endParaRPr kumimoji="1" lang="zh-CN" altLang="en-US"/>
          </a:p>
        </p:txBody>
      </p:sp>
      <p:sp>
        <p:nvSpPr>
          <p:cNvPr id="24" name="圆角矩形 23"/>
          <p:cNvSpPr/>
          <p:nvPr/>
        </p:nvSpPr>
        <p:spPr>
          <a:xfrm>
            <a:off x="611170" y="1332433"/>
            <a:ext cx="1914526" cy="1771650"/>
          </a:xfrm>
          <a:prstGeom prst="roundRect">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600" dirty="0" smtClean="0">
                <a:latin typeface="SimHei" charset="0"/>
                <a:ea typeface="SimHei" charset="0"/>
                <a:cs typeface="SimHei" charset="0"/>
              </a:rPr>
              <a:t>服务</a:t>
            </a:r>
            <a:r>
              <a:rPr kumimoji="1" lang="en-US" altLang="zh-CN" sz="1600" dirty="0" smtClean="0">
                <a:latin typeface="SimHei" charset="0"/>
                <a:ea typeface="SimHei" charset="0"/>
                <a:cs typeface="SimHei" charset="0"/>
              </a:rPr>
              <a:t>A</a:t>
            </a:r>
            <a:endParaRPr kumimoji="1" lang="zh-CN" altLang="en-US" sz="1600" dirty="0" smtClean="0">
              <a:latin typeface="SimHei" charset="0"/>
              <a:ea typeface="SimHei" charset="0"/>
              <a:cs typeface="SimHei" charset="0"/>
            </a:endParaRPr>
          </a:p>
        </p:txBody>
      </p:sp>
      <p:sp>
        <p:nvSpPr>
          <p:cNvPr id="26" name="圆角矩形 25"/>
          <p:cNvSpPr/>
          <p:nvPr/>
        </p:nvSpPr>
        <p:spPr>
          <a:xfrm>
            <a:off x="809847" y="1496779"/>
            <a:ext cx="1544400" cy="468000"/>
          </a:xfrm>
          <a:prstGeom prst="roundRect">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前置型</a:t>
            </a:r>
            <a:r>
              <a:rPr kumimoji="1" lang="en-US" altLang="zh-CN" sz="1400" dirty="0" smtClean="0">
                <a:latin typeface="SimHei" charset="0"/>
                <a:ea typeface="SimHei" charset="0"/>
                <a:cs typeface="SimHei" charset="0"/>
              </a:rPr>
              <a:t>Neural</a:t>
            </a:r>
            <a:endParaRPr kumimoji="1" lang="zh-CN" altLang="en-US" sz="1400" dirty="0" smtClean="0">
              <a:latin typeface="SimHei" charset="0"/>
              <a:ea typeface="SimHei" charset="0"/>
              <a:cs typeface="SimHei" charset="0"/>
            </a:endParaRPr>
          </a:p>
        </p:txBody>
      </p:sp>
      <p:sp>
        <p:nvSpPr>
          <p:cNvPr id="27" name="圆角矩形 26"/>
          <p:cNvSpPr/>
          <p:nvPr/>
        </p:nvSpPr>
        <p:spPr>
          <a:xfrm>
            <a:off x="809847" y="2461355"/>
            <a:ext cx="1544400" cy="468000"/>
          </a:xfrm>
          <a:prstGeom prst="roundRect">
            <a:avLst/>
          </a:prstGeom>
          <a:solidFill>
            <a:schemeClr val="bg2">
              <a:lumMod val="50000"/>
            </a:schemeClr>
          </a:solidFill>
          <a:ln>
            <a:solidFill>
              <a:schemeClr val="bg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600" dirty="0" smtClean="0">
                <a:latin typeface="SimHei" charset="0"/>
                <a:ea typeface="SimHei" charset="0"/>
                <a:cs typeface="SimHei" charset="0"/>
              </a:rPr>
              <a:t>后置型</a:t>
            </a:r>
            <a:r>
              <a:rPr kumimoji="1" lang="en-US" altLang="zh-CN" sz="1600" dirty="0">
                <a:latin typeface="SimHei" charset="0"/>
                <a:ea typeface="SimHei" charset="0"/>
                <a:cs typeface="SimHei" charset="0"/>
              </a:rPr>
              <a:t>Neural</a:t>
            </a:r>
            <a:endParaRPr kumimoji="1" lang="zh-CN" altLang="en-US" sz="1600" dirty="0">
              <a:latin typeface="SimHei" charset="0"/>
              <a:ea typeface="SimHei" charset="0"/>
              <a:cs typeface="SimHei" charset="0"/>
            </a:endParaRPr>
          </a:p>
        </p:txBody>
      </p:sp>
      <p:sp>
        <p:nvSpPr>
          <p:cNvPr id="31" name="圆角矩形 30"/>
          <p:cNvSpPr/>
          <p:nvPr/>
        </p:nvSpPr>
        <p:spPr>
          <a:xfrm>
            <a:off x="611170" y="3765005"/>
            <a:ext cx="1914526" cy="1771650"/>
          </a:xfrm>
          <a:prstGeom prst="roundRect">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600" dirty="0" smtClean="0">
                <a:latin typeface="SimHei" charset="0"/>
                <a:ea typeface="SimHei" charset="0"/>
                <a:cs typeface="SimHei" charset="0"/>
              </a:rPr>
              <a:t>服务</a:t>
            </a:r>
            <a:r>
              <a:rPr kumimoji="1" lang="en-US" altLang="zh-CN" sz="1600" dirty="0" smtClean="0">
                <a:latin typeface="SimHei" charset="0"/>
                <a:ea typeface="SimHei" charset="0"/>
                <a:cs typeface="SimHei" charset="0"/>
              </a:rPr>
              <a:t>B</a:t>
            </a:r>
            <a:endParaRPr kumimoji="1" lang="zh-CN" altLang="en-US" sz="1600" dirty="0" smtClean="0">
              <a:latin typeface="SimHei" charset="0"/>
              <a:ea typeface="SimHei" charset="0"/>
              <a:cs typeface="SimHei" charset="0"/>
            </a:endParaRPr>
          </a:p>
        </p:txBody>
      </p:sp>
      <p:sp>
        <p:nvSpPr>
          <p:cNvPr id="32" name="圆角矩形 31"/>
          <p:cNvSpPr/>
          <p:nvPr/>
        </p:nvSpPr>
        <p:spPr>
          <a:xfrm>
            <a:off x="809847" y="3929351"/>
            <a:ext cx="1544400" cy="468000"/>
          </a:xfrm>
          <a:prstGeom prst="roundRect">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前置型</a:t>
            </a:r>
            <a:r>
              <a:rPr kumimoji="1" lang="en-US" altLang="zh-CN" sz="1400" dirty="0">
                <a:latin typeface="SimHei" charset="0"/>
                <a:ea typeface="SimHei" charset="0"/>
                <a:cs typeface="SimHei" charset="0"/>
              </a:rPr>
              <a:t>Neural</a:t>
            </a:r>
            <a:endParaRPr kumimoji="1" lang="zh-CN" altLang="en-US" sz="1400" dirty="0" smtClean="0">
              <a:latin typeface="SimHei" charset="0"/>
              <a:ea typeface="SimHei" charset="0"/>
              <a:cs typeface="SimHei" charset="0"/>
            </a:endParaRPr>
          </a:p>
        </p:txBody>
      </p:sp>
      <p:sp>
        <p:nvSpPr>
          <p:cNvPr id="33" name="圆角矩形 32"/>
          <p:cNvSpPr/>
          <p:nvPr/>
        </p:nvSpPr>
        <p:spPr>
          <a:xfrm>
            <a:off x="809847" y="4893927"/>
            <a:ext cx="1544400" cy="468000"/>
          </a:xfrm>
          <a:prstGeom prst="roundRect">
            <a:avLst/>
          </a:prstGeom>
          <a:solidFill>
            <a:schemeClr val="bg2">
              <a:lumMod val="50000"/>
            </a:schemeClr>
          </a:solidFill>
          <a:ln>
            <a:solidFill>
              <a:schemeClr val="bg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600" dirty="0" smtClean="0">
                <a:latin typeface="SimHei" charset="0"/>
                <a:ea typeface="SimHei" charset="0"/>
                <a:cs typeface="SimHei" charset="0"/>
              </a:rPr>
              <a:t>后置型</a:t>
            </a:r>
            <a:r>
              <a:rPr kumimoji="1" lang="en-US" altLang="zh-CN" sz="1600" dirty="0">
                <a:latin typeface="SimHei" charset="0"/>
                <a:ea typeface="SimHei" charset="0"/>
                <a:cs typeface="SimHei" charset="0"/>
              </a:rPr>
              <a:t>Neural</a:t>
            </a:r>
            <a:endParaRPr kumimoji="1" lang="zh-CN" altLang="en-US" sz="1600" dirty="0">
              <a:latin typeface="SimHei" charset="0"/>
              <a:ea typeface="SimHei" charset="0"/>
              <a:cs typeface="SimHei" charset="0"/>
            </a:endParaRPr>
          </a:p>
        </p:txBody>
      </p:sp>
      <p:cxnSp>
        <p:nvCxnSpPr>
          <p:cNvPr id="34" name="直线箭头连接符 33"/>
          <p:cNvCxnSpPr/>
          <p:nvPr/>
        </p:nvCxnSpPr>
        <p:spPr>
          <a:xfrm>
            <a:off x="1068365" y="3104083"/>
            <a:ext cx="0" cy="660922"/>
          </a:xfrm>
          <a:prstGeom prst="straightConnector1">
            <a:avLst/>
          </a:prstGeom>
          <a:ln w="38100">
            <a:solidFill>
              <a:srgbClr val="00B050"/>
            </a:solidFill>
            <a:tailEnd type="arrow"/>
          </a:ln>
        </p:spPr>
        <p:style>
          <a:lnRef idx="2">
            <a:schemeClr val="accent1"/>
          </a:lnRef>
          <a:fillRef idx="0">
            <a:schemeClr val="accent1"/>
          </a:fillRef>
          <a:effectRef idx="1">
            <a:schemeClr val="accent1"/>
          </a:effectRef>
          <a:fontRef idx="minor">
            <a:schemeClr val="tx1"/>
          </a:fontRef>
        </p:style>
      </p:cxnSp>
      <p:cxnSp>
        <p:nvCxnSpPr>
          <p:cNvPr id="36" name="直线箭头连接符 35"/>
          <p:cNvCxnSpPr/>
          <p:nvPr/>
        </p:nvCxnSpPr>
        <p:spPr>
          <a:xfrm flipV="1">
            <a:off x="2111363" y="3104083"/>
            <a:ext cx="0" cy="660922"/>
          </a:xfrm>
          <a:prstGeom prst="straightConnector1">
            <a:avLst/>
          </a:prstGeom>
          <a:ln w="38100">
            <a:solidFill>
              <a:srgbClr val="00B050"/>
            </a:solidFill>
            <a:tailEnd type="arrow"/>
          </a:ln>
        </p:spPr>
        <p:style>
          <a:lnRef idx="2">
            <a:schemeClr val="accent1"/>
          </a:lnRef>
          <a:fillRef idx="0">
            <a:schemeClr val="accent1"/>
          </a:fillRef>
          <a:effectRef idx="1">
            <a:schemeClr val="accent1"/>
          </a:effectRef>
          <a:fontRef idx="minor">
            <a:schemeClr val="tx1"/>
          </a:fontRef>
        </p:style>
      </p:cxnSp>
      <p:sp>
        <p:nvSpPr>
          <p:cNvPr id="11" name="文本框 10"/>
          <p:cNvSpPr txBox="1"/>
          <p:nvPr/>
        </p:nvSpPr>
        <p:spPr>
          <a:xfrm>
            <a:off x="353989" y="3257548"/>
            <a:ext cx="646331" cy="369332"/>
          </a:xfrm>
          <a:prstGeom prst="rect">
            <a:avLst/>
          </a:prstGeom>
          <a:noFill/>
        </p:spPr>
        <p:txBody>
          <a:bodyPr wrap="none" rtlCol="0">
            <a:spAutoFit/>
          </a:bodyPr>
          <a:lstStyle/>
          <a:p>
            <a:r>
              <a:rPr kumimoji="1" lang="zh-CN" altLang="en-US" smtClean="0"/>
              <a:t>请求</a:t>
            </a:r>
            <a:endParaRPr kumimoji="1" lang="zh-CN" altLang="en-US"/>
          </a:p>
        </p:txBody>
      </p:sp>
      <p:sp>
        <p:nvSpPr>
          <p:cNvPr id="40" name="文本框 39"/>
          <p:cNvSpPr txBox="1"/>
          <p:nvPr/>
        </p:nvSpPr>
        <p:spPr>
          <a:xfrm>
            <a:off x="2200474" y="3293180"/>
            <a:ext cx="646331" cy="369332"/>
          </a:xfrm>
          <a:prstGeom prst="rect">
            <a:avLst/>
          </a:prstGeom>
          <a:noFill/>
        </p:spPr>
        <p:txBody>
          <a:bodyPr wrap="none" rtlCol="0">
            <a:spAutoFit/>
          </a:bodyPr>
          <a:lstStyle/>
          <a:p>
            <a:r>
              <a:rPr kumimoji="1" lang="zh-CN" altLang="en-US" dirty="0" smtClean="0"/>
              <a:t>响应</a:t>
            </a:r>
            <a:endParaRPr kumimoji="1" lang="zh-CN" altLang="en-US" dirty="0"/>
          </a:p>
        </p:txBody>
      </p:sp>
      <p:sp>
        <p:nvSpPr>
          <p:cNvPr id="42" name="内容占位符 2"/>
          <p:cNvSpPr>
            <a:spLocks noGrp="1"/>
          </p:cNvSpPr>
          <p:nvPr>
            <p:ph idx="1"/>
          </p:nvPr>
        </p:nvSpPr>
        <p:spPr>
          <a:xfrm>
            <a:off x="3097208" y="1214441"/>
            <a:ext cx="5589592" cy="4529129"/>
          </a:xfrm>
        </p:spPr>
        <p:txBody>
          <a:bodyPr>
            <a:normAutofit/>
          </a:bodyPr>
          <a:lstStyle/>
          <a:p>
            <a:pPr marL="0" indent="0">
              <a:buNone/>
            </a:pPr>
            <a:r>
              <a:rPr lang="zh-CN" altLang="en-US" sz="1600" dirty="0" smtClean="0">
                <a:latin typeface="SimHei" charset="0"/>
                <a:ea typeface="SimHei" charset="0"/>
                <a:cs typeface="SimHei" charset="0"/>
              </a:rPr>
              <a:t>前置型</a:t>
            </a:r>
            <a:r>
              <a:rPr kumimoji="1" lang="en-US" altLang="zh-CN" sz="1600" dirty="0" smtClean="0">
                <a:latin typeface="SimHei" charset="0"/>
                <a:ea typeface="SimHei" charset="0"/>
                <a:cs typeface="SimHei" charset="0"/>
              </a:rPr>
              <a:t>Neural</a:t>
            </a:r>
            <a:r>
              <a:rPr kumimoji="1" lang="zh-CN" altLang="en-US" sz="1600" dirty="0" smtClean="0">
                <a:latin typeface="SimHei" charset="0"/>
                <a:ea typeface="SimHei" charset="0"/>
                <a:cs typeface="SimHei" charset="0"/>
              </a:rPr>
              <a:t>：</a:t>
            </a:r>
            <a:r>
              <a:rPr kumimoji="1" lang="zh-CN" altLang="en-US" sz="1600" dirty="0" smtClean="0">
                <a:latin typeface="SimHei" charset="0"/>
                <a:ea typeface="SimHei" charset="0"/>
                <a:cs typeface="SimHei" charset="0"/>
              </a:rPr>
              <a:t>用于包装本地处理的服务</a:t>
            </a:r>
            <a:endParaRPr lang="zh-CN" altLang="en-US" sz="1600" dirty="0" smtClean="0">
              <a:latin typeface="SimHei" charset="0"/>
              <a:ea typeface="SimHei" charset="0"/>
              <a:cs typeface="SimHei" charset="0"/>
            </a:endParaRPr>
          </a:p>
          <a:p>
            <a:pPr>
              <a:buFont typeface="Wingdings" charset="2"/>
              <a:buChar char="ü"/>
            </a:pPr>
            <a:r>
              <a:rPr lang="zh-CN" altLang="en-US" sz="1600" dirty="0" smtClean="0"/>
              <a:t>可以用来保证内调服务的可靠性</a:t>
            </a:r>
          </a:p>
          <a:p>
            <a:pPr>
              <a:buFont typeface="Wingdings" charset="2"/>
              <a:buChar char="ü"/>
            </a:pPr>
            <a:r>
              <a:rPr lang="zh-CN" altLang="en-US" sz="1600" dirty="0" smtClean="0"/>
              <a:t>可以用来保证当前服务</a:t>
            </a:r>
            <a:r>
              <a:rPr lang="en-US" altLang="zh-CN" sz="1600" dirty="0" smtClean="0"/>
              <a:t>(</a:t>
            </a:r>
            <a:r>
              <a:rPr lang="zh-CN" altLang="en-US" sz="1600" dirty="0" smtClean="0"/>
              <a:t>本地</a:t>
            </a:r>
            <a:r>
              <a:rPr lang="en-US" altLang="zh-CN" sz="1600" dirty="0" smtClean="0"/>
              <a:t>)</a:t>
            </a:r>
            <a:r>
              <a:rPr lang="zh-CN" altLang="en-US" sz="1600" dirty="0" smtClean="0"/>
              <a:t>的保命流控机制，稳定当前服务</a:t>
            </a:r>
          </a:p>
          <a:p>
            <a:pPr>
              <a:buFont typeface="Wingdings" charset="2"/>
              <a:buChar char="ü"/>
            </a:pPr>
            <a:r>
              <a:rPr lang="zh-CN" altLang="en-US" sz="1600" dirty="0" smtClean="0"/>
              <a:t>隔离当前服务的调用，避免雪崩</a:t>
            </a:r>
          </a:p>
          <a:p>
            <a:pPr>
              <a:buFont typeface="Wingdings" charset="2"/>
              <a:buChar char="ü"/>
            </a:pPr>
            <a:r>
              <a:rPr lang="zh-CN" altLang="en-US" sz="1600" dirty="0" smtClean="0"/>
              <a:t>保证当前服务内部的超时控制</a:t>
            </a:r>
          </a:p>
          <a:p>
            <a:pPr marL="0" indent="0">
              <a:buNone/>
            </a:pPr>
            <a:endParaRPr lang="zh-CN" altLang="en-US" sz="1600" dirty="0" smtClean="0"/>
          </a:p>
          <a:p>
            <a:pPr marL="0" indent="0">
              <a:buNone/>
            </a:pPr>
            <a:endParaRPr lang="zh-CN" altLang="en-US" sz="1600" dirty="0" smtClean="0"/>
          </a:p>
          <a:p>
            <a:pPr marL="0" indent="0">
              <a:buNone/>
            </a:pPr>
            <a:r>
              <a:rPr lang="zh-CN" altLang="en-US" sz="1600" dirty="0" smtClean="0">
                <a:latin typeface="SimHei" charset="0"/>
                <a:ea typeface="SimHei" charset="0"/>
                <a:cs typeface="SimHei" charset="0"/>
              </a:rPr>
              <a:t>后置型</a:t>
            </a:r>
            <a:r>
              <a:rPr kumimoji="1" lang="en-US" altLang="zh-CN" sz="1600" dirty="0" smtClean="0">
                <a:latin typeface="SimHei" charset="0"/>
                <a:ea typeface="SimHei" charset="0"/>
                <a:cs typeface="SimHei" charset="0"/>
              </a:rPr>
              <a:t>Neural</a:t>
            </a:r>
            <a:r>
              <a:rPr kumimoji="1" lang="zh-CN" altLang="en-US" sz="1600" dirty="0" smtClean="0">
                <a:latin typeface="SimHei" charset="0"/>
                <a:ea typeface="SimHei" charset="0"/>
                <a:cs typeface="SimHei" charset="0"/>
              </a:rPr>
              <a:t>：</a:t>
            </a:r>
            <a:r>
              <a:rPr kumimoji="1" lang="zh-CN" altLang="en-US" sz="1600" dirty="0" smtClean="0">
                <a:latin typeface="SimHei" charset="0"/>
                <a:ea typeface="SimHei" charset="0"/>
                <a:cs typeface="SimHei" charset="0"/>
              </a:rPr>
              <a:t>用于包装远程</a:t>
            </a:r>
            <a:r>
              <a:rPr kumimoji="1" lang="zh-CN" altLang="en-US" sz="1600" dirty="0" smtClean="0">
                <a:latin typeface="SimHei" charset="0"/>
                <a:ea typeface="SimHei" charset="0"/>
                <a:cs typeface="SimHei" charset="0"/>
              </a:rPr>
              <a:t>调用</a:t>
            </a:r>
            <a:r>
              <a:rPr kumimoji="1" lang="zh-CN" altLang="en-US" sz="1600" dirty="0" smtClean="0">
                <a:latin typeface="SimHei" charset="0"/>
                <a:ea typeface="SimHei" charset="0"/>
                <a:cs typeface="SimHei" charset="0"/>
              </a:rPr>
              <a:t>的</a:t>
            </a:r>
            <a:r>
              <a:rPr kumimoji="1" lang="zh-CN" altLang="en-US" sz="1600" dirty="0" smtClean="0">
                <a:latin typeface="SimHei" charset="0"/>
                <a:ea typeface="SimHei" charset="0"/>
                <a:cs typeface="SimHei" charset="0"/>
              </a:rPr>
              <a:t>服务</a:t>
            </a:r>
            <a:endParaRPr lang="zh-CN" altLang="en-US" sz="1600" dirty="0" smtClean="0">
              <a:latin typeface="SimHei" charset="0"/>
              <a:ea typeface="SimHei" charset="0"/>
              <a:cs typeface="SimHei" charset="0"/>
            </a:endParaRPr>
          </a:p>
          <a:p>
            <a:pPr>
              <a:buFont typeface="Wingdings" charset="2"/>
              <a:buChar char="ü"/>
            </a:pPr>
            <a:r>
              <a:rPr lang="zh-CN" altLang="en-US" sz="1600" dirty="0" smtClean="0"/>
              <a:t>可以用来保证外调服务的可靠性</a:t>
            </a:r>
          </a:p>
          <a:p>
            <a:pPr>
              <a:buFont typeface="Wingdings" charset="2"/>
              <a:buChar char="ü"/>
            </a:pPr>
            <a:r>
              <a:rPr lang="zh-CN" altLang="en-US" sz="1600" dirty="0"/>
              <a:t>可以用来</a:t>
            </a:r>
            <a:r>
              <a:rPr lang="zh-CN" altLang="en-US" sz="1600" dirty="0" smtClean="0"/>
              <a:t>保证外调服务</a:t>
            </a:r>
            <a:r>
              <a:rPr lang="en-US" altLang="zh-CN" sz="1600" dirty="0" smtClean="0"/>
              <a:t>(</a:t>
            </a:r>
            <a:r>
              <a:rPr lang="zh-CN" altLang="en-US" sz="1600" dirty="0" smtClean="0"/>
              <a:t>远程集群</a:t>
            </a:r>
            <a:r>
              <a:rPr lang="en-US" altLang="zh-CN" sz="1600" dirty="0" smtClean="0"/>
              <a:t>)</a:t>
            </a:r>
            <a:r>
              <a:rPr lang="zh-CN" altLang="en-US" sz="1600" dirty="0" smtClean="0"/>
              <a:t>的流控</a:t>
            </a:r>
            <a:r>
              <a:rPr lang="zh-CN" altLang="en-US" sz="1600" dirty="0" smtClean="0"/>
              <a:t>机制，稳定</a:t>
            </a:r>
            <a:r>
              <a:rPr lang="zh-CN" altLang="en-US" sz="1600" dirty="0" smtClean="0"/>
              <a:t>整个架构</a:t>
            </a:r>
          </a:p>
          <a:p>
            <a:pPr>
              <a:buFont typeface="Wingdings" charset="2"/>
              <a:buChar char="ü"/>
            </a:pPr>
            <a:r>
              <a:rPr lang="zh-CN" altLang="en-US" sz="1600" dirty="0" smtClean="0"/>
              <a:t>隔离远程服务群调用，避免雪崩</a:t>
            </a:r>
          </a:p>
          <a:p>
            <a:pPr>
              <a:buFont typeface="Wingdings" charset="2"/>
              <a:buChar char="ü"/>
            </a:pPr>
            <a:r>
              <a:rPr lang="zh-CN" altLang="en-US" sz="1600" dirty="0" smtClean="0"/>
              <a:t>保证远程服务调用超时控制</a:t>
            </a:r>
          </a:p>
        </p:txBody>
      </p:sp>
    </p:spTree>
    <p:extLst>
      <p:ext uri="{BB962C8B-B14F-4D97-AF65-F5344CB8AC3E}">
        <p14:creationId xmlns:p14="http://schemas.microsoft.com/office/powerpoint/2010/main" val="19385662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00138"/>
            <a:ext cx="8229600" cy="5026025"/>
          </a:xfrm>
        </p:spPr>
        <p:txBody>
          <a:bodyPr>
            <a:normAutofit/>
          </a:bodyPr>
          <a:lstStyle/>
          <a:p>
            <a:pPr marL="0" indent="0">
              <a:buNone/>
            </a:pPr>
            <a:r>
              <a:rPr lang="en-US" altLang="zh-CN" sz="1800" dirty="0" smtClean="0"/>
              <a:t>Neural</a:t>
            </a:r>
            <a:r>
              <a:rPr lang="zh-CN" altLang="en-US" sz="1800" dirty="0" smtClean="0"/>
              <a:t>设计</a:t>
            </a:r>
            <a:r>
              <a:rPr lang="zh-CN" altLang="en-US" sz="1800" dirty="0"/>
              <a:t>，主要实现以下功能：</a:t>
            </a:r>
          </a:p>
          <a:p>
            <a:pPr>
              <a:buFont typeface="Wingdings" charset="2"/>
              <a:buChar char="Ø"/>
            </a:pPr>
            <a:r>
              <a:rPr lang="zh-CN" altLang="en-US" sz="1800" dirty="0" smtClean="0">
                <a:latin typeface="SimHei" charset="0"/>
                <a:ea typeface="SimHei" charset="0"/>
                <a:cs typeface="SimHei" charset="0"/>
              </a:rPr>
              <a:t>放通率控制</a:t>
            </a:r>
            <a:r>
              <a:rPr lang="zh-CN" altLang="en-US" sz="1800" dirty="0" smtClean="0">
                <a:latin typeface="SimHei" charset="0"/>
                <a:ea typeface="SimHei" charset="0"/>
                <a:cs typeface="SimHei" charset="0"/>
              </a:rPr>
              <a:t>：</a:t>
            </a:r>
            <a:r>
              <a:rPr lang="zh-CN" altLang="en-US" sz="1800" dirty="0" smtClean="0">
                <a:latin typeface="+mn-ea"/>
                <a:cs typeface="SimHei" charset="0"/>
              </a:rPr>
              <a:t>控制整体流量的选择性放通</a:t>
            </a:r>
            <a:endParaRPr lang="zh-CN" altLang="en-US" sz="1800" dirty="0">
              <a:latin typeface="+mn-ea"/>
              <a:cs typeface="SimHei" charset="0"/>
            </a:endParaRPr>
          </a:p>
          <a:p>
            <a:pPr>
              <a:buFont typeface="Wingdings" charset="2"/>
              <a:buChar char="Ø"/>
            </a:pPr>
            <a:r>
              <a:rPr lang="zh-CN" altLang="en-US" sz="1800" dirty="0">
                <a:latin typeface="SimHei" charset="0"/>
                <a:ea typeface="SimHei" charset="0"/>
                <a:cs typeface="SimHei" charset="0"/>
              </a:rPr>
              <a:t>流量控制</a:t>
            </a:r>
            <a:r>
              <a:rPr lang="zh-CN" altLang="en-US" sz="1800" dirty="0" smtClean="0">
                <a:latin typeface="SimHei" charset="0"/>
                <a:ea typeface="SimHei" charset="0"/>
                <a:cs typeface="SimHei" charset="0"/>
              </a:rPr>
              <a:t>：</a:t>
            </a:r>
            <a:r>
              <a:rPr lang="zh-CN" altLang="en-US" sz="1800" dirty="0" smtClean="0">
                <a:latin typeface="+mn-ea"/>
                <a:cs typeface="SimHei" charset="0"/>
              </a:rPr>
              <a:t>限制流量的请求并发度与平均流速</a:t>
            </a:r>
            <a:endParaRPr lang="zh-CN" altLang="en-US" sz="1800" dirty="0">
              <a:latin typeface="+mn-ea"/>
              <a:cs typeface="SimHei" charset="0"/>
            </a:endParaRPr>
          </a:p>
          <a:p>
            <a:pPr>
              <a:buFont typeface="Wingdings" charset="2"/>
              <a:buChar char="Ø"/>
            </a:pPr>
            <a:r>
              <a:rPr lang="zh-CN" altLang="en-US" sz="1800" dirty="0" smtClean="0">
                <a:latin typeface="SimHei" charset="0"/>
                <a:ea typeface="SimHei" charset="0"/>
                <a:cs typeface="SimHei" charset="0"/>
              </a:rPr>
              <a:t>服务降级</a:t>
            </a:r>
            <a:r>
              <a:rPr lang="zh-CN" altLang="en-US" sz="1800" dirty="0" smtClean="0">
                <a:latin typeface="SimHei" charset="0"/>
                <a:ea typeface="SimHei" charset="0"/>
                <a:cs typeface="SimHei" charset="0"/>
              </a:rPr>
              <a:t>：</a:t>
            </a:r>
            <a:r>
              <a:rPr lang="zh-CN" altLang="en-US" sz="1800" dirty="0" smtClean="0">
                <a:latin typeface="+mn-ea"/>
                <a:cs typeface="SimHei" charset="0"/>
              </a:rPr>
              <a:t>将非核心的服务进行适度忽略式的降级</a:t>
            </a:r>
            <a:endParaRPr lang="zh-CN" altLang="en-US" sz="1800" dirty="0">
              <a:latin typeface="+mn-ea"/>
              <a:cs typeface="SimHei" charset="0"/>
            </a:endParaRPr>
          </a:p>
          <a:p>
            <a:pPr>
              <a:buFont typeface="Wingdings" charset="2"/>
              <a:buChar char="Ø"/>
            </a:pPr>
            <a:r>
              <a:rPr lang="zh-CN" altLang="en-US" sz="1800" dirty="0" smtClean="0">
                <a:latin typeface="SimHei" charset="0"/>
                <a:ea typeface="SimHei" charset="0"/>
                <a:cs typeface="SimHei" charset="0"/>
              </a:rPr>
              <a:t>幂</a:t>
            </a:r>
            <a:r>
              <a:rPr lang="zh-CN" altLang="en-US" sz="1800" dirty="0" smtClean="0">
                <a:latin typeface="SimHei" charset="0"/>
                <a:ea typeface="SimHei" charset="0"/>
                <a:cs typeface="SimHei" charset="0"/>
              </a:rPr>
              <a:t>等</a:t>
            </a:r>
            <a:r>
              <a:rPr lang="zh-CN" altLang="en-US" sz="1800" dirty="0" smtClean="0">
                <a:latin typeface="SimHei" charset="0"/>
                <a:ea typeface="SimHei" charset="0"/>
                <a:cs typeface="SimHei" charset="0"/>
              </a:rPr>
              <a:t>机制</a:t>
            </a:r>
            <a:r>
              <a:rPr lang="zh-CN" altLang="en-US" sz="1800" dirty="0" smtClean="0">
                <a:latin typeface="SimHei" charset="0"/>
                <a:ea typeface="SimHei" charset="0"/>
                <a:cs typeface="SimHei" charset="0"/>
              </a:rPr>
              <a:t>：</a:t>
            </a:r>
            <a:r>
              <a:rPr lang="zh-CN" altLang="en-US" sz="1800" dirty="0" smtClean="0">
                <a:latin typeface="+mn-ea"/>
                <a:cs typeface="SimHei" charset="0"/>
              </a:rPr>
              <a:t>提高服务质量与保障重复提交的安全性</a:t>
            </a:r>
            <a:endParaRPr lang="zh-CN" altLang="en-US" sz="1800" dirty="0" smtClean="0">
              <a:latin typeface="+mn-ea"/>
              <a:cs typeface="SimHei" charset="0"/>
            </a:endParaRPr>
          </a:p>
          <a:p>
            <a:pPr>
              <a:buFont typeface="Wingdings" charset="2"/>
              <a:buChar char="Ø"/>
            </a:pPr>
            <a:r>
              <a:rPr lang="zh-CN" altLang="en-US" sz="1800" dirty="0" smtClean="0">
                <a:latin typeface="SimHei" charset="0"/>
                <a:ea typeface="SimHei" charset="0"/>
                <a:cs typeface="SimHei" charset="0"/>
              </a:rPr>
              <a:t>泛化容错</a:t>
            </a:r>
            <a:r>
              <a:rPr lang="zh-CN" altLang="en-US" sz="1800" dirty="0" smtClean="0">
                <a:latin typeface="SimHei" charset="0"/>
                <a:ea typeface="SimHei" charset="0"/>
                <a:cs typeface="SimHei" charset="0"/>
              </a:rPr>
              <a:t>：</a:t>
            </a:r>
            <a:r>
              <a:rPr lang="zh-CN" altLang="en-US" sz="1800" dirty="0" smtClean="0">
                <a:latin typeface="+mn-ea"/>
                <a:cs typeface="SimHei" charset="0"/>
              </a:rPr>
              <a:t>对泛化请求</a:t>
            </a:r>
            <a:r>
              <a:rPr lang="en-US" altLang="zh-CN" sz="1800" dirty="0" smtClean="0">
                <a:latin typeface="+mn-ea"/>
                <a:cs typeface="SimHei" charset="0"/>
              </a:rPr>
              <a:t>/</a:t>
            </a:r>
            <a:r>
              <a:rPr lang="zh-CN" altLang="en-US" sz="1800" dirty="0" smtClean="0">
                <a:latin typeface="+mn-ea"/>
                <a:cs typeface="SimHei" charset="0"/>
              </a:rPr>
              <a:t>响应的失败进行容错处理</a:t>
            </a:r>
            <a:endParaRPr lang="zh-CN" altLang="en-US" sz="1800" dirty="0" smtClean="0">
              <a:latin typeface="+mn-ea"/>
              <a:cs typeface="SimHei" charset="0"/>
            </a:endParaRPr>
          </a:p>
          <a:p>
            <a:pPr>
              <a:buFont typeface="Wingdings" charset="2"/>
              <a:buChar char="Ø"/>
            </a:pPr>
            <a:r>
              <a:rPr lang="zh-CN" altLang="en-US" sz="1800" dirty="0">
                <a:latin typeface="SimHei" charset="0"/>
                <a:ea typeface="SimHei" charset="0"/>
                <a:cs typeface="SimHei" charset="0"/>
              </a:rPr>
              <a:t>流量</a:t>
            </a:r>
            <a:r>
              <a:rPr lang="zh-CN" altLang="en-US" sz="1800" dirty="0" smtClean="0">
                <a:latin typeface="SimHei" charset="0"/>
                <a:ea typeface="SimHei" charset="0"/>
                <a:cs typeface="SimHei" charset="0"/>
              </a:rPr>
              <a:t>熔断</a:t>
            </a:r>
            <a:r>
              <a:rPr lang="zh-CN" altLang="en-US" sz="1800" dirty="0" smtClean="0">
                <a:latin typeface="SimHei" charset="0"/>
                <a:ea typeface="SimHei" charset="0"/>
                <a:cs typeface="SimHei" charset="0"/>
              </a:rPr>
              <a:t>：</a:t>
            </a:r>
            <a:r>
              <a:rPr lang="zh-CN" altLang="en-US" sz="1800" dirty="0" smtClean="0">
                <a:latin typeface="+mn-ea"/>
                <a:cs typeface="SimHei" charset="0"/>
              </a:rPr>
              <a:t>用于间断性的熔断失败率较高链路</a:t>
            </a:r>
            <a:endParaRPr lang="zh-CN" altLang="en-US" sz="1800" dirty="0" smtClean="0">
              <a:latin typeface="+mn-ea"/>
              <a:cs typeface="SimHei" charset="0"/>
            </a:endParaRPr>
          </a:p>
          <a:p>
            <a:pPr>
              <a:buFont typeface="Wingdings" charset="2"/>
              <a:buChar char="Ø"/>
            </a:pPr>
            <a:r>
              <a:rPr lang="zh-CN" altLang="en-US" sz="1800" dirty="0" smtClean="0">
                <a:latin typeface="SimHei" charset="0"/>
                <a:ea typeface="SimHei" charset="0"/>
                <a:cs typeface="SimHei" charset="0"/>
              </a:rPr>
              <a:t>隔离舱壁</a:t>
            </a:r>
            <a:r>
              <a:rPr lang="zh-CN" altLang="en-US" sz="1800" dirty="0" smtClean="0">
                <a:latin typeface="SimHei" charset="0"/>
                <a:ea typeface="SimHei" charset="0"/>
                <a:cs typeface="SimHei" charset="0"/>
              </a:rPr>
              <a:t>：</a:t>
            </a:r>
            <a:r>
              <a:rPr lang="zh-CN" altLang="en-US" sz="1800" dirty="0" smtClean="0">
                <a:latin typeface="+mn-ea"/>
                <a:cs typeface="SimHei" charset="0"/>
              </a:rPr>
              <a:t>将不同服务之间的依赖调用模块进行线程池式的隔离</a:t>
            </a:r>
            <a:endParaRPr lang="zh-CN" altLang="en-US" sz="1800" dirty="0" smtClean="0">
              <a:latin typeface="+mn-ea"/>
              <a:cs typeface="SimHei" charset="0"/>
            </a:endParaRPr>
          </a:p>
          <a:p>
            <a:pPr>
              <a:buFont typeface="Wingdings" charset="2"/>
              <a:buChar char="Ø"/>
            </a:pPr>
            <a:r>
              <a:rPr lang="zh-CN" altLang="en-US" sz="1800" dirty="0" smtClean="0">
                <a:latin typeface="SimHei" charset="0"/>
                <a:ea typeface="SimHei" charset="0"/>
                <a:cs typeface="SimHei" charset="0"/>
              </a:rPr>
              <a:t>超时控制</a:t>
            </a:r>
            <a:r>
              <a:rPr lang="zh-CN" altLang="en-US" sz="1800" dirty="0" smtClean="0">
                <a:latin typeface="SimHei" charset="0"/>
                <a:ea typeface="SimHei" charset="0"/>
                <a:cs typeface="SimHei" charset="0"/>
              </a:rPr>
              <a:t>：</a:t>
            </a:r>
            <a:r>
              <a:rPr lang="zh-CN" altLang="en-US" sz="1800" dirty="0" smtClean="0">
                <a:latin typeface="+mn-ea"/>
                <a:cs typeface="SimHei" charset="0"/>
              </a:rPr>
              <a:t>监控与终止一段逻辑的执行总耗时</a:t>
            </a:r>
            <a:endParaRPr lang="zh-CN" altLang="en-US" sz="1800" dirty="0" smtClean="0">
              <a:latin typeface="+mn-ea"/>
              <a:cs typeface="SimHei" charset="0"/>
            </a:endParaRPr>
          </a:p>
          <a:p>
            <a:pPr>
              <a:buFont typeface="Wingdings" charset="2"/>
              <a:buChar char="Ø"/>
            </a:pPr>
            <a:r>
              <a:rPr lang="zh-CN" altLang="en-US" sz="1800" dirty="0" smtClean="0">
                <a:latin typeface="SimHei" charset="0"/>
                <a:ea typeface="SimHei" charset="0"/>
                <a:cs typeface="SimHei" charset="0"/>
              </a:rPr>
              <a:t>慢性</a:t>
            </a:r>
            <a:r>
              <a:rPr lang="zh-CN" altLang="en-US" sz="1800" dirty="0" smtClean="0">
                <a:latin typeface="SimHei" charset="0"/>
                <a:ea typeface="SimHei" charset="0"/>
                <a:cs typeface="SimHei" charset="0"/>
              </a:rPr>
              <a:t>尝试</a:t>
            </a:r>
            <a:r>
              <a:rPr lang="zh-CN" altLang="en-US" sz="1800" dirty="0" smtClean="0">
                <a:latin typeface="SimHei" charset="0"/>
                <a:ea typeface="SimHei" charset="0"/>
                <a:cs typeface="SimHei" charset="0"/>
              </a:rPr>
              <a:t>：</a:t>
            </a:r>
            <a:r>
              <a:rPr lang="zh-CN" altLang="en-US" sz="1800" dirty="0" smtClean="0">
                <a:latin typeface="+mn-ea"/>
                <a:cs typeface="SimHei" charset="0"/>
              </a:rPr>
              <a:t>将失败重试的频率由快到慢进行过度性的缓慢转移</a:t>
            </a:r>
            <a:endParaRPr lang="zh-CN" altLang="en-US" sz="1800" dirty="0">
              <a:latin typeface="+mn-ea"/>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4</a:t>
            </a:fld>
            <a:endParaRPr kumimoji="1" lang="zh-CN" altLang="en-US"/>
          </a:p>
        </p:txBody>
      </p:sp>
      <p:sp>
        <p:nvSpPr>
          <p:cNvPr id="5" name="标题 1"/>
          <p:cNvSpPr>
            <a:spLocks noGrp="1"/>
          </p:cNvSpPr>
          <p:nvPr>
            <p:ph type="title"/>
          </p:nvPr>
        </p:nvSpPr>
        <p:spPr>
          <a:xfrm>
            <a:off x="457200" y="274638"/>
            <a:ext cx="8229600" cy="554037"/>
          </a:xfrm>
        </p:spPr>
        <p:txBody>
          <a:bodyPr>
            <a:normAutofit fontScale="90000"/>
          </a:bodyPr>
          <a:lstStyle/>
          <a:p>
            <a:pPr algn="l"/>
            <a:r>
              <a:rPr kumimoji="1" lang="zh-CN" altLang="en-US" sz="3200" dirty="0">
                <a:latin typeface="SimHei" charset="0"/>
                <a:ea typeface="SimHei" charset="0"/>
                <a:cs typeface="SimHei" charset="0"/>
              </a:rPr>
              <a:t>中枢</a:t>
            </a:r>
            <a:r>
              <a:rPr kumimoji="1" lang="zh-CN" altLang="en-US" sz="3200" dirty="0" smtClean="0">
                <a:latin typeface="SimHei" charset="0"/>
                <a:ea typeface="SimHei" charset="0"/>
                <a:cs typeface="SimHei" charset="0"/>
              </a:rPr>
              <a:t>神经</a:t>
            </a:r>
            <a:r>
              <a:rPr kumimoji="1" lang="en-US" altLang="zh-CN" sz="3200" dirty="0" smtClean="0">
                <a:latin typeface="SimHei" charset="0"/>
                <a:ea typeface="SimHei" charset="0"/>
                <a:cs typeface="SimHei" charset="0"/>
              </a:rPr>
              <a:t>Neural</a:t>
            </a:r>
            <a:r>
              <a:rPr kumimoji="1" lang="zh-CN" altLang="en-US" sz="3200" dirty="0" smtClean="0">
                <a:latin typeface="SimHei" charset="0"/>
                <a:ea typeface="SimHei" charset="0"/>
                <a:cs typeface="SimHei" charset="0"/>
              </a:rPr>
              <a:t>模块</a:t>
            </a:r>
            <a:r>
              <a:rPr kumimoji="1" lang="zh-CN" altLang="en-US" sz="3200" dirty="0" smtClean="0">
                <a:latin typeface="SimHei" charset="0"/>
                <a:ea typeface="SimHei" charset="0"/>
                <a:cs typeface="SimHei" charset="0"/>
              </a:rPr>
              <a:t>设计</a:t>
            </a:r>
            <a:endParaRPr kumimoji="1" lang="zh-CN" altLang="en-US" sz="3200" dirty="0">
              <a:latin typeface="SimHei" charset="0"/>
              <a:ea typeface="SimHei" charset="0"/>
              <a:cs typeface="SimHei" charset="0"/>
            </a:endParaRPr>
          </a:p>
        </p:txBody>
      </p:sp>
    </p:spTree>
    <p:extLst>
      <p:ext uri="{BB962C8B-B14F-4D97-AF65-F5344CB8AC3E}">
        <p14:creationId xmlns:p14="http://schemas.microsoft.com/office/powerpoint/2010/main" val="3492620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50" y="2846388"/>
            <a:ext cx="8229600" cy="1143000"/>
          </a:xfrm>
        </p:spPr>
        <p:txBody>
          <a:bodyPr>
            <a:normAutofit/>
          </a:bodyPr>
          <a:lstStyle/>
          <a:p>
            <a:r>
              <a:rPr kumimoji="1" lang="zh-CN" altLang="en-US" sz="4000" dirty="0" smtClean="0">
                <a:latin typeface="SimHei" charset="0"/>
                <a:ea typeface="SimHei" charset="0"/>
                <a:cs typeface="SimHei" charset="0"/>
              </a:rPr>
              <a:t>第</a:t>
            </a:r>
            <a:r>
              <a:rPr kumimoji="1" lang="zh-CN" altLang="en-US" sz="4000" dirty="0" smtClean="0">
                <a:latin typeface="SimHei" charset="0"/>
                <a:ea typeface="SimHei" charset="0"/>
                <a:cs typeface="SimHei" charset="0"/>
              </a:rPr>
              <a:t>二</a:t>
            </a:r>
            <a:r>
              <a:rPr kumimoji="1" lang="zh-CN" altLang="en-US" sz="4000" dirty="0" smtClean="0">
                <a:latin typeface="SimHei" charset="0"/>
                <a:ea typeface="SimHei" charset="0"/>
                <a:cs typeface="SimHei" charset="0"/>
              </a:rPr>
              <a:t>章 </a:t>
            </a:r>
            <a:r>
              <a:rPr kumimoji="1" lang="zh-CN" altLang="en-US" sz="4000" dirty="0">
                <a:latin typeface="SimHei" charset="0"/>
                <a:ea typeface="SimHei" charset="0"/>
                <a:cs typeface="SimHei" charset="0"/>
              </a:rPr>
              <a:t>	</a:t>
            </a:r>
            <a:r>
              <a:rPr kumimoji="1" lang="zh-CN" altLang="en-US" sz="4000" dirty="0" smtClean="0">
                <a:latin typeface="SimHei" charset="0"/>
                <a:ea typeface="SimHei" charset="0"/>
                <a:cs typeface="SimHei" charset="0"/>
              </a:rPr>
              <a:t>总体</a:t>
            </a:r>
            <a:r>
              <a:rPr kumimoji="1" lang="zh-CN" altLang="en-US" sz="4000" dirty="0" smtClean="0">
                <a:latin typeface="SimHei" charset="0"/>
                <a:ea typeface="SimHei" charset="0"/>
                <a:cs typeface="SimHei" charset="0"/>
              </a:rPr>
              <a:t>设计</a:t>
            </a:r>
            <a:r>
              <a:rPr kumimoji="1" lang="zh-CN" altLang="en-US" sz="4000" dirty="0" smtClean="0">
                <a:latin typeface="SimHei" charset="0"/>
                <a:ea typeface="SimHei" charset="0"/>
                <a:cs typeface="SimHei" charset="0"/>
              </a:rPr>
              <a:t>方案</a:t>
            </a:r>
            <a:endParaRPr kumimoji="1" lang="zh-CN" altLang="en-US" sz="40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5</a:t>
            </a:fld>
            <a:endParaRPr kumimoji="1" lang="zh-CN" altLang="en-US"/>
          </a:p>
        </p:txBody>
      </p:sp>
    </p:spTree>
    <p:extLst>
      <p:ext uri="{BB962C8B-B14F-4D97-AF65-F5344CB8AC3E}">
        <p14:creationId xmlns:p14="http://schemas.microsoft.com/office/powerpoint/2010/main" val="11307507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68312"/>
          </a:xfrm>
        </p:spPr>
        <p:txBody>
          <a:bodyPr>
            <a:normAutofit fontScale="90000"/>
          </a:bodyPr>
          <a:lstStyle/>
          <a:p>
            <a:pPr algn="l"/>
            <a:r>
              <a:rPr kumimoji="1" lang="zh-CN" altLang="en-US" sz="3200" dirty="0" smtClean="0">
                <a:latin typeface="SimHei" charset="0"/>
                <a:ea typeface="SimHei" charset="0"/>
                <a:cs typeface="SimHei" charset="0"/>
              </a:rPr>
              <a:t>中枢神经</a:t>
            </a:r>
            <a:r>
              <a:rPr kumimoji="1" lang="en-US" altLang="zh-CN" sz="3200" dirty="0" smtClean="0">
                <a:latin typeface="SimHei" charset="0"/>
                <a:ea typeface="SimHei" charset="0"/>
                <a:cs typeface="SimHei" charset="0"/>
              </a:rPr>
              <a:t>Neural</a:t>
            </a:r>
            <a:r>
              <a:rPr kumimoji="1" lang="zh-CN" altLang="en-US" sz="3200" dirty="0" smtClean="0">
                <a:latin typeface="SimHei" charset="0"/>
                <a:ea typeface="SimHei" charset="0"/>
                <a:cs typeface="SimHei" charset="0"/>
              </a:rPr>
              <a:t>概念设计</a:t>
            </a:r>
            <a:endParaRPr kumimoji="1" lang="zh-CN" altLang="en-US" sz="32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6</a:t>
            </a:fld>
            <a:endParaRPr kumimoji="1" lang="zh-CN" altLang="en-US"/>
          </a:p>
        </p:txBody>
      </p:sp>
      <p:sp>
        <p:nvSpPr>
          <p:cNvPr id="29" name="圆角矩形 28"/>
          <p:cNvSpPr/>
          <p:nvPr/>
        </p:nvSpPr>
        <p:spPr>
          <a:xfrm>
            <a:off x="1089826" y="2107122"/>
            <a:ext cx="1194300"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放通率控制</a:t>
            </a:r>
          </a:p>
        </p:txBody>
      </p:sp>
      <p:sp>
        <p:nvSpPr>
          <p:cNvPr id="95" name="圆角矩形 94"/>
          <p:cNvSpPr/>
          <p:nvPr/>
        </p:nvSpPr>
        <p:spPr>
          <a:xfrm>
            <a:off x="3059950" y="1118679"/>
            <a:ext cx="1194300" cy="468000"/>
          </a:xfrm>
          <a:prstGeom prst="roundRect">
            <a:avLst/>
          </a:prstGeom>
          <a:solidFill>
            <a:schemeClr val="tx1">
              <a:lumMod val="65000"/>
              <a:lumOff val="35000"/>
            </a:schemeClr>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REQ</a:t>
            </a:r>
            <a:r>
              <a:rPr kumimoji="1" lang="zh-CN" altLang="en-US" sz="1400" dirty="0" smtClean="0">
                <a:latin typeface="SimHei" charset="0"/>
                <a:ea typeface="SimHei" charset="0"/>
                <a:cs typeface="SimHei" charset="0"/>
              </a:rPr>
              <a:t>请求</a:t>
            </a:r>
          </a:p>
        </p:txBody>
      </p:sp>
      <p:sp>
        <p:nvSpPr>
          <p:cNvPr id="28" name="圆角矩形 27"/>
          <p:cNvSpPr/>
          <p:nvPr/>
        </p:nvSpPr>
        <p:spPr>
          <a:xfrm>
            <a:off x="4783235" y="1118679"/>
            <a:ext cx="1194300" cy="468000"/>
          </a:xfrm>
          <a:prstGeom prst="roundRect">
            <a:avLst/>
          </a:prstGeom>
          <a:solidFill>
            <a:schemeClr val="tx1">
              <a:lumMod val="65000"/>
              <a:lumOff val="35000"/>
            </a:schemeClr>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RES</a:t>
            </a:r>
            <a:r>
              <a:rPr kumimoji="1" lang="zh-CN" altLang="en-US" sz="1400" dirty="0" smtClean="0">
                <a:latin typeface="SimHei" charset="0"/>
                <a:ea typeface="SimHei" charset="0"/>
                <a:cs typeface="SimHei" charset="0"/>
              </a:rPr>
              <a:t>响应</a:t>
            </a:r>
          </a:p>
        </p:txBody>
      </p:sp>
      <p:sp>
        <p:nvSpPr>
          <p:cNvPr id="30" name="圆角矩形 29"/>
          <p:cNvSpPr/>
          <p:nvPr/>
        </p:nvSpPr>
        <p:spPr>
          <a:xfrm>
            <a:off x="1089826" y="3149838"/>
            <a:ext cx="1194300" cy="468000"/>
          </a:xfrm>
          <a:prstGeom prst="roundRect">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流量控制</a:t>
            </a:r>
          </a:p>
        </p:txBody>
      </p:sp>
      <p:sp>
        <p:nvSpPr>
          <p:cNvPr id="40" name="圆角矩形 39"/>
          <p:cNvSpPr/>
          <p:nvPr/>
        </p:nvSpPr>
        <p:spPr>
          <a:xfrm>
            <a:off x="3924050" y="5501970"/>
            <a:ext cx="1194300" cy="468000"/>
          </a:xfrm>
          <a:prstGeom prst="roundRect">
            <a:avLst/>
          </a:prstGeom>
          <a:solidFill>
            <a:srgbClr val="7030A0"/>
          </a:solid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泛化容错</a:t>
            </a:r>
            <a:endParaRPr kumimoji="1" lang="zh-CN" altLang="en-US" sz="1400" dirty="0">
              <a:latin typeface="SimHei" charset="0"/>
              <a:ea typeface="SimHei" charset="0"/>
              <a:cs typeface="SimHei" charset="0"/>
            </a:endParaRPr>
          </a:p>
        </p:txBody>
      </p:sp>
      <p:sp>
        <p:nvSpPr>
          <p:cNvPr id="42" name="圆角矩形 41"/>
          <p:cNvSpPr/>
          <p:nvPr/>
        </p:nvSpPr>
        <p:spPr>
          <a:xfrm>
            <a:off x="1089826" y="4192554"/>
            <a:ext cx="1194300" cy="468000"/>
          </a:xfrm>
          <a:prstGeom prst="roundRect">
            <a:avLst/>
          </a:prstGeom>
          <a:solidFill>
            <a:schemeClr val="accent2">
              <a:lumMod val="75000"/>
            </a:scheme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服务降级</a:t>
            </a:r>
          </a:p>
        </p:txBody>
      </p:sp>
      <p:sp>
        <p:nvSpPr>
          <p:cNvPr id="54" name="圆角矩形 53"/>
          <p:cNvSpPr/>
          <p:nvPr/>
        </p:nvSpPr>
        <p:spPr>
          <a:xfrm>
            <a:off x="6758274" y="3149838"/>
            <a:ext cx="1194300" cy="468000"/>
          </a:xfrm>
          <a:prstGeom prst="roundRect">
            <a:avLst/>
          </a:prstGeom>
          <a:solidFill>
            <a:srgbClr val="7030A0"/>
          </a:solid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a:latin typeface="SimHei" charset="0"/>
                <a:ea typeface="SimHei" charset="0"/>
                <a:cs typeface="SimHei" charset="0"/>
              </a:rPr>
              <a:t>超时控制</a:t>
            </a:r>
            <a:endParaRPr kumimoji="1" lang="zh-CN" altLang="en-US" sz="1400" dirty="0" smtClean="0">
              <a:latin typeface="SimHei" charset="0"/>
              <a:ea typeface="SimHei" charset="0"/>
              <a:cs typeface="SimHei" charset="0"/>
            </a:endParaRPr>
          </a:p>
        </p:txBody>
      </p:sp>
      <p:sp>
        <p:nvSpPr>
          <p:cNvPr id="37" name="圆角矩形 36"/>
          <p:cNvSpPr/>
          <p:nvPr/>
        </p:nvSpPr>
        <p:spPr>
          <a:xfrm>
            <a:off x="1089826" y="5501970"/>
            <a:ext cx="1194300" cy="468000"/>
          </a:xfrm>
          <a:prstGeom prst="roundRect">
            <a:avLst/>
          </a:prstGeom>
          <a:solidFill>
            <a:schemeClr val="accent3">
              <a:lumMod val="50000"/>
            </a:schemeClr>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幂等</a:t>
            </a:r>
            <a:r>
              <a:rPr kumimoji="1" lang="en-US" altLang="zh-CN" sz="1400" dirty="0" smtClean="0">
                <a:latin typeface="SimHei" charset="0"/>
                <a:ea typeface="SimHei" charset="0"/>
                <a:cs typeface="SimHei" charset="0"/>
              </a:rPr>
              <a:t>SLA</a:t>
            </a:r>
            <a:endParaRPr kumimoji="1" lang="zh-CN" altLang="en-US" sz="1400" dirty="0" smtClean="0">
              <a:latin typeface="SimHei" charset="0"/>
              <a:ea typeface="SimHei" charset="0"/>
              <a:cs typeface="SimHei" charset="0"/>
            </a:endParaRPr>
          </a:p>
        </p:txBody>
      </p:sp>
      <p:sp>
        <p:nvSpPr>
          <p:cNvPr id="43" name="圆角矩形 42"/>
          <p:cNvSpPr/>
          <p:nvPr/>
        </p:nvSpPr>
        <p:spPr>
          <a:xfrm>
            <a:off x="6758274" y="2102585"/>
            <a:ext cx="1194300" cy="468000"/>
          </a:xfrm>
          <a:prstGeom prst="roundRect">
            <a:avLst/>
          </a:prstGeom>
          <a:solidFill>
            <a:srgbClr val="7030A0"/>
          </a:solid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慢性尝试</a:t>
            </a:r>
          </a:p>
        </p:txBody>
      </p:sp>
      <p:sp>
        <p:nvSpPr>
          <p:cNvPr id="44" name="圆角矩形 43"/>
          <p:cNvSpPr/>
          <p:nvPr/>
        </p:nvSpPr>
        <p:spPr>
          <a:xfrm>
            <a:off x="6758274" y="4198049"/>
            <a:ext cx="1194300" cy="468000"/>
          </a:xfrm>
          <a:prstGeom prst="roundRect">
            <a:avLst/>
          </a:prstGeom>
          <a:solidFill>
            <a:srgbClr val="7030A0"/>
          </a:solid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熔断恢复</a:t>
            </a:r>
          </a:p>
        </p:txBody>
      </p:sp>
      <p:sp>
        <p:nvSpPr>
          <p:cNvPr id="48" name="圆角矩形 47"/>
          <p:cNvSpPr/>
          <p:nvPr/>
        </p:nvSpPr>
        <p:spPr>
          <a:xfrm>
            <a:off x="6758274" y="5501970"/>
            <a:ext cx="1194300" cy="468000"/>
          </a:xfrm>
          <a:prstGeom prst="roundRect">
            <a:avLst/>
          </a:prstGeom>
          <a:solidFill>
            <a:srgbClr val="7030A0"/>
          </a:solid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a:latin typeface="SimHei" charset="0"/>
                <a:ea typeface="SimHei" charset="0"/>
                <a:cs typeface="SimHei" charset="0"/>
              </a:rPr>
              <a:t>舱壁</a:t>
            </a:r>
            <a:r>
              <a:rPr kumimoji="1" lang="zh-CN" altLang="en-US" sz="1400" smtClean="0">
                <a:latin typeface="SimHei" charset="0"/>
                <a:ea typeface="SimHei" charset="0"/>
                <a:cs typeface="SimHei" charset="0"/>
              </a:rPr>
              <a:t>隔离</a:t>
            </a:r>
            <a:endParaRPr kumimoji="1" lang="zh-CN" altLang="en-US" sz="1400" dirty="0">
              <a:latin typeface="SimHei" charset="0"/>
              <a:ea typeface="SimHei" charset="0"/>
              <a:cs typeface="SimHei" charset="0"/>
            </a:endParaRPr>
          </a:p>
        </p:txBody>
      </p:sp>
      <p:cxnSp>
        <p:nvCxnSpPr>
          <p:cNvPr id="52" name="直线箭头连接符 51"/>
          <p:cNvCxnSpPr>
            <a:stCxn id="29" idx="2"/>
            <a:endCxn id="30" idx="0"/>
          </p:cNvCxnSpPr>
          <p:nvPr/>
        </p:nvCxnSpPr>
        <p:spPr>
          <a:xfrm>
            <a:off x="1686976" y="2575122"/>
            <a:ext cx="0" cy="574716"/>
          </a:xfrm>
          <a:prstGeom prst="straightConnector1">
            <a:avLst/>
          </a:prstGeom>
          <a:ln w="38100">
            <a:solidFill>
              <a:srgbClr val="0070C0"/>
            </a:solidFill>
            <a:tailEnd type="triangle"/>
          </a:ln>
        </p:spPr>
        <p:style>
          <a:lnRef idx="2">
            <a:schemeClr val="accent1"/>
          </a:lnRef>
          <a:fillRef idx="0">
            <a:schemeClr val="accent1"/>
          </a:fillRef>
          <a:effectRef idx="1">
            <a:schemeClr val="accent1"/>
          </a:effectRef>
          <a:fontRef idx="minor">
            <a:schemeClr val="tx1"/>
          </a:fontRef>
        </p:style>
      </p:cxnSp>
      <p:cxnSp>
        <p:nvCxnSpPr>
          <p:cNvPr id="56" name="直线箭头连接符 55"/>
          <p:cNvCxnSpPr>
            <a:stCxn id="30" idx="2"/>
            <a:endCxn id="42" idx="0"/>
          </p:cNvCxnSpPr>
          <p:nvPr/>
        </p:nvCxnSpPr>
        <p:spPr>
          <a:xfrm>
            <a:off x="1686976" y="3617838"/>
            <a:ext cx="0" cy="574716"/>
          </a:xfrm>
          <a:prstGeom prst="straightConnector1">
            <a:avLst/>
          </a:prstGeom>
          <a:ln w="38100">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62" name="直线箭头连接符 61"/>
          <p:cNvCxnSpPr>
            <a:stCxn id="42" idx="2"/>
            <a:endCxn id="37" idx="0"/>
          </p:cNvCxnSpPr>
          <p:nvPr/>
        </p:nvCxnSpPr>
        <p:spPr>
          <a:xfrm>
            <a:off x="1686976" y="4660554"/>
            <a:ext cx="0" cy="841416"/>
          </a:xfrm>
          <a:prstGeom prst="straightConnector1">
            <a:avLst/>
          </a:prstGeom>
          <a:ln w="38100">
            <a:solidFill>
              <a:schemeClr val="accent2">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68" name="直线箭头连接符 67"/>
          <p:cNvCxnSpPr>
            <a:stCxn id="54" idx="0"/>
            <a:endCxn id="43" idx="2"/>
          </p:cNvCxnSpPr>
          <p:nvPr/>
        </p:nvCxnSpPr>
        <p:spPr>
          <a:xfrm flipV="1">
            <a:off x="7355424" y="2570585"/>
            <a:ext cx="0" cy="579253"/>
          </a:xfrm>
          <a:prstGeom prst="straightConnector1">
            <a:avLst/>
          </a:prstGeom>
          <a:ln w="38100">
            <a:solidFill>
              <a:srgbClr val="7030A0"/>
            </a:solidFill>
            <a:tailEnd type="triangle"/>
          </a:ln>
        </p:spPr>
        <p:style>
          <a:lnRef idx="2">
            <a:schemeClr val="accent1"/>
          </a:lnRef>
          <a:fillRef idx="0">
            <a:schemeClr val="accent1"/>
          </a:fillRef>
          <a:effectRef idx="1">
            <a:schemeClr val="accent1"/>
          </a:effectRef>
          <a:fontRef idx="minor">
            <a:schemeClr val="tx1"/>
          </a:fontRef>
        </p:style>
      </p:cxnSp>
      <p:cxnSp>
        <p:nvCxnSpPr>
          <p:cNvPr id="69" name="直线箭头连接符 68"/>
          <p:cNvCxnSpPr>
            <a:stCxn id="44" idx="0"/>
            <a:endCxn id="54" idx="2"/>
          </p:cNvCxnSpPr>
          <p:nvPr/>
        </p:nvCxnSpPr>
        <p:spPr>
          <a:xfrm flipV="1">
            <a:off x="7355424" y="3617838"/>
            <a:ext cx="0" cy="580211"/>
          </a:xfrm>
          <a:prstGeom prst="straightConnector1">
            <a:avLst/>
          </a:prstGeom>
          <a:ln w="38100">
            <a:solidFill>
              <a:srgbClr val="7030A0"/>
            </a:solidFill>
            <a:tailEnd type="triangle"/>
          </a:ln>
        </p:spPr>
        <p:style>
          <a:lnRef idx="2">
            <a:schemeClr val="accent1"/>
          </a:lnRef>
          <a:fillRef idx="0">
            <a:schemeClr val="accent1"/>
          </a:fillRef>
          <a:effectRef idx="1">
            <a:schemeClr val="accent1"/>
          </a:effectRef>
          <a:fontRef idx="minor">
            <a:schemeClr val="tx1"/>
          </a:fontRef>
        </p:style>
      </p:cxnSp>
      <p:cxnSp>
        <p:nvCxnSpPr>
          <p:cNvPr id="71" name="直线箭头连接符 70"/>
          <p:cNvCxnSpPr>
            <a:stCxn id="48" idx="0"/>
            <a:endCxn id="44" idx="2"/>
          </p:cNvCxnSpPr>
          <p:nvPr/>
        </p:nvCxnSpPr>
        <p:spPr>
          <a:xfrm flipV="1">
            <a:off x="7355424" y="4666049"/>
            <a:ext cx="0" cy="835921"/>
          </a:xfrm>
          <a:prstGeom prst="straightConnector1">
            <a:avLst/>
          </a:prstGeom>
          <a:ln w="38100">
            <a:solidFill>
              <a:srgbClr val="7030A0"/>
            </a:solidFill>
            <a:tailEnd type="triangle"/>
          </a:ln>
        </p:spPr>
        <p:style>
          <a:lnRef idx="2">
            <a:schemeClr val="accent1"/>
          </a:lnRef>
          <a:fillRef idx="0">
            <a:schemeClr val="accent1"/>
          </a:fillRef>
          <a:effectRef idx="1">
            <a:schemeClr val="accent1"/>
          </a:effectRef>
          <a:fontRef idx="minor">
            <a:schemeClr val="tx1"/>
          </a:fontRef>
        </p:style>
      </p:cxnSp>
      <p:cxnSp>
        <p:nvCxnSpPr>
          <p:cNvPr id="74" name="直线箭头连接符 73"/>
          <p:cNvCxnSpPr>
            <a:stCxn id="40" idx="3"/>
            <a:endCxn id="48" idx="1"/>
          </p:cNvCxnSpPr>
          <p:nvPr/>
        </p:nvCxnSpPr>
        <p:spPr>
          <a:xfrm>
            <a:off x="5118350" y="5735970"/>
            <a:ext cx="1639924" cy="0"/>
          </a:xfrm>
          <a:prstGeom prst="straightConnector1">
            <a:avLst/>
          </a:prstGeom>
          <a:ln w="38100">
            <a:solidFill>
              <a:srgbClr val="7030A0"/>
            </a:solidFill>
            <a:tailEnd type="triangle"/>
          </a:ln>
        </p:spPr>
        <p:style>
          <a:lnRef idx="2">
            <a:schemeClr val="accent1"/>
          </a:lnRef>
          <a:fillRef idx="0">
            <a:schemeClr val="accent1"/>
          </a:fillRef>
          <a:effectRef idx="1">
            <a:schemeClr val="accent1"/>
          </a:effectRef>
          <a:fontRef idx="minor">
            <a:schemeClr val="tx1"/>
          </a:fontRef>
        </p:style>
      </p:cxnSp>
      <p:cxnSp>
        <p:nvCxnSpPr>
          <p:cNvPr id="75" name="直线箭头连接符 74"/>
          <p:cNvCxnSpPr>
            <a:stCxn id="37" idx="3"/>
            <a:endCxn id="40" idx="1"/>
          </p:cNvCxnSpPr>
          <p:nvPr/>
        </p:nvCxnSpPr>
        <p:spPr>
          <a:xfrm>
            <a:off x="2284126" y="5735970"/>
            <a:ext cx="1639924" cy="0"/>
          </a:xfrm>
          <a:prstGeom prst="straightConnector1">
            <a:avLst/>
          </a:prstGeom>
          <a:ln w="38100">
            <a:solidFill>
              <a:schemeClr val="accent3">
                <a:lumMod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08" name="圆角矩形 107"/>
          <p:cNvSpPr/>
          <p:nvPr/>
        </p:nvSpPr>
        <p:spPr>
          <a:xfrm>
            <a:off x="3924050" y="3032838"/>
            <a:ext cx="1194300" cy="702000"/>
          </a:xfrm>
          <a:prstGeom prst="roundRect">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监控、统计</a:t>
            </a:r>
          </a:p>
          <a:p>
            <a:pPr algn="ctr"/>
            <a:r>
              <a:rPr kumimoji="1" lang="zh-CN" altLang="en-US" sz="1400" dirty="0" smtClean="0">
                <a:latin typeface="SimHei" charset="0"/>
                <a:ea typeface="SimHei" charset="0"/>
                <a:cs typeface="SimHei" charset="0"/>
              </a:rPr>
              <a:t>通知、告警</a:t>
            </a:r>
          </a:p>
        </p:txBody>
      </p:sp>
      <p:cxnSp>
        <p:nvCxnSpPr>
          <p:cNvPr id="109" name="曲线连接符 108"/>
          <p:cNvCxnSpPr>
            <a:stCxn id="29" idx="3"/>
            <a:endCxn id="108" idx="1"/>
          </p:cNvCxnSpPr>
          <p:nvPr/>
        </p:nvCxnSpPr>
        <p:spPr>
          <a:xfrm>
            <a:off x="2284126" y="2341122"/>
            <a:ext cx="1639924" cy="1042716"/>
          </a:xfrm>
          <a:prstGeom prst="curvedConnector3">
            <a:avLst>
              <a:gd name="adj1" fmla="val 50000"/>
            </a:avLst>
          </a:prstGeom>
          <a:ln w="19050">
            <a:solidFill>
              <a:srgbClr val="0070C0"/>
            </a:solidFill>
            <a:prstDash val="lgDashDot"/>
            <a:tailEnd type="arrow"/>
          </a:ln>
        </p:spPr>
        <p:style>
          <a:lnRef idx="2">
            <a:schemeClr val="accent1"/>
          </a:lnRef>
          <a:fillRef idx="0">
            <a:schemeClr val="accent1"/>
          </a:fillRef>
          <a:effectRef idx="1">
            <a:schemeClr val="accent1"/>
          </a:effectRef>
          <a:fontRef idx="minor">
            <a:schemeClr val="tx1"/>
          </a:fontRef>
        </p:style>
      </p:cxnSp>
      <p:cxnSp>
        <p:nvCxnSpPr>
          <p:cNvPr id="112" name="曲线连接符 111"/>
          <p:cNvCxnSpPr>
            <a:stCxn id="30" idx="3"/>
            <a:endCxn id="108" idx="1"/>
          </p:cNvCxnSpPr>
          <p:nvPr/>
        </p:nvCxnSpPr>
        <p:spPr>
          <a:xfrm>
            <a:off x="2284126" y="3383838"/>
            <a:ext cx="1639924" cy="12700"/>
          </a:xfrm>
          <a:prstGeom prst="curvedConnector3">
            <a:avLst>
              <a:gd name="adj1" fmla="val 50000"/>
            </a:avLst>
          </a:prstGeom>
          <a:ln w="19050">
            <a:solidFill>
              <a:srgbClr val="00B050"/>
            </a:solidFill>
            <a:prstDash val="lgDashDot"/>
            <a:tailEnd type="arrow"/>
          </a:ln>
        </p:spPr>
        <p:style>
          <a:lnRef idx="2">
            <a:schemeClr val="accent1"/>
          </a:lnRef>
          <a:fillRef idx="0">
            <a:schemeClr val="accent1"/>
          </a:fillRef>
          <a:effectRef idx="1">
            <a:schemeClr val="accent1"/>
          </a:effectRef>
          <a:fontRef idx="minor">
            <a:schemeClr val="tx1"/>
          </a:fontRef>
        </p:style>
      </p:cxnSp>
      <p:cxnSp>
        <p:nvCxnSpPr>
          <p:cNvPr id="119" name="曲线连接符 118"/>
          <p:cNvCxnSpPr>
            <a:stCxn id="42" idx="3"/>
            <a:endCxn id="108" idx="1"/>
          </p:cNvCxnSpPr>
          <p:nvPr/>
        </p:nvCxnSpPr>
        <p:spPr>
          <a:xfrm flipV="1">
            <a:off x="2284126" y="3383838"/>
            <a:ext cx="1639924" cy="1042716"/>
          </a:xfrm>
          <a:prstGeom prst="curvedConnector3">
            <a:avLst>
              <a:gd name="adj1" fmla="val 50000"/>
            </a:avLst>
          </a:prstGeom>
          <a:ln w="19050">
            <a:solidFill>
              <a:schemeClr val="accent2">
                <a:lumMod val="75000"/>
              </a:schemeClr>
            </a:solidFill>
            <a:prstDash val="lgDashDot"/>
            <a:tailEnd type="arrow"/>
          </a:ln>
        </p:spPr>
        <p:style>
          <a:lnRef idx="2">
            <a:schemeClr val="accent1"/>
          </a:lnRef>
          <a:fillRef idx="0">
            <a:schemeClr val="accent1"/>
          </a:fillRef>
          <a:effectRef idx="1">
            <a:schemeClr val="accent1"/>
          </a:effectRef>
          <a:fontRef idx="minor">
            <a:schemeClr val="tx1"/>
          </a:fontRef>
        </p:style>
      </p:cxnSp>
      <p:cxnSp>
        <p:nvCxnSpPr>
          <p:cNvPr id="123" name="曲线连接符 122"/>
          <p:cNvCxnSpPr>
            <a:stCxn id="37" idx="0"/>
            <a:endCxn id="108" idx="2"/>
          </p:cNvCxnSpPr>
          <p:nvPr/>
        </p:nvCxnSpPr>
        <p:spPr>
          <a:xfrm rot="5400000" flipH="1" flipV="1">
            <a:off x="2220522" y="3201292"/>
            <a:ext cx="1767132" cy="2834224"/>
          </a:xfrm>
          <a:prstGeom prst="curvedConnector3">
            <a:avLst>
              <a:gd name="adj1" fmla="val 50000"/>
            </a:avLst>
          </a:prstGeom>
          <a:ln w="19050">
            <a:solidFill>
              <a:schemeClr val="accent3">
                <a:lumMod val="50000"/>
              </a:schemeClr>
            </a:solidFill>
            <a:prstDash val="lgDashDot"/>
            <a:tailEnd type="arrow"/>
          </a:ln>
        </p:spPr>
        <p:style>
          <a:lnRef idx="2">
            <a:schemeClr val="accent1"/>
          </a:lnRef>
          <a:fillRef idx="0">
            <a:schemeClr val="accent1"/>
          </a:fillRef>
          <a:effectRef idx="1">
            <a:schemeClr val="accent1"/>
          </a:effectRef>
          <a:fontRef idx="minor">
            <a:schemeClr val="tx1"/>
          </a:fontRef>
        </p:style>
      </p:cxnSp>
      <p:cxnSp>
        <p:nvCxnSpPr>
          <p:cNvPr id="127" name="曲线连接符 126"/>
          <p:cNvCxnSpPr>
            <a:stCxn id="40" idx="0"/>
            <a:endCxn id="108" idx="2"/>
          </p:cNvCxnSpPr>
          <p:nvPr/>
        </p:nvCxnSpPr>
        <p:spPr>
          <a:xfrm rot="5400000" flipH="1" flipV="1">
            <a:off x="3637634" y="4618404"/>
            <a:ext cx="1767132" cy="12700"/>
          </a:xfrm>
          <a:prstGeom prst="curvedConnector3">
            <a:avLst>
              <a:gd name="adj1" fmla="val 50000"/>
            </a:avLst>
          </a:prstGeom>
          <a:ln w="19050">
            <a:solidFill>
              <a:srgbClr val="7030A0"/>
            </a:solidFill>
            <a:prstDash val="lgDashDot"/>
            <a:tailEnd type="arrow"/>
          </a:ln>
        </p:spPr>
        <p:style>
          <a:lnRef idx="2">
            <a:schemeClr val="accent1"/>
          </a:lnRef>
          <a:fillRef idx="0">
            <a:schemeClr val="accent1"/>
          </a:fillRef>
          <a:effectRef idx="1">
            <a:schemeClr val="accent1"/>
          </a:effectRef>
          <a:fontRef idx="minor">
            <a:schemeClr val="tx1"/>
          </a:fontRef>
        </p:style>
      </p:cxnSp>
      <p:cxnSp>
        <p:nvCxnSpPr>
          <p:cNvPr id="130" name="曲线连接符 129"/>
          <p:cNvCxnSpPr>
            <a:stCxn id="48" idx="0"/>
            <a:endCxn id="108" idx="2"/>
          </p:cNvCxnSpPr>
          <p:nvPr/>
        </p:nvCxnSpPr>
        <p:spPr>
          <a:xfrm rot="16200000" flipV="1">
            <a:off x="5054746" y="3201292"/>
            <a:ext cx="1767132" cy="2834224"/>
          </a:xfrm>
          <a:prstGeom prst="curvedConnector3">
            <a:avLst>
              <a:gd name="adj1" fmla="val 50000"/>
            </a:avLst>
          </a:prstGeom>
          <a:ln w="19050">
            <a:solidFill>
              <a:srgbClr val="7030A0"/>
            </a:solidFill>
            <a:prstDash val="lgDashDot"/>
            <a:tailEnd type="arrow"/>
          </a:ln>
        </p:spPr>
        <p:style>
          <a:lnRef idx="2">
            <a:schemeClr val="accent1"/>
          </a:lnRef>
          <a:fillRef idx="0">
            <a:schemeClr val="accent1"/>
          </a:fillRef>
          <a:effectRef idx="1">
            <a:schemeClr val="accent1"/>
          </a:effectRef>
          <a:fontRef idx="minor">
            <a:schemeClr val="tx1"/>
          </a:fontRef>
        </p:style>
      </p:cxnSp>
      <p:cxnSp>
        <p:nvCxnSpPr>
          <p:cNvPr id="133" name="曲线连接符 132"/>
          <p:cNvCxnSpPr>
            <a:stCxn id="44" idx="1"/>
            <a:endCxn id="108" idx="3"/>
          </p:cNvCxnSpPr>
          <p:nvPr/>
        </p:nvCxnSpPr>
        <p:spPr>
          <a:xfrm rot="10800000">
            <a:off x="5118350" y="3383839"/>
            <a:ext cx="1639924" cy="1048211"/>
          </a:xfrm>
          <a:prstGeom prst="curvedConnector3">
            <a:avLst>
              <a:gd name="adj1" fmla="val 50000"/>
            </a:avLst>
          </a:prstGeom>
          <a:ln w="19050">
            <a:solidFill>
              <a:srgbClr val="7030A0"/>
            </a:solidFill>
            <a:prstDash val="lgDashDot"/>
            <a:tailEnd type="arrow"/>
          </a:ln>
        </p:spPr>
        <p:style>
          <a:lnRef idx="2">
            <a:schemeClr val="accent1"/>
          </a:lnRef>
          <a:fillRef idx="0">
            <a:schemeClr val="accent1"/>
          </a:fillRef>
          <a:effectRef idx="1">
            <a:schemeClr val="accent1"/>
          </a:effectRef>
          <a:fontRef idx="minor">
            <a:schemeClr val="tx1"/>
          </a:fontRef>
        </p:style>
      </p:cxnSp>
      <p:cxnSp>
        <p:nvCxnSpPr>
          <p:cNvPr id="136" name="曲线连接符 135"/>
          <p:cNvCxnSpPr>
            <a:stCxn id="43" idx="1"/>
            <a:endCxn id="108" idx="3"/>
          </p:cNvCxnSpPr>
          <p:nvPr/>
        </p:nvCxnSpPr>
        <p:spPr>
          <a:xfrm rot="10800000" flipV="1">
            <a:off x="5118350" y="2336584"/>
            <a:ext cx="1639924" cy="1047253"/>
          </a:xfrm>
          <a:prstGeom prst="curvedConnector3">
            <a:avLst>
              <a:gd name="adj1" fmla="val 50000"/>
            </a:avLst>
          </a:prstGeom>
          <a:ln w="19050">
            <a:solidFill>
              <a:srgbClr val="7030A0"/>
            </a:solidFill>
            <a:prstDash val="lgDashDot"/>
            <a:tailEnd type="arrow"/>
          </a:ln>
        </p:spPr>
        <p:style>
          <a:lnRef idx="2">
            <a:schemeClr val="accent1"/>
          </a:lnRef>
          <a:fillRef idx="0">
            <a:schemeClr val="accent1"/>
          </a:fillRef>
          <a:effectRef idx="1">
            <a:schemeClr val="accent1"/>
          </a:effectRef>
          <a:fontRef idx="minor">
            <a:schemeClr val="tx1"/>
          </a:fontRef>
        </p:style>
      </p:cxnSp>
      <p:cxnSp>
        <p:nvCxnSpPr>
          <p:cNvPr id="139" name="曲线连接符 138"/>
          <p:cNvCxnSpPr>
            <a:stCxn id="54" idx="1"/>
            <a:endCxn id="108" idx="3"/>
          </p:cNvCxnSpPr>
          <p:nvPr/>
        </p:nvCxnSpPr>
        <p:spPr>
          <a:xfrm rot="10800000">
            <a:off x="5118350" y="3383838"/>
            <a:ext cx="1639924" cy="12700"/>
          </a:xfrm>
          <a:prstGeom prst="curvedConnector3">
            <a:avLst>
              <a:gd name="adj1" fmla="val 50000"/>
            </a:avLst>
          </a:prstGeom>
          <a:ln w="19050">
            <a:solidFill>
              <a:srgbClr val="7030A0"/>
            </a:solidFill>
            <a:prstDash val="lgDashDot"/>
            <a:tailEnd type="arrow"/>
          </a:ln>
        </p:spPr>
        <p:style>
          <a:lnRef idx="2">
            <a:schemeClr val="accent1"/>
          </a:lnRef>
          <a:fillRef idx="0">
            <a:schemeClr val="accent1"/>
          </a:fillRef>
          <a:effectRef idx="1">
            <a:schemeClr val="accent1"/>
          </a:effectRef>
          <a:fontRef idx="minor">
            <a:schemeClr val="tx1"/>
          </a:fontRef>
        </p:style>
      </p:cxnSp>
      <p:cxnSp>
        <p:nvCxnSpPr>
          <p:cNvPr id="144" name="曲线连接符 143"/>
          <p:cNvCxnSpPr>
            <a:stCxn id="95" idx="2"/>
            <a:endCxn id="29" idx="0"/>
          </p:cNvCxnSpPr>
          <p:nvPr/>
        </p:nvCxnSpPr>
        <p:spPr>
          <a:xfrm rot="5400000">
            <a:off x="2411817" y="861838"/>
            <a:ext cx="520443" cy="1970124"/>
          </a:xfrm>
          <a:prstGeom prst="curvedConnector3">
            <a:avLst>
              <a:gd name="adj1" fmla="val 50000"/>
            </a:avLst>
          </a:prstGeom>
          <a:ln w="38100" cmpd="dbl">
            <a:solidFill>
              <a:schemeClr val="bg1">
                <a:lumMod val="50000"/>
              </a:schemeClr>
            </a:solidFill>
            <a:prstDash val="solid"/>
            <a:tailEnd type="triangle"/>
          </a:ln>
        </p:spPr>
        <p:style>
          <a:lnRef idx="2">
            <a:schemeClr val="accent1"/>
          </a:lnRef>
          <a:fillRef idx="0">
            <a:schemeClr val="accent1"/>
          </a:fillRef>
          <a:effectRef idx="1">
            <a:schemeClr val="accent1"/>
          </a:effectRef>
          <a:fontRef idx="minor">
            <a:schemeClr val="tx1"/>
          </a:fontRef>
        </p:style>
      </p:cxnSp>
      <p:cxnSp>
        <p:nvCxnSpPr>
          <p:cNvPr id="147" name="曲线连接符 146"/>
          <p:cNvCxnSpPr>
            <a:stCxn id="43" idx="0"/>
            <a:endCxn id="28" idx="2"/>
          </p:cNvCxnSpPr>
          <p:nvPr/>
        </p:nvCxnSpPr>
        <p:spPr>
          <a:xfrm rot="16200000" flipV="1">
            <a:off x="6109952" y="857112"/>
            <a:ext cx="515906" cy="1975039"/>
          </a:xfrm>
          <a:prstGeom prst="curvedConnector3">
            <a:avLst>
              <a:gd name="adj1" fmla="val 50000"/>
            </a:avLst>
          </a:prstGeom>
          <a:ln w="38100" cmpd="dbl">
            <a:solidFill>
              <a:srgbClr val="7030A0"/>
            </a:solidFill>
            <a:prstDash val="solid"/>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811311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68312"/>
          </a:xfrm>
        </p:spPr>
        <p:txBody>
          <a:bodyPr>
            <a:normAutofit fontScale="90000"/>
          </a:bodyPr>
          <a:lstStyle/>
          <a:p>
            <a:pPr algn="l"/>
            <a:r>
              <a:rPr kumimoji="1" lang="zh-CN" altLang="en-US" sz="3200" dirty="0" smtClean="0">
                <a:latin typeface="SimHei" charset="0"/>
                <a:ea typeface="SimHei" charset="0"/>
                <a:cs typeface="SimHei" charset="0"/>
              </a:rPr>
              <a:t>中枢神经</a:t>
            </a:r>
            <a:r>
              <a:rPr kumimoji="1" lang="en-US" altLang="zh-CN" sz="3200" dirty="0" smtClean="0">
                <a:latin typeface="SimHei" charset="0"/>
                <a:ea typeface="SimHei" charset="0"/>
                <a:cs typeface="SimHei" charset="0"/>
              </a:rPr>
              <a:t>Neural</a:t>
            </a:r>
            <a:r>
              <a:rPr kumimoji="1" lang="zh-CN" altLang="en-US" sz="3200" dirty="0" smtClean="0">
                <a:latin typeface="SimHei" charset="0"/>
                <a:ea typeface="SimHei" charset="0"/>
                <a:cs typeface="SimHei" charset="0"/>
              </a:rPr>
              <a:t>核心架构设计</a:t>
            </a:r>
            <a:endParaRPr kumimoji="1" lang="zh-CN" altLang="en-US" sz="32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7</a:t>
            </a:fld>
            <a:endParaRPr kumimoji="1" lang="zh-CN" altLang="en-US"/>
          </a:p>
        </p:txBody>
      </p:sp>
      <p:sp>
        <p:nvSpPr>
          <p:cNvPr id="29" name="圆角矩形 28"/>
          <p:cNvSpPr/>
          <p:nvPr/>
        </p:nvSpPr>
        <p:spPr>
          <a:xfrm>
            <a:off x="2348052" y="999583"/>
            <a:ext cx="1194300"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放通率开关</a:t>
            </a:r>
          </a:p>
        </p:txBody>
      </p:sp>
      <p:sp>
        <p:nvSpPr>
          <p:cNvPr id="95" name="圆角矩形 94"/>
          <p:cNvSpPr/>
          <p:nvPr/>
        </p:nvSpPr>
        <p:spPr>
          <a:xfrm>
            <a:off x="566081" y="999583"/>
            <a:ext cx="1194300" cy="468000"/>
          </a:xfrm>
          <a:prstGeom prst="roundRect">
            <a:avLst/>
          </a:prstGeom>
          <a:solidFill>
            <a:schemeClr val="tx1">
              <a:lumMod val="65000"/>
              <a:lumOff val="35000"/>
            </a:schemeClr>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REQ</a:t>
            </a:r>
            <a:r>
              <a:rPr kumimoji="1" lang="zh-CN" altLang="en-US" sz="1400" dirty="0" smtClean="0">
                <a:latin typeface="SimHei" charset="0"/>
                <a:ea typeface="SimHei" charset="0"/>
                <a:cs typeface="SimHei" charset="0"/>
              </a:rPr>
              <a:t>请求</a:t>
            </a:r>
          </a:p>
        </p:txBody>
      </p:sp>
      <p:sp>
        <p:nvSpPr>
          <p:cNvPr id="28" name="圆角矩形 27"/>
          <p:cNvSpPr/>
          <p:nvPr/>
        </p:nvSpPr>
        <p:spPr>
          <a:xfrm>
            <a:off x="563876" y="3569870"/>
            <a:ext cx="1194300" cy="468000"/>
          </a:xfrm>
          <a:prstGeom prst="roundRect">
            <a:avLst/>
          </a:prstGeom>
          <a:solidFill>
            <a:schemeClr val="tx1">
              <a:lumMod val="65000"/>
              <a:lumOff val="35000"/>
            </a:schemeClr>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RES</a:t>
            </a:r>
            <a:r>
              <a:rPr kumimoji="1" lang="zh-CN" altLang="en-US" sz="1400" dirty="0" smtClean="0">
                <a:latin typeface="SimHei" charset="0"/>
                <a:ea typeface="SimHei" charset="0"/>
                <a:cs typeface="SimHei" charset="0"/>
              </a:rPr>
              <a:t>响应</a:t>
            </a:r>
          </a:p>
        </p:txBody>
      </p:sp>
      <p:sp>
        <p:nvSpPr>
          <p:cNvPr id="30" name="圆角矩形 29"/>
          <p:cNvSpPr/>
          <p:nvPr/>
        </p:nvSpPr>
        <p:spPr>
          <a:xfrm>
            <a:off x="2348052" y="1930119"/>
            <a:ext cx="1194300"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放通率控制</a:t>
            </a:r>
          </a:p>
        </p:txBody>
      </p:sp>
      <p:sp>
        <p:nvSpPr>
          <p:cNvPr id="40" name="圆角矩形 39"/>
          <p:cNvSpPr/>
          <p:nvPr/>
        </p:nvSpPr>
        <p:spPr>
          <a:xfrm>
            <a:off x="5155985" y="5448306"/>
            <a:ext cx="1194300" cy="468000"/>
          </a:xfrm>
          <a:prstGeom prst="roundRect">
            <a:avLst/>
          </a:prstGeom>
          <a:solidFill>
            <a:srgbClr val="7030A0"/>
          </a:solid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泛化容错</a:t>
            </a:r>
            <a:endParaRPr kumimoji="1" lang="zh-CN" altLang="en-US" sz="1400" dirty="0">
              <a:latin typeface="SimHei" charset="0"/>
              <a:ea typeface="SimHei" charset="0"/>
              <a:cs typeface="SimHei" charset="0"/>
            </a:endParaRPr>
          </a:p>
        </p:txBody>
      </p:sp>
      <p:sp>
        <p:nvSpPr>
          <p:cNvPr id="42" name="圆角矩形 41"/>
          <p:cNvSpPr/>
          <p:nvPr/>
        </p:nvSpPr>
        <p:spPr>
          <a:xfrm>
            <a:off x="7414134" y="3432985"/>
            <a:ext cx="1194300" cy="468000"/>
          </a:xfrm>
          <a:prstGeom prst="roundRect">
            <a:avLst/>
          </a:prstGeom>
          <a:solidFill>
            <a:schemeClr val="accent2">
              <a:lumMod val="75000"/>
            </a:scheme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服务降</a:t>
            </a:r>
          </a:p>
          <a:p>
            <a:pPr algn="ctr"/>
            <a:r>
              <a:rPr kumimoji="1" lang="zh-CN" altLang="en-US" sz="1400" dirty="0" smtClean="0">
                <a:latin typeface="SimHei" charset="0"/>
                <a:ea typeface="SimHei" charset="0"/>
                <a:cs typeface="SimHei" charset="0"/>
              </a:rPr>
              <a:t>级开关</a:t>
            </a:r>
          </a:p>
        </p:txBody>
      </p:sp>
      <p:sp>
        <p:nvSpPr>
          <p:cNvPr id="37" name="圆角矩形 36"/>
          <p:cNvSpPr/>
          <p:nvPr/>
        </p:nvSpPr>
        <p:spPr>
          <a:xfrm>
            <a:off x="6728334" y="5448858"/>
            <a:ext cx="1194300" cy="468000"/>
          </a:xfrm>
          <a:prstGeom prst="roundRect">
            <a:avLst/>
          </a:prstGeom>
          <a:solidFill>
            <a:schemeClr val="accent3">
              <a:lumMod val="50000"/>
            </a:schemeClr>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幂等</a:t>
            </a:r>
            <a:r>
              <a:rPr kumimoji="1" lang="en-US" altLang="zh-CN" sz="1400" dirty="0" smtClean="0">
                <a:latin typeface="SimHei" charset="0"/>
                <a:ea typeface="SimHei" charset="0"/>
                <a:cs typeface="SimHei" charset="0"/>
              </a:rPr>
              <a:t>SLA</a:t>
            </a:r>
            <a:endParaRPr kumimoji="1" lang="zh-CN" altLang="en-US" sz="1400" dirty="0" smtClean="0">
              <a:latin typeface="SimHei" charset="0"/>
              <a:ea typeface="SimHei" charset="0"/>
              <a:cs typeface="SimHei" charset="0"/>
            </a:endParaRPr>
          </a:p>
        </p:txBody>
      </p:sp>
      <p:cxnSp>
        <p:nvCxnSpPr>
          <p:cNvPr id="144" name="曲线连接符 143"/>
          <p:cNvCxnSpPr>
            <a:stCxn id="95" idx="3"/>
            <a:endCxn id="29" idx="1"/>
          </p:cNvCxnSpPr>
          <p:nvPr/>
        </p:nvCxnSpPr>
        <p:spPr>
          <a:xfrm>
            <a:off x="1760381" y="1233583"/>
            <a:ext cx="587671" cy="12700"/>
          </a:xfrm>
          <a:prstGeom prst="curvedConnector3">
            <a:avLst>
              <a:gd name="adj1" fmla="val 50000"/>
            </a:avLst>
          </a:prstGeom>
          <a:ln w="38100" cmpd="dbl">
            <a:solidFill>
              <a:schemeClr val="bg1">
                <a:lumMod val="50000"/>
              </a:schemeClr>
            </a:solidFill>
            <a:prstDash val="solid"/>
            <a:tailEnd type="triangle"/>
          </a:ln>
        </p:spPr>
        <p:style>
          <a:lnRef idx="2">
            <a:schemeClr val="accent1"/>
          </a:lnRef>
          <a:fillRef idx="0">
            <a:schemeClr val="accent1"/>
          </a:fillRef>
          <a:effectRef idx="1">
            <a:schemeClr val="accent1"/>
          </a:effectRef>
          <a:fontRef idx="minor">
            <a:schemeClr val="tx1"/>
          </a:fontRef>
        </p:style>
      </p:cxnSp>
      <p:sp>
        <p:nvSpPr>
          <p:cNvPr id="35" name="圆角矩形 34"/>
          <p:cNvSpPr/>
          <p:nvPr/>
        </p:nvSpPr>
        <p:spPr>
          <a:xfrm>
            <a:off x="562396" y="1930119"/>
            <a:ext cx="1194300" cy="468000"/>
          </a:xfrm>
          <a:prstGeom prst="round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拒绝异常</a:t>
            </a:r>
          </a:p>
        </p:txBody>
      </p:sp>
      <p:cxnSp>
        <p:nvCxnSpPr>
          <p:cNvPr id="36" name="曲线连接符 35"/>
          <p:cNvCxnSpPr>
            <a:stCxn id="379" idx="0"/>
            <a:endCxn id="28" idx="2"/>
          </p:cNvCxnSpPr>
          <p:nvPr/>
        </p:nvCxnSpPr>
        <p:spPr>
          <a:xfrm rot="5400000" flipH="1" flipV="1">
            <a:off x="929329" y="4268709"/>
            <a:ext cx="462536" cy="858"/>
          </a:xfrm>
          <a:prstGeom prst="curvedConnector3">
            <a:avLst>
              <a:gd name="adj1" fmla="val 50000"/>
            </a:avLst>
          </a:prstGeom>
          <a:ln w="1905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39" name="曲线连接符 38"/>
          <p:cNvCxnSpPr>
            <a:stCxn id="35" idx="2"/>
            <a:endCxn id="28" idx="0"/>
          </p:cNvCxnSpPr>
          <p:nvPr/>
        </p:nvCxnSpPr>
        <p:spPr>
          <a:xfrm rot="16200000" flipH="1">
            <a:off x="574411" y="2983254"/>
            <a:ext cx="1171751" cy="1480"/>
          </a:xfrm>
          <a:prstGeom prst="curvedConnector3">
            <a:avLst>
              <a:gd name="adj1" fmla="val 50000"/>
            </a:avLst>
          </a:prstGeom>
          <a:ln w="19050">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51" name="圆角矩形 50"/>
          <p:cNvSpPr/>
          <p:nvPr/>
        </p:nvSpPr>
        <p:spPr>
          <a:xfrm>
            <a:off x="3918943" y="1446855"/>
            <a:ext cx="1194300" cy="468000"/>
          </a:xfrm>
          <a:prstGeom prst="roundRect">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a:latin typeface="SimHei" charset="0"/>
                <a:ea typeface="SimHei" charset="0"/>
                <a:cs typeface="SimHei" charset="0"/>
              </a:rPr>
              <a:t>流量控制</a:t>
            </a:r>
          </a:p>
        </p:txBody>
      </p:sp>
      <p:cxnSp>
        <p:nvCxnSpPr>
          <p:cNvPr id="59" name="曲线连接符 58"/>
          <p:cNvCxnSpPr>
            <a:stCxn id="29" idx="2"/>
            <a:endCxn id="30" idx="0"/>
          </p:cNvCxnSpPr>
          <p:nvPr/>
        </p:nvCxnSpPr>
        <p:spPr>
          <a:xfrm rot="5400000">
            <a:off x="2713934" y="1698851"/>
            <a:ext cx="462536" cy="12700"/>
          </a:xfrm>
          <a:prstGeom prst="curvedConnector3">
            <a:avLst>
              <a:gd name="adj1" fmla="val 50000"/>
            </a:avLst>
          </a:prstGeom>
          <a:ln w="1905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70" name="圆角矩形 69"/>
          <p:cNvSpPr/>
          <p:nvPr/>
        </p:nvSpPr>
        <p:spPr>
          <a:xfrm>
            <a:off x="5637450" y="963080"/>
            <a:ext cx="1194300" cy="468000"/>
          </a:xfrm>
          <a:prstGeom prst="roundRect">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并发流控</a:t>
            </a:r>
          </a:p>
        </p:txBody>
      </p:sp>
      <p:sp>
        <p:nvSpPr>
          <p:cNvPr id="72" name="圆角矩形 71"/>
          <p:cNvSpPr/>
          <p:nvPr/>
        </p:nvSpPr>
        <p:spPr>
          <a:xfrm>
            <a:off x="5637450" y="1827233"/>
            <a:ext cx="1194300" cy="468000"/>
          </a:xfrm>
          <a:prstGeom prst="roundRect">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流速流控</a:t>
            </a:r>
          </a:p>
        </p:txBody>
      </p:sp>
      <p:cxnSp>
        <p:nvCxnSpPr>
          <p:cNvPr id="77" name="直线箭头连接符 76"/>
          <p:cNvCxnSpPr>
            <a:stCxn id="70" idx="2"/>
            <a:endCxn id="72" idx="0"/>
          </p:cNvCxnSpPr>
          <p:nvPr/>
        </p:nvCxnSpPr>
        <p:spPr>
          <a:xfrm>
            <a:off x="6234600" y="1431080"/>
            <a:ext cx="0" cy="396153"/>
          </a:xfrm>
          <a:prstGeom prst="straightConnector1">
            <a:avLst/>
          </a:prstGeom>
          <a:ln w="38100">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93" name="曲线连接符 92"/>
          <p:cNvCxnSpPr>
            <a:stCxn id="72" idx="3"/>
            <a:endCxn id="42" idx="0"/>
          </p:cNvCxnSpPr>
          <p:nvPr/>
        </p:nvCxnSpPr>
        <p:spPr>
          <a:xfrm>
            <a:off x="6831750" y="2061233"/>
            <a:ext cx="1179534" cy="1371752"/>
          </a:xfrm>
          <a:prstGeom prst="curvedConnector2">
            <a:avLst/>
          </a:prstGeom>
          <a:ln w="19050">
            <a:solidFill>
              <a:srgbClr val="00B05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96" name="曲线连接符 95"/>
          <p:cNvCxnSpPr>
            <a:stCxn id="70" idx="3"/>
            <a:endCxn id="42" idx="0"/>
          </p:cNvCxnSpPr>
          <p:nvPr/>
        </p:nvCxnSpPr>
        <p:spPr>
          <a:xfrm>
            <a:off x="6831750" y="1197080"/>
            <a:ext cx="1179534" cy="2235905"/>
          </a:xfrm>
          <a:prstGeom prst="curvedConnector2">
            <a:avLst/>
          </a:prstGeom>
          <a:ln w="19050">
            <a:solidFill>
              <a:srgbClr val="00B05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129" name="圆角矩形 128"/>
          <p:cNvSpPr/>
          <p:nvPr/>
        </p:nvSpPr>
        <p:spPr>
          <a:xfrm>
            <a:off x="5634250" y="3440453"/>
            <a:ext cx="1194300" cy="468000"/>
          </a:xfrm>
          <a:prstGeom prst="roundRect">
            <a:avLst/>
          </a:prstGeom>
          <a:solidFill>
            <a:schemeClr val="accent6">
              <a:lumMod val="75000"/>
            </a:schemeClr>
          </a:solid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a:latin typeface="SimHei" charset="0"/>
                <a:ea typeface="SimHei" charset="0"/>
                <a:cs typeface="SimHei" charset="0"/>
              </a:rPr>
              <a:t>屏蔽</a:t>
            </a:r>
            <a:r>
              <a:rPr kumimoji="1" lang="zh-CN" altLang="en-US" sz="1400" dirty="0" smtClean="0">
                <a:latin typeface="SimHei" charset="0"/>
                <a:ea typeface="SimHei" charset="0"/>
                <a:cs typeface="SimHei" charset="0"/>
              </a:rPr>
              <a:t>降级</a:t>
            </a:r>
            <a:endParaRPr kumimoji="1" lang="zh-CN" altLang="en-US" sz="1400" dirty="0">
              <a:latin typeface="SimHei" charset="0"/>
              <a:ea typeface="SimHei" charset="0"/>
              <a:cs typeface="SimHei" charset="0"/>
            </a:endParaRPr>
          </a:p>
        </p:txBody>
      </p:sp>
      <p:sp>
        <p:nvSpPr>
          <p:cNvPr id="131" name="圆角矩形 130"/>
          <p:cNvSpPr/>
          <p:nvPr/>
        </p:nvSpPr>
        <p:spPr>
          <a:xfrm>
            <a:off x="5643585" y="4204029"/>
            <a:ext cx="1194300"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a:latin typeface="SimHei" charset="0"/>
                <a:ea typeface="SimHei" charset="0"/>
                <a:cs typeface="SimHei" charset="0"/>
              </a:rPr>
              <a:t>容错</a:t>
            </a:r>
            <a:r>
              <a:rPr kumimoji="1" lang="zh-CN" altLang="en-US" sz="1400" dirty="0" smtClean="0">
                <a:latin typeface="SimHei" charset="0"/>
                <a:ea typeface="SimHei" charset="0"/>
                <a:cs typeface="SimHei" charset="0"/>
              </a:rPr>
              <a:t>降级</a:t>
            </a:r>
            <a:endParaRPr kumimoji="1" lang="zh-CN" altLang="en-US" sz="1400" dirty="0">
              <a:latin typeface="SimHei" charset="0"/>
              <a:ea typeface="SimHei" charset="0"/>
              <a:cs typeface="SimHei" charset="0"/>
            </a:endParaRPr>
          </a:p>
        </p:txBody>
      </p:sp>
      <p:sp>
        <p:nvSpPr>
          <p:cNvPr id="140" name="圆角矩形 139"/>
          <p:cNvSpPr/>
          <p:nvPr/>
        </p:nvSpPr>
        <p:spPr>
          <a:xfrm>
            <a:off x="5637450" y="2704947"/>
            <a:ext cx="1194300" cy="468000"/>
          </a:xfrm>
          <a:prstGeom prst="roundRect">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a:latin typeface="SimHei" charset="0"/>
                <a:ea typeface="SimHei" charset="0"/>
                <a:cs typeface="SimHei" charset="0"/>
              </a:rPr>
              <a:t>业务</a:t>
            </a:r>
            <a:r>
              <a:rPr kumimoji="1" lang="zh-CN" altLang="en-US" sz="1400" dirty="0" smtClean="0">
                <a:latin typeface="SimHei" charset="0"/>
                <a:ea typeface="SimHei" charset="0"/>
                <a:cs typeface="SimHei" charset="0"/>
              </a:rPr>
              <a:t>降级</a:t>
            </a:r>
            <a:endParaRPr kumimoji="1" lang="zh-CN" altLang="en-US" sz="1400" dirty="0">
              <a:latin typeface="SimHei" charset="0"/>
              <a:ea typeface="SimHei" charset="0"/>
              <a:cs typeface="SimHei" charset="0"/>
            </a:endParaRPr>
          </a:p>
        </p:txBody>
      </p:sp>
      <p:sp>
        <p:nvSpPr>
          <p:cNvPr id="148" name="圆角矩形 147"/>
          <p:cNvSpPr/>
          <p:nvPr/>
        </p:nvSpPr>
        <p:spPr>
          <a:xfrm>
            <a:off x="2843556" y="3316954"/>
            <a:ext cx="1194300" cy="468000"/>
          </a:xfrm>
          <a:prstGeom prst="roundRect">
            <a:avLst/>
          </a:prstGeom>
          <a:solidFill>
            <a:schemeClr val="accent3">
              <a:lumMod val="50000"/>
            </a:schemeClr>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返回</a:t>
            </a:r>
            <a:r>
              <a:rPr kumimoji="1" lang="en-US" altLang="zh-CN" sz="1400" dirty="0" smtClean="0">
                <a:latin typeface="SimHei" charset="0"/>
                <a:ea typeface="SimHei" charset="0"/>
                <a:cs typeface="SimHei" charset="0"/>
              </a:rPr>
              <a:t>NULL</a:t>
            </a:r>
            <a:endParaRPr kumimoji="1" lang="zh-CN" altLang="en-US" sz="1400" dirty="0" smtClean="0">
              <a:latin typeface="SimHei" charset="0"/>
              <a:ea typeface="SimHei" charset="0"/>
              <a:cs typeface="SimHei" charset="0"/>
            </a:endParaRPr>
          </a:p>
        </p:txBody>
      </p:sp>
      <p:sp>
        <p:nvSpPr>
          <p:cNvPr id="149" name="圆角矩形 148"/>
          <p:cNvSpPr/>
          <p:nvPr/>
        </p:nvSpPr>
        <p:spPr>
          <a:xfrm>
            <a:off x="2843556" y="3904132"/>
            <a:ext cx="1194300" cy="468000"/>
          </a:xfrm>
          <a:prstGeom prst="roundRect">
            <a:avLst/>
          </a:prstGeom>
          <a:solidFill>
            <a:schemeClr val="accent3">
              <a:lumMod val="50000"/>
            </a:schemeClr>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MOCK</a:t>
            </a:r>
            <a:r>
              <a:rPr kumimoji="1" lang="zh-CN" altLang="en-US" sz="1400" dirty="0" smtClean="0">
                <a:latin typeface="SimHei" charset="0"/>
                <a:ea typeface="SimHei" charset="0"/>
                <a:cs typeface="SimHei" charset="0"/>
              </a:rPr>
              <a:t>降级</a:t>
            </a:r>
          </a:p>
        </p:txBody>
      </p:sp>
      <p:sp>
        <p:nvSpPr>
          <p:cNvPr id="150" name="圆角矩形 149"/>
          <p:cNvSpPr/>
          <p:nvPr/>
        </p:nvSpPr>
        <p:spPr>
          <a:xfrm>
            <a:off x="2843556" y="4478068"/>
            <a:ext cx="1194300" cy="468000"/>
          </a:xfrm>
          <a:prstGeom prst="roundRect">
            <a:avLst/>
          </a:prstGeom>
          <a:solidFill>
            <a:schemeClr val="accent3">
              <a:lumMod val="50000"/>
            </a:schemeClr>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异常降级</a:t>
            </a:r>
          </a:p>
        </p:txBody>
      </p:sp>
      <p:cxnSp>
        <p:nvCxnSpPr>
          <p:cNvPr id="155" name="曲线连接符 154"/>
          <p:cNvCxnSpPr>
            <a:stCxn id="29" idx="3"/>
            <a:endCxn id="51" idx="1"/>
          </p:cNvCxnSpPr>
          <p:nvPr/>
        </p:nvCxnSpPr>
        <p:spPr>
          <a:xfrm>
            <a:off x="3542352" y="1233583"/>
            <a:ext cx="376591" cy="447272"/>
          </a:xfrm>
          <a:prstGeom prst="curvedConnector3">
            <a:avLst>
              <a:gd name="adj1" fmla="val 50000"/>
            </a:avLst>
          </a:prstGeom>
          <a:ln w="1905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190" name="曲线连接符 189"/>
          <p:cNvCxnSpPr>
            <a:stCxn id="51" idx="3"/>
            <a:endCxn id="72" idx="1"/>
          </p:cNvCxnSpPr>
          <p:nvPr/>
        </p:nvCxnSpPr>
        <p:spPr>
          <a:xfrm>
            <a:off x="5113243" y="1680855"/>
            <a:ext cx="524207" cy="380378"/>
          </a:xfrm>
          <a:prstGeom prst="curvedConnector3">
            <a:avLst>
              <a:gd name="adj1" fmla="val 50000"/>
            </a:avLst>
          </a:prstGeom>
          <a:ln w="19050">
            <a:solidFill>
              <a:srgbClr val="00B05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193" name="曲线连接符 192"/>
          <p:cNvCxnSpPr>
            <a:stCxn id="51" idx="3"/>
            <a:endCxn id="70" idx="1"/>
          </p:cNvCxnSpPr>
          <p:nvPr/>
        </p:nvCxnSpPr>
        <p:spPr>
          <a:xfrm flipV="1">
            <a:off x="5113243" y="1197080"/>
            <a:ext cx="524207" cy="483775"/>
          </a:xfrm>
          <a:prstGeom prst="curvedConnector3">
            <a:avLst>
              <a:gd name="adj1" fmla="val 50000"/>
            </a:avLst>
          </a:prstGeom>
          <a:ln w="19050">
            <a:solidFill>
              <a:srgbClr val="00B05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227" name="圆角矩形 226"/>
          <p:cNvSpPr/>
          <p:nvPr/>
        </p:nvSpPr>
        <p:spPr>
          <a:xfrm>
            <a:off x="2843556" y="2729680"/>
            <a:ext cx="1194300" cy="468000"/>
          </a:xfrm>
          <a:prstGeom prst="roundRect">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自定义降级</a:t>
            </a:r>
          </a:p>
        </p:txBody>
      </p:sp>
      <p:cxnSp>
        <p:nvCxnSpPr>
          <p:cNvPr id="260" name="曲线连接符 259"/>
          <p:cNvCxnSpPr>
            <a:stCxn id="131" idx="1"/>
            <a:endCxn id="150" idx="3"/>
          </p:cNvCxnSpPr>
          <p:nvPr/>
        </p:nvCxnSpPr>
        <p:spPr>
          <a:xfrm rot="10800000" flipV="1">
            <a:off x="4037857" y="4438028"/>
            <a:ext cx="1605729" cy="274039"/>
          </a:xfrm>
          <a:prstGeom prst="curvedConnector3">
            <a:avLst>
              <a:gd name="adj1" fmla="val 50000"/>
            </a:avLst>
          </a:prstGeom>
          <a:ln w="1905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337" name="曲线连接符 336"/>
          <p:cNvCxnSpPr>
            <a:stCxn id="42" idx="1"/>
            <a:endCxn id="140" idx="3"/>
          </p:cNvCxnSpPr>
          <p:nvPr/>
        </p:nvCxnSpPr>
        <p:spPr>
          <a:xfrm rot="10800000">
            <a:off x="6831750" y="2938947"/>
            <a:ext cx="582384" cy="728038"/>
          </a:xfrm>
          <a:prstGeom prst="curvedConnector3">
            <a:avLst>
              <a:gd name="adj1" fmla="val 50000"/>
            </a:avLst>
          </a:prstGeom>
          <a:ln w="19050">
            <a:solidFill>
              <a:schemeClr val="bg1">
                <a:lumMod val="5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40" name="曲线连接符 339"/>
          <p:cNvCxnSpPr>
            <a:stCxn id="42" idx="1"/>
            <a:endCxn id="129" idx="3"/>
          </p:cNvCxnSpPr>
          <p:nvPr/>
        </p:nvCxnSpPr>
        <p:spPr>
          <a:xfrm rot="10800000" flipV="1">
            <a:off x="6828550" y="3666985"/>
            <a:ext cx="585584" cy="7468"/>
          </a:xfrm>
          <a:prstGeom prst="curvedConnector3">
            <a:avLst>
              <a:gd name="adj1" fmla="val 50000"/>
            </a:avLst>
          </a:prstGeom>
          <a:ln w="19050">
            <a:solidFill>
              <a:schemeClr val="accent2"/>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344" name="曲线连接符 343"/>
          <p:cNvCxnSpPr>
            <a:stCxn id="42" idx="1"/>
            <a:endCxn id="131" idx="3"/>
          </p:cNvCxnSpPr>
          <p:nvPr/>
        </p:nvCxnSpPr>
        <p:spPr>
          <a:xfrm rot="10800000" flipV="1">
            <a:off x="6837886" y="3666985"/>
            <a:ext cx="576249" cy="771044"/>
          </a:xfrm>
          <a:prstGeom prst="curvedConnector3">
            <a:avLst>
              <a:gd name="adj1" fmla="val 50000"/>
            </a:avLst>
          </a:prstGeom>
          <a:ln w="19050">
            <a:solidFill>
              <a:schemeClr val="accent2"/>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350" name="曲线连接符 349"/>
          <p:cNvCxnSpPr>
            <a:stCxn id="129" idx="1"/>
            <a:endCxn id="148" idx="3"/>
          </p:cNvCxnSpPr>
          <p:nvPr/>
        </p:nvCxnSpPr>
        <p:spPr>
          <a:xfrm rot="10800000">
            <a:off x="4037856" y="3550955"/>
            <a:ext cx="1596394" cy="123499"/>
          </a:xfrm>
          <a:prstGeom prst="curvedConnector3">
            <a:avLst>
              <a:gd name="adj1" fmla="val 50000"/>
            </a:avLst>
          </a:prstGeom>
          <a:ln w="19050">
            <a:solidFill>
              <a:schemeClr val="accent6">
                <a:lumMod val="75000"/>
              </a:schemeClr>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353" name="曲线连接符 352"/>
          <p:cNvCxnSpPr>
            <a:stCxn id="129" idx="1"/>
            <a:endCxn id="149" idx="3"/>
          </p:cNvCxnSpPr>
          <p:nvPr/>
        </p:nvCxnSpPr>
        <p:spPr>
          <a:xfrm rot="10800000" flipV="1">
            <a:off x="4037856" y="3674452"/>
            <a:ext cx="1596394" cy="463679"/>
          </a:xfrm>
          <a:prstGeom prst="curvedConnector3">
            <a:avLst>
              <a:gd name="adj1" fmla="val 50000"/>
            </a:avLst>
          </a:prstGeom>
          <a:ln w="19050">
            <a:solidFill>
              <a:schemeClr val="accent6">
                <a:lumMod val="75000"/>
              </a:schemeClr>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356" name="曲线连接符 355"/>
          <p:cNvCxnSpPr>
            <a:stCxn id="129" idx="1"/>
            <a:endCxn id="150" idx="3"/>
          </p:cNvCxnSpPr>
          <p:nvPr/>
        </p:nvCxnSpPr>
        <p:spPr>
          <a:xfrm rot="10800000" flipV="1">
            <a:off x="4037856" y="3674452"/>
            <a:ext cx="1596394" cy="1037615"/>
          </a:xfrm>
          <a:prstGeom prst="curvedConnector3">
            <a:avLst>
              <a:gd name="adj1" fmla="val 50000"/>
            </a:avLst>
          </a:prstGeom>
          <a:ln w="19050">
            <a:solidFill>
              <a:schemeClr val="accent6">
                <a:lumMod val="75000"/>
              </a:schemeClr>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359" name="曲线连接符 358"/>
          <p:cNvCxnSpPr>
            <a:stCxn id="131" idx="1"/>
            <a:endCxn id="149" idx="3"/>
          </p:cNvCxnSpPr>
          <p:nvPr/>
        </p:nvCxnSpPr>
        <p:spPr>
          <a:xfrm rot="10800000">
            <a:off x="4037857" y="4138133"/>
            <a:ext cx="1605729" cy="299897"/>
          </a:xfrm>
          <a:prstGeom prst="curvedConnector3">
            <a:avLst>
              <a:gd name="adj1" fmla="val 50000"/>
            </a:avLst>
          </a:prstGeom>
          <a:ln w="1905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362" name="曲线连接符 361"/>
          <p:cNvCxnSpPr>
            <a:stCxn id="131" idx="1"/>
            <a:endCxn id="148" idx="3"/>
          </p:cNvCxnSpPr>
          <p:nvPr/>
        </p:nvCxnSpPr>
        <p:spPr>
          <a:xfrm rot="10800000">
            <a:off x="4037857" y="3550955"/>
            <a:ext cx="1605729" cy="887075"/>
          </a:xfrm>
          <a:prstGeom prst="curvedConnector3">
            <a:avLst>
              <a:gd name="adj1" fmla="val 50000"/>
            </a:avLst>
          </a:prstGeom>
          <a:ln w="1905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365" name="曲线连接符 364"/>
          <p:cNvCxnSpPr>
            <a:stCxn id="42" idx="2"/>
            <a:endCxn id="37" idx="0"/>
          </p:cNvCxnSpPr>
          <p:nvPr/>
        </p:nvCxnSpPr>
        <p:spPr>
          <a:xfrm rot="5400000">
            <a:off x="6894448" y="4332021"/>
            <a:ext cx="1547873" cy="685800"/>
          </a:xfrm>
          <a:prstGeom prst="curvedConnector3">
            <a:avLst>
              <a:gd name="adj1" fmla="val 50000"/>
            </a:avLst>
          </a:prstGeom>
          <a:ln w="19050">
            <a:solidFill>
              <a:schemeClr val="accent2">
                <a:lumMod val="75000"/>
              </a:schemeClr>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371" name="曲线连接符 370"/>
          <p:cNvCxnSpPr>
            <a:stCxn id="37" idx="1"/>
            <a:endCxn id="40" idx="3"/>
          </p:cNvCxnSpPr>
          <p:nvPr/>
        </p:nvCxnSpPr>
        <p:spPr>
          <a:xfrm rot="10800000">
            <a:off x="6350286" y="5682306"/>
            <a:ext cx="378049" cy="552"/>
          </a:xfrm>
          <a:prstGeom prst="curvedConnector3">
            <a:avLst>
              <a:gd name="adj1" fmla="val 50000"/>
            </a:avLst>
          </a:prstGeom>
          <a:ln w="1905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374" name="曲线连接符 373"/>
          <p:cNvCxnSpPr>
            <a:stCxn id="140" idx="1"/>
            <a:endCxn id="227" idx="3"/>
          </p:cNvCxnSpPr>
          <p:nvPr/>
        </p:nvCxnSpPr>
        <p:spPr>
          <a:xfrm rot="10800000" flipV="1">
            <a:off x="4037856" y="2938946"/>
            <a:ext cx="1599594" cy="24733"/>
          </a:xfrm>
          <a:prstGeom prst="curvedConnector3">
            <a:avLst>
              <a:gd name="adj1" fmla="val 50000"/>
            </a:avLst>
          </a:prstGeom>
          <a:ln w="19050">
            <a:solidFill>
              <a:schemeClr val="bg1">
                <a:lumMod val="5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78" name="圆角矩形 377"/>
          <p:cNvSpPr/>
          <p:nvPr/>
        </p:nvSpPr>
        <p:spPr>
          <a:xfrm>
            <a:off x="569821" y="5461006"/>
            <a:ext cx="1194300" cy="468000"/>
          </a:xfrm>
          <a:prstGeom prst="roundRect">
            <a:avLst/>
          </a:prstGeom>
          <a:solidFill>
            <a:srgbClr val="7030A0"/>
          </a:solid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a:latin typeface="SimHei" charset="0"/>
                <a:ea typeface="SimHei" charset="0"/>
                <a:cs typeface="SimHei" charset="0"/>
              </a:rPr>
              <a:t>超时控制</a:t>
            </a:r>
            <a:endParaRPr kumimoji="1" lang="zh-CN" altLang="en-US" sz="1400" dirty="0" smtClean="0">
              <a:latin typeface="SimHei" charset="0"/>
              <a:ea typeface="SimHei" charset="0"/>
              <a:cs typeface="SimHei" charset="0"/>
            </a:endParaRPr>
          </a:p>
        </p:txBody>
      </p:sp>
      <p:sp>
        <p:nvSpPr>
          <p:cNvPr id="379" name="圆角矩形 378"/>
          <p:cNvSpPr/>
          <p:nvPr/>
        </p:nvSpPr>
        <p:spPr>
          <a:xfrm>
            <a:off x="563018" y="4500406"/>
            <a:ext cx="1194300" cy="468000"/>
          </a:xfrm>
          <a:prstGeom prst="roundRect">
            <a:avLst/>
          </a:prstGeom>
          <a:solidFill>
            <a:srgbClr val="7030A0"/>
          </a:solid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慢性尝试</a:t>
            </a:r>
          </a:p>
        </p:txBody>
      </p:sp>
      <p:sp>
        <p:nvSpPr>
          <p:cNvPr id="380" name="圆角矩形 379"/>
          <p:cNvSpPr/>
          <p:nvPr/>
        </p:nvSpPr>
        <p:spPr>
          <a:xfrm>
            <a:off x="2113369" y="5461006"/>
            <a:ext cx="1194300" cy="468000"/>
          </a:xfrm>
          <a:prstGeom prst="roundRect">
            <a:avLst/>
          </a:prstGeom>
          <a:solidFill>
            <a:srgbClr val="7030A0"/>
          </a:solid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熔断恢复</a:t>
            </a:r>
          </a:p>
        </p:txBody>
      </p:sp>
      <p:sp>
        <p:nvSpPr>
          <p:cNvPr id="381" name="圆角矩形 380"/>
          <p:cNvSpPr/>
          <p:nvPr/>
        </p:nvSpPr>
        <p:spPr>
          <a:xfrm>
            <a:off x="3635381" y="5454932"/>
            <a:ext cx="1194300" cy="468000"/>
          </a:xfrm>
          <a:prstGeom prst="roundRect">
            <a:avLst/>
          </a:prstGeom>
          <a:solidFill>
            <a:srgbClr val="7030A0"/>
          </a:solid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a:latin typeface="SimHei" charset="0"/>
                <a:ea typeface="SimHei" charset="0"/>
                <a:cs typeface="SimHei" charset="0"/>
              </a:rPr>
              <a:t>舱壁</a:t>
            </a:r>
            <a:r>
              <a:rPr kumimoji="1" lang="zh-CN" altLang="en-US" sz="1400" smtClean="0">
                <a:latin typeface="SimHei" charset="0"/>
                <a:ea typeface="SimHei" charset="0"/>
                <a:cs typeface="SimHei" charset="0"/>
              </a:rPr>
              <a:t>隔离</a:t>
            </a:r>
            <a:endParaRPr kumimoji="1" lang="zh-CN" altLang="en-US" sz="1400" dirty="0">
              <a:latin typeface="SimHei" charset="0"/>
              <a:ea typeface="SimHei" charset="0"/>
              <a:cs typeface="SimHei" charset="0"/>
            </a:endParaRPr>
          </a:p>
        </p:txBody>
      </p:sp>
      <p:cxnSp>
        <p:nvCxnSpPr>
          <p:cNvPr id="382" name="曲线连接符 381"/>
          <p:cNvCxnSpPr>
            <a:stCxn id="40" idx="1"/>
            <a:endCxn id="381" idx="3"/>
          </p:cNvCxnSpPr>
          <p:nvPr/>
        </p:nvCxnSpPr>
        <p:spPr>
          <a:xfrm rot="10800000" flipV="1">
            <a:off x="4829681" y="5682306"/>
            <a:ext cx="326304" cy="6626"/>
          </a:xfrm>
          <a:prstGeom prst="curvedConnector3">
            <a:avLst>
              <a:gd name="adj1" fmla="val 50000"/>
            </a:avLst>
          </a:prstGeom>
          <a:ln w="1905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387" name="曲线连接符 386"/>
          <p:cNvCxnSpPr>
            <a:stCxn id="381" idx="1"/>
            <a:endCxn id="380" idx="3"/>
          </p:cNvCxnSpPr>
          <p:nvPr/>
        </p:nvCxnSpPr>
        <p:spPr>
          <a:xfrm rot="10800000" flipV="1">
            <a:off x="3307669" y="5688932"/>
            <a:ext cx="327712" cy="6074"/>
          </a:xfrm>
          <a:prstGeom prst="curvedConnector3">
            <a:avLst>
              <a:gd name="adj1" fmla="val 50000"/>
            </a:avLst>
          </a:prstGeom>
          <a:ln w="1905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390" name="曲线连接符 389"/>
          <p:cNvCxnSpPr>
            <a:stCxn id="380" idx="1"/>
            <a:endCxn id="378" idx="3"/>
          </p:cNvCxnSpPr>
          <p:nvPr/>
        </p:nvCxnSpPr>
        <p:spPr>
          <a:xfrm rot="10800000">
            <a:off x="1764121" y="5695006"/>
            <a:ext cx="349248" cy="12700"/>
          </a:xfrm>
          <a:prstGeom prst="curvedConnector3">
            <a:avLst>
              <a:gd name="adj1" fmla="val 50000"/>
            </a:avLst>
          </a:prstGeom>
          <a:ln w="1905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393" name="曲线连接符 392"/>
          <p:cNvCxnSpPr>
            <a:stCxn id="378" idx="0"/>
            <a:endCxn id="379" idx="2"/>
          </p:cNvCxnSpPr>
          <p:nvPr/>
        </p:nvCxnSpPr>
        <p:spPr>
          <a:xfrm rot="16200000" flipV="1">
            <a:off x="917270" y="5211304"/>
            <a:ext cx="492600" cy="6803"/>
          </a:xfrm>
          <a:prstGeom prst="curvedConnector3">
            <a:avLst>
              <a:gd name="adj1" fmla="val 50000"/>
            </a:avLst>
          </a:prstGeom>
          <a:ln w="1905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400" name="曲线连接符 399"/>
          <p:cNvCxnSpPr>
            <a:stCxn id="30" idx="1"/>
            <a:endCxn id="35" idx="3"/>
          </p:cNvCxnSpPr>
          <p:nvPr/>
        </p:nvCxnSpPr>
        <p:spPr>
          <a:xfrm rot="10800000">
            <a:off x="1756696" y="2164119"/>
            <a:ext cx="591356" cy="12700"/>
          </a:xfrm>
          <a:prstGeom prst="curvedConnector3">
            <a:avLst>
              <a:gd name="adj1" fmla="val 50000"/>
            </a:avLst>
          </a:prstGeom>
          <a:ln w="1905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453" name="曲线连接符 452"/>
          <p:cNvCxnSpPr>
            <a:stCxn id="30" idx="3"/>
            <a:endCxn id="51" idx="1"/>
          </p:cNvCxnSpPr>
          <p:nvPr/>
        </p:nvCxnSpPr>
        <p:spPr>
          <a:xfrm flipV="1">
            <a:off x="3542352" y="1680855"/>
            <a:ext cx="376591" cy="483264"/>
          </a:xfrm>
          <a:prstGeom prst="curvedConnector3">
            <a:avLst>
              <a:gd name="adj1" fmla="val 50000"/>
            </a:avLst>
          </a:prstGeom>
          <a:ln w="1905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518" name="曲线连接符 517"/>
          <p:cNvCxnSpPr>
            <a:stCxn id="131" idx="2"/>
            <a:endCxn id="37" idx="0"/>
          </p:cNvCxnSpPr>
          <p:nvPr/>
        </p:nvCxnSpPr>
        <p:spPr>
          <a:xfrm rot="16200000" flipH="1">
            <a:off x="6394695" y="4518068"/>
            <a:ext cx="776829" cy="1084749"/>
          </a:xfrm>
          <a:prstGeom prst="curvedConnector3">
            <a:avLst>
              <a:gd name="adj1" fmla="val 50000"/>
            </a:avLst>
          </a:prstGeom>
          <a:ln w="1905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533" name="曲线连接符 532"/>
          <p:cNvCxnSpPr>
            <a:stCxn id="149" idx="1"/>
            <a:endCxn id="28" idx="3"/>
          </p:cNvCxnSpPr>
          <p:nvPr/>
        </p:nvCxnSpPr>
        <p:spPr>
          <a:xfrm rot="10800000">
            <a:off x="1758176" y="3803870"/>
            <a:ext cx="1085380" cy="334262"/>
          </a:xfrm>
          <a:prstGeom prst="curvedConnector3">
            <a:avLst>
              <a:gd name="adj1" fmla="val 50000"/>
            </a:avLst>
          </a:prstGeom>
          <a:ln w="19050">
            <a:solidFill>
              <a:schemeClr val="accent3">
                <a:lumMod val="50000"/>
              </a:schemeClr>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536" name="曲线连接符 535"/>
          <p:cNvCxnSpPr>
            <a:stCxn id="148" idx="1"/>
            <a:endCxn id="28" idx="3"/>
          </p:cNvCxnSpPr>
          <p:nvPr/>
        </p:nvCxnSpPr>
        <p:spPr>
          <a:xfrm rot="10800000" flipV="1">
            <a:off x="1758176" y="3550954"/>
            <a:ext cx="1085380" cy="252916"/>
          </a:xfrm>
          <a:prstGeom prst="curvedConnector3">
            <a:avLst>
              <a:gd name="adj1" fmla="val 50000"/>
            </a:avLst>
          </a:prstGeom>
          <a:ln w="19050">
            <a:solidFill>
              <a:schemeClr val="accent3">
                <a:lumMod val="50000"/>
              </a:schemeClr>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540" name="曲线连接符 539"/>
          <p:cNvCxnSpPr>
            <a:stCxn id="150" idx="1"/>
            <a:endCxn id="28" idx="3"/>
          </p:cNvCxnSpPr>
          <p:nvPr/>
        </p:nvCxnSpPr>
        <p:spPr>
          <a:xfrm rot="10800000">
            <a:off x="1758176" y="3803870"/>
            <a:ext cx="1085380" cy="908198"/>
          </a:xfrm>
          <a:prstGeom prst="curvedConnector3">
            <a:avLst>
              <a:gd name="adj1" fmla="val 50000"/>
            </a:avLst>
          </a:prstGeom>
          <a:ln w="19050">
            <a:solidFill>
              <a:schemeClr val="accent3">
                <a:lumMod val="50000"/>
              </a:schemeClr>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603" name="曲线连接符 602"/>
          <p:cNvCxnSpPr>
            <a:stCxn id="227" idx="1"/>
            <a:endCxn id="28" idx="3"/>
          </p:cNvCxnSpPr>
          <p:nvPr/>
        </p:nvCxnSpPr>
        <p:spPr>
          <a:xfrm rot="10800000" flipV="1">
            <a:off x="1758176" y="2963680"/>
            <a:ext cx="1085380" cy="840190"/>
          </a:xfrm>
          <a:prstGeom prst="curvedConnector3">
            <a:avLst>
              <a:gd name="adj1" fmla="val 50000"/>
            </a:avLst>
          </a:prstGeom>
          <a:ln w="19050">
            <a:solidFill>
              <a:schemeClr val="bg1">
                <a:lumMod val="5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706" name="曲线连接符 705"/>
          <p:cNvCxnSpPr>
            <a:stCxn id="70" idx="0"/>
            <a:endCxn id="35" idx="3"/>
          </p:cNvCxnSpPr>
          <p:nvPr/>
        </p:nvCxnSpPr>
        <p:spPr>
          <a:xfrm rot="16200000" flipH="1" flipV="1">
            <a:off x="3395128" y="-675353"/>
            <a:ext cx="1201039" cy="4477904"/>
          </a:xfrm>
          <a:prstGeom prst="curvedConnector4">
            <a:avLst>
              <a:gd name="adj1" fmla="val -19034"/>
              <a:gd name="adj2" fmla="val 56668"/>
            </a:avLst>
          </a:prstGeom>
          <a:ln w="19050">
            <a:solidFill>
              <a:srgbClr val="00B05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709" name="曲线连接符 708"/>
          <p:cNvCxnSpPr>
            <a:stCxn id="72" idx="2"/>
            <a:endCxn id="35" idx="3"/>
          </p:cNvCxnSpPr>
          <p:nvPr/>
        </p:nvCxnSpPr>
        <p:spPr>
          <a:xfrm rot="5400000" flipH="1">
            <a:off x="3930091" y="-9276"/>
            <a:ext cx="131114" cy="4477904"/>
          </a:xfrm>
          <a:prstGeom prst="curvedConnector4">
            <a:avLst>
              <a:gd name="adj1" fmla="val -174352"/>
              <a:gd name="adj2" fmla="val 56668"/>
            </a:avLst>
          </a:prstGeom>
          <a:ln w="19050">
            <a:solidFill>
              <a:srgbClr val="00B050"/>
            </a:solidFill>
            <a:prstDash val="solid"/>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849599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50" y="2846388"/>
            <a:ext cx="8229600" cy="1143000"/>
          </a:xfrm>
        </p:spPr>
        <p:txBody>
          <a:bodyPr>
            <a:normAutofit/>
          </a:bodyPr>
          <a:lstStyle/>
          <a:p>
            <a:r>
              <a:rPr kumimoji="1" lang="zh-CN" altLang="en-US" sz="4000" dirty="0" smtClean="0">
                <a:latin typeface="SimHei" charset="0"/>
                <a:ea typeface="SimHei" charset="0"/>
                <a:cs typeface="SimHei" charset="0"/>
              </a:rPr>
              <a:t>第</a:t>
            </a:r>
            <a:r>
              <a:rPr kumimoji="1" lang="zh-CN" altLang="en-US" sz="4000" dirty="0" smtClean="0">
                <a:latin typeface="SimHei" charset="0"/>
                <a:ea typeface="SimHei" charset="0"/>
                <a:cs typeface="SimHei" charset="0"/>
              </a:rPr>
              <a:t>三</a:t>
            </a:r>
            <a:r>
              <a:rPr kumimoji="1" lang="zh-CN" altLang="en-US" sz="4000" dirty="0" smtClean="0">
                <a:latin typeface="SimHei" charset="0"/>
                <a:ea typeface="SimHei" charset="0"/>
                <a:cs typeface="SimHei" charset="0"/>
              </a:rPr>
              <a:t>章 </a:t>
            </a:r>
            <a:r>
              <a:rPr kumimoji="1" lang="zh-CN" altLang="en-US" sz="4000" dirty="0">
                <a:latin typeface="SimHei" charset="0"/>
                <a:ea typeface="SimHei" charset="0"/>
                <a:cs typeface="SimHei" charset="0"/>
              </a:rPr>
              <a:t>	</a:t>
            </a:r>
            <a:r>
              <a:rPr kumimoji="1" lang="zh-CN" altLang="en-US" sz="4000" dirty="0" smtClean="0">
                <a:latin typeface="SimHei" charset="0"/>
                <a:ea typeface="SimHei" charset="0"/>
                <a:cs typeface="SimHei" charset="0"/>
              </a:rPr>
              <a:t>详细设计</a:t>
            </a:r>
            <a:endParaRPr kumimoji="1" lang="zh-CN" altLang="en-US" sz="40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8</a:t>
            </a:fld>
            <a:endParaRPr kumimoji="1" lang="zh-CN" altLang="en-US"/>
          </a:p>
        </p:txBody>
      </p:sp>
    </p:spTree>
    <p:extLst>
      <p:ext uri="{BB962C8B-B14F-4D97-AF65-F5344CB8AC3E}">
        <p14:creationId xmlns:p14="http://schemas.microsoft.com/office/powerpoint/2010/main" val="8081402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68312"/>
          </a:xfrm>
        </p:spPr>
        <p:txBody>
          <a:bodyPr>
            <a:normAutofit fontScale="90000"/>
          </a:bodyPr>
          <a:lstStyle/>
          <a:p>
            <a:pPr algn="l"/>
            <a:r>
              <a:rPr kumimoji="1" lang="en-US" altLang="zh-CN" sz="3200" dirty="0" smtClean="0">
                <a:latin typeface="SimHei" charset="0"/>
                <a:ea typeface="SimHei" charset="0"/>
                <a:cs typeface="SimHei" charset="0"/>
              </a:rPr>
              <a:t>1.</a:t>
            </a:r>
            <a:r>
              <a:rPr kumimoji="1" lang="zh-CN" altLang="en-US" sz="3200" dirty="0" smtClean="0">
                <a:latin typeface="SimHei" charset="0"/>
                <a:ea typeface="SimHei" charset="0"/>
                <a:cs typeface="SimHei" charset="0"/>
              </a:rPr>
              <a:t>放通率</a:t>
            </a:r>
            <a:r>
              <a:rPr kumimoji="1" lang="zh-CN" altLang="en-US" sz="3200" dirty="0" smtClean="0">
                <a:latin typeface="SimHei" charset="0"/>
                <a:ea typeface="SimHei" charset="0"/>
                <a:cs typeface="SimHei" charset="0"/>
              </a:rPr>
              <a:t>控制设计</a:t>
            </a:r>
            <a:endParaRPr kumimoji="1" lang="zh-CN" altLang="en-US" sz="32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9</a:t>
            </a:fld>
            <a:endParaRPr kumimoji="1" lang="zh-CN" altLang="en-US"/>
          </a:p>
        </p:txBody>
      </p:sp>
      <p:sp>
        <p:nvSpPr>
          <p:cNvPr id="29" name="圆角矩形 28"/>
          <p:cNvSpPr/>
          <p:nvPr/>
        </p:nvSpPr>
        <p:spPr>
          <a:xfrm>
            <a:off x="3108874" y="1938103"/>
            <a:ext cx="1194300"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放通率开关</a:t>
            </a:r>
          </a:p>
        </p:txBody>
      </p:sp>
      <p:sp>
        <p:nvSpPr>
          <p:cNvPr id="95" name="圆角矩形 94"/>
          <p:cNvSpPr/>
          <p:nvPr/>
        </p:nvSpPr>
        <p:spPr>
          <a:xfrm>
            <a:off x="3108875" y="1032074"/>
            <a:ext cx="1194300" cy="468000"/>
          </a:xfrm>
          <a:prstGeom prst="roundRect">
            <a:avLst/>
          </a:prstGeom>
          <a:solidFill>
            <a:schemeClr val="tx1">
              <a:lumMod val="65000"/>
              <a:lumOff val="35000"/>
            </a:schemeClr>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REQ</a:t>
            </a:r>
            <a:r>
              <a:rPr kumimoji="1" lang="zh-CN" altLang="en-US" sz="1400" dirty="0" smtClean="0">
                <a:latin typeface="SimHei" charset="0"/>
                <a:ea typeface="SimHei" charset="0"/>
                <a:cs typeface="SimHei" charset="0"/>
              </a:rPr>
              <a:t>请求</a:t>
            </a:r>
          </a:p>
        </p:txBody>
      </p:sp>
      <p:sp>
        <p:nvSpPr>
          <p:cNvPr id="28" name="圆角矩形 27"/>
          <p:cNvSpPr/>
          <p:nvPr/>
        </p:nvSpPr>
        <p:spPr>
          <a:xfrm>
            <a:off x="1914575" y="3019041"/>
            <a:ext cx="1194300" cy="468000"/>
          </a:xfrm>
          <a:prstGeom prst="roundRect">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业务逻辑</a:t>
            </a:r>
          </a:p>
        </p:txBody>
      </p:sp>
      <p:sp>
        <p:nvSpPr>
          <p:cNvPr id="108" name="圆角矩形 107"/>
          <p:cNvSpPr/>
          <p:nvPr/>
        </p:nvSpPr>
        <p:spPr>
          <a:xfrm>
            <a:off x="5649875" y="1825022"/>
            <a:ext cx="1194300" cy="702000"/>
          </a:xfrm>
          <a:prstGeom prst="roundRect">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监控、统计</a:t>
            </a:r>
          </a:p>
          <a:p>
            <a:pPr algn="ctr"/>
            <a:r>
              <a:rPr kumimoji="1" lang="zh-CN" altLang="en-US" sz="1400" dirty="0" smtClean="0">
                <a:latin typeface="SimHei" charset="0"/>
                <a:ea typeface="SimHei" charset="0"/>
                <a:cs typeface="SimHei" charset="0"/>
              </a:rPr>
              <a:t>通知、告警</a:t>
            </a:r>
          </a:p>
        </p:txBody>
      </p:sp>
      <p:cxnSp>
        <p:nvCxnSpPr>
          <p:cNvPr id="109" name="曲线连接符 108"/>
          <p:cNvCxnSpPr>
            <a:stCxn id="29" idx="3"/>
            <a:endCxn id="108" idx="1"/>
          </p:cNvCxnSpPr>
          <p:nvPr/>
        </p:nvCxnSpPr>
        <p:spPr>
          <a:xfrm>
            <a:off x="4303174" y="2172103"/>
            <a:ext cx="1346701" cy="3919"/>
          </a:xfrm>
          <a:prstGeom prst="curvedConnector3">
            <a:avLst>
              <a:gd name="adj1" fmla="val 50000"/>
            </a:avLst>
          </a:prstGeom>
          <a:ln w="19050">
            <a:solidFill>
              <a:srgbClr val="0070C0"/>
            </a:solidFill>
            <a:prstDash val="lgDashDot"/>
            <a:tailEnd type="arrow"/>
          </a:ln>
        </p:spPr>
        <p:style>
          <a:lnRef idx="2">
            <a:schemeClr val="accent1"/>
          </a:lnRef>
          <a:fillRef idx="0">
            <a:schemeClr val="accent1"/>
          </a:fillRef>
          <a:effectRef idx="1">
            <a:schemeClr val="accent1"/>
          </a:effectRef>
          <a:fontRef idx="minor">
            <a:schemeClr val="tx1"/>
          </a:fontRef>
        </p:style>
      </p:cxnSp>
      <p:sp>
        <p:nvSpPr>
          <p:cNvPr id="35" name="圆角矩形 34"/>
          <p:cNvSpPr/>
          <p:nvPr/>
        </p:nvSpPr>
        <p:spPr>
          <a:xfrm>
            <a:off x="4303175" y="3019041"/>
            <a:ext cx="1194300"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放通率控制</a:t>
            </a:r>
          </a:p>
        </p:txBody>
      </p:sp>
      <p:cxnSp>
        <p:nvCxnSpPr>
          <p:cNvPr id="38" name="曲线连接符 37"/>
          <p:cNvCxnSpPr>
            <a:stCxn id="35" idx="3"/>
            <a:endCxn id="108" idx="2"/>
          </p:cNvCxnSpPr>
          <p:nvPr/>
        </p:nvCxnSpPr>
        <p:spPr>
          <a:xfrm flipV="1">
            <a:off x="5497475" y="2527022"/>
            <a:ext cx="749550" cy="726019"/>
          </a:xfrm>
          <a:prstGeom prst="curvedConnector2">
            <a:avLst/>
          </a:prstGeom>
          <a:ln w="19050">
            <a:solidFill>
              <a:srgbClr val="0070C0"/>
            </a:solidFill>
            <a:prstDash val="lgDashDot"/>
            <a:tailEnd type="arrow"/>
          </a:ln>
        </p:spPr>
        <p:style>
          <a:lnRef idx="2">
            <a:schemeClr val="accent1"/>
          </a:lnRef>
          <a:fillRef idx="0">
            <a:schemeClr val="accent1"/>
          </a:fillRef>
          <a:effectRef idx="1">
            <a:schemeClr val="accent1"/>
          </a:effectRef>
          <a:fontRef idx="minor">
            <a:schemeClr val="tx1"/>
          </a:fontRef>
        </p:style>
      </p:cxnSp>
      <p:cxnSp>
        <p:nvCxnSpPr>
          <p:cNvPr id="45" name="直线箭头连接符 44"/>
          <p:cNvCxnSpPr>
            <a:stCxn id="95" idx="2"/>
            <a:endCxn id="29" idx="0"/>
          </p:cNvCxnSpPr>
          <p:nvPr/>
        </p:nvCxnSpPr>
        <p:spPr>
          <a:xfrm flipH="1">
            <a:off x="3706024" y="1500074"/>
            <a:ext cx="1" cy="438029"/>
          </a:xfrm>
          <a:prstGeom prst="straightConnector1">
            <a:avLst/>
          </a:prstGeom>
          <a:ln w="38100">
            <a:solidFill>
              <a:srgbClr val="0070C0"/>
            </a:solidFill>
            <a:tailEnd type="triangle"/>
          </a:ln>
        </p:spPr>
        <p:style>
          <a:lnRef idx="2">
            <a:schemeClr val="accent1"/>
          </a:lnRef>
          <a:fillRef idx="0">
            <a:schemeClr val="accent1"/>
          </a:fillRef>
          <a:effectRef idx="1">
            <a:schemeClr val="accent1"/>
          </a:effectRef>
          <a:fontRef idx="minor">
            <a:schemeClr val="tx1"/>
          </a:fontRef>
        </p:style>
      </p:cxnSp>
      <p:cxnSp>
        <p:nvCxnSpPr>
          <p:cNvPr id="58" name="曲线连接符 57"/>
          <p:cNvCxnSpPr>
            <a:stCxn id="29" idx="2"/>
            <a:endCxn id="28" idx="0"/>
          </p:cNvCxnSpPr>
          <p:nvPr/>
        </p:nvCxnSpPr>
        <p:spPr>
          <a:xfrm rot="5400000">
            <a:off x="2802406" y="2115423"/>
            <a:ext cx="612938" cy="1194299"/>
          </a:xfrm>
          <a:prstGeom prst="curvedConnector3">
            <a:avLst>
              <a:gd name="adj1" fmla="val 50000"/>
            </a:avLst>
          </a:prstGeom>
          <a:ln w="1905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100" name="曲线连接符 99"/>
          <p:cNvCxnSpPr>
            <a:stCxn id="35" idx="1"/>
            <a:endCxn id="28" idx="3"/>
          </p:cNvCxnSpPr>
          <p:nvPr/>
        </p:nvCxnSpPr>
        <p:spPr>
          <a:xfrm rot="10800000">
            <a:off x="3108875" y="3253041"/>
            <a:ext cx="1194300" cy="12700"/>
          </a:xfrm>
          <a:prstGeom prst="curvedConnector3">
            <a:avLst>
              <a:gd name="adj1" fmla="val 50000"/>
            </a:avLst>
          </a:prstGeom>
          <a:ln w="1905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106" name="圆角矩形 105"/>
          <p:cNvSpPr/>
          <p:nvPr/>
        </p:nvSpPr>
        <p:spPr>
          <a:xfrm>
            <a:off x="3108874" y="4161913"/>
            <a:ext cx="1194300" cy="468000"/>
          </a:xfrm>
          <a:prstGeom prst="roundRect">
            <a:avLst/>
          </a:prstGeom>
          <a:solidFill>
            <a:schemeClr val="tx1">
              <a:lumMod val="65000"/>
              <a:lumOff val="35000"/>
            </a:schemeClr>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RES</a:t>
            </a:r>
            <a:r>
              <a:rPr kumimoji="1" lang="zh-CN" altLang="en-US" sz="1400" dirty="0" smtClean="0">
                <a:latin typeface="SimHei" charset="0"/>
                <a:ea typeface="SimHei" charset="0"/>
                <a:cs typeface="SimHei" charset="0"/>
              </a:rPr>
              <a:t>响应</a:t>
            </a:r>
          </a:p>
        </p:txBody>
      </p:sp>
      <p:cxnSp>
        <p:nvCxnSpPr>
          <p:cNvPr id="107" name="曲线连接符 106"/>
          <p:cNvCxnSpPr>
            <a:stCxn id="35" idx="2"/>
            <a:endCxn id="106" idx="0"/>
          </p:cNvCxnSpPr>
          <p:nvPr/>
        </p:nvCxnSpPr>
        <p:spPr>
          <a:xfrm rot="5400000">
            <a:off x="3965739" y="3227327"/>
            <a:ext cx="674872" cy="1194301"/>
          </a:xfrm>
          <a:prstGeom prst="curvedConnector3">
            <a:avLst>
              <a:gd name="adj1" fmla="val 50000"/>
            </a:avLst>
          </a:prstGeom>
          <a:ln w="19050">
            <a:solidFill>
              <a:srgbClr val="C00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134" name="曲线连接符 133"/>
          <p:cNvCxnSpPr>
            <a:stCxn id="29" idx="2"/>
            <a:endCxn id="35" idx="0"/>
          </p:cNvCxnSpPr>
          <p:nvPr/>
        </p:nvCxnSpPr>
        <p:spPr>
          <a:xfrm rot="16200000" flipH="1">
            <a:off x="3996705" y="2115421"/>
            <a:ext cx="612938" cy="1194301"/>
          </a:xfrm>
          <a:prstGeom prst="curvedConnector3">
            <a:avLst>
              <a:gd name="adj1" fmla="val 50000"/>
            </a:avLst>
          </a:prstGeom>
          <a:ln w="1905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140" name="曲线连接符 139"/>
          <p:cNvCxnSpPr>
            <a:stCxn id="28" idx="2"/>
            <a:endCxn id="106" idx="0"/>
          </p:cNvCxnSpPr>
          <p:nvPr/>
        </p:nvCxnSpPr>
        <p:spPr>
          <a:xfrm rot="16200000" flipH="1">
            <a:off x="2771438" y="3227327"/>
            <a:ext cx="674872" cy="1194299"/>
          </a:xfrm>
          <a:prstGeom prst="curvedConnector3">
            <a:avLst>
              <a:gd name="adj1" fmla="val 50000"/>
            </a:avLst>
          </a:prstGeom>
          <a:ln w="19050">
            <a:solidFill>
              <a:srgbClr val="00B05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169" name="文本框 168"/>
          <p:cNvSpPr txBox="1"/>
          <p:nvPr/>
        </p:nvSpPr>
        <p:spPr>
          <a:xfrm>
            <a:off x="2895600" y="2425700"/>
            <a:ext cx="492443" cy="276999"/>
          </a:xfrm>
          <a:prstGeom prst="rect">
            <a:avLst/>
          </a:prstGeom>
          <a:noFill/>
        </p:spPr>
        <p:txBody>
          <a:bodyPr wrap="none" rtlCol="0">
            <a:spAutoFit/>
          </a:bodyPr>
          <a:lstStyle/>
          <a:p>
            <a:r>
              <a:rPr kumimoji="1" lang="zh-CN" altLang="en-US" sz="1200" b="1" dirty="0" smtClean="0">
                <a:latin typeface="SimHei" charset="0"/>
                <a:ea typeface="SimHei" charset="0"/>
                <a:cs typeface="SimHei" charset="0"/>
              </a:rPr>
              <a:t>关闭</a:t>
            </a:r>
            <a:endParaRPr kumimoji="1" lang="zh-CN" altLang="en-US" sz="1200" b="1" dirty="0">
              <a:latin typeface="SimHei" charset="0"/>
              <a:ea typeface="SimHei" charset="0"/>
              <a:cs typeface="SimHei" charset="0"/>
            </a:endParaRPr>
          </a:p>
        </p:txBody>
      </p:sp>
      <p:sp>
        <p:nvSpPr>
          <p:cNvPr id="170" name="文本框 169"/>
          <p:cNvSpPr txBox="1"/>
          <p:nvPr/>
        </p:nvSpPr>
        <p:spPr>
          <a:xfrm>
            <a:off x="3947073" y="2425700"/>
            <a:ext cx="492443" cy="276999"/>
          </a:xfrm>
          <a:prstGeom prst="rect">
            <a:avLst/>
          </a:prstGeom>
          <a:noFill/>
        </p:spPr>
        <p:txBody>
          <a:bodyPr wrap="none" rtlCol="0">
            <a:spAutoFit/>
          </a:bodyPr>
          <a:lstStyle/>
          <a:p>
            <a:r>
              <a:rPr kumimoji="1" lang="zh-CN" altLang="en-US" sz="1200" b="1" dirty="0" smtClean="0">
                <a:latin typeface="SimHei" charset="0"/>
                <a:ea typeface="SimHei" charset="0"/>
                <a:cs typeface="SimHei" charset="0"/>
              </a:rPr>
              <a:t>开启</a:t>
            </a:r>
            <a:endParaRPr kumimoji="1" lang="zh-CN" altLang="en-US" sz="1200" b="1" dirty="0">
              <a:latin typeface="SimHei" charset="0"/>
              <a:ea typeface="SimHei" charset="0"/>
              <a:cs typeface="SimHei" charset="0"/>
            </a:endParaRPr>
          </a:p>
        </p:txBody>
      </p:sp>
      <p:sp>
        <p:nvSpPr>
          <p:cNvPr id="171" name="文本框 170"/>
          <p:cNvSpPr txBox="1"/>
          <p:nvPr/>
        </p:nvSpPr>
        <p:spPr>
          <a:xfrm>
            <a:off x="3435624" y="2942475"/>
            <a:ext cx="800219" cy="276999"/>
          </a:xfrm>
          <a:prstGeom prst="rect">
            <a:avLst/>
          </a:prstGeom>
          <a:noFill/>
        </p:spPr>
        <p:txBody>
          <a:bodyPr wrap="none" rtlCol="0">
            <a:spAutoFit/>
          </a:bodyPr>
          <a:lstStyle/>
          <a:p>
            <a:r>
              <a:rPr kumimoji="1" lang="zh-CN" altLang="en-US" sz="1200" b="1" dirty="0" smtClean="0">
                <a:latin typeface="SimHei" charset="0"/>
                <a:ea typeface="SimHei" charset="0"/>
                <a:cs typeface="SimHei" charset="0"/>
              </a:rPr>
              <a:t>放通请求</a:t>
            </a:r>
            <a:endParaRPr kumimoji="1" lang="zh-CN" altLang="en-US" sz="1200" b="1" dirty="0">
              <a:latin typeface="SimHei" charset="0"/>
              <a:ea typeface="SimHei" charset="0"/>
              <a:cs typeface="SimHei" charset="0"/>
            </a:endParaRPr>
          </a:p>
        </p:txBody>
      </p:sp>
      <p:sp>
        <p:nvSpPr>
          <p:cNvPr id="172" name="文本框 171"/>
          <p:cNvSpPr txBox="1"/>
          <p:nvPr/>
        </p:nvSpPr>
        <p:spPr>
          <a:xfrm>
            <a:off x="4887624" y="3515347"/>
            <a:ext cx="800219" cy="276999"/>
          </a:xfrm>
          <a:prstGeom prst="rect">
            <a:avLst/>
          </a:prstGeom>
          <a:noFill/>
        </p:spPr>
        <p:txBody>
          <a:bodyPr wrap="none" rtlCol="0">
            <a:spAutoFit/>
          </a:bodyPr>
          <a:lstStyle/>
          <a:p>
            <a:r>
              <a:rPr kumimoji="1" lang="zh-CN" altLang="en-US" sz="1200" b="1" dirty="0" smtClean="0">
                <a:solidFill>
                  <a:srgbClr val="C00000"/>
                </a:solidFill>
                <a:latin typeface="SimHei" charset="0"/>
                <a:ea typeface="SimHei" charset="0"/>
                <a:cs typeface="SimHei" charset="0"/>
              </a:rPr>
              <a:t>拒绝请求</a:t>
            </a:r>
            <a:endParaRPr kumimoji="1" lang="zh-CN" altLang="en-US" sz="1200" b="1" dirty="0">
              <a:solidFill>
                <a:srgbClr val="C00000"/>
              </a:solidFill>
              <a:latin typeface="SimHei" charset="0"/>
              <a:ea typeface="SimHei" charset="0"/>
              <a:cs typeface="SimHei" charset="0"/>
            </a:endParaRPr>
          </a:p>
        </p:txBody>
      </p:sp>
      <p:sp>
        <p:nvSpPr>
          <p:cNvPr id="173" name="文本框 172"/>
          <p:cNvSpPr txBox="1"/>
          <p:nvPr/>
        </p:nvSpPr>
        <p:spPr>
          <a:xfrm>
            <a:off x="2557502" y="3865065"/>
            <a:ext cx="800219" cy="276999"/>
          </a:xfrm>
          <a:prstGeom prst="rect">
            <a:avLst/>
          </a:prstGeom>
          <a:noFill/>
        </p:spPr>
        <p:txBody>
          <a:bodyPr wrap="none" rtlCol="0">
            <a:spAutoFit/>
          </a:bodyPr>
          <a:lstStyle/>
          <a:p>
            <a:r>
              <a:rPr kumimoji="1" lang="zh-CN" altLang="en-US" sz="1200" b="1" smtClean="0">
                <a:solidFill>
                  <a:srgbClr val="00B050"/>
                </a:solidFill>
                <a:latin typeface="SimHei" charset="0"/>
                <a:ea typeface="SimHei" charset="0"/>
                <a:cs typeface="SimHei" charset="0"/>
              </a:rPr>
              <a:t>业务响应</a:t>
            </a:r>
            <a:endParaRPr kumimoji="1" lang="zh-CN" altLang="en-US" sz="1200" b="1" dirty="0">
              <a:solidFill>
                <a:srgbClr val="00B050"/>
              </a:solidFill>
              <a:latin typeface="SimHei" charset="0"/>
              <a:ea typeface="SimHei" charset="0"/>
              <a:cs typeface="SimHei" charset="0"/>
            </a:endParaRPr>
          </a:p>
        </p:txBody>
      </p:sp>
      <p:sp>
        <p:nvSpPr>
          <p:cNvPr id="174" name="文本框 173"/>
          <p:cNvSpPr txBox="1"/>
          <p:nvPr/>
        </p:nvSpPr>
        <p:spPr>
          <a:xfrm>
            <a:off x="4034981" y="3872213"/>
            <a:ext cx="800219" cy="276999"/>
          </a:xfrm>
          <a:prstGeom prst="rect">
            <a:avLst/>
          </a:prstGeom>
          <a:noFill/>
        </p:spPr>
        <p:txBody>
          <a:bodyPr wrap="none" rtlCol="0">
            <a:spAutoFit/>
          </a:bodyPr>
          <a:lstStyle/>
          <a:p>
            <a:r>
              <a:rPr kumimoji="1" lang="zh-CN" altLang="en-US" sz="1200" b="1" dirty="0" smtClean="0">
                <a:solidFill>
                  <a:srgbClr val="C00000"/>
                </a:solidFill>
                <a:latin typeface="SimHei" charset="0"/>
                <a:ea typeface="SimHei" charset="0"/>
                <a:cs typeface="SimHei" charset="0"/>
              </a:rPr>
              <a:t>拒绝响应</a:t>
            </a:r>
            <a:endParaRPr kumimoji="1" lang="zh-CN" altLang="en-US" sz="1200" b="1" dirty="0">
              <a:solidFill>
                <a:srgbClr val="C00000"/>
              </a:solidFill>
              <a:latin typeface="SimHei" charset="0"/>
              <a:ea typeface="SimHei" charset="0"/>
              <a:cs typeface="SimHei" charset="0"/>
            </a:endParaRPr>
          </a:p>
        </p:txBody>
      </p:sp>
      <p:sp>
        <p:nvSpPr>
          <p:cNvPr id="175" name="文本框 174"/>
          <p:cNvSpPr txBox="1"/>
          <p:nvPr/>
        </p:nvSpPr>
        <p:spPr>
          <a:xfrm>
            <a:off x="4707693" y="1867680"/>
            <a:ext cx="492443" cy="276999"/>
          </a:xfrm>
          <a:prstGeom prst="rect">
            <a:avLst/>
          </a:prstGeom>
          <a:noFill/>
        </p:spPr>
        <p:txBody>
          <a:bodyPr wrap="none" rtlCol="0">
            <a:spAutoFit/>
          </a:bodyPr>
          <a:lstStyle/>
          <a:p>
            <a:r>
              <a:rPr kumimoji="1" lang="zh-CN" altLang="en-US" sz="1200" b="1" smtClean="0">
                <a:latin typeface="SimHei" charset="0"/>
                <a:ea typeface="SimHei" charset="0"/>
                <a:cs typeface="SimHei" charset="0"/>
              </a:rPr>
              <a:t>收集</a:t>
            </a:r>
            <a:endParaRPr kumimoji="1" lang="zh-CN" altLang="en-US" sz="1200" b="1" dirty="0">
              <a:latin typeface="SimHei" charset="0"/>
              <a:ea typeface="SimHei" charset="0"/>
              <a:cs typeface="SimHei" charset="0"/>
            </a:endParaRPr>
          </a:p>
        </p:txBody>
      </p:sp>
      <p:sp>
        <p:nvSpPr>
          <p:cNvPr id="176" name="文本框 175"/>
          <p:cNvSpPr txBox="1"/>
          <p:nvPr/>
        </p:nvSpPr>
        <p:spPr>
          <a:xfrm>
            <a:off x="6278261" y="2586771"/>
            <a:ext cx="492443" cy="276999"/>
          </a:xfrm>
          <a:prstGeom prst="rect">
            <a:avLst/>
          </a:prstGeom>
          <a:noFill/>
        </p:spPr>
        <p:txBody>
          <a:bodyPr wrap="none" rtlCol="0">
            <a:spAutoFit/>
          </a:bodyPr>
          <a:lstStyle/>
          <a:p>
            <a:r>
              <a:rPr kumimoji="1" lang="zh-CN" altLang="en-US" sz="1200" b="1" smtClean="0">
                <a:latin typeface="SimHei" charset="0"/>
                <a:ea typeface="SimHei" charset="0"/>
                <a:cs typeface="SimHei" charset="0"/>
              </a:rPr>
              <a:t>收集</a:t>
            </a:r>
            <a:endParaRPr kumimoji="1" lang="zh-CN" altLang="en-US" sz="1200" b="1" dirty="0">
              <a:latin typeface="SimHei" charset="0"/>
              <a:ea typeface="SimHei" charset="0"/>
              <a:cs typeface="SimHei" charset="0"/>
            </a:endParaRPr>
          </a:p>
        </p:txBody>
      </p:sp>
      <p:sp>
        <p:nvSpPr>
          <p:cNvPr id="26" name="内容占位符 2"/>
          <p:cNvSpPr>
            <a:spLocks noGrp="1"/>
          </p:cNvSpPr>
          <p:nvPr>
            <p:ph idx="1"/>
          </p:nvPr>
        </p:nvSpPr>
        <p:spPr>
          <a:xfrm>
            <a:off x="457200" y="4813412"/>
            <a:ext cx="8229600" cy="1566862"/>
          </a:xfrm>
        </p:spPr>
        <p:txBody>
          <a:bodyPr>
            <a:normAutofit fontScale="92500" lnSpcReduction="10000"/>
          </a:bodyPr>
          <a:lstStyle/>
          <a:p>
            <a:pPr marL="0" indent="0">
              <a:buNone/>
            </a:pPr>
            <a:r>
              <a:rPr lang="zh-CN" altLang="en-US" sz="1800" dirty="0" smtClean="0"/>
              <a:t>	当后端服务的不稳定性达到一定程度时，如果继续接收大量的请求，会严重影响服务的质量，大量的请求也会使脆弱的后端更加容易宕机，而后端应用突然宕机，则会将原本该进入该应用的所有请求分配至其他应用，进而增加了其他应用的压力。原本不稳定的应用突然增加了流量后，更加容易宕机，而流量如此不断的反复迁移，最终将会导致整个应用集群全部宕机。因此，应用</a:t>
            </a:r>
            <a:r>
              <a:rPr lang="zh-CN" altLang="en-US" sz="1800" dirty="0"/>
              <a:t>为了</a:t>
            </a:r>
            <a:r>
              <a:rPr lang="zh-CN" altLang="en-US" sz="1800" dirty="0" smtClean="0"/>
              <a:t>自生“</a:t>
            </a:r>
            <a:r>
              <a:rPr lang="zh-CN" altLang="en-US" sz="1800" dirty="0"/>
              <a:t>保命</a:t>
            </a:r>
            <a:r>
              <a:rPr lang="zh-CN" altLang="en-US" sz="1800" dirty="0" smtClean="0"/>
              <a:t>”，可以选择将部分流量拒绝，从而提供存活的概率。</a:t>
            </a:r>
            <a:endParaRPr lang="en-US" altLang="zh-CN" sz="1800" dirty="0"/>
          </a:p>
        </p:txBody>
      </p:sp>
    </p:spTree>
    <p:extLst>
      <p:ext uri="{BB962C8B-B14F-4D97-AF65-F5344CB8AC3E}">
        <p14:creationId xmlns:p14="http://schemas.microsoft.com/office/powerpoint/2010/main" val="18725060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4950</TotalTime>
  <Words>785</Words>
  <Application>Microsoft Macintosh PowerPoint</Application>
  <PresentationFormat>全屏显示(4:3)</PresentationFormat>
  <Paragraphs>263</Paragraphs>
  <Slides>22</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22</vt:i4>
      </vt:variant>
    </vt:vector>
  </HeadingPairs>
  <TitlesOfParts>
    <vt:vector size="28" baseType="lpstr">
      <vt:lpstr>Calibri</vt:lpstr>
      <vt:lpstr>SimHei</vt:lpstr>
      <vt:lpstr>Wingdings</vt:lpstr>
      <vt:lpstr>宋体</vt:lpstr>
      <vt:lpstr>Arial</vt:lpstr>
      <vt:lpstr>Office 主题</vt:lpstr>
      <vt:lpstr>Neural设计方案</vt:lpstr>
      <vt:lpstr>第一章  背景与目标</vt:lpstr>
      <vt:lpstr>中枢神经Neural使用场景</vt:lpstr>
      <vt:lpstr>中枢神经Neural模块设计</vt:lpstr>
      <vt:lpstr>第二章  总体设计方案</vt:lpstr>
      <vt:lpstr>中枢神经Neural概念设计</vt:lpstr>
      <vt:lpstr>中枢神经Neural核心架构设计</vt:lpstr>
      <vt:lpstr>第三章  详细设计</vt:lpstr>
      <vt:lpstr>1.放通率控制设计</vt:lpstr>
      <vt:lpstr>2.流量控制设计</vt:lpstr>
      <vt:lpstr>2.1.限流算法----漏桶算法</vt:lpstr>
      <vt:lpstr>限流算法----令牌桶算法</vt:lpstr>
      <vt:lpstr>限流算法----令牌桶算法</vt:lpstr>
      <vt:lpstr>基于RateLimiter的流速控制</vt:lpstr>
      <vt:lpstr>速率控制设计</vt:lpstr>
      <vt:lpstr>基于Semaphore信号量的并发控制</vt:lpstr>
      <vt:lpstr>3.服务降级设计</vt:lpstr>
      <vt:lpstr>服务降级</vt:lpstr>
      <vt:lpstr>聊聊高并发系统之降级特技</vt:lpstr>
      <vt:lpstr>4.幂等机制</vt:lpstr>
      <vt:lpstr>5.泛化容错核心设计(动态参数化控制整个容错)</vt:lpstr>
      <vt:lpstr>第四章  详细设计</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监控告警中心</dc:title>
  <dc:creator>test</dc:creator>
  <cp:lastModifiedBy>administrator</cp:lastModifiedBy>
  <cp:revision>2366</cp:revision>
  <dcterms:created xsi:type="dcterms:W3CDTF">2015-12-08T05:36:32Z</dcterms:created>
  <dcterms:modified xsi:type="dcterms:W3CDTF">2016-07-04T07:55:15Z</dcterms:modified>
</cp:coreProperties>
</file>