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67" r:id="rId3"/>
    <p:sldId id="281" r:id="rId4"/>
    <p:sldId id="280" r:id="rId5"/>
    <p:sldId id="301" r:id="rId6"/>
    <p:sldId id="305" r:id="rId7"/>
    <p:sldId id="285" r:id="rId8"/>
    <p:sldId id="288" r:id="rId9"/>
    <p:sldId id="302" r:id="rId10"/>
    <p:sldId id="286" r:id="rId11"/>
    <p:sldId id="294" r:id="rId12"/>
    <p:sldId id="293" r:id="rId13"/>
    <p:sldId id="290" r:id="rId14"/>
    <p:sldId id="291" r:id="rId15"/>
    <p:sldId id="292" r:id="rId16"/>
    <p:sldId id="287" r:id="rId17"/>
    <p:sldId id="296" r:id="rId18"/>
    <p:sldId id="289" r:id="rId19"/>
    <p:sldId id="300" r:id="rId20"/>
    <p:sldId id="303" r:id="rId21"/>
    <p:sldId id="282" r:id="rId22"/>
    <p:sldId id="304" r:id="rId2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00"/>
    <a:srgbClr val="0096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7"/>
    <p:restoredTop sz="95081" autoAdjust="0"/>
  </p:normalViewPr>
  <p:slideViewPr>
    <p:cSldViewPr snapToGrid="0" snapToObjects="1">
      <p:cViewPr>
        <p:scale>
          <a:sx n="100" d="100"/>
          <a:sy n="100" d="100"/>
        </p:scale>
        <p:origin x="1416"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040F3-EB06-D54C-AA27-850D15F065E4}" type="datetimeFigureOut">
              <a:rPr kumimoji="1" lang="zh-CN" altLang="en-US" smtClean="0"/>
              <a:t>16/7/4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C8E33-9E3E-1C4C-8F8E-F88DFE98CE0B}" type="slidenum">
              <a:rPr kumimoji="1" lang="zh-CN" altLang="en-US" smtClean="0"/>
              <a:t>‹#›</a:t>
            </a:fld>
            <a:endParaRPr kumimoji="1" lang="zh-CN" altLang="en-US"/>
          </a:p>
        </p:txBody>
      </p:sp>
    </p:spTree>
    <p:extLst>
      <p:ext uri="{BB962C8B-B14F-4D97-AF65-F5344CB8AC3E}">
        <p14:creationId xmlns:p14="http://schemas.microsoft.com/office/powerpoint/2010/main" val="79755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0D9DDC8-7DC3-EA4B-903D-B88E771544DB}" type="datetime1">
              <a:rPr kumimoji="1" lang="zh-CN" altLang="en-US" smtClean="0"/>
              <a:t>16/7/4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6586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95C184A-9458-8E45-90DF-D359135F2255}" type="datetime1">
              <a:rPr kumimoji="1" lang="zh-CN" altLang="en-US" smtClean="0"/>
              <a:t>16/7/4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99050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6CEB6BC-CA51-AA4A-B542-B89802A652EE}" type="datetime1">
              <a:rPr kumimoji="1" lang="zh-CN" altLang="en-US" smtClean="0"/>
              <a:t>16/7/4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07742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4B6EAE-BF81-CD45-9298-77474811232F}" type="datetime1">
              <a:rPr kumimoji="1" lang="zh-CN" altLang="en-US" smtClean="0"/>
              <a:t>16/7/4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36352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78113B1-1352-A34A-AF31-2C2E865337D0}" type="datetime1">
              <a:rPr kumimoji="1" lang="zh-CN" altLang="en-US" smtClean="0"/>
              <a:t>16/7/4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265030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85BB520-79EA-DD46-99B2-3460AF0A479A}" type="datetime1">
              <a:rPr kumimoji="1" lang="zh-CN" altLang="en-US" smtClean="0"/>
              <a:t>16/7/4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60254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E619A6B-2664-E746-B80D-9AAAEE9FE95E}" type="datetime1">
              <a:rPr kumimoji="1" lang="zh-CN" altLang="en-US" smtClean="0"/>
              <a:t>16/7/4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283016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407C5F7-FA8D-4B4A-BE69-15F5D980741F}" type="datetime1">
              <a:rPr kumimoji="1" lang="zh-CN" altLang="en-US" smtClean="0"/>
              <a:t>16/7/4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24426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B59D30-3662-804C-9C66-1A1383FDD18F}" type="datetime1">
              <a:rPr kumimoji="1" lang="zh-CN" altLang="en-US" smtClean="0"/>
              <a:t>16/7/4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55403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39332A7-8F83-7F40-8BE8-5D64D17DC1FD}" type="datetime1">
              <a:rPr kumimoji="1" lang="zh-CN" altLang="en-US" smtClean="0"/>
              <a:t>16/7/4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72175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5E6588E-3152-F74C-B687-672722691C17}" type="datetime1">
              <a:rPr kumimoji="1" lang="zh-CN" altLang="en-US" smtClean="0"/>
              <a:t>16/7/4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3735356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F7457-E60D-2345-82D8-E9D4493DC366}" type="datetime1">
              <a:rPr kumimoji="1" lang="zh-CN" altLang="en-US" smtClean="0"/>
              <a:t>16/7/4</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402323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innianshilongnian.iteye.com/blog/2306477" TargetMode="External"/><Relationship Id="rId3" Type="http://schemas.openxmlformats.org/officeDocument/2006/relationships/hyperlink" Target="http://jinnianshilongnian.iteye.com/blog/23051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806869"/>
            <a:ext cx="7772400" cy="1470025"/>
          </a:xfrm>
        </p:spPr>
        <p:txBody>
          <a:bodyPr>
            <a:noAutofit/>
          </a:bodyPr>
          <a:lstStyle/>
          <a:p>
            <a:r>
              <a:rPr kumimoji="1" lang="en-US" altLang="zh-CN" sz="4800" i="1" dirty="0" smtClean="0">
                <a:latin typeface="SimHei" charset="0"/>
                <a:ea typeface="SimHei" charset="0"/>
                <a:cs typeface="SimHei" charset="0"/>
              </a:rPr>
              <a:t>Neural</a:t>
            </a:r>
            <a:r>
              <a:rPr kumimoji="1" lang="zh-CN" altLang="en-US" sz="4800" i="1" dirty="0" smtClean="0">
                <a:latin typeface="SimHei" charset="0"/>
                <a:ea typeface="SimHei" charset="0"/>
                <a:cs typeface="SimHei" charset="0"/>
              </a:rPr>
              <a:t>设计方案</a:t>
            </a:r>
            <a:endParaRPr kumimoji="1" lang="zh-CN" altLang="en-US" sz="4800" i="1" dirty="0">
              <a:latin typeface="SimHei" charset="0"/>
              <a:ea typeface="SimHei" charset="0"/>
              <a:cs typeface="SimHei" charset="0"/>
            </a:endParaRPr>
          </a:p>
        </p:txBody>
      </p:sp>
      <p:sp>
        <p:nvSpPr>
          <p:cNvPr id="3" name="副标题 2"/>
          <p:cNvSpPr>
            <a:spLocks noGrp="1"/>
          </p:cNvSpPr>
          <p:nvPr>
            <p:ph type="subTitle" idx="1"/>
          </p:nvPr>
        </p:nvSpPr>
        <p:spPr>
          <a:xfrm>
            <a:off x="1371600" y="4519246"/>
            <a:ext cx="6400800" cy="671732"/>
          </a:xfrm>
        </p:spPr>
        <p:txBody>
          <a:bodyPr/>
          <a:lstStyle/>
          <a:p>
            <a:r>
              <a:rPr kumimoji="1" lang="en-US" altLang="zh-CN" dirty="0" smtClean="0"/>
              <a:t>2016</a:t>
            </a:r>
            <a:r>
              <a:rPr kumimoji="1" lang="zh-CN" altLang="en-US" dirty="0" smtClean="0"/>
              <a:t>年</a:t>
            </a:r>
            <a:r>
              <a:rPr kumimoji="1" lang="en-US" altLang="zh-CN" dirty="0" smtClean="0"/>
              <a:t>7</a:t>
            </a:r>
            <a:r>
              <a:rPr kumimoji="1" lang="zh-CN" altLang="en-US" dirty="0" smtClean="0"/>
              <a:t>月</a:t>
            </a:r>
            <a:endParaRPr kumimoji="1" lang="zh-CN" altLang="en-US"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a:t>
            </a:fld>
            <a:endParaRPr kumimoji="1" lang="zh-CN" altLang="en-US"/>
          </a:p>
        </p:txBody>
      </p:sp>
    </p:spTree>
    <p:extLst>
      <p:ext uri="{BB962C8B-B14F-4D97-AF65-F5344CB8AC3E}">
        <p14:creationId xmlns:p14="http://schemas.microsoft.com/office/powerpoint/2010/main" val="1572585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1.</a:t>
            </a:r>
            <a:r>
              <a:rPr kumimoji="1" lang="zh-CN" altLang="en-US" sz="3200" dirty="0" smtClean="0">
                <a:latin typeface="SimHei" charset="0"/>
                <a:ea typeface="SimHei" charset="0"/>
                <a:cs typeface="SimHei" charset="0"/>
              </a:rPr>
              <a:t>放通率控制设计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10</a:t>
            </a:fld>
            <a:endParaRPr kumimoji="1" lang="zh-CN" altLang="en-US"/>
          </a:p>
        </p:txBody>
      </p:sp>
      <p:sp>
        <p:nvSpPr>
          <p:cNvPr id="29" name="圆角矩形 28"/>
          <p:cNvSpPr/>
          <p:nvPr/>
        </p:nvSpPr>
        <p:spPr>
          <a:xfrm>
            <a:off x="3108874" y="193810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放通率开关</a:t>
            </a:r>
          </a:p>
        </p:txBody>
      </p:sp>
      <p:sp>
        <p:nvSpPr>
          <p:cNvPr id="95" name="圆角矩形 94"/>
          <p:cNvSpPr/>
          <p:nvPr/>
        </p:nvSpPr>
        <p:spPr>
          <a:xfrm>
            <a:off x="3108875" y="103207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1914575" y="3019041"/>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sp>
        <p:nvSpPr>
          <p:cNvPr id="108" name="圆角矩形 107"/>
          <p:cNvSpPr/>
          <p:nvPr/>
        </p:nvSpPr>
        <p:spPr>
          <a:xfrm>
            <a:off x="5649875" y="1825022"/>
            <a:ext cx="1194300" cy="702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监控、统计</a:t>
            </a:r>
          </a:p>
          <a:p>
            <a:pPr algn="ctr"/>
            <a:r>
              <a:rPr kumimoji="1" lang="zh-CN" altLang="en-US" sz="1400" dirty="0" smtClean="0">
                <a:latin typeface="SimHei" charset="0"/>
                <a:ea typeface="SimHei" charset="0"/>
                <a:cs typeface="SimHei" charset="0"/>
              </a:rPr>
              <a:t>通知、告警</a:t>
            </a:r>
          </a:p>
        </p:txBody>
      </p:sp>
      <p:cxnSp>
        <p:nvCxnSpPr>
          <p:cNvPr id="109" name="曲线连接符 108"/>
          <p:cNvCxnSpPr>
            <a:stCxn id="29" idx="3"/>
            <a:endCxn id="108" idx="1"/>
          </p:cNvCxnSpPr>
          <p:nvPr/>
        </p:nvCxnSpPr>
        <p:spPr>
          <a:xfrm>
            <a:off x="4303174" y="2172103"/>
            <a:ext cx="1346701" cy="3919"/>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35" name="圆角矩形 34"/>
          <p:cNvSpPr/>
          <p:nvPr/>
        </p:nvSpPr>
        <p:spPr>
          <a:xfrm>
            <a:off x="4303175" y="3019041"/>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放通率控制</a:t>
            </a:r>
          </a:p>
        </p:txBody>
      </p:sp>
      <p:cxnSp>
        <p:nvCxnSpPr>
          <p:cNvPr id="38" name="曲线连接符 37"/>
          <p:cNvCxnSpPr>
            <a:stCxn id="35" idx="3"/>
            <a:endCxn id="108" idx="2"/>
          </p:cNvCxnSpPr>
          <p:nvPr/>
        </p:nvCxnSpPr>
        <p:spPr>
          <a:xfrm flipV="1">
            <a:off x="5497475" y="2527022"/>
            <a:ext cx="749550" cy="726019"/>
          </a:xfrm>
          <a:prstGeom prst="curvedConnector2">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45" name="直线箭头连接符 44"/>
          <p:cNvCxnSpPr>
            <a:stCxn id="95" idx="2"/>
            <a:endCxn id="29" idx="0"/>
          </p:cNvCxnSpPr>
          <p:nvPr/>
        </p:nvCxnSpPr>
        <p:spPr>
          <a:xfrm flipH="1">
            <a:off x="3706024" y="1500074"/>
            <a:ext cx="1" cy="438029"/>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曲线连接符 57"/>
          <p:cNvCxnSpPr>
            <a:stCxn id="29" idx="2"/>
            <a:endCxn id="28" idx="0"/>
          </p:cNvCxnSpPr>
          <p:nvPr/>
        </p:nvCxnSpPr>
        <p:spPr>
          <a:xfrm rot="5400000">
            <a:off x="2802406" y="2115423"/>
            <a:ext cx="612938" cy="119429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00" name="曲线连接符 99"/>
          <p:cNvCxnSpPr>
            <a:stCxn id="35" idx="1"/>
            <a:endCxn id="28" idx="3"/>
          </p:cNvCxnSpPr>
          <p:nvPr/>
        </p:nvCxnSpPr>
        <p:spPr>
          <a:xfrm rot="10800000">
            <a:off x="3108875" y="3253041"/>
            <a:ext cx="1194300"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6" name="圆角矩形 105"/>
          <p:cNvSpPr/>
          <p:nvPr/>
        </p:nvSpPr>
        <p:spPr>
          <a:xfrm>
            <a:off x="3108874" y="416191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07" name="曲线连接符 106"/>
          <p:cNvCxnSpPr>
            <a:stCxn id="35" idx="2"/>
            <a:endCxn id="106" idx="0"/>
          </p:cNvCxnSpPr>
          <p:nvPr/>
        </p:nvCxnSpPr>
        <p:spPr>
          <a:xfrm rot="5400000">
            <a:off x="3965739" y="3227327"/>
            <a:ext cx="674872" cy="1194301"/>
          </a:xfrm>
          <a:prstGeom prst="curvedConnector3">
            <a:avLst>
              <a:gd name="adj1" fmla="val 50000"/>
            </a:avLst>
          </a:prstGeom>
          <a:ln w="1905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34" name="曲线连接符 133"/>
          <p:cNvCxnSpPr>
            <a:stCxn id="29" idx="2"/>
            <a:endCxn id="35" idx="0"/>
          </p:cNvCxnSpPr>
          <p:nvPr/>
        </p:nvCxnSpPr>
        <p:spPr>
          <a:xfrm rot="16200000" flipH="1">
            <a:off x="3996705" y="2115421"/>
            <a:ext cx="612938" cy="119430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0" name="曲线连接符 139"/>
          <p:cNvCxnSpPr>
            <a:stCxn id="28" idx="2"/>
            <a:endCxn id="106" idx="0"/>
          </p:cNvCxnSpPr>
          <p:nvPr/>
        </p:nvCxnSpPr>
        <p:spPr>
          <a:xfrm rot="16200000" flipH="1">
            <a:off x="2771438" y="3227327"/>
            <a:ext cx="674872" cy="1194299"/>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69" name="文本框 168"/>
          <p:cNvSpPr txBox="1"/>
          <p:nvPr/>
        </p:nvSpPr>
        <p:spPr>
          <a:xfrm>
            <a:off x="2895600" y="2425700"/>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关闭</a:t>
            </a:r>
            <a:endParaRPr kumimoji="1" lang="zh-CN" altLang="en-US" sz="1200" b="1" dirty="0">
              <a:latin typeface="SimHei" charset="0"/>
              <a:ea typeface="SimHei" charset="0"/>
              <a:cs typeface="SimHei" charset="0"/>
            </a:endParaRPr>
          </a:p>
        </p:txBody>
      </p:sp>
      <p:sp>
        <p:nvSpPr>
          <p:cNvPr id="170" name="文本框 169"/>
          <p:cNvSpPr txBox="1"/>
          <p:nvPr/>
        </p:nvSpPr>
        <p:spPr>
          <a:xfrm>
            <a:off x="3947073" y="2425700"/>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开启</a:t>
            </a:r>
            <a:endParaRPr kumimoji="1" lang="zh-CN" altLang="en-US" sz="1200" b="1" dirty="0">
              <a:latin typeface="SimHei" charset="0"/>
              <a:ea typeface="SimHei" charset="0"/>
              <a:cs typeface="SimHei" charset="0"/>
            </a:endParaRPr>
          </a:p>
        </p:txBody>
      </p:sp>
      <p:sp>
        <p:nvSpPr>
          <p:cNvPr id="171" name="文本框 170"/>
          <p:cNvSpPr txBox="1"/>
          <p:nvPr/>
        </p:nvSpPr>
        <p:spPr>
          <a:xfrm>
            <a:off x="3435624" y="2942475"/>
            <a:ext cx="800219"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放通请求</a:t>
            </a:r>
            <a:endParaRPr kumimoji="1" lang="zh-CN" altLang="en-US" sz="1200" b="1" dirty="0">
              <a:latin typeface="SimHei" charset="0"/>
              <a:ea typeface="SimHei" charset="0"/>
              <a:cs typeface="SimHei" charset="0"/>
            </a:endParaRPr>
          </a:p>
        </p:txBody>
      </p:sp>
      <p:sp>
        <p:nvSpPr>
          <p:cNvPr id="172" name="文本框 171"/>
          <p:cNvSpPr txBox="1"/>
          <p:nvPr/>
        </p:nvSpPr>
        <p:spPr>
          <a:xfrm>
            <a:off x="4887624" y="3515347"/>
            <a:ext cx="800219"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拒绝请求</a:t>
            </a:r>
            <a:endParaRPr kumimoji="1" lang="zh-CN" altLang="en-US" sz="1200" b="1" dirty="0">
              <a:solidFill>
                <a:srgbClr val="C00000"/>
              </a:solidFill>
              <a:latin typeface="SimHei" charset="0"/>
              <a:ea typeface="SimHei" charset="0"/>
              <a:cs typeface="SimHei" charset="0"/>
            </a:endParaRPr>
          </a:p>
        </p:txBody>
      </p:sp>
      <p:sp>
        <p:nvSpPr>
          <p:cNvPr id="173" name="文本框 172"/>
          <p:cNvSpPr txBox="1"/>
          <p:nvPr/>
        </p:nvSpPr>
        <p:spPr>
          <a:xfrm>
            <a:off x="2557502" y="3865065"/>
            <a:ext cx="800219" cy="276999"/>
          </a:xfrm>
          <a:prstGeom prst="rect">
            <a:avLst/>
          </a:prstGeom>
          <a:noFill/>
        </p:spPr>
        <p:txBody>
          <a:bodyPr wrap="none" rtlCol="0">
            <a:spAutoFit/>
          </a:bodyPr>
          <a:lstStyle/>
          <a:p>
            <a:r>
              <a:rPr kumimoji="1" lang="zh-CN" altLang="en-US" sz="1200" b="1" smtClean="0">
                <a:solidFill>
                  <a:srgbClr val="00B050"/>
                </a:solidFill>
                <a:latin typeface="SimHei" charset="0"/>
                <a:ea typeface="SimHei" charset="0"/>
                <a:cs typeface="SimHei" charset="0"/>
              </a:rPr>
              <a:t>业务响应</a:t>
            </a:r>
            <a:endParaRPr kumimoji="1" lang="zh-CN" altLang="en-US" sz="1200" b="1" dirty="0">
              <a:solidFill>
                <a:srgbClr val="00B050"/>
              </a:solidFill>
              <a:latin typeface="SimHei" charset="0"/>
              <a:ea typeface="SimHei" charset="0"/>
              <a:cs typeface="SimHei" charset="0"/>
            </a:endParaRPr>
          </a:p>
        </p:txBody>
      </p:sp>
      <p:sp>
        <p:nvSpPr>
          <p:cNvPr id="174" name="文本框 173"/>
          <p:cNvSpPr txBox="1"/>
          <p:nvPr/>
        </p:nvSpPr>
        <p:spPr>
          <a:xfrm>
            <a:off x="4034981" y="3872213"/>
            <a:ext cx="800219"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拒绝响应</a:t>
            </a:r>
            <a:endParaRPr kumimoji="1" lang="zh-CN" altLang="en-US" sz="1200" b="1" dirty="0">
              <a:solidFill>
                <a:srgbClr val="C00000"/>
              </a:solidFill>
              <a:latin typeface="SimHei" charset="0"/>
              <a:ea typeface="SimHei" charset="0"/>
              <a:cs typeface="SimHei" charset="0"/>
            </a:endParaRPr>
          </a:p>
        </p:txBody>
      </p:sp>
      <p:sp>
        <p:nvSpPr>
          <p:cNvPr id="175" name="文本框 174"/>
          <p:cNvSpPr txBox="1"/>
          <p:nvPr/>
        </p:nvSpPr>
        <p:spPr>
          <a:xfrm>
            <a:off x="4707693" y="1867680"/>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收集</a:t>
            </a:r>
            <a:endParaRPr kumimoji="1" lang="zh-CN" altLang="en-US" sz="1200" b="1" dirty="0">
              <a:latin typeface="SimHei" charset="0"/>
              <a:ea typeface="SimHei" charset="0"/>
              <a:cs typeface="SimHei" charset="0"/>
            </a:endParaRPr>
          </a:p>
        </p:txBody>
      </p:sp>
      <p:sp>
        <p:nvSpPr>
          <p:cNvPr id="176" name="文本框 175"/>
          <p:cNvSpPr txBox="1"/>
          <p:nvPr/>
        </p:nvSpPr>
        <p:spPr>
          <a:xfrm>
            <a:off x="6278261" y="2586771"/>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收集</a:t>
            </a:r>
            <a:endParaRPr kumimoji="1" lang="zh-CN" altLang="en-US" sz="1200" b="1" dirty="0">
              <a:latin typeface="SimHei" charset="0"/>
              <a:ea typeface="SimHei" charset="0"/>
              <a:cs typeface="SimHei" charset="0"/>
            </a:endParaRPr>
          </a:p>
        </p:txBody>
      </p:sp>
      <p:sp>
        <p:nvSpPr>
          <p:cNvPr id="26" name="内容占位符 2"/>
          <p:cNvSpPr>
            <a:spLocks noGrp="1"/>
          </p:cNvSpPr>
          <p:nvPr>
            <p:ph idx="1"/>
          </p:nvPr>
        </p:nvSpPr>
        <p:spPr>
          <a:xfrm>
            <a:off x="457200" y="4813412"/>
            <a:ext cx="8229600" cy="1566862"/>
          </a:xfrm>
        </p:spPr>
        <p:txBody>
          <a:bodyPr>
            <a:normAutofit fontScale="92500" lnSpcReduction="10000"/>
          </a:bodyPr>
          <a:lstStyle/>
          <a:p>
            <a:pPr marL="0" indent="0">
              <a:buNone/>
            </a:pPr>
            <a:r>
              <a:rPr lang="zh-CN" altLang="en-US" sz="1800" dirty="0" smtClean="0"/>
              <a:t>	当后端服务的不稳定性达到一定程度时，如果继续接收大量的请求，会严重影响服务的质量，大量的请求也会使脆弱的后端更加容易宕机，而后端应用突然宕机，则会将原本该进入该应用的所有请求分配至其他应用，进而增加了其他应用的压力。原本不稳定的应用突然增加了流量后，更加容易宕机，而流量如此不断的反复迁移，最终将会导致整个应用集群全部宕机。因此，应用</a:t>
            </a:r>
            <a:r>
              <a:rPr lang="zh-CN" altLang="en-US" sz="1800" dirty="0"/>
              <a:t>为了</a:t>
            </a:r>
            <a:r>
              <a:rPr lang="zh-CN" altLang="en-US" sz="1800" dirty="0" smtClean="0"/>
              <a:t>自生“</a:t>
            </a:r>
            <a:r>
              <a:rPr lang="zh-CN" altLang="en-US" sz="1800" dirty="0"/>
              <a:t>保命</a:t>
            </a:r>
            <a:r>
              <a:rPr lang="zh-CN" altLang="en-US" sz="1800" dirty="0" smtClean="0"/>
              <a:t>”，可以选择将部分流量拒绝，从而提供存活的概率。</a:t>
            </a:r>
            <a:endParaRPr lang="en-US" altLang="zh-CN" sz="1800" dirty="0"/>
          </a:p>
        </p:txBody>
      </p:sp>
    </p:spTree>
    <p:extLst>
      <p:ext uri="{BB962C8B-B14F-4D97-AF65-F5344CB8AC3E}">
        <p14:creationId xmlns:p14="http://schemas.microsoft.com/office/powerpoint/2010/main" val="1872506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1614488"/>
          </a:xfrm>
        </p:spPr>
        <p:txBody>
          <a:bodyPr>
            <a:noAutofit/>
          </a:bodyPr>
          <a:lstStyle/>
          <a:p>
            <a:pPr marL="0" indent="0">
              <a:buNone/>
            </a:pPr>
            <a:r>
              <a:rPr lang="zh-CN" altLang="en-US" sz="1800" dirty="0" smtClean="0"/>
              <a:t>	漏</a:t>
            </a:r>
            <a:r>
              <a:rPr lang="zh-CN" altLang="en-US" sz="1800" dirty="0"/>
              <a:t>桶</a:t>
            </a:r>
            <a:r>
              <a:rPr lang="en-US" altLang="zh-CN" sz="1800" dirty="0"/>
              <a:t>(Leaky Bucket)</a:t>
            </a:r>
            <a:r>
              <a:rPr lang="zh-CN" altLang="en-US" sz="1800" dirty="0"/>
              <a:t>算法思路很</a:t>
            </a:r>
            <a:r>
              <a:rPr lang="zh-CN" altLang="en-US" sz="1800" dirty="0" smtClean="0"/>
              <a:t>简单，水</a:t>
            </a:r>
            <a:r>
              <a:rPr lang="en-US" altLang="zh-CN" sz="1800" dirty="0"/>
              <a:t>(</a:t>
            </a:r>
            <a:r>
              <a:rPr lang="zh-CN" altLang="en-US" sz="1800" dirty="0"/>
              <a:t>请求</a:t>
            </a:r>
            <a:r>
              <a:rPr lang="en-US" altLang="zh-CN" sz="1800" dirty="0"/>
              <a:t>)</a:t>
            </a:r>
            <a:r>
              <a:rPr lang="zh-CN" altLang="en-US" sz="1800" dirty="0"/>
              <a:t>先进入到漏桶</a:t>
            </a:r>
            <a:r>
              <a:rPr lang="zh-CN" altLang="en-US" sz="1800" dirty="0" smtClean="0"/>
              <a:t>里，漏</a:t>
            </a:r>
            <a:r>
              <a:rPr lang="zh-CN" altLang="en-US" sz="1800" dirty="0"/>
              <a:t>桶以一定的速度出水</a:t>
            </a:r>
            <a:r>
              <a:rPr lang="en-US" altLang="zh-CN" sz="1800" dirty="0"/>
              <a:t>(</a:t>
            </a:r>
            <a:r>
              <a:rPr lang="zh-CN" altLang="en-US" sz="1800" dirty="0"/>
              <a:t>接口有响应速率</a:t>
            </a:r>
            <a:r>
              <a:rPr lang="en-US" altLang="zh-CN" sz="1800" dirty="0" smtClean="0"/>
              <a:t>)</a:t>
            </a:r>
            <a:r>
              <a:rPr lang="zh-CN" altLang="en-US" sz="1800" dirty="0" smtClean="0"/>
              <a:t>，当水</a:t>
            </a:r>
            <a:r>
              <a:rPr lang="zh-CN" altLang="en-US" sz="1800" dirty="0"/>
              <a:t>流入速度过大会直接溢出</a:t>
            </a:r>
            <a:r>
              <a:rPr lang="en-US" altLang="zh-CN" sz="1800" dirty="0"/>
              <a:t>(</a:t>
            </a:r>
            <a:r>
              <a:rPr lang="zh-CN" altLang="en-US" sz="1800" dirty="0"/>
              <a:t>访问频率超过接口响应速率</a:t>
            </a:r>
            <a:r>
              <a:rPr lang="en-US" altLang="zh-CN" sz="1800" dirty="0" smtClean="0"/>
              <a:t>)</a:t>
            </a:r>
            <a:r>
              <a:rPr lang="zh-CN" altLang="en-US" sz="1800" dirty="0" smtClean="0"/>
              <a:t>，然后</a:t>
            </a:r>
            <a:r>
              <a:rPr lang="zh-CN" altLang="en-US" sz="1800" dirty="0"/>
              <a:t>就拒绝</a:t>
            </a:r>
            <a:r>
              <a:rPr lang="zh-CN" altLang="en-US" sz="1800" dirty="0" smtClean="0"/>
              <a:t>请求，可以</a:t>
            </a:r>
            <a:r>
              <a:rPr lang="zh-CN" altLang="en-US" sz="1800" dirty="0"/>
              <a:t>看出漏桶算法能强行限制数据的传输</a:t>
            </a:r>
            <a:r>
              <a:rPr lang="zh-CN" altLang="en-US" sz="1800" dirty="0" smtClean="0"/>
              <a:t>速率</a:t>
            </a:r>
            <a:r>
              <a:rPr lang="zh-CN" altLang="en-US" sz="1800" dirty="0"/>
              <a:t>，</a:t>
            </a:r>
            <a:r>
              <a:rPr lang="zh-CN" altLang="en-US" sz="1800" dirty="0" smtClean="0"/>
              <a:t>示意图如下</a:t>
            </a:r>
            <a:r>
              <a:rPr lang="en-US" altLang="zh-CN" sz="1400" dirty="0" smtClean="0">
                <a:solidFill>
                  <a:srgbClr val="FF0000"/>
                </a:solidFill>
              </a:rPr>
              <a:t>(</a:t>
            </a:r>
            <a:r>
              <a:rPr lang="zh-CN" altLang="en-US" sz="1400" dirty="0" smtClean="0">
                <a:solidFill>
                  <a:srgbClr val="FF0000"/>
                </a:solidFill>
              </a:rPr>
              <a:t>因为</a:t>
            </a:r>
            <a:r>
              <a:rPr lang="zh-CN" altLang="en-US" sz="1400" dirty="0">
                <a:solidFill>
                  <a:srgbClr val="FF0000"/>
                </a:solidFill>
              </a:rPr>
              <a:t>漏桶的漏出速率是固定的参数</a:t>
            </a:r>
            <a:r>
              <a:rPr lang="en-US" altLang="zh-CN" sz="1400" dirty="0">
                <a:solidFill>
                  <a:srgbClr val="FF0000"/>
                </a:solidFill>
              </a:rPr>
              <a:t>,</a:t>
            </a:r>
            <a:r>
              <a:rPr lang="zh-CN" altLang="en-US" sz="1400" dirty="0">
                <a:solidFill>
                  <a:srgbClr val="FF0000"/>
                </a:solidFill>
              </a:rPr>
              <a:t>所以</a:t>
            </a:r>
            <a:r>
              <a:rPr lang="en-US" altLang="zh-CN" sz="1400" dirty="0">
                <a:solidFill>
                  <a:srgbClr val="FF0000"/>
                </a:solidFill>
              </a:rPr>
              <a:t>,</a:t>
            </a:r>
            <a:r>
              <a:rPr lang="zh-CN" altLang="en-US" sz="1400" dirty="0">
                <a:solidFill>
                  <a:srgbClr val="FF0000"/>
                </a:solidFill>
              </a:rPr>
              <a:t>即使网络中不存在资源冲突</a:t>
            </a:r>
            <a:r>
              <a:rPr lang="en-US" altLang="zh-CN" sz="1400" dirty="0">
                <a:solidFill>
                  <a:srgbClr val="FF0000"/>
                </a:solidFill>
              </a:rPr>
              <a:t>(</a:t>
            </a:r>
            <a:r>
              <a:rPr lang="zh-CN" altLang="en-US" sz="1400" dirty="0">
                <a:solidFill>
                  <a:srgbClr val="FF0000"/>
                </a:solidFill>
              </a:rPr>
              <a:t>没有发生拥塞</a:t>
            </a:r>
            <a:r>
              <a:rPr lang="en-US" altLang="zh-CN" sz="1400" dirty="0">
                <a:solidFill>
                  <a:srgbClr val="FF0000"/>
                </a:solidFill>
              </a:rPr>
              <a:t>),</a:t>
            </a:r>
            <a:r>
              <a:rPr lang="zh-CN" altLang="en-US" sz="1400" dirty="0">
                <a:solidFill>
                  <a:srgbClr val="FF0000"/>
                </a:solidFill>
              </a:rPr>
              <a:t>漏桶算法也不能使流突发</a:t>
            </a:r>
            <a:r>
              <a:rPr lang="en-US" altLang="zh-CN" sz="1400" dirty="0">
                <a:solidFill>
                  <a:srgbClr val="FF0000"/>
                </a:solidFill>
              </a:rPr>
              <a:t>(burst)</a:t>
            </a:r>
            <a:r>
              <a:rPr lang="zh-CN" altLang="en-US" sz="1400" dirty="0">
                <a:solidFill>
                  <a:srgbClr val="FF0000"/>
                </a:solidFill>
              </a:rPr>
              <a:t>到端口速率</a:t>
            </a:r>
            <a:r>
              <a:rPr lang="en-US" altLang="zh-CN" sz="1400" dirty="0">
                <a:solidFill>
                  <a:srgbClr val="FF0000"/>
                </a:solidFill>
              </a:rPr>
              <a:t>.</a:t>
            </a:r>
            <a:r>
              <a:rPr lang="zh-CN" altLang="en-US" sz="1400" dirty="0">
                <a:solidFill>
                  <a:srgbClr val="FF0000"/>
                </a:solidFill>
              </a:rPr>
              <a:t>因此</a:t>
            </a:r>
            <a:r>
              <a:rPr lang="en-US" altLang="zh-CN" sz="1400" dirty="0">
                <a:solidFill>
                  <a:srgbClr val="FF0000"/>
                </a:solidFill>
              </a:rPr>
              <a:t>,</a:t>
            </a:r>
            <a:r>
              <a:rPr lang="zh-CN" altLang="en-US" sz="1400" dirty="0">
                <a:solidFill>
                  <a:srgbClr val="FF0000"/>
                </a:solidFill>
              </a:rPr>
              <a:t>漏桶算法对于存在突发特性的流量来说缺乏</a:t>
            </a:r>
            <a:r>
              <a:rPr lang="zh-CN" altLang="en-US" sz="1400" dirty="0" smtClean="0">
                <a:solidFill>
                  <a:srgbClr val="FF0000"/>
                </a:solidFill>
              </a:rPr>
              <a:t>效率</a:t>
            </a:r>
            <a:r>
              <a:rPr lang="en-US" altLang="zh-CN" sz="1400" dirty="0" smtClean="0">
                <a:solidFill>
                  <a:srgbClr val="FF0000"/>
                </a:solidFill>
              </a:rPr>
              <a:t>)</a:t>
            </a:r>
            <a:r>
              <a:rPr lang="en-US" altLang="zh-CN" sz="1400" dirty="0" smtClean="0"/>
              <a:t>:</a:t>
            </a:r>
            <a:endParaRPr lang="en-US" altLang="zh-CN" sz="1400"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11</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en-US" altLang="zh-CN" sz="2800" b="1" dirty="0" smtClean="0"/>
              <a:t>2.1.</a:t>
            </a:r>
            <a:r>
              <a:rPr lang="zh-CN" altLang="en-US" sz="2800" b="1" dirty="0" smtClean="0"/>
              <a:t>限流算法</a:t>
            </a:r>
            <a:r>
              <a:rPr lang="en-US" altLang="zh-CN" sz="2800" b="1" dirty="0" smtClean="0"/>
              <a:t>----</a:t>
            </a:r>
            <a:r>
              <a:rPr lang="zh-CN" altLang="en-US" sz="2800" b="1" dirty="0" smtClean="0"/>
              <a:t>漏桶算法</a:t>
            </a:r>
            <a:endParaRPr kumimoji="1" lang="zh-CN" altLang="en-US" sz="3200" dirty="0">
              <a:latin typeface="SimHei" charset="0"/>
              <a:ea typeface="SimHei" charset="0"/>
              <a:cs typeface="SimHei" charset="0"/>
            </a:endParaRPr>
          </a:p>
        </p:txBody>
      </p:sp>
      <p:pic>
        <p:nvPicPr>
          <p:cNvPr id="6" name="图片 5"/>
          <p:cNvPicPr>
            <a:picLocks noChangeAspect="1"/>
          </p:cNvPicPr>
          <p:nvPr/>
        </p:nvPicPr>
        <p:blipFill>
          <a:blip r:embed="rId2"/>
          <a:stretch>
            <a:fillRect/>
          </a:stretch>
        </p:blipFill>
        <p:spPr>
          <a:xfrm>
            <a:off x="1860550" y="2714626"/>
            <a:ext cx="5626100" cy="3797300"/>
          </a:xfrm>
          <a:prstGeom prst="rect">
            <a:avLst/>
          </a:prstGeom>
        </p:spPr>
      </p:pic>
    </p:spTree>
    <p:extLst>
      <p:ext uri="{BB962C8B-B14F-4D97-AF65-F5344CB8AC3E}">
        <p14:creationId xmlns:p14="http://schemas.microsoft.com/office/powerpoint/2010/main" val="1712616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9"/>
            <a:ext cx="8229600" cy="1566862"/>
          </a:xfrm>
        </p:spPr>
        <p:txBody>
          <a:bodyPr>
            <a:normAutofit/>
          </a:bodyPr>
          <a:lstStyle/>
          <a:p>
            <a:pPr marL="0" indent="0">
              <a:buNone/>
            </a:pPr>
            <a:r>
              <a:rPr lang="zh-CN" altLang="en-US" sz="1800" dirty="0" smtClean="0"/>
              <a:t>	令</a:t>
            </a:r>
            <a:r>
              <a:rPr lang="zh-CN" altLang="en-US" sz="1800" dirty="0"/>
              <a:t>牌桶算法</a:t>
            </a:r>
            <a:r>
              <a:rPr lang="en-US" altLang="zh-CN" sz="1800" dirty="0"/>
              <a:t>(Token Bucket)</a:t>
            </a:r>
            <a:r>
              <a:rPr lang="zh-CN" altLang="en-US" sz="1800" dirty="0"/>
              <a:t>和 </a:t>
            </a:r>
            <a:r>
              <a:rPr lang="en-US" altLang="zh-CN" sz="1800" dirty="0"/>
              <a:t>Leaky Bucket </a:t>
            </a:r>
            <a:r>
              <a:rPr lang="zh-CN" altLang="en-US" sz="1800" dirty="0"/>
              <a:t>效果一样但方向相反的</a:t>
            </a:r>
            <a:r>
              <a:rPr lang="zh-CN" altLang="en-US" sz="1800" dirty="0" smtClean="0"/>
              <a:t>算法，更加</a:t>
            </a:r>
            <a:r>
              <a:rPr lang="zh-CN" altLang="en-US" sz="1800" dirty="0"/>
              <a:t>容易</a:t>
            </a:r>
            <a:r>
              <a:rPr lang="zh-CN" altLang="en-US" sz="1800" dirty="0" smtClean="0"/>
              <a:t>理解。随着</a:t>
            </a:r>
            <a:r>
              <a:rPr lang="zh-CN" altLang="en-US" sz="1800" dirty="0"/>
              <a:t>时间</a:t>
            </a:r>
            <a:r>
              <a:rPr lang="zh-CN" altLang="en-US" sz="1800" dirty="0" smtClean="0"/>
              <a:t>流逝，系统</a:t>
            </a:r>
            <a:r>
              <a:rPr lang="zh-CN" altLang="en-US" sz="1800" dirty="0"/>
              <a:t>会按恒定</a:t>
            </a:r>
            <a:r>
              <a:rPr lang="en-US" altLang="zh-CN" sz="1800" dirty="0"/>
              <a:t>1/QPS</a:t>
            </a:r>
            <a:r>
              <a:rPr lang="zh-CN" altLang="en-US" sz="1800" dirty="0"/>
              <a:t>时间间隔</a:t>
            </a:r>
            <a:r>
              <a:rPr lang="en-US" altLang="zh-CN" sz="1800" dirty="0"/>
              <a:t>(</a:t>
            </a:r>
            <a:r>
              <a:rPr lang="zh-CN" altLang="en-US" sz="1800" dirty="0"/>
              <a:t>如果</a:t>
            </a:r>
            <a:r>
              <a:rPr lang="en-US" altLang="zh-CN" sz="1800" dirty="0" smtClean="0"/>
              <a:t>QPS=100</a:t>
            </a:r>
            <a:r>
              <a:rPr lang="zh-CN" altLang="en-US" sz="1800" dirty="0" smtClean="0"/>
              <a:t>，则</a:t>
            </a:r>
            <a:r>
              <a:rPr lang="zh-CN" altLang="en-US" sz="1800" dirty="0"/>
              <a:t>间隔是</a:t>
            </a:r>
            <a:r>
              <a:rPr lang="en-US" altLang="zh-CN" sz="1800" dirty="0"/>
              <a:t>10ms)</a:t>
            </a:r>
            <a:r>
              <a:rPr lang="zh-CN" altLang="en-US" sz="1800" dirty="0"/>
              <a:t>往桶里加入</a:t>
            </a:r>
            <a:r>
              <a:rPr lang="en-US" altLang="zh-CN" sz="1800" dirty="0"/>
              <a:t>Token(</a:t>
            </a:r>
            <a:r>
              <a:rPr lang="zh-CN" altLang="en-US" sz="1800" dirty="0"/>
              <a:t>想象和漏洞漏水</a:t>
            </a:r>
            <a:r>
              <a:rPr lang="zh-CN" altLang="en-US" sz="1800" dirty="0" smtClean="0"/>
              <a:t>相反，有</a:t>
            </a:r>
            <a:r>
              <a:rPr lang="zh-CN" altLang="en-US" sz="1800" dirty="0"/>
              <a:t>个水龙头在不断的加水</a:t>
            </a:r>
            <a:r>
              <a:rPr lang="en-US" altLang="zh-CN" sz="1800" dirty="0" smtClean="0"/>
              <a:t>)</a:t>
            </a:r>
            <a:r>
              <a:rPr lang="zh-CN" altLang="en-US" sz="1800" dirty="0" smtClean="0"/>
              <a:t>，如果</a:t>
            </a:r>
            <a:r>
              <a:rPr lang="zh-CN" altLang="en-US" sz="1800" dirty="0"/>
              <a:t>桶已经满了就不再加</a:t>
            </a:r>
            <a:r>
              <a:rPr lang="zh-CN" altLang="en-US" sz="1800" dirty="0" smtClean="0"/>
              <a:t>了</a:t>
            </a:r>
            <a:r>
              <a:rPr lang="zh-CN" altLang="en-US" sz="1800" dirty="0"/>
              <a:t>，</a:t>
            </a:r>
            <a:r>
              <a:rPr lang="zh-CN" altLang="en-US" sz="1800" dirty="0" smtClean="0"/>
              <a:t>新</a:t>
            </a:r>
            <a:r>
              <a:rPr lang="zh-CN" altLang="en-US" sz="1800" dirty="0"/>
              <a:t>请求来临</a:t>
            </a:r>
            <a:r>
              <a:rPr lang="zh-CN" altLang="en-US" sz="1800" dirty="0" smtClean="0"/>
              <a:t>时，会</a:t>
            </a:r>
            <a:r>
              <a:rPr lang="zh-CN" altLang="en-US" sz="1800" dirty="0"/>
              <a:t>各自拿走一个</a:t>
            </a:r>
            <a:r>
              <a:rPr lang="en-US" altLang="zh-CN" sz="1800" dirty="0" smtClean="0"/>
              <a:t>Token</a:t>
            </a:r>
            <a:r>
              <a:rPr lang="zh-CN" altLang="en-US" sz="1800" dirty="0" smtClean="0"/>
              <a:t>，如果</a:t>
            </a:r>
            <a:r>
              <a:rPr lang="zh-CN" altLang="en-US" sz="1800" dirty="0"/>
              <a:t>没有</a:t>
            </a:r>
            <a:r>
              <a:rPr lang="en-US" altLang="zh-CN" sz="1800" dirty="0"/>
              <a:t>Token</a:t>
            </a:r>
            <a:r>
              <a:rPr lang="zh-CN" altLang="en-US" sz="1800" dirty="0"/>
              <a:t>可拿了就阻塞或者拒绝</a:t>
            </a:r>
            <a:r>
              <a:rPr lang="zh-CN" altLang="en-US" sz="1800" dirty="0" smtClean="0"/>
              <a:t>服务</a:t>
            </a:r>
            <a:r>
              <a:rPr lang="zh-CN" altLang="en-US" sz="1800" dirty="0"/>
              <a:t>。</a:t>
            </a:r>
            <a:endParaRPr lang="en-US" altLang="zh-CN" sz="1800"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12</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en-US" altLang="zh-CN" sz="2800" b="1" dirty="0" smtClean="0">
                <a:latin typeface="SimHei" charset="0"/>
                <a:ea typeface="SimHei" charset="0"/>
                <a:cs typeface="SimHei" charset="0"/>
              </a:rPr>
              <a:t>2.2.</a:t>
            </a:r>
            <a:r>
              <a:rPr lang="zh-CN" altLang="en-US" sz="2800" b="1" dirty="0" smtClean="0">
                <a:latin typeface="SimHei" charset="0"/>
                <a:ea typeface="SimHei" charset="0"/>
                <a:cs typeface="SimHei" charset="0"/>
              </a:rPr>
              <a:t>限流算法</a:t>
            </a:r>
            <a:r>
              <a:rPr lang="en-US" altLang="zh-CN" sz="2800" b="1" dirty="0" smtClean="0">
                <a:latin typeface="SimHei" charset="0"/>
                <a:ea typeface="SimHei" charset="0"/>
                <a:cs typeface="SimHei" charset="0"/>
              </a:rPr>
              <a:t>----</a:t>
            </a:r>
            <a:r>
              <a:rPr lang="zh-CN" altLang="en-US" sz="2800" b="1" dirty="0" smtClean="0">
                <a:latin typeface="SimHei" charset="0"/>
                <a:ea typeface="SimHei" charset="0"/>
                <a:cs typeface="SimHei" charset="0"/>
              </a:rPr>
              <a:t>令牌桶算法</a:t>
            </a:r>
            <a:endParaRPr kumimoji="1" lang="zh-CN" altLang="en-US" sz="3200" b="1" dirty="0">
              <a:latin typeface="SimHei" charset="0"/>
              <a:ea typeface="SimHei" charset="0"/>
              <a:cs typeface="SimHei" charset="0"/>
            </a:endParaRPr>
          </a:p>
        </p:txBody>
      </p:sp>
      <p:pic>
        <p:nvPicPr>
          <p:cNvPr id="2" name="图片 1"/>
          <p:cNvPicPr>
            <a:picLocks noChangeAspect="1"/>
          </p:cNvPicPr>
          <p:nvPr/>
        </p:nvPicPr>
        <p:blipFill>
          <a:blip r:embed="rId2"/>
          <a:stretch>
            <a:fillRect/>
          </a:stretch>
        </p:blipFill>
        <p:spPr>
          <a:xfrm>
            <a:off x="133350" y="2800350"/>
            <a:ext cx="5346700" cy="3060700"/>
          </a:xfrm>
          <a:prstGeom prst="rect">
            <a:avLst/>
          </a:prstGeom>
        </p:spPr>
      </p:pic>
      <p:sp>
        <p:nvSpPr>
          <p:cNvPr id="6" name="内容占位符 2"/>
          <p:cNvSpPr txBox="1">
            <a:spLocks/>
          </p:cNvSpPr>
          <p:nvPr/>
        </p:nvSpPr>
        <p:spPr>
          <a:xfrm>
            <a:off x="5067300" y="2514600"/>
            <a:ext cx="3733800" cy="36115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zh-CN" altLang="en-US" sz="1800" dirty="0" smtClean="0"/>
              <a:t>	令牌桶的另外一个好处是可以方便的改变速度</a:t>
            </a:r>
            <a:r>
              <a:rPr lang="en-US" altLang="zh-CN" sz="1800" dirty="0" smtClean="0"/>
              <a:t>. </a:t>
            </a:r>
            <a:r>
              <a:rPr lang="zh-CN" altLang="en-US" sz="1800" dirty="0" smtClean="0"/>
              <a:t>一旦需要提高速率</a:t>
            </a:r>
            <a:r>
              <a:rPr lang="en-US" altLang="zh-CN" sz="1800" dirty="0" smtClean="0"/>
              <a:t>,</a:t>
            </a:r>
            <a:r>
              <a:rPr lang="zh-CN" altLang="en-US" sz="1800" dirty="0" smtClean="0"/>
              <a:t>则按需提高放入桶中的令牌的速率</a:t>
            </a:r>
            <a:r>
              <a:rPr lang="en-US" altLang="zh-CN" sz="1800" dirty="0" smtClean="0"/>
              <a:t>. </a:t>
            </a:r>
            <a:r>
              <a:rPr lang="zh-CN" altLang="en-US" sz="1800" dirty="0" smtClean="0"/>
              <a:t>一般会定时</a:t>
            </a:r>
            <a:r>
              <a:rPr lang="en-US" altLang="zh-CN" sz="1800" dirty="0" smtClean="0"/>
              <a:t>(</a:t>
            </a:r>
            <a:r>
              <a:rPr lang="zh-CN" altLang="en-US" sz="1800" dirty="0" smtClean="0"/>
              <a:t>比如</a:t>
            </a:r>
            <a:r>
              <a:rPr lang="en-US" altLang="zh-CN" sz="1800" dirty="0" smtClean="0"/>
              <a:t>100</a:t>
            </a:r>
            <a:r>
              <a:rPr lang="zh-CN" altLang="en-US" sz="1800" dirty="0" smtClean="0"/>
              <a:t>毫秒</a:t>
            </a:r>
            <a:r>
              <a:rPr lang="en-US" altLang="zh-CN" sz="1800" dirty="0" smtClean="0"/>
              <a:t>)</a:t>
            </a:r>
            <a:r>
              <a:rPr lang="zh-CN" altLang="en-US" sz="1800" dirty="0" smtClean="0"/>
              <a:t>往桶中增加一定数量的令牌</a:t>
            </a:r>
            <a:r>
              <a:rPr lang="en-US" altLang="zh-CN" sz="1800" dirty="0" smtClean="0"/>
              <a:t>, </a:t>
            </a:r>
            <a:r>
              <a:rPr lang="zh-CN" altLang="en-US" sz="1800" dirty="0" smtClean="0"/>
              <a:t>有些变种算法则实时的计算应该增加的令牌的数量。</a:t>
            </a:r>
            <a:endParaRPr lang="zh-CN" altLang="en-US" sz="1800" dirty="0" smtClean="0">
              <a:latin typeface="SimHei" charset="0"/>
              <a:ea typeface="SimHei" charset="0"/>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endParaRPr lang="zh-CN" altLang="en-US" sz="1200" i="1" dirty="0">
              <a:latin typeface="+mn-ea"/>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endParaRPr lang="zh-CN" altLang="en-US" sz="1200" i="1" dirty="0">
              <a:latin typeface="+mn-ea"/>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r>
              <a:rPr lang="zh-CN" altLang="en-US" sz="1200" i="1" dirty="0" smtClean="0">
                <a:latin typeface="+mn-ea"/>
                <a:cs typeface="SimHei" charset="0"/>
              </a:rPr>
              <a:t>参考资料：</a:t>
            </a:r>
            <a:r>
              <a:rPr lang="en-US" altLang="zh-CN" sz="1200" i="1" dirty="0" smtClean="0">
                <a:latin typeface="+mn-ea"/>
                <a:cs typeface="SimHei" charset="0"/>
              </a:rPr>
              <a:t>http://</a:t>
            </a:r>
            <a:r>
              <a:rPr lang="en-US" altLang="zh-CN" sz="1200" i="1" dirty="0" err="1" smtClean="0">
                <a:latin typeface="+mn-ea"/>
                <a:cs typeface="SimHei" charset="0"/>
              </a:rPr>
              <a:t>xiaobaoqiu.github.io</a:t>
            </a:r>
            <a:r>
              <a:rPr lang="en-US" altLang="zh-CN" sz="1200" i="1" dirty="0" smtClean="0">
                <a:latin typeface="+mn-ea"/>
                <a:cs typeface="SimHei" charset="0"/>
              </a:rPr>
              <a:t>/blog/2015/07/02/</a:t>
            </a:r>
            <a:r>
              <a:rPr lang="en-US" altLang="zh-CN" sz="1200" i="1" dirty="0" err="1" smtClean="0">
                <a:latin typeface="+mn-ea"/>
                <a:cs typeface="SimHei" charset="0"/>
              </a:rPr>
              <a:t>ratelimiter</a:t>
            </a:r>
            <a:r>
              <a:rPr lang="en-US" altLang="zh-CN" sz="1200" i="1" dirty="0" smtClean="0">
                <a:latin typeface="+mn-ea"/>
                <a:cs typeface="SimHei" charset="0"/>
              </a:rPr>
              <a:t>/</a:t>
            </a:r>
            <a:endParaRPr lang="zh-CN" altLang="en-US" sz="1200" i="1" dirty="0">
              <a:latin typeface="+mn-ea"/>
              <a:cs typeface="SimHei" charset="0"/>
            </a:endParaRPr>
          </a:p>
        </p:txBody>
      </p:sp>
    </p:spTree>
    <p:extLst>
      <p:ext uri="{BB962C8B-B14F-4D97-AF65-F5344CB8AC3E}">
        <p14:creationId xmlns:p14="http://schemas.microsoft.com/office/powerpoint/2010/main" val="852621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	</a:t>
            </a:r>
            <a:r>
              <a:rPr lang="en-US" altLang="zh-CN" sz="1800" dirty="0" err="1" smtClean="0"/>
              <a:t>RateLimiter</a:t>
            </a:r>
            <a:r>
              <a:rPr lang="zh-CN" altLang="en-US" sz="1800" dirty="0"/>
              <a:t>使用</a:t>
            </a:r>
            <a:r>
              <a:rPr lang="zh-CN" altLang="en-US" sz="1800" dirty="0" smtClean="0"/>
              <a:t>的是令</a:t>
            </a:r>
            <a:r>
              <a:rPr lang="zh-CN" altLang="en-US" sz="1800" dirty="0"/>
              <a:t>牌桶的流控算法，</a:t>
            </a:r>
            <a:r>
              <a:rPr lang="en-US" altLang="zh-CN" sz="1800" dirty="0" err="1"/>
              <a:t>RateLimiter</a:t>
            </a:r>
            <a:r>
              <a:rPr lang="zh-CN" altLang="en-US" sz="1800" dirty="0"/>
              <a:t>会按照一定的频率往桶里扔令牌，线程拿到令牌才能执行，比如你希望自己的应用程序</a:t>
            </a:r>
            <a:r>
              <a:rPr lang="en-US" altLang="zh-CN" sz="1800" dirty="0"/>
              <a:t>QPS</a:t>
            </a:r>
            <a:r>
              <a:rPr lang="zh-CN" altLang="en-US" sz="1800" dirty="0"/>
              <a:t>不要超过</a:t>
            </a:r>
            <a:r>
              <a:rPr lang="en-US" altLang="zh-CN" sz="1800" dirty="0"/>
              <a:t>1000</a:t>
            </a:r>
            <a:r>
              <a:rPr lang="zh-CN" altLang="en-US" sz="1800" dirty="0"/>
              <a:t>，那么</a:t>
            </a:r>
            <a:r>
              <a:rPr lang="en-US" altLang="zh-CN" sz="1800" dirty="0" err="1"/>
              <a:t>RateLimiter</a:t>
            </a:r>
            <a:r>
              <a:rPr lang="zh-CN" altLang="en-US" sz="1800" dirty="0"/>
              <a:t>设置</a:t>
            </a:r>
            <a:r>
              <a:rPr lang="en-US" altLang="zh-CN" sz="1800" dirty="0"/>
              <a:t>1000</a:t>
            </a:r>
            <a:r>
              <a:rPr lang="zh-CN" altLang="en-US" sz="1800" dirty="0"/>
              <a:t>的速率后，就会每秒往桶里扔</a:t>
            </a:r>
            <a:r>
              <a:rPr lang="en-US" altLang="zh-CN" sz="1800" dirty="0"/>
              <a:t>1000</a:t>
            </a:r>
            <a:r>
              <a:rPr lang="zh-CN" altLang="en-US" sz="1800" dirty="0"/>
              <a:t>个令牌</a:t>
            </a:r>
            <a:r>
              <a:rPr lang="zh-CN" altLang="en-US" sz="1800" dirty="0" smtClean="0"/>
              <a:t>。</a:t>
            </a:r>
          </a:p>
          <a:p>
            <a:pPr marL="0" indent="0">
              <a:buNone/>
            </a:pPr>
            <a:r>
              <a:rPr lang="zh-CN" altLang="en-US" sz="1800" dirty="0" smtClean="0"/>
              <a:t>	</a:t>
            </a:r>
            <a:r>
              <a:rPr lang="en-US" altLang="zh-CN" sz="1800" dirty="0" err="1" smtClean="0"/>
              <a:t>RateLimiter</a:t>
            </a:r>
            <a:r>
              <a:rPr lang="zh-CN" altLang="en-US" sz="1800" dirty="0"/>
              <a:t>经常用于限制对一些物理资源或者逻辑资源的访问速率</a:t>
            </a:r>
            <a:r>
              <a:rPr lang="zh-CN" altLang="en-US" sz="1800" dirty="0" smtClean="0"/>
              <a:t>。</a:t>
            </a:r>
          </a:p>
          <a:p>
            <a:pPr marL="0" indent="0">
              <a:buNone/>
            </a:pPr>
            <a:r>
              <a:rPr lang="zh-CN" altLang="en-US" sz="1800" dirty="0" smtClean="0"/>
              <a:t>	通过</a:t>
            </a:r>
            <a:r>
              <a:rPr lang="zh-CN" altLang="en-US" sz="1800" dirty="0"/>
              <a:t>设置许可证的速率来定义</a:t>
            </a:r>
            <a:r>
              <a:rPr lang="en-US" altLang="zh-CN" sz="1800" dirty="0" err="1"/>
              <a:t>RateLimiter</a:t>
            </a:r>
            <a:r>
              <a:rPr lang="zh-CN" altLang="en-US" sz="1800" dirty="0"/>
              <a:t>。在默认配置下，许可证会在固定的速率下被分配，速率单位是每秒多少个许可证。为了确保维护配置的速率，许可会被平稳地分配，许可之间的延迟会做调整。</a:t>
            </a:r>
          </a:p>
          <a:p>
            <a:pPr marL="0" indent="0">
              <a:buNone/>
            </a:pPr>
            <a:r>
              <a:rPr lang="zh-CN" altLang="en-US" sz="1800" dirty="0" smtClean="0"/>
              <a:t>	可能</a:t>
            </a:r>
            <a:r>
              <a:rPr lang="zh-CN" altLang="en-US" sz="1800" dirty="0"/>
              <a:t>存在配置一个拥有预热期的</a:t>
            </a:r>
            <a:r>
              <a:rPr lang="en-US" altLang="zh-CN" sz="1800" dirty="0" err="1"/>
              <a:t>RateLimiter</a:t>
            </a:r>
            <a:r>
              <a:rPr lang="en-US" altLang="zh-CN" sz="1800" dirty="0"/>
              <a:t> </a:t>
            </a:r>
            <a:r>
              <a:rPr lang="zh-CN" altLang="en-US" sz="1800" dirty="0"/>
              <a:t>的情况，在这段时间内，每秒分配的许可数会稳定地增长直到达到稳定的速率</a:t>
            </a:r>
            <a:r>
              <a:rPr lang="zh-CN" altLang="en-US" sz="1800" dirty="0" smtClean="0"/>
              <a:t>。</a:t>
            </a:r>
          </a:p>
          <a:p>
            <a:pPr marL="0" indent="0">
              <a:buNone/>
            </a:pPr>
            <a:r>
              <a:rPr lang="zh-CN" altLang="en-US" sz="1800" dirty="0" smtClean="0"/>
              <a:t>	有</a:t>
            </a:r>
            <a:r>
              <a:rPr lang="zh-CN" altLang="en-US" sz="1800" dirty="0"/>
              <a:t>一点很重要，那就是请求的许可数从来不会影响到请求本身的限制（调用</a:t>
            </a:r>
            <a:r>
              <a:rPr lang="en-US" altLang="zh-CN" sz="1800" dirty="0"/>
              <a:t>acquire(1) </a:t>
            </a:r>
            <a:r>
              <a:rPr lang="zh-CN" altLang="en-US" sz="1800" dirty="0"/>
              <a:t>和调用</a:t>
            </a:r>
            <a:r>
              <a:rPr lang="en-US" altLang="zh-CN" sz="1800" dirty="0"/>
              <a:t>acquire(1000) </a:t>
            </a:r>
            <a:r>
              <a:rPr lang="zh-CN" altLang="en-US" sz="1800" dirty="0"/>
              <a:t>将得到相同的限制效果，如果存在这样的调用的话），但会影响下一次请求的限制，也就是说，如果一个高开销的任务抵达一个空闲的</a:t>
            </a:r>
            <a:r>
              <a:rPr lang="en-US" altLang="zh-CN" sz="1800" dirty="0" err="1"/>
              <a:t>RateLimiter</a:t>
            </a:r>
            <a:r>
              <a:rPr lang="zh-CN" altLang="en-US" sz="1800" dirty="0"/>
              <a:t>，它会被马上许可，但是下一个请求会经历额外的限制，从而来偿付高开销任务。注意：</a:t>
            </a:r>
            <a:r>
              <a:rPr lang="en-US" altLang="zh-CN" sz="1800" dirty="0" err="1"/>
              <a:t>RateLimiter</a:t>
            </a:r>
            <a:r>
              <a:rPr lang="en-US" altLang="zh-CN" sz="1800" dirty="0"/>
              <a:t> </a:t>
            </a:r>
            <a:r>
              <a:rPr lang="zh-CN" altLang="en-US" sz="1800" dirty="0"/>
              <a:t>并不提供公平性的保证</a:t>
            </a:r>
            <a:r>
              <a:rPr lang="zh-CN" altLang="en-US" sz="1800" dirty="0" smtClean="0"/>
              <a:t>。</a:t>
            </a:r>
            <a:endParaRPr lang="zh-CN" altLang="en-US" sz="1800" dirty="0">
              <a:latin typeface="SimHei" charset="0"/>
              <a:ea typeface="SimHei" charset="0"/>
              <a:cs typeface="SimHei" charset="0"/>
            </a:endParaRPr>
          </a:p>
          <a:p>
            <a:pPr marL="0" indent="0">
              <a:buNone/>
            </a:pP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13</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2.3.</a:t>
            </a:r>
            <a:r>
              <a:rPr lang="zh-CN" altLang="en-US" sz="3200" dirty="0" smtClean="0">
                <a:latin typeface="SimHei" charset="0"/>
                <a:ea typeface="SimHei" charset="0"/>
                <a:cs typeface="SimHei" charset="0"/>
              </a:rPr>
              <a:t>基于</a:t>
            </a:r>
            <a:r>
              <a:rPr lang="en-US" altLang="zh-CN" sz="3200" dirty="0" err="1">
                <a:latin typeface="SimHei" charset="0"/>
                <a:ea typeface="SimHei" charset="0"/>
                <a:cs typeface="SimHei" charset="0"/>
              </a:rPr>
              <a:t>RateLimiter</a:t>
            </a:r>
            <a:r>
              <a:rPr lang="zh-CN" altLang="en-US" sz="3200" dirty="0">
                <a:latin typeface="SimHei" charset="0"/>
                <a:ea typeface="SimHei" charset="0"/>
                <a:cs typeface="SimHei" charset="0"/>
              </a:rPr>
              <a:t>的流速控制</a:t>
            </a:r>
          </a:p>
        </p:txBody>
      </p:sp>
    </p:spTree>
    <p:extLst>
      <p:ext uri="{BB962C8B-B14F-4D97-AF65-F5344CB8AC3E}">
        <p14:creationId xmlns:p14="http://schemas.microsoft.com/office/powerpoint/2010/main" val="154398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10E8989E-3E43-1149-9E81-75EA4CE6C824}" type="slidenum">
              <a:rPr kumimoji="1" lang="zh-CN" altLang="en-US" smtClean="0"/>
              <a:t>14</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err="1" smtClean="0">
                <a:latin typeface="SimHei" charset="0"/>
                <a:ea typeface="SimHei" charset="0"/>
                <a:cs typeface="SimHei" charset="0"/>
              </a:rPr>
              <a:t>RateLimiter</a:t>
            </a:r>
            <a:r>
              <a:rPr lang="zh-CN" altLang="en-US" sz="3200" dirty="0" smtClean="0">
                <a:latin typeface="SimHei" charset="0"/>
                <a:ea typeface="SimHei" charset="0"/>
                <a:cs typeface="SimHei" charset="0"/>
              </a:rPr>
              <a:t>预热期</a:t>
            </a:r>
            <a:r>
              <a:rPr kumimoji="1" lang="zh-CN" altLang="en-US" sz="3200" dirty="0" smtClean="0">
                <a:latin typeface="SimHei" charset="0"/>
                <a:ea typeface="SimHei" charset="0"/>
                <a:cs typeface="SimHei" charset="0"/>
              </a:rPr>
              <a:t>设计</a:t>
            </a:r>
            <a:endParaRPr kumimoji="1" lang="zh-CN" altLang="en-US" sz="3200" dirty="0">
              <a:latin typeface="SimHei" charset="0"/>
              <a:ea typeface="SimHei" charset="0"/>
              <a:cs typeface="SimHei" charset="0"/>
            </a:endParaRPr>
          </a:p>
        </p:txBody>
      </p:sp>
      <p:pic>
        <p:nvPicPr>
          <p:cNvPr id="8" name="图片 7"/>
          <p:cNvPicPr>
            <a:picLocks noChangeAspect="1"/>
          </p:cNvPicPr>
          <p:nvPr/>
        </p:nvPicPr>
        <p:blipFill>
          <a:blip r:embed="rId2"/>
          <a:stretch>
            <a:fillRect/>
          </a:stretch>
        </p:blipFill>
        <p:spPr>
          <a:xfrm>
            <a:off x="1943100" y="1098550"/>
            <a:ext cx="5956300" cy="4963583"/>
          </a:xfrm>
          <a:prstGeom prst="rect">
            <a:avLst/>
          </a:prstGeom>
        </p:spPr>
      </p:pic>
    </p:spTree>
    <p:extLst>
      <p:ext uri="{BB962C8B-B14F-4D97-AF65-F5344CB8AC3E}">
        <p14:creationId xmlns:p14="http://schemas.microsoft.com/office/powerpoint/2010/main" val="1593290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fontScale="92500" lnSpcReduction="10000"/>
          </a:bodyPr>
          <a:lstStyle/>
          <a:p>
            <a:pPr marL="0" indent="0">
              <a:buNone/>
            </a:pPr>
            <a:r>
              <a:rPr lang="zh-CN" altLang="en-US" sz="1800" b="1" dirty="0">
                <a:latin typeface="SimHei" charset="0"/>
                <a:ea typeface="SimHei" charset="0"/>
                <a:cs typeface="SimHei" charset="0"/>
              </a:rPr>
              <a:t>简介</a:t>
            </a:r>
          </a:p>
          <a:p>
            <a:pPr marL="0" indent="0">
              <a:buNone/>
            </a:pPr>
            <a:r>
              <a:rPr lang="zh-CN" altLang="en-US" sz="1800" dirty="0" smtClean="0"/>
              <a:t>	信号量</a:t>
            </a:r>
            <a:r>
              <a:rPr lang="en-US" altLang="zh-CN" sz="1800" dirty="0"/>
              <a:t>(Semaphore)</a:t>
            </a:r>
            <a:r>
              <a:rPr lang="zh-CN" altLang="en-US" sz="1800" dirty="0"/>
              <a:t>，有时被称为信号灯，是在多线程环境下使用的一种设施</a:t>
            </a:r>
            <a:r>
              <a:rPr lang="en-US" altLang="zh-CN" sz="1800" dirty="0"/>
              <a:t>, </a:t>
            </a:r>
            <a:r>
              <a:rPr lang="zh-CN" altLang="en-US" sz="1800" dirty="0"/>
              <a:t>它负责协调各个线程</a:t>
            </a:r>
            <a:r>
              <a:rPr lang="en-US" altLang="zh-CN" sz="1800" dirty="0"/>
              <a:t>, </a:t>
            </a:r>
            <a:r>
              <a:rPr lang="zh-CN" altLang="en-US" sz="1800" dirty="0"/>
              <a:t>以保证它们能够正确、合理的使用公共资源。</a:t>
            </a:r>
          </a:p>
          <a:p>
            <a:pPr marL="0" indent="0">
              <a:buNone/>
            </a:pPr>
            <a:r>
              <a:rPr lang="zh-CN" altLang="en-US" sz="1800" dirty="0" smtClean="0"/>
              <a:t>	一</a:t>
            </a:r>
            <a:r>
              <a:rPr lang="zh-CN" altLang="en-US" sz="1800" dirty="0"/>
              <a:t>个计数信号量。从概念上讲，信号量维护了一个许可集。如有必要，在许可可用前会阻塞每一个 </a:t>
            </a:r>
            <a:r>
              <a:rPr lang="en-US" altLang="zh-CN" sz="1800" dirty="0"/>
              <a:t>acquire()</a:t>
            </a:r>
            <a:r>
              <a:rPr lang="zh-CN" altLang="en-US" sz="1800" dirty="0"/>
              <a:t>，然后再获取该许可。每个 </a:t>
            </a:r>
            <a:r>
              <a:rPr lang="en-US" altLang="zh-CN" sz="1800" dirty="0"/>
              <a:t>release() </a:t>
            </a:r>
            <a:r>
              <a:rPr lang="zh-CN" altLang="en-US" sz="1800" dirty="0"/>
              <a:t>添加一个许可，从而可能释放一个正在阻塞的获取者。但是，不使用实际的许可对象，</a:t>
            </a:r>
            <a:r>
              <a:rPr lang="en-US" altLang="zh-CN" sz="1800" dirty="0"/>
              <a:t>Semaphore </a:t>
            </a:r>
            <a:r>
              <a:rPr lang="zh-CN" altLang="en-US" sz="1800" dirty="0"/>
              <a:t>只对可用许可的号码进行计数，并采取相应的行动。拿到信号量的线程可以进入代码，否则就等待。通过</a:t>
            </a:r>
            <a:r>
              <a:rPr lang="en-US" altLang="zh-CN" sz="1800" dirty="0"/>
              <a:t>acquire()</a:t>
            </a:r>
            <a:r>
              <a:rPr lang="zh-CN" altLang="en-US" sz="1800" dirty="0"/>
              <a:t>和</a:t>
            </a:r>
            <a:r>
              <a:rPr lang="en-US" altLang="zh-CN" sz="1800" dirty="0"/>
              <a:t>release()</a:t>
            </a:r>
            <a:r>
              <a:rPr lang="zh-CN" altLang="en-US" sz="1800" dirty="0"/>
              <a:t>获取和释放访问许可</a:t>
            </a:r>
            <a:r>
              <a:rPr lang="zh-CN" altLang="en-US" sz="1800" dirty="0" smtClean="0"/>
              <a:t>。</a:t>
            </a:r>
          </a:p>
          <a:p>
            <a:pPr marL="0" indent="0">
              <a:buNone/>
            </a:pPr>
            <a:endParaRPr lang="zh-CN" altLang="en-US" sz="1800" dirty="0" smtClean="0"/>
          </a:p>
          <a:p>
            <a:pPr marL="0" indent="0">
              <a:buNone/>
            </a:pPr>
            <a:r>
              <a:rPr lang="zh-CN" altLang="en-US" sz="1800" b="1" dirty="0">
                <a:latin typeface="SimHei" charset="0"/>
                <a:ea typeface="SimHei" charset="0"/>
                <a:cs typeface="SimHei" charset="0"/>
              </a:rPr>
              <a:t>概念</a:t>
            </a:r>
          </a:p>
          <a:p>
            <a:pPr marL="0" indent="0">
              <a:buNone/>
            </a:pPr>
            <a:r>
              <a:rPr lang="zh-CN" altLang="en-US" sz="1800" dirty="0" smtClean="0"/>
              <a:t>	</a:t>
            </a:r>
            <a:r>
              <a:rPr lang="en-US" altLang="zh-CN" sz="1800" dirty="0" smtClean="0"/>
              <a:t>Semaphore</a:t>
            </a:r>
            <a:r>
              <a:rPr lang="zh-CN" altLang="en-US" sz="1800" dirty="0"/>
              <a:t>分为单值和多值两种，前者只能被一个线程获得，后者可以被若干个线程获得。</a:t>
            </a:r>
          </a:p>
          <a:p>
            <a:pPr marL="0" indent="0">
              <a:buNone/>
            </a:pPr>
            <a:r>
              <a:rPr lang="zh-CN" altLang="en-US" sz="1800" dirty="0" smtClean="0"/>
              <a:t>	以</a:t>
            </a:r>
            <a:r>
              <a:rPr lang="zh-CN" altLang="en-US" sz="1800" dirty="0"/>
              <a:t>一个停车场运作为例。为了简单起见，假设停车场只有三个车位，一开始三个车位都是空的。这时如果同时来了五辆车，看门人允许其中三辆不受阻碍的进入，然后放下车拦，剩下的车则必须在入口等待，此后来的车也都不得不在入口处等待。这时，有一辆车离开停车场，看门人得知后，打开车拦，放入一辆，如果又离开两辆，则又可以放入两辆，如此往复。</a:t>
            </a:r>
          </a:p>
          <a:p>
            <a:pPr marL="0" indent="0">
              <a:buNone/>
            </a:pPr>
            <a:r>
              <a:rPr lang="zh-CN" altLang="en-US" sz="1800" dirty="0" smtClean="0"/>
              <a:t>	在</a:t>
            </a:r>
            <a:r>
              <a:rPr lang="zh-CN" altLang="en-US" sz="1800" dirty="0"/>
              <a:t>这个停车场系统中，车位是公共资源，每辆车好比一个线程，看门人起的就是信号量的作用。</a:t>
            </a:r>
            <a:endParaRPr lang="zh-CN" altLang="en-US" sz="1800" dirty="0" smtClean="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15</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2.4.</a:t>
            </a:r>
            <a:r>
              <a:rPr lang="zh-CN" altLang="en-US" sz="3200" dirty="0" smtClean="0">
                <a:latin typeface="SimHei" charset="0"/>
                <a:ea typeface="SimHei" charset="0"/>
                <a:cs typeface="SimHei" charset="0"/>
              </a:rPr>
              <a:t>基于</a:t>
            </a:r>
            <a:r>
              <a:rPr lang="en-US" altLang="zh-CN" sz="3200" dirty="0">
                <a:latin typeface="SimHei" charset="0"/>
                <a:ea typeface="SimHei" charset="0"/>
                <a:cs typeface="SimHei" charset="0"/>
              </a:rPr>
              <a:t>Semaphore</a:t>
            </a:r>
            <a:r>
              <a:rPr lang="zh-CN" altLang="en-US" sz="3200" dirty="0">
                <a:latin typeface="SimHei" charset="0"/>
                <a:ea typeface="SimHei" charset="0"/>
                <a:cs typeface="SimHei" charset="0"/>
              </a:rPr>
              <a:t>信号量的并发控制</a:t>
            </a:r>
          </a:p>
        </p:txBody>
      </p:sp>
    </p:spTree>
    <p:extLst>
      <p:ext uri="{BB962C8B-B14F-4D97-AF65-F5344CB8AC3E}">
        <p14:creationId xmlns:p14="http://schemas.microsoft.com/office/powerpoint/2010/main" val="1140954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2.5.</a:t>
            </a:r>
            <a:r>
              <a:rPr kumimoji="1" lang="zh-CN" altLang="en-US" sz="3200" dirty="0" smtClean="0">
                <a:latin typeface="SimHei" charset="0"/>
                <a:ea typeface="SimHei" charset="0"/>
                <a:cs typeface="SimHei" charset="0"/>
              </a:rPr>
              <a:t>流量控制设计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16</a:t>
            </a:fld>
            <a:endParaRPr kumimoji="1" lang="zh-CN" altLang="en-US"/>
          </a:p>
        </p:txBody>
      </p:sp>
      <p:sp>
        <p:nvSpPr>
          <p:cNvPr id="29" name="圆角矩形 28"/>
          <p:cNvSpPr/>
          <p:nvPr/>
        </p:nvSpPr>
        <p:spPr>
          <a:xfrm>
            <a:off x="4780674" y="1182968"/>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流控开关</a:t>
            </a:r>
          </a:p>
        </p:txBody>
      </p:sp>
      <p:sp>
        <p:nvSpPr>
          <p:cNvPr id="95" name="圆角矩形 94"/>
          <p:cNvSpPr/>
          <p:nvPr/>
        </p:nvSpPr>
        <p:spPr>
          <a:xfrm>
            <a:off x="3006748" y="118422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2207800" y="286791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sp>
        <p:nvSpPr>
          <p:cNvPr id="35" name="圆角矩形 34"/>
          <p:cNvSpPr/>
          <p:nvPr/>
        </p:nvSpPr>
        <p:spPr>
          <a:xfrm>
            <a:off x="7226050" y="2868311"/>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根据</a:t>
            </a:r>
            <a:r>
              <a:rPr kumimoji="1" lang="en-US" altLang="zh-CN" sz="1400" dirty="0" smtClean="0">
                <a:latin typeface="SimHei" charset="0"/>
                <a:ea typeface="SimHei" charset="0"/>
                <a:cs typeface="SimHei" charset="0"/>
              </a:rPr>
              <a:t>ID</a:t>
            </a:r>
            <a:r>
              <a:rPr kumimoji="1" lang="zh-CN" altLang="en-US" sz="1400" dirty="0" smtClean="0">
                <a:latin typeface="SimHei" charset="0"/>
                <a:ea typeface="SimHei" charset="0"/>
                <a:cs typeface="SimHei" charset="0"/>
              </a:rPr>
              <a:t>查找流控</a:t>
            </a:r>
            <a:r>
              <a:rPr kumimoji="1" lang="en-US" altLang="zh-CN" sz="1400" dirty="0" smtClean="0">
                <a:latin typeface="SimHei" charset="0"/>
                <a:ea typeface="SimHei" charset="0"/>
                <a:cs typeface="SimHei" charset="0"/>
              </a:rPr>
              <a:t>Rule</a:t>
            </a:r>
            <a:endParaRPr kumimoji="1" lang="zh-CN" altLang="en-US" sz="1400" dirty="0" smtClean="0">
              <a:latin typeface="SimHei" charset="0"/>
              <a:ea typeface="SimHei" charset="0"/>
              <a:cs typeface="SimHei" charset="0"/>
            </a:endParaRPr>
          </a:p>
        </p:txBody>
      </p:sp>
      <p:cxnSp>
        <p:nvCxnSpPr>
          <p:cNvPr id="45" name="直线箭头连接符 44"/>
          <p:cNvCxnSpPr>
            <a:stCxn id="95" idx="3"/>
            <a:endCxn id="29" idx="1"/>
          </p:cNvCxnSpPr>
          <p:nvPr/>
        </p:nvCxnSpPr>
        <p:spPr>
          <a:xfrm flipV="1">
            <a:off x="4201048" y="1416968"/>
            <a:ext cx="579626" cy="1256"/>
          </a:xfrm>
          <a:prstGeom prst="straightConnector1">
            <a:avLst/>
          </a:prstGeom>
          <a:ln w="28575">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0" name="曲线连接符 99"/>
          <p:cNvCxnSpPr>
            <a:stCxn id="35" idx="1"/>
            <a:endCxn id="30" idx="3"/>
          </p:cNvCxnSpPr>
          <p:nvPr/>
        </p:nvCxnSpPr>
        <p:spPr>
          <a:xfrm rot="10800000">
            <a:off x="5966874" y="2358193"/>
            <a:ext cx="1259177" cy="744118"/>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6" name="圆角矩形 105"/>
          <p:cNvSpPr/>
          <p:nvPr/>
        </p:nvSpPr>
        <p:spPr>
          <a:xfrm>
            <a:off x="3006748" y="4657280"/>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34" name="曲线连接符 133"/>
          <p:cNvCxnSpPr>
            <a:stCxn id="29" idx="2"/>
            <a:endCxn id="35" idx="0"/>
          </p:cNvCxnSpPr>
          <p:nvPr/>
        </p:nvCxnSpPr>
        <p:spPr>
          <a:xfrm rot="16200000" flipH="1">
            <a:off x="5991841" y="1036951"/>
            <a:ext cx="1217343" cy="2445376"/>
          </a:xfrm>
          <a:prstGeom prst="curvedConnector3">
            <a:avLst>
              <a:gd name="adj1" fmla="val 29135"/>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0" name="曲线连接符 139"/>
          <p:cNvCxnSpPr>
            <a:stCxn id="28" idx="2"/>
            <a:endCxn id="106" idx="0"/>
          </p:cNvCxnSpPr>
          <p:nvPr/>
        </p:nvCxnSpPr>
        <p:spPr>
          <a:xfrm rot="16200000" flipH="1">
            <a:off x="2543742" y="3597123"/>
            <a:ext cx="1321365" cy="798948"/>
          </a:xfrm>
          <a:prstGeom prst="curvedConnector3">
            <a:avLst>
              <a:gd name="adj1" fmla="val 72106"/>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6" name="圆角矩形 25"/>
          <p:cNvSpPr/>
          <p:nvPr/>
        </p:nvSpPr>
        <p:spPr>
          <a:xfrm>
            <a:off x="560124" y="1076409"/>
            <a:ext cx="1292550" cy="574558"/>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初始化</a:t>
            </a:r>
          </a:p>
          <a:p>
            <a:pPr algn="ctr"/>
            <a:r>
              <a:rPr kumimoji="1" lang="zh-CN" altLang="en-US" sz="1400" dirty="0" smtClean="0">
                <a:latin typeface="SimHei" charset="0"/>
                <a:ea typeface="SimHei" charset="0"/>
                <a:cs typeface="SimHei" charset="0"/>
              </a:rPr>
              <a:t>流控</a:t>
            </a:r>
            <a:r>
              <a:rPr kumimoji="1" lang="en-US" altLang="zh-CN" sz="1400" dirty="0" smtClean="0">
                <a:latin typeface="SimHei" charset="0"/>
                <a:ea typeface="SimHei" charset="0"/>
                <a:cs typeface="SimHei" charset="0"/>
              </a:rPr>
              <a:t>Rule</a:t>
            </a:r>
            <a:endParaRPr kumimoji="1" lang="zh-CN" altLang="en-US" sz="1400" dirty="0" smtClean="0">
              <a:latin typeface="SimHei" charset="0"/>
              <a:ea typeface="SimHei" charset="0"/>
              <a:cs typeface="SimHei" charset="0"/>
            </a:endParaRPr>
          </a:p>
        </p:txBody>
      </p:sp>
      <p:sp>
        <p:nvSpPr>
          <p:cNvPr id="30" name="圆角矩形 29"/>
          <p:cNvSpPr/>
          <p:nvPr/>
        </p:nvSpPr>
        <p:spPr>
          <a:xfrm>
            <a:off x="4772573" y="212419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并发流控</a:t>
            </a:r>
          </a:p>
          <a:p>
            <a:pPr algn="ctr"/>
            <a:r>
              <a:rPr kumimoji="1" lang="en-US" altLang="zh-CN" sz="1400" dirty="0" smtClean="0">
                <a:latin typeface="SimHei" charset="0"/>
                <a:ea typeface="SimHei" charset="0"/>
                <a:cs typeface="SimHei" charset="0"/>
              </a:rPr>
              <a:t>CCT</a:t>
            </a:r>
            <a:endParaRPr kumimoji="1" lang="zh-CN" altLang="en-US" sz="1400" dirty="0" smtClean="0">
              <a:latin typeface="SimHei" charset="0"/>
              <a:ea typeface="SimHei" charset="0"/>
              <a:cs typeface="SimHei" charset="0"/>
            </a:endParaRPr>
          </a:p>
        </p:txBody>
      </p:sp>
      <p:sp>
        <p:nvSpPr>
          <p:cNvPr id="31" name="圆角矩形 30"/>
          <p:cNvSpPr/>
          <p:nvPr/>
        </p:nvSpPr>
        <p:spPr>
          <a:xfrm>
            <a:off x="4780674" y="2867916"/>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速率流控</a:t>
            </a:r>
          </a:p>
          <a:p>
            <a:pPr algn="ctr"/>
            <a:r>
              <a:rPr kumimoji="1" lang="en-US" altLang="zh-CN" sz="1400" dirty="0" smtClean="0">
                <a:latin typeface="SimHei" charset="0"/>
                <a:ea typeface="SimHei" charset="0"/>
                <a:cs typeface="SimHei" charset="0"/>
              </a:rPr>
              <a:t>QPS</a:t>
            </a:r>
            <a:endParaRPr kumimoji="1" lang="zh-CN" altLang="en-US" sz="1400" dirty="0" smtClean="0">
              <a:latin typeface="SimHei" charset="0"/>
              <a:ea typeface="SimHei" charset="0"/>
              <a:cs typeface="SimHei" charset="0"/>
            </a:endParaRPr>
          </a:p>
        </p:txBody>
      </p:sp>
      <p:sp>
        <p:nvSpPr>
          <p:cNvPr id="32" name="圆角矩形 31"/>
          <p:cNvSpPr/>
          <p:nvPr/>
        </p:nvSpPr>
        <p:spPr>
          <a:xfrm>
            <a:off x="4780674" y="3667755"/>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CCT&amp;QPS</a:t>
            </a:r>
            <a:endParaRPr kumimoji="1" lang="zh-CN" altLang="en-US" sz="1400" dirty="0" smtClean="0">
              <a:latin typeface="SimHei" charset="0"/>
              <a:ea typeface="SimHei" charset="0"/>
              <a:cs typeface="SimHei" charset="0"/>
            </a:endParaRPr>
          </a:p>
        </p:txBody>
      </p:sp>
      <p:cxnSp>
        <p:nvCxnSpPr>
          <p:cNvPr id="43" name="曲线连接符 42"/>
          <p:cNvCxnSpPr>
            <a:stCxn id="35" idx="1"/>
            <a:endCxn id="31" idx="3"/>
          </p:cNvCxnSpPr>
          <p:nvPr/>
        </p:nvCxnSpPr>
        <p:spPr>
          <a:xfrm rot="10800000">
            <a:off x="5974974" y="3101917"/>
            <a:ext cx="1251076" cy="395"/>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6" name="曲线连接符 45"/>
          <p:cNvCxnSpPr>
            <a:stCxn id="35" idx="1"/>
            <a:endCxn id="32" idx="3"/>
          </p:cNvCxnSpPr>
          <p:nvPr/>
        </p:nvCxnSpPr>
        <p:spPr>
          <a:xfrm rot="10800000" flipV="1">
            <a:off x="5974974" y="3102311"/>
            <a:ext cx="1251076" cy="799444"/>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9" name="曲线连接符 48"/>
          <p:cNvCxnSpPr>
            <a:stCxn id="32" idx="1"/>
            <a:endCxn id="28" idx="3"/>
          </p:cNvCxnSpPr>
          <p:nvPr/>
        </p:nvCxnSpPr>
        <p:spPr>
          <a:xfrm rot="10800000">
            <a:off x="3402100" y="3101915"/>
            <a:ext cx="1378574" cy="79984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2" name="曲线连接符 51"/>
          <p:cNvCxnSpPr>
            <a:stCxn id="31" idx="1"/>
            <a:endCxn id="28" idx="3"/>
          </p:cNvCxnSpPr>
          <p:nvPr/>
        </p:nvCxnSpPr>
        <p:spPr>
          <a:xfrm rot="10800000">
            <a:off x="3402100" y="3101916"/>
            <a:ext cx="1378574" cy="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5" name="曲线连接符 54"/>
          <p:cNvCxnSpPr>
            <a:stCxn id="30" idx="1"/>
            <a:endCxn id="28" idx="3"/>
          </p:cNvCxnSpPr>
          <p:nvPr/>
        </p:nvCxnSpPr>
        <p:spPr>
          <a:xfrm rot="10800000" flipV="1">
            <a:off x="3402101" y="2358193"/>
            <a:ext cx="1370473" cy="743722"/>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3" name="圆角矩形 62"/>
          <p:cNvSpPr/>
          <p:nvPr/>
        </p:nvSpPr>
        <p:spPr>
          <a:xfrm>
            <a:off x="3300998" y="3657423"/>
            <a:ext cx="612000" cy="468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流量</a:t>
            </a:r>
          </a:p>
          <a:p>
            <a:pPr algn="ctr"/>
            <a:r>
              <a:rPr kumimoji="1" lang="zh-CN" altLang="en-US" sz="1400" dirty="0" smtClean="0">
                <a:latin typeface="SimHei" charset="0"/>
                <a:ea typeface="SimHei" charset="0"/>
                <a:cs typeface="SimHei" charset="0"/>
              </a:rPr>
              <a:t>拒绝</a:t>
            </a:r>
          </a:p>
        </p:txBody>
      </p:sp>
      <p:cxnSp>
        <p:nvCxnSpPr>
          <p:cNvPr id="70" name="曲线连接符 69"/>
          <p:cNvCxnSpPr>
            <a:stCxn id="30" idx="1"/>
            <a:endCxn id="63" idx="3"/>
          </p:cNvCxnSpPr>
          <p:nvPr/>
        </p:nvCxnSpPr>
        <p:spPr>
          <a:xfrm rot="10800000" flipV="1">
            <a:off x="3912999" y="2358193"/>
            <a:ext cx="859575" cy="1533230"/>
          </a:xfrm>
          <a:prstGeom prst="curvedConnector3">
            <a:avLst>
              <a:gd name="adj1" fmla="val 50000"/>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3" name="曲线连接符 72"/>
          <p:cNvCxnSpPr>
            <a:stCxn id="31" idx="1"/>
            <a:endCxn id="63" idx="3"/>
          </p:cNvCxnSpPr>
          <p:nvPr/>
        </p:nvCxnSpPr>
        <p:spPr>
          <a:xfrm rot="10800000" flipV="1">
            <a:off x="3912998" y="3101915"/>
            <a:ext cx="867676" cy="789507"/>
          </a:xfrm>
          <a:prstGeom prst="curvedConnector3">
            <a:avLst>
              <a:gd name="adj1" fmla="val 50000"/>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6" name="曲线连接符 75"/>
          <p:cNvCxnSpPr>
            <a:stCxn id="32" idx="1"/>
            <a:endCxn id="63" idx="3"/>
          </p:cNvCxnSpPr>
          <p:nvPr/>
        </p:nvCxnSpPr>
        <p:spPr>
          <a:xfrm rot="10800000">
            <a:off x="3912998" y="3891423"/>
            <a:ext cx="867676" cy="10332"/>
          </a:xfrm>
          <a:prstGeom prst="curvedConnector3">
            <a:avLst>
              <a:gd name="adj1" fmla="val 50000"/>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9" name="曲线连接符 78"/>
          <p:cNvCxnSpPr>
            <a:stCxn id="63" idx="2"/>
            <a:endCxn id="106" idx="0"/>
          </p:cNvCxnSpPr>
          <p:nvPr/>
        </p:nvCxnSpPr>
        <p:spPr>
          <a:xfrm rot="5400000">
            <a:off x="3339520" y="4389801"/>
            <a:ext cx="531857" cy="3100"/>
          </a:xfrm>
          <a:prstGeom prst="curvedConnector3">
            <a:avLst>
              <a:gd name="adj1" fmla="val 50000"/>
            </a:avLst>
          </a:prstGeom>
          <a:ln w="1905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08" name="圆角矩形 207"/>
          <p:cNvSpPr/>
          <p:nvPr/>
        </p:nvSpPr>
        <p:spPr>
          <a:xfrm>
            <a:off x="1993900" y="965200"/>
            <a:ext cx="6578600" cy="4318000"/>
          </a:xfrm>
          <a:prstGeom prst="round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dirty="0" smtClean="0">
              <a:latin typeface="SimHei" charset="0"/>
              <a:ea typeface="SimHei" charset="0"/>
              <a:cs typeface="SimHei" charset="0"/>
            </a:endParaRPr>
          </a:p>
        </p:txBody>
      </p:sp>
      <p:cxnSp>
        <p:nvCxnSpPr>
          <p:cNvPr id="210" name="曲线连接符 209"/>
          <p:cNvCxnSpPr>
            <a:stCxn id="26" idx="2"/>
            <a:endCxn id="208" idx="1"/>
          </p:cNvCxnSpPr>
          <p:nvPr/>
        </p:nvCxnSpPr>
        <p:spPr>
          <a:xfrm rot="16200000" flipH="1">
            <a:off x="863533" y="1993832"/>
            <a:ext cx="1473233" cy="787501"/>
          </a:xfrm>
          <a:prstGeom prst="curvedConnector2">
            <a:avLst/>
          </a:prstGeom>
          <a:ln w="22225">
            <a:solidFill>
              <a:schemeClr val="bg1">
                <a:lumMod val="50000"/>
              </a:schemeClr>
            </a:solidFill>
            <a:prstDash val="dashDot"/>
            <a:tailEnd type="arrow"/>
          </a:ln>
        </p:spPr>
        <p:style>
          <a:lnRef idx="2">
            <a:schemeClr val="accent1"/>
          </a:lnRef>
          <a:fillRef idx="0">
            <a:schemeClr val="accent1"/>
          </a:fillRef>
          <a:effectRef idx="1">
            <a:schemeClr val="accent1"/>
          </a:effectRef>
          <a:fontRef idx="minor">
            <a:schemeClr val="tx1"/>
          </a:fontRef>
        </p:style>
      </p:cxnSp>
      <p:sp>
        <p:nvSpPr>
          <p:cNvPr id="221" name="文本框 220"/>
          <p:cNvSpPr txBox="1"/>
          <p:nvPr/>
        </p:nvSpPr>
        <p:spPr>
          <a:xfrm>
            <a:off x="1249632" y="1694794"/>
            <a:ext cx="646331"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启动时</a:t>
            </a:r>
          </a:p>
          <a:p>
            <a:r>
              <a:rPr kumimoji="1" lang="zh-CN" altLang="en-US" sz="1200" b="1" dirty="0" smtClean="0">
                <a:latin typeface="SimHei" charset="0"/>
                <a:ea typeface="SimHei" charset="0"/>
                <a:cs typeface="SimHei" charset="0"/>
              </a:rPr>
              <a:t>初始化</a:t>
            </a:r>
            <a:endParaRPr kumimoji="1" lang="zh-CN" altLang="en-US" sz="1200" b="1" dirty="0">
              <a:latin typeface="SimHei" charset="0"/>
              <a:ea typeface="SimHei" charset="0"/>
              <a:cs typeface="SimHei" charset="0"/>
            </a:endParaRPr>
          </a:p>
        </p:txBody>
      </p:sp>
      <p:sp>
        <p:nvSpPr>
          <p:cNvPr id="222" name="文本框 221"/>
          <p:cNvSpPr txBox="1"/>
          <p:nvPr/>
        </p:nvSpPr>
        <p:spPr>
          <a:xfrm>
            <a:off x="6809846" y="2616233"/>
            <a:ext cx="646331"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有流控</a:t>
            </a:r>
          </a:p>
          <a:p>
            <a:r>
              <a:rPr kumimoji="1" lang="en-US" altLang="zh-CN" sz="1200" b="1" dirty="0" smtClean="0">
                <a:latin typeface="SimHei" charset="0"/>
                <a:ea typeface="SimHei" charset="0"/>
                <a:cs typeface="SimHei" charset="0"/>
              </a:rPr>
              <a:t>Rule</a:t>
            </a:r>
            <a:endParaRPr kumimoji="1" lang="zh-CN" altLang="en-US" sz="1200" b="1" dirty="0">
              <a:latin typeface="SimHei" charset="0"/>
              <a:ea typeface="SimHei" charset="0"/>
              <a:cs typeface="SimHei" charset="0"/>
            </a:endParaRPr>
          </a:p>
        </p:txBody>
      </p:sp>
      <p:sp>
        <p:nvSpPr>
          <p:cNvPr id="224" name="文本框 223"/>
          <p:cNvSpPr txBox="1"/>
          <p:nvPr/>
        </p:nvSpPr>
        <p:spPr>
          <a:xfrm>
            <a:off x="7824625" y="3382165"/>
            <a:ext cx="646331"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无流控</a:t>
            </a:r>
          </a:p>
          <a:p>
            <a:r>
              <a:rPr kumimoji="1" lang="en-US" altLang="zh-CN" sz="1200" b="1" dirty="0" smtClean="0">
                <a:latin typeface="SimHei" charset="0"/>
                <a:ea typeface="SimHei" charset="0"/>
                <a:cs typeface="SimHei" charset="0"/>
              </a:rPr>
              <a:t>Rule</a:t>
            </a:r>
            <a:endParaRPr kumimoji="1" lang="zh-CN" altLang="en-US" sz="1200" b="1" dirty="0">
              <a:latin typeface="SimHei" charset="0"/>
              <a:ea typeface="SimHei" charset="0"/>
              <a:cs typeface="SimHei" charset="0"/>
            </a:endParaRPr>
          </a:p>
        </p:txBody>
      </p:sp>
      <p:sp>
        <p:nvSpPr>
          <p:cNvPr id="225" name="圆角矩形 224"/>
          <p:cNvSpPr/>
          <p:nvPr/>
        </p:nvSpPr>
        <p:spPr>
          <a:xfrm>
            <a:off x="5836550" y="4662310"/>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cxnSp>
        <p:nvCxnSpPr>
          <p:cNvPr id="227" name="曲线连接符 226"/>
          <p:cNvCxnSpPr>
            <a:stCxn id="225" idx="1"/>
            <a:endCxn id="106" idx="3"/>
          </p:cNvCxnSpPr>
          <p:nvPr/>
        </p:nvCxnSpPr>
        <p:spPr>
          <a:xfrm rot="10800000">
            <a:off x="4201048" y="4891280"/>
            <a:ext cx="1635502" cy="5030"/>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32" name="文本框 231"/>
          <p:cNvSpPr txBox="1"/>
          <p:nvPr/>
        </p:nvSpPr>
        <p:spPr>
          <a:xfrm>
            <a:off x="3412369" y="2579754"/>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流控</a:t>
            </a:r>
          </a:p>
          <a:p>
            <a:r>
              <a:rPr kumimoji="1" lang="zh-CN" altLang="en-US" sz="1200" b="1" dirty="0" smtClean="0">
                <a:latin typeface="SimHei" charset="0"/>
                <a:ea typeface="SimHei" charset="0"/>
                <a:cs typeface="SimHei" charset="0"/>
              </a:rPr>
              <a:t>放通</a:t>
            </a:r>
            <a:endParaRPr kumimoji="1" lang="zh-CN" altLang="en-US" sz="1200" b="1" dirty="0">
              <a:latin typeface="SimHei" charset="0"/>
              <a:ea typeface="SimHei" charset="0"/>
              <a:cs typeface="SimHei" charset="0"/>
            </a:endParaRPr>
          </a:p>
        </p:txBody>
      </p:sp>
      <p:sp>
        <p:nvSpPr>
          <p:cNvPr id="233" name="文本框 232"/>
          <p:cNvSpPr txBox="1"/>
          <p:nvPr/>
        </p:nvSpPr>
        <p:spPr>
          <a:xfrm>
            <a:off x="3936230" y="3900830"/>
            <a:ext cx="800219"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流量拒绝</a:t>
            </a:r>
            <a:endParaRPr kumimoji="1" lang="zh-CN" altLang="en-US" sz="1200" b="1" dirty="0" smtClean="0">
              <a:latin typeface="SimHei" charset="0"/>
              <a:ea typeface="SimHei" charset="0"/>
              <a:cs typeface="SimHei" charset="0"/>
            </a:endParaRPr>
          </a:p>
        </p:txBody>
      </p:sp>
      <p:sp>
        <p:nvSpPr>
          <p:cNvPr id="234" name="文本框 233"/>
          <p:cNvSpPr txBox="1"/>
          <p:nvPr/>
        </p:nvSpPr>
        <p:spPr>
          <a:xfrm>
            <a:off x="2274405" y="3379942"/>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业务</a:t>
            </a:r>
          </a:p>
          <a:p>
            <a:r>
              <a:rPr kumimoji="1" lang="zh-CN" altLang="en-US" sz="1200" b="1" dirty="0" smtClean="0">
                <a:latin typeface="SimHei" charset="0"/>
                <a:ea typeface="SimHei" charset="0"/>
                <a:cs typeface="SimHei" charset="0"/>
              </a:rPr>
              <a:t>响应</a:t>
            </a:r>
          </a:p>
        </p:txBody>
      </p:sp>
      <p:sp>
        <p:nvSpPr>
          <p:cNvPr id="235" name="文本框 234"/>
          <p:cNvSpPr txBox="1"/>
          <p:nvPr/>
        </p:nvSpPr>
        <p:spPr>
          <a:xfrm>
            <a:off x="4717200" y="4589662"/>
            <a:ext cx="858100" cy="276999"/>
          </a:xfrm>
          <a:prstGeom prst="rect">
            <a:avLst/>
          </a:prstGeom>
          <a:noFill/>
        </p:spPr>
        <p:txBody>
          <a:bodyPr wrap="square" rtlCol="0">
            <a:spAutoFit/>
          </a:bodyPr>
          <a:lstStyle/>
          <a:p>
            <a:r>
              <a:rPr kumimoji="1" lang="zh-CN" altLang="en-US" sz="1200" b="1" smtClean="0">
                <a:latin typeface="SimHei" charset="0"/>
                <a:ea typeface="SimHei" charset="0"/>
                <a:cs typeface="SimHei" charset="0"/>
              </a:rPr>
              <a:t>业务响应</a:t>
            </a:r>
            <a:endParaRPr kumimoji="1" lang="zh-CN" altLang="en-US" sz="1200" b="1" dirty="0" smtClean="0">
              <a:latin typeface="SimHei" charset="0"/>
              <a:ea typeface="SimHei" charset="0"/>
              <a:cs typeface="SimHei" charset="0"/>
            </a:endParaRPr>
          </a:p>
        </p:txBody>
      </p:sp>
      <p:sp>
        <p:nvSpPr>
          <p:cNvPr id="236" name="文本框 235"/>
          <p:cNvSpPr txBox="1"/>
          <p:nvPr/>
        </p:nvSpPr>
        <p:spPr>
          <a:xfrm>
            <a:off x="5984305" y="1644860"/>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
        <p:nvSpPr>
          <p:cNvPr id="237" name="文本框 236"/>
          <p:cNvSpPr txBox="1"/>
          <p:nvPr/>
        </p:nvSpPr>
        <p:spPr>
          <a:xfrm>
            <a:off x="2700751" y="1681642"/>
            <a:ext cx="569387" cy="276999"/>
          </a:xfrm>
          <a:prstGeom prst="rect">
            <a:avLst/>
          </a:prstGeom>
          <a:noFill/>
        </p:spPr>
        <p:txBody>
          <a:bodyPr wrap="none" rtlCol="0">
            <a:spAutoFit/>
          </a:bodyPr>
          <a:lstStyle/>
          <a:p>
            <a:r>
              <a:rPr kumimoji="1" lang="en-US" altLang="zh-CN" sz="1200" b="1" dirty="0"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cxnSp>
        <p:nvCxnSpPr>
          <p:cNvPr id="238" name="肘形连接符 237"/>
          <p:cNvCxnSpPr>
            <a:stCxn id="35" idx="2"/>
            <a:endCxn id="225" idx="3"/>
          </p:cNvCxnSpPr>
          <p:nvPr/>
        </p:nvCxnSpPr>
        <p:spPr>
          <a:xfrm rot="5400000">
            <a:off x="6647026" y="3720135"/>
            <a:ext cx="1559999" cy="792350"/>
          </a:xfrm>
          <a:prstGeom prst="bentConnector2">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1" name="肘形连接符 240"/>
          <p:cNvCxnSpPr>
            <a:stCxn id="29" idx="2"/>
            <a:endCxn id="28" idx="0"/>
          </p:cNvCxnSpPr>
          <p:nvPr/>
        </p:nvCxnSpPr>
        <p:spPr>
          <a:xfrm rot="5400000">
            <a:off x="3482914" y="973004"/>
            <a:ext cx="1216947" cy="2572874"/>
          </a:xfrm>
          <a:prstGeom prst="bentConnector3">
            <a:avLst>
              <a:gd name="adj1" fmla="val 27041"/>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8717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	在设计大流量系统</a:t>
            </a:r>
            <a:r>
              <a:rPr lang="zh-CN" altLang="en-US" sz="1800" dirty="0"/>
              <a:t>时必须考虑当系统压力剧增时，需要根据业务与流量情况，对某些</a:t>
            </a:r>
            <a:r>
              <a:rPr lang="zh-CN" altLang="en-US" sz="1800" dirty="0" smtClean="0"/>
              <a:t>服务进行</a:t>
            </a:r>
            <a:r>
              <a:rPr lang="zh-CN" altLang="en-US" sz="1800" dirty="0"/>
              <a:t>有策略的降级，以释放服务器资源保证核心业务的运行。服务降级一般有业务层降级和系统层降级两种。</a:t>
            </a:r>
          </a:p>
          <a:p>
            <a:pPr marL="0" indent="0">
              <a:buNone/>
            </a:pPr>
            <a:r>
              <a:rPr lang="zh-CN" altLang="en-US" sz="1800" dirty="0" smtClean="0"/>
              <a:t>	业务</a:t>
            </a:r>
            <a:r>
              <a:rPr lang="zh-CN" altLang="en-US" sz="1800" dirty="0"/>
              <a:t>层降级，指的是对除核心主流程以外的功能，根据系统压力情况进行有策略的关闭，从而达成服务降级的目的。例如，停止某些运算复杂的促销配置、关闭某些页面的访问或写入操作等。一般对于前台交易系统来说，业务层降级点的优先级排序是根据对转化率的影响进行的。而对于后台作业系统，以商派的</a:t>
            </a:r>
            <a:r>
              <a:rPr lang="en-US" altLang="zh-CN" sz="1800" dirty="0"/>
              <a:t>ERP</a:t>
            </a:r>
            <a:r>
              <a:rPr lang="zh-CN" altLang="en-US" sz="1800" dirty="0"/>
              <a:t>为例，在峰值时会采用关闭数据条数显示、实时报表查询等非主业务流程的模块或功能，全力保障订单处理作业的顺利运转。</a:t>
            </a:r>
          </a:p>
          <a:p>
            <a:pPr marL="0" indent="0">
              <a:buNone/>
            </a:pPr>
            <a:r>
              <a:rPr lang="zh-CN" altLang="en-US" sz="1800" dirty="0" smtClean="0"/>
              <a:t>	系统</a:t>
            </a:r>
            <a:r>
              <a:rPr lang="zh-CN" altLang="en-US" sz="1800" dirty="0"/>
              <a:t>层降级，指的是通过对操作系统、</a:t>
            </a:r>
            <a:r>
              <a:rPr lang="en-US" altLang="zh-CN" sz="1800" dirty="0"/>
              <a:t>Web</a:t>
            </a:r>
            <a:r>
              <a:rPr lang="zh-CN" altLang="en-US" sz="1800" dirty="0"/>
              <a:t>服务器、数据库等系统架构层面的配置进行调整，从而达成服务降级的目的。一般的方法有访问限流、写入限制、异步延迟持久化等。总体来说，系统层降级对用户体验的影响会比业务层降级大很多，但在执行上比较简单，实现成本较低。注意，服务降级方案可能会在不同程度上影响用户体验、交易系统的转化率及业务处理流程，因此，开发运维方需要事先与业务方或客户方做好充分的沟通并经审核同意后，再进行控制点的埋点与开发，同时还应写入峰值情况应对预案。</a:t>
            </a: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17</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3.</a:t>
            </a:r>
            <a:r>
              <a:rPr lang="zh-CN" altLang="en-US" sz="3200" dirty="0" smtClean="0">
                <a:latin typeface="SimHei" charset="0"/>
                <a:ea typeface="SimHei" charset="0"/>
                <a:cs typeface="SimHei" charset="0"/>
              </a:rPr>
              <a:t>服务降级</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197942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a:t>
            </a:r>
            <a:r>
              <a:rPr kumimoji="1" lang="en-US" altLang="zh-CN" sz="3200" dirty="0">
                <a:latin typeface="SimHei" charset="0"/>
                <a:ea typeface="SimHei" charset="0"/>
                <a:cs typeface="SimHei" charset="0"/>
              </a:rPr>
              <a:t>.</a:t>
            </a:r>
            <a:r>
              <a:rPr kumimoji="1" lang="zh-CN" altLang="en-US" sz="3200" dirty="0" smtClean="0">
                <a:latin typeface="SimHei" charset="0"/>
                <a:ea typeface="SimHei" charset="0"/>
                <a:cs typeface="SimHei" charset="0"/>
              </a:rPr>
              <a:t>服务降级设计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18</a:t>
            </a:fld>
            <a:endParaRPr kumimoji="1" lang="zh-CN" altLang="en-US"/>
          </a:p>
        </p:txBody>
      </p:sp>
      <p:sp>
        <p:nvSpPr>
          <p:cNvPr id="29" name="圆角矩形 28"/>
          <p:cNvSpPr/>
          <p:nvPr/>
        </p:nvSpPr>
        <p:spPr>
          <a:xfrm>
            <a:off x="2740075" y="226358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屏蔽降级</a:t>
            </a:r>
          </a:p>
        </p:txBody>
      </p:sp>
      <p:sp>
        <p:nvSpPr>
          <p:cNvPr id="95" name="圆角矩形 94"/>
          <p:cNvSpPr/>
          <p:nvPr/>
        </p:nvSpPr>
        <p:spPr>
          <a:xfrm>
            <a:off x="1006525" y="112092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6997450" y="265584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5" name="圆角矩形 34"/>
          <p:cNvSpPr/>
          <p:nvPr/>
        </p:nvSpPr>
        <p:spPr>
          <a:xfrm>
            <a:off x="2740075" y="304425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容错降级</a:t>
            </a:r>
          </a:p>
        </p:txBody>
      </p:sp>
      <p:sp>
        <p:nvSpPr>
          <p:cNvPr id="26" name="圆角矩形 25"/>
          <p:cNvSpPr/>
          <p:nvPr/>
        </p:nvSpPr>
        <p:spPr>
          <a:xfrm>
            <a:off x="2740075" y="1268915"/>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业务降级</a:t>
            </a:r>
          </a:p>
        </p:txBody>
      </p:sp>
      <p:sp>
        <p:nvSpPr>
          <p:cNvPr id="32" name="圆角矩形 31"/>
          <p:cNvSpPr/>
          <p:nvPr/>
        </p:nvSpPr>
        <p:spPr>
          <a:xfrm>
            <a:off x="1006525" y="2269553"/>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屏蔽降</a:t>
            </a:r>
          </a:p>
          <a:p>
            <a:pPr algn="ctr"/>
            <a:r>
              <a:rPr kumimoji="1" lang="zh-CN" altLang="en-US" sz="1400" dirty="0" smtClean="0">
                <a:latin typeface="SimHei" charset="0"/>
                <a:ea typeface="SimHei" charset="0"/>
                <a:cs typeface="SimHei" charset="0"/>
              </a:rPr>
              <a:t>级开关</a:t>
            </a:r>
          </a:p>
        </p:txBody>
      </p:sp>
      <p:sp>
        <p:nvSpPr>
          <p:cNvPr id="33" name="圆角矩形 32"/>
          <p:cNvSpPr/>
          <p:nvPr/>
        </p:nvSpPr>
        <p:spPr>
          <a:xfrm>
            <a:off x="4746674" y="1984184"/>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返回</a:t>
            </a:r>
            <a:r>
              <a:rPr kumimoji="1" lang="en-US" altLang="zh-CN" sz="1400" dirty="0" smtClean="0">
                <a:latin typeface="SimHei" charset="0"/>
                <a:ea typeface="SimHei" charset="0"/>
                <a:cs typeface="SimHei" charset="0"/>
              </a:rPr>
              <a:t>NULL</a:t>
            </a:r>
            <a:endParaRPr kumimoji="1" lang="zh-CN" altLang="en-US" sz="1400" dirty="0" smtClean="0">
              <a:latin typeface="SimHei" charset="0"/>
              <a:ea typeface="SimHei" charset="0"/>
              <a:cs typeface="SimHei" charset="0"/>
            </a:endParaRPr>
          </a:p>
        </p:txBody>
      </p:sp>
      <p:sp>
        <p:nvSpPr>
          <p:cNvPr id="36" name="圆角矩形 35"/>
          <p:cNvSpPr/>
          <p:nvPr/>
        </p:nvSpPr>
        <p:spPr>
          <a:xfrm>
            <a:off x="4746674" y="2701353"/>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MOCK</a:t>
            </a:r>
            <a:r>
              <a:rPr kumimoji="1" lang="zh-CN" altLang="en-US" sz="1400" dirty="0" smtClean="0">
                <a:latin typeface="SimHei" charset="0"/>
                <a:ea typeface="SimHei" charset="0"/>
                <a:cs typeface="SimHei" charset="0"/>
              </a:rPr>
              <a:t>降级</a:t>
            </a:r>
          </a:p>
        </p:txBody>
      </p:sp>
      <p:sp>
        <p:nvSpPr>
          <p:cNvPr id="37" name="圆角矩形 36"/>
          <p:cNvSpPr/>
          <p:nvPr/>
        </p:nvSpPr>
        <p:spPr>
          <a:xfrm>
            <a:off x="4746674" y="3415215"/>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异常降级</a:t>
            </a:r>
          </a:p>
        </p:txBody>
      </p:sp>
      <p:sp>
        <p:nvSpPr>
          <p:cNvPr id="39" name="圆角矩形 38"/>
          <p:cNvSpPr/>
          <p:nvPr/>
        </p:nvSpPr>
        <p:spPr>
          <a:xfrm>
            <a:off x="4746674" y="1255018"/>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自定义降级</a:t>
            </a:r>
          </a:p>
        </p:txBody>
      </p:sp>
      <p:cxnSp>
        <p:nvCxnSpPr>
          <p:cNvPr id="40" name="曲线连接符 39"/>
          <p:cNvCxnSpPr>
            <a:stCxn id="32" idx="3"/>
            <a:endCxn id="29" idx="1"/>
          </p:cNvCxnSpPr>
          <p:nvPr/>
        </p:nvCxnSpPr>
        <p:spPr>
          <a:xfrm flipV="1">
            <a:off x="2200825" y="2497584"/>
            <a:ext cx="539250" cy="5969"/>
          </a:xfrm>
          <a:prstGeom prst="curvedConnector3">
            <a:avLst>
              <a:gd name="adj1" fmla="val 50000"/>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1" name="曲线连接符 40"/>
          <p:cNvCxnSpPr>
            <a:stCxn id="32" idx="3"/>
            <a:endCxn id="35" idx="1"/>
          </p:cNvCxnSpPr>
          <p:nvPr/>
        </p:nvCxnSpPr>
        <p:spPr>
          <a:xfrm>
            <a:off x="2200825" y="2503553"/>
            <a:ext cx="539250" cy="774700"/>
          </a:xfrm>
          <a:prstGeom prst="curvedConnector3">
            <a:avLst>
              <a:gd name="adj1" fmla="val 50000"/>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2" name="曲线连接符 41"/>
          <p:cNvCxnSpPr>
            <a:stCxn id="32" idx="3"/>
            <a:endCxn id="26" idx="1"/>
          </p:cNvCxnSpPr>
          <p:nvPr/>
        </p:nvCxnSpPr>
        <p:spPr>
          <a:xfrm flipV="1">
            <a:off x="2200825" y="1502915"/>
            <a:ext cx="539250" cy="1000638"/>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6" name="曲线连接符 45"/>
          <p:cNvCxnSpPr>
            <a:stCxn id="29" idx="3"/>
            <a:endCxn id="33" idx="1"/>
          </p:cNvCxnSpPr>
          <p:nvPr/>
        </p:nvCxnSpPr>
        <p:spPr>
          <a:xfrm flipV="1">
            <a:off x="3934375" y="2218184"/>
            <a:ext cx="812299" cy="2794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8" name="曲线连接符 47"/>
          <p:cNvCxnSpPr>
            <a:stCxn id="29" idx="3"/>
            <a:endCxn id="36" idx="1"/>
          </p:cNvCxnSpPr>
          <p:nvPr/>
        </p:nvCxnSpPr>
        <p:spPr>
          <a:xfrm>
            <a:off x="3934375" y="2497584"/>
            <a:ext cx="812299" cy="43776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1" name="曲线连接符 50"/>
          <p:cNvCxnSpPr>
            <a:stCxn id="29" idx="3"/>
            <a:endCxn id="37" idx="1"/>
          </p:cNvCxnSpPr>
          <p:nvPr/>
        </p:nvCxnSpPr>
        <p:spPr>
          <a:xfrm>
            <a:off x="3934375" y="2497584"/>
            <a:ext cx="812299" cy="115163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4" name="曲线连接符 53"/>
          <p:cNvCxnSpPr>
            <a:stCxn id="93" idx="3"/>
            <a:endCxn id="33" idx="1"/>
          </p:cNvCxnSpPr>
          <p:nvPr/>
        </p:nvCxnSpPr>
        <p:spPr>
          <a:xfrm flipV="1">
            <a:off x="3933612" y="2218184"/>
            <a:ext cx="813062" cy="2114437"/>
          </a:xfrm>
          <a:prstGeom prst="curvedConnector3">
            <a:avLst>
              <a:gd name="adj1" fmla="val 3438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7" name="曲线连接符 56"/>
          <p:cNvCxnSpPr>
            <a:stCxn id="93" idx="3"/>
            <a:endCxn id="36" idx="1"/>
          </p:cNvCxnSpPr>
          <p:nvPr/>
        </p:nvCxnSpPr>
        <p:spPr>
          <a:xfrm flipV="1">
            <a:off x="3933612" y="2935353"/>
            <a:ext cx="813062" cy="1397268"/>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0" name="曲线连接符 59"/>
          <p:cNvCxnSpPr>
            <a:stCxn id="93" idx="3"/>
            <a:endCxn id="37" idx="1"/>
          </p:cNvCxnSpPr>
          <p:nvPr/>
        </p:nvCxnSpPr>
        <p:spPr>
          <a:xfrm flipV="1">
            <a:off x="3933612" y="3649215"/>
            <a:ext cx="813062" cy="683406"/>
          </a:xfrm>
          <a:prstGeom prst="curvedConnector3">
            <a:avLst>
              <a:gd name="adj1" fmla="val 62496"/>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3" name="曲线连接符 62"/>
          <p:cNvCxnSpPr>
            <a:stCxn id="26" idx="3"/>
            <a:endCxn id="39" idx="1"/>
          </p:cNvCxnSpPr>
          <p:nvPr/>
        </p:nvCxnSpPr>
        <p:spPr>
          <a:xfrm flipV="1">
            <a:off x="3934375" y="1489018"/>
            <a:ext cx="812299" cy="13897"/>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6" name="曲线连接符 65"/>
          <p:cNvCxnSpPr>
            <a:stCxn id="33" idx="3"/>
            <a:endCxn id="28" idx="1"/>
          </p:cNvCxnSpPr>
          <p:nvPr/>
        </p:nvCxnSpPr>
        <p:spPr>
          <a:xfrm>
            <a:off x="5940974" y="2218184"/>
            <a:ext cx="1056476" cy="671659"/>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9" name="曲线连接符 68"/>
          <p:cNvCxnSpPr>
            <a:stCxn id="36" idx="3"/>
            <a:endCxn id="28" idx="1"/>
          </p:cNvCxnSpPr>
          <p:nvPr/>
        </p:nvCxnSpPr>
        <p:spPr>
          <a:xfrm flipV="1">
            <a:off x="5940974" y="2889843"/>
            <a:ext cx="1056476" cy="45510"/>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2" name="曲线连接符 71"/>
          <p:cNvCxnSpPr>
            <a:stCxn id="37" idx="3"/>
            <a:endCxn id="28" idx="1"/>
          </p:cNvCxnSpPr>
          <p:nvPr/>
        </p:nvCxnSpPr>
        <p:spPr>
          <a:xfrm flipV="1">
            <a:off x="5940974" y="2889843"/>
            <a:ext cx="1056476" cy="759372"/>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5" name="曲线连接符 74"/>
          <p:cNvCxnSpPr>
            <a:stCxn id="39" idx="3"/>
            <a:endCxn id="28" idx="1"/>
          </p:cNvCxnSpPr>
          <p:nvPr/>
        </p:nvCxnSpPr>
        <p:spPr>
          <a:xfrm>
            <a:off x="5940974" y="1489018"/>
            <a:ext cx="1056476" cy="1400825"/>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 name="肘形连接符 61"/>
          <p:cNvCxnSpPr>
            <a:stCxn id="32" idx="2"/>
            <a:endCxn id="93" idx="1"/>
          </p:cNvCxnSpPr>
          <p:nvPr/>
        </p:nvCxnSpPr>
        <p:spPr>
          <a:xfrm rot="16200000" flipH="1">
            <a:off x="1373959" y="2967268"/>
            <a:ext cx="1595068" cy="1135637"/>
          </a:xfrm>
          <a:prstGeom prst="bentConnector2">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stCxn id="95" idx="2"/>
            <a:endCxn id="32" idx="0"/>
          </p:cNvCxnSpPr>
          <p:nvPr/>
        </p:nvCxnSpPr>
        <p:spPr>
          <a:xfrm>
            <a:off x="1603675" y="1588925"/>
            <a:ext cx="0" cy="680628"/>
          </a:xfrm>
          <a:prstGeom prst="straightConnector1">
            <a:avLst/>
          </a:prstGeom>
          <a:ln w="25400">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1028799" y="2779859"/>
            <a:ext cx="569387"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sp>
        <p:nvSpPr>
          <p:cNvPr id="91" name="文本框 90"/>
          <p:cNvSpPr txBox="1"/>
          <p:nvPr/>
        </p:nvSpPr>
        <p:spPr>
          <a:xfrm>
            <a:off x="2338981" y="2196454"/>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
        <p:nvSpPr>
          <p:cNvPr id="93" name="圆角矩形 92"/>
          <p:cNvSpPr/>
          <p:nvPr/>
        </p:nvSpPr>
        <p:spPr>
          <a:xfrm>
            <a:off x="2739312" y="4098621"/>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cxnSp>
        <p:nvCxnSpPr>
          <p:cNvPr id="110" name="曲线连接符 109"/>
          <p:cNvCxnSpPr>
            <a:stCxn id="35" idx="2"/>
            <a:endCxn id="93" idx="0"/>
          </p:cNvCxnSpPr>
          <p:nvPr/>
        </p:nvCxnSpPr>
        <p:spPr>
          <a:xfrm rot="5400000">
            <a:off x="3043660" y="3805056"/>
            <a:ext cx="586368" cy="763"/>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25" name="肘形连接符 124"/>
          <p:cNvCxnSpPr>
            <a:stCxn id="93" idx="3"/>
            <a:endCxn id="28" idx="2"/>
          </p:cNvCxnSpPr>
          <p:nvPr/>
        </p:nvCxnSpPr>
        <p:spPr>
          <a:xfrm flipV="1">
            <a:off x="3933612" y="3123843"/>
            <a:ext cx="3660988" cy="1208778"/>
          </a:xfrm>
          <a:prstGeom prst="bentConnector2">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28" name="文本框 127"/>
          <p:cNvSpPr txBox="1"/>
          <p:nvPr/>
        </p:nvSpPr>
        <p:spPr>
          <a:xfrm>
            <a:off x="5327499" y="4381164"/>
            <a:ext cx="800219"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业务响应</a:t>
            </a:r>
            <a:endParaRPr kumimoji="1" lang="zh-CN" altLang="en-US" sz="1200" b="1" dirty="0">
              <a:latin typeface="SimHei" charset="0"/>
              <a:ea typeface="SimHei" charset="0"/>
              <a:cs typeface="SimHei" charset="0"/>
            </a:endParaRPr>
          </a:p>
        </p:txBody>
      </p:sp>
      <p:sp>
        <p:nvSpPr>
          <p:cNvPr id="129" name="文本框 128"/>
          <p:cNvSpPr txBox="1"/>
          <p:nvPr/>
        </p:nvSpPr>
        <p:spPr>
          <a:xfrm>
            <a:off x="3639095" y="3633379"/>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容错</a:t>
            </a:r>
          </a:p>
          <a:p>
            <a:r>
              <a:rPr kumimoji="1" lang="zh-CN" altLang="en-US" sz="1200" b="1" dirty="0" smtClean="0">
                <a:latin typeface="SimHei" charset="0"/>
                <a:ea typeface="SimHei" charset="0"/>
                <a:cs typeface="SimHei" charset="0"/>
              </a:rPr>
              <a:t>降级</a:t>
            </a:r>
            <a:endParaRPr kumimoji="1" lang="zh-CN" altLang="en-US" sz="1200" b="1" dirty="0">
              <a:latin typeface="SimHei" charset="0"/>
              <a:ea typeface="SimHei" charset="0"/>
              <a:cs typeface="SimHei" charset="0"/>
            </a:endParaRPr>
          </a:p>
        </p:txBody>
      </p:sp>
      <p:sp>
        <p:nvSpPr>
          <p:cNvPr id="130" name="文本框 129"/>
          <p:cNvSpPr txBox="1"/>
          <p:nvPr/>
        </p:nvSpPr>
        <p:spPr>
          <a:xfrm>
            <a:off x="3934420" y="1958597"/>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屏蔽</a:t>
            </a:r>
          </a:p>
          <a:p>
            <a:r>
              <a:rPr kumimoji="1" lang="zh-CN" altLang="en-US" sz="1200" b="1" dirty="0" smtClean="0">
                <a:latin typeface="SimHei" charset="0"/>
                <a:ea typeface="SimHei" charset="0"/>
                <a:cs typeface="SimHei" charset="0"/>
              </a:rPr>
              <a:t>降级</a:t>
            </a:r>
            <a:endParaRPr kumimoji="1" lang="zh-CN" altLang="en-US" sz="1200" b="1" dirty="0">
              <a:latin typeface="SimHei" charset="0"/>
              <a:ea typeface="SimHei" charset="0"/>
              <a:cs typeface="SimHei" charset="0"/>
            </a:endParaRPr>
          </a:p>
        </p:txBody>
      </p:sp>
      <p:sp>
        <p:nvSpPr>
          <p:cNvPr id="131" name="内容占位符 2"/>
          <p:cNvSpPr>
            <a:spLocks noGrp="1"/>
          </p:cNvSpPr>
          <p:nvPr>
            <p:ph idx="1"/>
          </p:nvPr>
        </p:nvSpPr>
        <p:spPr>
          <a:xfrm>
            <a:off x="457200" y="4813412"/>
            <a:ext cx="8229600" cy="1566862"/>
          </a:xfrm>
        </p:spPr>
        <p:txBody>
          <a:bodyPr>
            <a:normAutofit/>
          </a:bodyPr>
          <a:lstStyle/>
          <a:p>
            <a:pPr marL="0" indent="0">
              <a:buNone/>
            </a:pPr>
            <a:r>
              <a:rPr lang="zh-CN" altLang="en-US" sz="1800" dirty="0"/>
              <a:t>服务降级埋点的地方</a:t>
            </a:r>
            <a:r>
              <a:rPr lang="zh-CN" altLang="en-US" sz="1800" dirty="0" smtClean="0"/>
              <a:t>：</a:t>
            </a:r>
            <a:endParaRPr lang="zh-CN" altLang="en-US" sz="1800" dirty="0"/>
          </a:p>
          <a:p>
            <a:pPr marL="0" indent="0">
              <a:buNone/>
            </a:pPr>
            <a:r>
              <a:rPr lang="zh-CN" altLang="en-US" sz="1800" dirty="0" smtClean="0"/>
              <a:t>消息</a:t>
            </a:r>
            <a:r>
              <a:rPr lang="zh-CN" altLang="en-US" sz="1800" dirty="0"/>
              <a:t>中间件：所有</a:t>
            </a:r>
            <a:r>
              <a:rPr lang="en-US" altLang="zh-CN" sz="1800" dirty="0"/>
              <a:t>API</a:t>
            </a:r>
            <a:r>
              <a:rPr lang="zh-CN" altLang="en-US" sz="1800" dirty="0"/>
              <a:t>调用可以使用消息中间件进行控制</a:t>
            </a:r>
          </a:p>
          <a:p>
            <a:pPr marL="0" indent="0">
              <a:buNone/>
            </a:pPr>
            <a:r>
              <a:rPr lang="zh-CN" altLang="en-US" sz="1800" dirty="0" smtClean="0"/>
              <a:t>前端</a:t>
            </a:r>
            <a:r>
              <a:rPr lang="zh-CN" altLang="en-US" sz="1800" dirty="0"/>
              <a:t>页面：指定网址不可访问（</a:t>
            </a:r>
            <a:r>
              <a:rPr lang="en-US" altLang="zh-CN" sz="1800" dirty="0"/>
              <a:t>NGINX+LUA</a:t>
            </a:r>
            <a:r>
              <a:rPr lang="zh-CN" altLang="en-US" sz="1800" dirty="0"/>
              <a:t>）</a:t>
            </a:r>
          </a:p>
          <a:p>
            <a:pPr marL="0" indent="0">
              <a:buNone/>
            </a:pPr>
            <a:r>
              <a:rPr lang="zh-CN" altLang="en-US" sz="1800" dirty="0" smtClean="0"/>
              <a:t>底层</a:t>
            </a:r>
            <a:r>
              <a:rPr lang="zh-CN" altLang="en-US" sz="1800" dirty="0"/>
              <a:t>数据驱动：拒绝所有增删改动作，只允许查询</a:t>
            </a:r>
            <a:endParaRPr lang="en-US" altLang="zh-CN" sz="1800" dirty="0"/>
          </a:p>
        </p:txBody>
      </p:sp>
    </p:spTree>
    <p:extLst>
      <p:ext uri="{BB962C8B-B14F-4D97-AF65-F5344CB8AC3E}">
        <p14:creationId xmlns:p14="http://schemas.microsoft.com/office/powerpoint/2010/main" val="512335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参考地址：</a:t>
            </a:r>
          </a:p>
          <a:p>
            <a:pPr marL="0" indent="0">
              <a:buNone/>
            </a:pPr>
            <a:r>
              <a:rPr lang="zh-CN" altLang="en-US" sz="1800" dirty="0"/>
              <a:t>聊聊高并发系统之降级</a:t>
            </a:r>
            <a:r>
              <a:rPr lang="zh-CN" altLang="en-US" sz="1800" dirty="0" smtClean="0"/>
              <a:t>特技：</a:t>
            </a:r>
            <a:r>
              <a:rPr lang="en-US" altLang="zh-CN" sz="1800" dirty="0" smtClean="0">
                <a:hlinkClick r:id="rId2"/>
              </a:rPr>
              <a:t>http</a:t>
            </a:r>
            <a:r>
              <a:rPr lang="en-US" altLang="zh-CN" sz="1800" dirty="0">
                <a:hlinkClick r:id="rId2"/>
              </a:rPr>
              <a:t>://</a:t>
            </a:r>
            <a:r>
              <a:rPr lang="en-US" altLang="zh-CN" sz="1800" dirty="0" smtClean="0">
                <a:hlinkClick r:id="rId2"/>
              </a:rPr>
              <a:t>jinnianshilongnian.iteye.com/blog/2306477</a:t>
            </a:r>
            <a:endParaRPr lang="zh-CN" altLang="en-US" sz="1800" dirty="0" smtClean="0"/>
          </a:p>
          <a:p>
            <a:pPr marL="0" indent="0">
              <a:buNone/>
            </a:pPr>
            <a:r>
              <a:rPr lang="zh-CN" altLang="en-US" sz="1800" dirty="0"/>
              <a:t>聊聊高并发系统之限流</a:t>
            </a:r>
            <a:r>
              <a:rPr lang="zh-CN" altLang="en-US" sz="1800" dirty="0" smtClean="0"/>
              <a:t>特技：</a:t>
            </a:r>
            <a:r>
              <a:rPr lang="en-US" altLang="zh-CN" sz="1800" dirty="0" smtClean="0">
                <a:hlinkClick r:id="rId3"/>
              </a:rPr>
              <a:t>http</a:t>
            </a:r>
            <a:r>
              <a:rPr lang="en-US" altLang="zh-CN" sz="1800" dirty="0">
                <a:hlinkClick r:id="rId3"/>
              </a:rPr>
              <a:t>://</a:t>
            </a:r>
            <a:r>
              <a:rPr lang="en-US" altLang="zh-CN" sz="1800" dirty="0" smtClean="0">
                <a:hlinkClick r:id="rId3"/>
              </a:rPr>
              <a:t>jinnianshilongnian.iteye.com/blog/2305117</a:t>
            </a:r>
            <a:endParaRPr lang="zh-CN" altLang="en-US" sz="1800" dirty="0">
              <a:latin typeface="SimHei" charset="0"/>
              <a:ea typeface="SimHei" charset="0"/>
              <a:cs typeface="SimHei" charset="0"/>
            </a:endParaRPr>
          </a:p>
          <a:p>
            <a:pPr marL="0" indent="0">
              <a:buNone/>
            </a:pPr>
            <a:endParaRPr lang="zh-CN" altLang="en-US" sz="1800" dirty="0" smtClean="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19</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zh-CN" altLang="en-US" sz="2800" dirty="0"/>
              <a:t>聊聊高并发系统之降级特技</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66473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第一章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背景与目标</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a:t>
            </a:fld>
            <a:endParaRPr kumimoji="1" lang="zh-CN" altLang="en-US"/>
          </a:p>
        </p:txBody>
      </p:sp>
    </p:spTree>
    <p:extLst>
      <p:ext uri="{BB962C8B-B14F-4D97-AF65-F5344CB8AC3E}">
        <p14:creationId xmlns:p14="http://schemas.microsoft.com/office/powerpoint/2010/main" val="330362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4.</a:t>
            </a:r>
            <a:r>
              <a:rPr kumimoji="1" lang="zh-CN" altLang="en-US" sz="3200" dirty="0" smtClean="0">
                <a:latin typeface="SimHei" charset="0"/>
                <a:ea typeface="SimHei" charset="0"/>
                <a:cs typeface="SimHei" charset="0"/>
              </a:rPr>
              <a:t>幂等机制</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20</a:t>
            </a:fld>
            <a:endParaRPr kumimoji="1" lang="zh-CN" altLang="en-US"/>
          </a:p>
        </p:txBody>
      </p:sp>
      <p:sp>
        <p:nvSpPr>
          <p:cNvPr id="29" name="圆角矩形 28"/>
          <p:cNvSpPr/>
          <p:nvPr/>
        </p:nvSpPr>
        <p:spPr>
          <a:xfrm>
            <a:off x="3171875" y="211118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幂等记</a:t>
            </a:r>
          </a:p>
          <a:p>
            <a:pPr algn="ctr"/>
            <a:r>
              <a:rPr kumimoji="1" lang="zh-CN" altLang="en-US" sz="1400" dirty="0" smtClean="0">
                <a:latin typeface="SimHei" charset="0"/>
                <a:ea typeface="SimHei" charset="0"/>
                <a:cs typeface="SimHei" charset="0"/>
              </a:rPr>
              <a:t>录查找</a:t>
            </a:r>
          </a:p>
        </p:txBody>
      </p:sp>
      <p:sp>
        <p:nvSpPr>
          <p:cNvPr id="95" name="圆角矩形 94"/>
          <p:cNvSpPr/>
          <p:nvPr/>
        </p:nvSpPr>
        <p:spPr>
          <a:xfrm>
            <a:off x="1438325" y="96852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5148412" y="97783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2" name="圆角矩形 31"/>
          <p:cNvSpPr/>
          <p:nvPr/>
        </p:nvSpPr>
        <p:spPr>
          <a:xfrm>
            <a:off x="1438325" y="2117153"/>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幂等开关</a:t>
            </a:r>
          </a:p>
        </p:txBody>
      </p:sp>
      <p:cxnSp>
        <p:nvCxnSpPr>
          <p:cNvPr id="40" name="曲线连接符 39"/>
          <p:cNvCxnSpPr>
            <a:stCxn id="32" idx="3"/>
            <a:endCxn id="29" idx="1"/>
          </p:cNvCxnSpPr>
          <p:nvPr/>
        </p:nvCxnSpPr>
        <p:spPr>
          <a:xfrm flipV="1">
            <a:off x="2632625" y="2345184"/>
            <a:ext cx="539250" cy="5969"/>
          </a:xfrm>
          <a:prstGeom prst="curvedConnector3">
            <a:avLst>
              <a:gd name="adj1" fmla="val 50000"/>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8" name="曲线连接符 47"/>
          <p:cNvCxnSpPr>
            <a:stCxn id="29" idx="3"/>
            <a:endCxn id="28" idx="1"/>
          </p:cNvCxnSpPr>
          <p:nvPr/>
        </p:nvCxnSpPr>
        <p:spPr>
          <a:xfrm flipV="1">
            <a:off x="4366175" y="1211834"/>
            <a:ext cx="782237" cy="113335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7" name="曲线连接符 56"/>
          <p:cNvCxnSpPr>
            <a:stCxn id="93" idx="3"/>
            <a:endCxn id="65" idx="1"/>
          </p:cNvCxnSpPr>
          <p:nvPr/>
        </p:nvCxnSpPr>
        <p:spPr>
          <a:xfrm>
            <a:off x="4372787" y="3597816"/>
            <a:ext cx="788325" cy="1516"/>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2" name="肘形连接符 61"/>
          <p:cNvCxnSpPr>
            <a:stCxn id="32" idx="2"/>
            <a:endCxn id="93" idx="1"/>
          </p:cNvCxnSpPr>
          <p:nvPr/>
        </p:nvCxnSpPr>
        <p:spPr>
          <a:xfrm rot="16200000" flipH="1">
            <a:off x="2100650" y="2519978"/>
            <a:ext cx="1012663" cy="1143012"/>
          </a:xfrm>
          <a:prstGeom prst="bentConnector2">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stCxn id="95" idx="2"/>
            <a:endCxn id="32" idx="0"/>
          </p:cNvCxnSpPr>
          <p:nvPr/>
        </p:nvCxnSpPr>
        <p:spPr>
          <a:xfrm>
            <a:off x="2035475" y="1436525"/>
            <a:ext cx="0" cy="680628"/>
          </a:xfrm>
          <a:prstGeom prst="straightConnector1">
            <a:avLst/>
          </a:prstGeom>
          <a:ln w="25400">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1460599" y="2627459"/>
            <a:ext cx="569387"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sp>
        <p:nvSpPr>
          <p:cNvPr id="91" name="文本框 90"/>
          <p:cNvSpPr txBox="1"/>
          <p:nvPr/>
        </p:nvSpPr>
        <p:spPr>
          <a:xfrm>
            <a:off x="2656481" y="2044054"/>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
        <p:nvSpPr>
          <p:cNvPr id="93" name="圆角矩形 92"/>
          <p:cNvSpPr/>
          <p:nvPr/>
        </p:nvSpPr>
        <p:spPr>
          <a:xfrm>
            <a:off x="3178487" y="3363816"/>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sp>
        <p:nvSpPr>
          <p:cNvPr id="131" name="内容占位符 2"/>
          <p:cNvSpPr>
            <a:spLocks noGrp="1"/>
          </p:cNvSpPr>
          <p:nvPr>
            <p:ph idx="1"/>
          </p:nvPr>
        </p:nvSpPr>
        <p:spPr>
          <a:xfrm>
            <a:off x="457200" y="4137395"/>
            <a:ext cx="8229600" cy="2242879"/>
          </a:xfrm>
        </p:spPr>
        <p:txBody>
          <a:bodyPr>
            <a:normAutofit/>
          </a:bodyPr>
          <a:lstStyle/>
          <a:p>
            <a:pPr marL="0" indent="0">
              <a:buNone/>
            </a:pPr>
            <a:r>
              <a:rPr lang="zh-CN" altLang="en-US" sz="1600" dirty="0" smtClean="0">
                <a:latin typeface="+mn-ea"/>
              </a:rPr>
              <a:t>	幂等机制是指系统接口对外的一</a:t>
            </a:r>
            <a:r>
              <a:rPr lang="zh-CN" altLang="en-US" sz="1600" dirty="0">
                <a:latin typeface="+mn-ea"/>
              </a:rPr>
              <a:t>种承诺</a:t>
            </a:r>
            <a:r>
              <a:rPr lang="en-US" altLang="zh-CN" sz="1600" dirty="0">
                <a:latin typeface="+mn-ea"/>
              </a:rPr>
              <a:t>(</a:t>
            </a:r>
            <a:r>
              <a:rPr lang="zh-CN" altLang="en-US" sz="1600" dirty="0">
                <a:latin typeface="+mn-ea"/>
              </a:rPr>
              <a:t>而不是实现</a:t>
            </a:r>
            <a:r>
              <a:rPr lang="en-US" altLang="zh-CN" sz="1600" dirty="0">
                <a:latin typeface="+mn-ea"/>
              </a:rPr>
              <a:t>), </a:t>
            </a:r>
            <a:r>
              <a:rPr lang="zh-CN" altLang="en-US" sz="1600" dirty="0">
                <a:latin typeface="+mn-ea"/>
              </a:rPr>
              <a:t>承诺只要调用</a:t>
            </a:r>
            <a:r>
              <a:rPr lang="zh-CN" altLang="en-US" sz="1600" dirty="0" smtClean="0">
                <a:latin typeface="+mn-ea"/>
              </a:rPr>
              <a:t>接口就会成功</a:t>
            </a:r>
            <a:r>
              <a:rPr lang="en-US" altLang="zh-CN" sz="1600" dirty="0">
                <a:latin typeface="+mn-ea"/>
              </a:rPr>
              <a:t>, </a:t>
            </a:r>
            <a:r>
              <a:rPr lang="zh-CN" altLang="en-US" sz="1600" dirty="0" smtClean="0">
                <a:latin typeface="+mn-ea"/>
              </a:rPr>
              <a:t>而且外部</a:t>
            </a:r>
            <a:r>
              <a:rPr lang="zh-CN" altLang="en-US" sz="1600" dirty="0">
                <a:latin typeface="+mn-ea"/>
              </a:rPr>
              <a:t>多次调用对系统的影响是一致</a:t>
            </a:r>
            <a:r>
              <a:rPr lang="zh-CN" altLang="en-US" sz="1600" dirty="0" smtClean="0">
                <a:latin typeface="+mn-ea"/>
              </a:rPr>
              <a:t>的，则声明：幂等接口会</a:t>
            </a:r>
            <a:r>
              <a:rPr lang="zh-CN" altLang="en-US" sz="1600" dirty="0">
                <a:latin typeface="+mn-ea"/>
              </a:rPr>
              <a:t>认为外部调用失败是常态</a:t>
            </a:r>
            <a:r>
              <a:rPr lang="en-US" altLang="zh-CN" sz="1600" dirty="0">
                <a:latin typeface="+mn-ea"/>
              </a:rPr>
              <a:t>, </a:t>
            </a:r>
            <a:r>
              <a:rPr lang="zh-CN" altLang="en-US" sz="1600" dirty="0">
                <a:latin typeface="+mn-ea"/>
              </a:rPr>
              <a:t>并且失败之后必然会有</a:t>
            </a:r>
            <a:r>
              <a:rPr lang="zh-CN" altLang="en-US" sz="1600" dirty="0" smtClean="0">
                <a:latin typeface="+mn-ea"/>
              </a:rPr>
              <a:t>重试。因此幂等机制只需要保证以下两点要求：</a:t>
            </a:r>
          </a:p>
          <a:p>
            <a:pPr lvl="1">
              <a:buFont typeface="Wingdings" charset="2"/>
              <a:buChar char="Ø"/>
            </a:pPr>
            <a:r>
              <a:rPr lang="zh-CN" altLang="en-US" sz="1600" dirty="0" smtClean="0">
                <a:latin typeface="+mn-ea"/>
              </a:rPr>
              <a:t>在一定的时间内，失败后会重复提交来保证服务质量</a:t>
            </a:r>
          </a:p>
          <a:p>
            <a:pPr lvl="1">
              <a:buFont typeface="Wingdings" charset="2"/>
              <a:buChar char="Ø"/>
            </a:pPr>
            <a:r>
              <a:rPr lang="zh-CN" altLang="en-US" sz="1600" dirty="0" smtClean="0">
                <a:latin typeface="+mn-ea"/>
              </a:rPr>
              <a:t>外部多次调用对系统的影响是一致的</a:t>
            </a:r>
            <a:endParaRPr lang="en-US" altLang="zh-CN" sz="1600" dirty="0">
              <a:latin typeface="+mn-ea"/>
            </a:endParaRPr>
          </a:p>
        </p:txBody>
      </p:sp>
      <p:sp>
        <p:nvSpPr>
          <p:cNvPr id="43" name="圆角矩形 42"/>
          <p:cNvSpPr/>
          <p:nvPr/>
        </p:nvSpPr>
        <p:spPr>
          <a:xfrm>
            <a:off x="6387850" y="2122442"/>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幂等存储</a:t>
            </a:r>
          </a:p>
        </p:txBody>
      </p:sp>
      <p:cxnSp>
        <p:nvCxnSpPr>
          <p:cNvPr id="44" name="曲线连接符 43"/>
          <p:cNvCxnSpPr>
            <a:stCxn id="43" idx="0"/>
            <a:endCxn id="28" idx="3"/>
          </p:cNvCxnSpPr>
          <p:nvPr/>
        </p:nvCxnSpPr>
        <p:spPr>
          <a:xfrm rot="16200000" flipV="1">
            <a:off x="6208552" y="1345994"/>
            <a:ext cx="910608" cy="642288"/>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7" name="曲线连接符 46"/>
          <p:cNvCxnSpPr>
            <a:stCxn id="29" idx="2"/>
            <a:endCxn id="93" idx="0"/>
          </p:cNvCxnSpPr>
          <p:nvPr/>
        </p:nvCxnSpPr>
        <p:spPr>
          <a:xfrm rot="16200000" flipH="1">
            <a:off x="3380015" y="2968194"/>
            <a:ext cx="784632" cy="6612"/>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5" name="圆角矩形 64"/>
          <p:cNvSpPr/>
          <p:nvPr/>
        </p:nvSpPr>
        <p:spPr>
          <a:xfrm>
            <a:off x="5161112" y="3365332"/>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幂等开关</a:t>
            </a:r>
          </a:p>
        </p:txBody>
      </p:sp>
      <p:cxnSp>
        <p:nvCxnSpPr>
          <p:cNvPr id="73" name="曲线连接符 72"/>
          <p:cNvCxnSpPr>
            <a:stCxn id="65" idx="3"/>
            <a:endCxn id="43" idx="2"/>
          </p:cNvCxnSpPr>
          <p:nvPr/>
        </p:nvCxnSpPr>
        <p:spPr>
          <a:xfrm flipV="1">
            <a:off x="6355412" y="2590442"/>
            <a:ext cx="629588" cy="100889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6" name="曲线连接符 75"/>
          <p:cNvCxnSpPr>
            <a:stCxn id="65" idx="0"/>
            <a:endCxn id="28" idx="2"/>
          </p:cNvCxnSpPr>
          <p:nvPr/>
        </p:nvCxnSpPr>
        <p:spPr>
          <a:xfrm rot="16200000" flipV="1">
            <a:off x="4792163" y="2399233"/>
            <a:ext cx="1919498"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12" name="文本框 111"/>
          <p:cNvSpPr txBox="1"/>
          <p:nvPr/>
        </p:nvSpPr>
        <p:spPr>
          <a:xfrm>
            <a:off x="4434747" y="2322120"/>
            <a:ext cx="646331"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有记录</a:t>
            </a:r>
            <a:endParaRPr kumimoji="1" lang="zh-CN" altLang="en-US" sz="1200" b="1" dirty="0">
              <a:latin typeface="SimHei" charset="0"/>
              <a:ea typeface="SimHei" charset="0"/>
              <a:cs typeface="SimHei" charset="0"/>
            </a:endParaRPr>
          </a:p>
        </p:txBody>
      </p:sp>
      <p:sp>
        <p:nvSpPr>
          <p:cNvPr id="113" name="文本框 112"/>
          <p:cNvSpPr txBox="1"/>
          <p:nvPr/>
        </p:nvSpPr>
        <p:spPr>
          <a:xfrm>
            <a:off x="3811441" y="2855282"/>
            <a:ext cx="646331"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无记录</a:t>
            </a:r>
            <a:endParaRPr kumimoji="1" lang="zh-CN" altLang="en-US" sz="1200" b="1" dirty="0">
              <a:latin typeface="SimHei" charset="0"/>
              <a:ea typeface="SimHei" charset="0"/>
              <a:cs typeface="SimHei" charset="0"/>
            </a:endParaRPr>
          </a:p>
        </p:txBody>
      </p:sp>
      <p:sp>
        <p:nvSpPr>
          <p:cNvPr id="114" name="文本框 113"/>
          <p:cNvSpPr txBox="1"/>
          <p:nvPr/>
        </p:nvSpPr>
        <p:spPr>
          <a:xfrm>
            <a:off x="5759881" y="2802332"/>
            <a:ext cx="569387" cy="276999"/>
          </a:xfrm>
          <a:prstGeom prst="rect">
            <a:avLst/>
          </a:prstGeom>
          <a:noFill/>
        </p:spPr>
        <p:txBody>
          <a:bodyPr wrap="none" rtlCol="0">
            <a:spAutoFit/>
          </a:bodyPr>
          <a:lstStyle/>
          <a:p>
            <a:r>
              <a:rPr kumimoji="1" lang="en-US" altLang="zh-CN" sz="1200" b="1" dirty="0"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sp>
        <p:nvSpPr>
          <p:cNvPr id="115" name="文本框 114"/>
          <p:cNvSpPr txBox="1"/>
          <p:nvPr/>
        </p:nvSpPr>
        <p:spPr>
          <a:xfrm>
            <a:off x="6862918" y="3081732"/>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Tree>
    <p:extLst>
      <p:ext uri="{BB962C8B-B14F-4D97-AF65-F5344CB8AC3E}">
        <p14:creationId xmlns:p14="http://schemas.microsoft.com/office/powerpoint/2010/main" val="1783102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5.</a:t>
            </a:r>
            <a:r>
              <a:rPr kumimoji="1" lang="zh-CN" altLang="en-US" sz="3200" dirty="0" smtClean="0">
                <a:latin typeface="SimHei" charset="0"/>
                <a:ea typeface="SimHei" charset="0"/>
                <a:cs typeface="SimHei" charset="0"/>
              </a:rPr>
              <a:t>泛化容错核心设计</a:t>
            </a:r>
            <a:r>
              <a:rPr kumimoji="1" lang="en-US" altLang="zh-CN" sz="3200" dirty="0" smtClean="0">
                <a:latin typeface="SimHei" charset="0"/>
                <a:ea typeface="SimHei" charset="0"/>
                <a:cs typeface="SimHei" charset="0"/>
              </a:rPr>
              <a:t>(</a:t>
            </a:r>
            <a:r>
              <a:rPr kumimoji="1" lang="zh-CN" altLang="en-US" sz="2000" dirty="0" smtClean="0">
                <a:latin typeface="SimHei" charset="0"/>
                <a:ea typeface="SimHei" charset="0"/>
                <a:cs typeface="SimHei" charset="0"/>
              </a:rPr>
              <a:t>动态参数化控制整个容错</a:t>
            </a:r>
            <a:r>
              <a:rPr kumimoji="1" lang="en-US" altLang="zh-CN" sz="3200" dirty="0" smtClean="0">
                <a:latin typeface="SimHei" charset="0"/>
                <a:ea typeface="SimHei" charset="0"/>
                <a:cs typeface="SimHei" charset="0"/>
              </a:rPr>
              <a:t>)</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21</a:t>
            </a:fld>
            <a:endParaRPr kumimoji="1" lang="zh-CN" altLang="en-US"/>
          </a:p>
        </p:txBody>
      </p:sp>
      <p:sp>
        <p:nvSpPr>
          <p:cNvPr id="28" name="圆角矩形 27"/>
          <p:cNvSpPr/>
          <p:nvPr/>
        </p:nvSpPr>
        <p:spPr>
          <a:xfrm>
            <a:off x="567182" y="925837"/>
            <a:ext cx="159435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SimHei" charset="0"/>
                <a:ea typeface="SimHei" charset="0"/>
                <a:cs typeface="SimHei" charset="0"/>
              </a:rPr>
              <a:t>REQ</a:t>
            </a:r>
            <a:r>
              <a:rPr kumimoji="1" lang="zh-CN" altLang="en-US" sz="1600" dirty="0" smtClean="0">
                <a:latin typeface="SimHei" charset="0"/>
                <a:ea typeface="SimHei" charset="0"/>
                <a:cs typeface="SimHei" charset="0"/>
              </a:rPr>
              <a:t>请求</a:t>
            </a:r>
          </a:p>
        </p:txBody>
      </p:sp>
      <p:sp>
        <p:nvSpPr>
          <p:cNvPr id="24" name="圆角矩形 23"/>
          <p:cNvSpPr/>
          <p:nvPr/>
        </p:nvSpPr>
        <p:spPr>
          <a:xfrm>
            <a:off x="568288" y="1754255"/>
            <a:ext cx="1594351" cy="468000"/>
          </a:xfrm>
          <a:prstGeom prst="roundRect">
            <a:avLst/>
          </a:prstGeom>
          <a:solidFill>
            <a:schemeClr val="accent3">
              <a:lumMod val="75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t>Run:route()</a:t>
            </a:r>
            <a:endParaRPr kumimoji="1" lang="zh-CN" altLang="en-US" sz="1600" dirty="0" smtClean="0">
              <a:latin typeface="SimHei" charset="0"/>
              <a:ea typeface="SimHei" charset="0"/>
              <a:cs typeface="SimHei" charset="0"/>
            </a:endParaRPr>
          </a:p>
        </p:txBody>
      </p:sp>
      <p:sp>
        <p:nvSpPr>
          <p:cNvPr id="26" name="圆角矩形 25"/>
          <p:cNvSpPr/>
          <p:nvPr/>
        </p:nvSpPr>
        <p:spPr>
          <a:xfrm>
            <a:off x="6919415" y="4492655"/>
            <a:ext cx="1522841" cy="468000"/>
          </a:xfrm>
          <a:prstGeom prst="roundRect">
            <a:avLst/>
          </a:prstGeom>
          <a:solidFill>
            <a:schemeClr val="accent3">
              <a:lumMod val="75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t>Fallback:route()</a:t>
            </a:r>
            <a:endParaRPr kumimoji="1" lang="zh-CN" altLang="en-US" sz="1600" dirty="0" smtClean="0">
              <a:latin typeface="SimHei" charset="0"/>
              <a:ea typeface="SimHei" charset="0"/>
              <a:cs typeface="SimHei" charset="0"/>
            </a:endParaRPr>
          </a:p>
        </p:txBody>
      </p:sp>
      <p:sp>
        <p:nvSpPr>
          <p:cNvPr id="27" name="圆角矩形 26"/>
          <p:cNvSpPr/>
          <p:nvPr/>
        </p:nvSpPr>
        <p:spPr>
          <a:xfrm>
            <a:off x="468407" y="3467112"/>
            <a:ext cx="1783549"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bg1"/>
                </a:solidFill>
              </a:rPr>
              <a:t>maxRetryNum&gt;0</a:t>
            </a:r>
            <a:endParaRPr lang="zh-CN" altLang="en-US" sz="1400" dirty="0" smtClean="0">
              <a:solidFill>
                <a:schemeClr val="bg1"/>
              </a:solidFill>
            </a:endParaRPr>
          </a:p>
          <a:p>
            <a:pPr algn="ctr"/>
            <a:r>
              <a:rPr lang="zh-CN" altLang="en-US" sz="1400" dirty="0" smtClean="0">
                <a:solidFill>
                  <a:schemeClr val="bg1"/>
                </a:solidFill>
              </a:rPr>
              <a:t>或</a:t>
            </a:r>
            <a:r>
              <a:rPr lang="en-US" altLang="zh-CN" sz="1400" dirty="0" smtClean="0">
                <a:solidFill>
                  <a:schemeClr val="bg1"/>
                </a:solidFill>
              </a:rPr>
              <a:t>maxRetryNum=-1</a:t>
            </a:r>
            <a:endParaRPr kumimoji="1" lang="zh-CN" altLang="en-US" sz="1400" dirty="0" smtClean="0">
              <a:solidFill>
                <a:schemeClr val="bg1"/>
              </a:solidFill>
              <a:latin typeface="SimHei" charset="0"/>
              <a:ea typeface="SimHei" charset="0"/>
              <a:cs typeface="SimHei" charset="0"/>
            </a:endParaRPr>
          </a:p>
        </p:txBody>
      </p:sp>
      <p:sp>
        <p:nvSpPr>
          <p:cNvPr id="33" name="圆角矩形 32"/>
          <p:cNvSpPr/>
          <p:nvPr/>
        </p:nvSpPr>
        <p:spPr>
          <a:xfrm>
            <a:off x="7109880" y="903061"/>
            <a:ext cx="1141909" cy="468000"/>
          </a:xfrm>
          <a:prstGeom prst="roundRect">
            <a:avLst/>
          </a:prstGeom>
          <a:solidFill>
            <a:schemeClr val="bg1">
              <a:lumMod val="50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SimHei" charset="0"/>
                <a:ea typeface="SimHei" charset="0"/>
                <a:cs typeface="SimHei" charset="0"/>
              </a:rPr>
              <a:t>RES</a:t>
            </a:r>
            <a:r>
              <a:rPr kumimoji="1" lang="zh-CN" altLang="en-US" sz="1600" dirty="0" smtClean="0">
                <a:latin typeface="SimHei" charset="0"/>
                <a:ea typeface="SimHei" charset="0"/>
                <a:cs typeface="SimHei" charset="0"/>
              </a:rPr>
              <a:t>响应</a:t>
            </a:r>
          </a:p>
        </p:txBody>
      </p:sp>
      <p:sp>
        <p:nvSpPr>
          <p:cNvPr id="55" name="圆角矩形 54"/>
          <p:cNvSpPr/>
          <p:nvPr/>
        </p:nvSpPr>
        <p:spPr>
          <a:xfrm>
            <a:off x="2792523" y="3467112"/>
            <a:ext cx="159435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bg1"/>
                </a:solidFill>
              </a:rPr>
              <a:t>isMock()</a:t>
            </a:r>
            <a:endParaRPr lang="zh-CN" altLang="en-US" sz="1400" dirty="0" smtClean="0">
              <a:solidFill>
                <a:schemeClr val="bg1"/>
              </a:solidFill>
            </a:endParaRPr>
          </a:p>
          <a:p>
            <a:pPr algn="ctr"/>
            <a:r>
              <a:rPr kumimoji="1" lang="zh-CN" altLang="en-US" sz="1000" dirty="0" smtClean="0">
                <a:solidFill>
                  <a:schemeClr val="bg1"/>
                </a:solidFill>
                <a:latin typeface="SimHei" charset="0"/>
                <a:ea typeface="SimHei" charset="0"/>
                <a:cs typeface="SimHei" charset="0"/>
              </a:rPr>
              <a:t>校验</a:t>
            </a:r>
            <a:r>
              <a:rPr kumimoji="1" lang="en-US" altLang="zh-CN" sz="1000" dirty="0" smtClean="0">
                <a:solidFill>
                  <a:schemeClr val="bg1"/>
                </a:solidFill>
                <a:latin typeface="SimHei" charset="0"/>
                <a:ea typeface="SimHei" charset="0"/>
                <a:cs typeface="SimHei" charset="0"/>
              </a:rPr>
              <a:t>mock</a:t>
            </a:r>
            <a:r>
              <a:rPr kumimoji="1" lang="zh-CN" altLang="en-US" sz="1000" dirty="0" smtClean="0">
                <a:solidFill>
                  <a:schemeClr val="bg1"/>
                </a:solidFill>
                <a:latin typeface="SimHei" charset="0"/>
                <a:ea typeface="SimHei" charset="0"/>
                <a:cs typeface="SimHei" charset="0"/>
              </a:rPr>
              <a:t>开关</a:t>
            </a:r>
          </a:p>
        </p:txBody>
      </p:sp>
      <p:sp>
        <p:nvSpPr>
          <p:cNvPr id="57" name="圆角矩形 56"/>
          <p:cNvSpPr/>
          <p:nvPr/>
        </p:nvSpPr>
        <p:spPr>
          <a:xfrm>
            <a:off x="4994750" y="3465976"/>
            <a:ext cx="159435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mock()</a:t>
            </a:r>
            <a:endParaRPr lang="zh-CN" altLang="en-US" sz="1400" dirty="0" smtClean="0"/>
          </a:p>
          <a:p>
            <a:pPr algn="ctr"/>
            <a:r>
              <a:rPr kumimoji="1" lang="zh-CN" altLang="en-US" sz="1000" dirty="0" smtClean="0">
                <a:latin typeface="SimHei" charset="0"/>
                <a:ea typeface="SimHei" charset="0"/>
                <a:cs typeface="SimHei" charset="0"/>
              </a:rPr>
              <a:t>执行</a:t>
            </a:r>
            <a:r>
              <a:rPr kumimoji="1" lang="en-US" altLang="zh-CN" sz="1000" dirty="0" smtClean="0">
                <a:latin typeface="SimHei" charset="0"/>
                <a:ea typeface="SimHei" charset="0"/>
                <a:cs typeface="SimHei" charset="0"/>
              </a:rPr>
              <a:t>mock</a:t>
            </a:r>
            <a:r>
              <a:rPr kumimoji="1" lang="zh-CN" altLang="en-US" sz="1000" dirty="0" smtClean="0">
                <a:latin typeface="SimHei" charset="0"/>
                <a:ea typeface="SimHei" charset="0"/>
                <a:cs typeface="SimHei" charset="0"/>
              </a:rPr>
              <a:t>服务</a:t>
            </a:r>
          </a:p>
        </p:txBody>
      </p:sp>
      <p:sp>
        <p:nvSpPr>
          <p:cNvPr id="64" name="圆角矩形 63"/>
          <p:cNvSpPr/>
          <p:nvPr/>
        </p:nvSpPr>
        <p:spPr>
          <a:xfrm>
            <a:off x="6305161" y="2602885"/>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打印异常</a:t>
            </a:r>
          </a:p>
        </p:txBody>
      </p:sp>
      <p:cxnSp>
        <p:nvCxnSpPr>
          <p:cNvPr id="66" name="曲线连接符 65"/>
          <p:cNvCxnSpPr>
            <a:stCxn id="57" idx="0"/>
            <a:endCxn id="64" idx="2"/>
          </p:cNvCxnSpPr>
          <p:nvPr/>
        </p:nvCxnSpPr>
        <p:spPr>
          <a:xfrm rot="5400000" flipH="1" flipV="1">
            <a:off x="6016223" y="2702588"/>
            <a:ext cx="539091" cy="987686"/>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曲线连接符 68"/>
          <p:cNvCxnSpPr>
            <a:stCxn id="64" idx="0"/>
            <a:endCxn id="33" idx="2"/>
          </p:cNvCxnSpPr>
          <p:nvPr/>
        </p:nvCxnSpPr>
        <p:spPr>
          <a:xfrm rot="5400000" flipH="1" flipV="1">
            <a:off x="6614311" y="1536361"/>
            <a:ext cx="1231824" cy="901224"/>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 name="圆角矩形 102"/>
          <p:cNvSpPr/>
          <p:nvPr/>
        </p:nvSpPr>
        <p:spPr>
          <a:xfrm>
            <a:off x="2407860" y="4492655"/>
            <a:ext cx="23760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300" dirty="0" smtClean="0">
                <a:solidFill>
                  <a:schemeClr val="bg1"/>
                </a:solidFill>
              </a:rPr>
              <a:t>surplusRetryNum&lt;</a:t>
            </a:r>
            <a:r>
              <a:rPr lang="en-US" altLang="zh-CN" sz="1200" dirty="0">
                <a:solidFill>
                  <a:schemeClr val="bg1"/>
                </a:solidFill>
              </a:rPr>
              <a:t>maxRetryNum</a:t>
            </a:r>
            <a:endParaRPr lang="zh-CN" altLang="en-US" sz="1300" dirty="0" smtClean="0">
              <a:solidFill>
                <a:schemeClr val="bg1"/>
              </a:solidFill>
            </a:endParaRPr>
          </a:p>
          <a:p>
            <a:pPr algn="ctr"/>
            <a:r>
              <a:rPr lang="zh-CN" altLang="en-US" sz="1300" dirty="0" smtClean="0">
                <a:solidFill>
                  <a:schemeClr val="bg1"/>
                </a:solidFill>
              </a:rPr>
              <a:t>或</a:t>
            </a:r>
            <a:r>
              <a:rPr lang="en-US" altLang="zh-CN" sz="1300" dirty="0" smtClean="0">
                <a:solidFill>
                  <a:schemeClr val="bg1"/>
                </a:solidFill>
              </a:rPr>
              <a:t>maxRetryNum=-1</a:t>
            </a:r>
            <a:endParaRPr kumimoji="1" lang="zh-CN" altLang="en-US" sz="1300" dirty="0" smtClean="0">
              <a:solidFill>
                <a:schemeClr val="bg1"/>
              </a:solidFill>
              <a:latin typeface="SimHei" charset="0"/>
              <a:ea typeface="SimHei" charset="0"/>
              <a:cs typeface="SimHei" charset="0"/>
            </a:endParaRPr>
          </a:p>
        </p:txBody>
      </p:sp>
      <p:cxnSp>
        <p:nvCxnSpPr>
          <p:cNvPr id="277" name="直线箭头连接符 276"/>
          <p:cNvCxnSpPr>
            <a:stCxn id="28" idx="2"/>
            <a:endCxn id="24" idx="0"/>
          </p:cNvCxnSpPr>
          <p:nvPr/>
        </p:nvCxnSpPr>
        <p:spPr>
          <a:xfrm>
            <a:off x="1364357" y="1393837"/>
            <a:ext cx="1107" cy="360418"/>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80" name="直线箭头连接符 279"/>
          <p:cNvCxnSpPr>
            <a:stCxn id="164" idx="2"/>
            <a:endCxn id="27" idx="0"/>
          </p:cNvCxnSpPr>
          <p:nvPr/>
        </p:nvCxnSpPr>
        <p:spPr>
          <a:xfrm>
            <a:off x="1355722" y="2966156"/>
            <a:ext cx="4460" cy="500956"/>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01" name="直线箭头连接符 300"/>
          <p:cNvCxnSpPr>
            <a:stCxn id="27" idx="2"/>
            <a:endCxn id="170" idx="0"/>
          </p:cNvCxnSpPr>
          <p:nvPr/>
        </p:nvCxnSpPr>
        <p:spPr>
          <a:xfrm flipH="1">
            <a:off x="1355259" y="3935112"/>
            <a:ext cx="4923" cy="638476"/>
          </a:xfrm>
          <a:prstGeom prst="straightConnector1">
            <a:avLst/>
          </a:prstGeom>
          <a:ln w="381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3" name="直线箭头连接符 312"/>
          <p:cNvCxnSpPr>
            <a:stCxn id="27" idx="3"/>
            <a:endCxn id="55" idx="1"/>
          </p:cNvCxnSpPr>
          <p:nvPr/>
        </p:nvCxnSpPr>
        <p:spPr>
          <a:xfrm>
            <a:off x="2251956" y="3701112"/>
            <a:ext cx="540567" cy="0"/>
          </a:xfrm>
          <a:prstGeom prst="straightConnector1">
            <a:avLst/>
          </a:prstGeom>
          <a:ln w="381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8" name="直线箭头连接符 317"/>
          <p:cNvCxnSpPr>
            <a:stCxn id="55" idx="3"/>
            <a:endCxn id="57" idx="1"/>
          </p:cNvCxnSpPr>
          <p:nvPr/>
        </p:nvCxnSpPr>
        <p:spPr>
          <a:xfrm flipV="1">
            <a:off x="4386873" y="3699976"/>
            <a:ext cx="607877" cy="113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50" name="直线箭头连接符 349"/>
          <p:cNvCxnSpPr>
            <a:stCxn id="26" idx="1"/>
            <a:endCxn id="461" idx="3"/>
          </p:cNvCxnSpPr>
          <p:nvPr/>
        </p:nvCxnSpPr>
        <p:spPr>
          <a:xfrm flipH="1">
            <a:off x="6337446" y="4726655"/>
            <a:ext cx="581969" cy="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06" name="直线箭头连接符 405"/>
          <p:cNvCxnSpPr>
            <a:stCxn id="57" idx="3"/>
          </p:cNvCxnSpPr>
          <p:nvPr/>
        </p:nvCxnSpPr>
        <p:spPr>
          <a:xfrm>
            <a:off x="6589100" y="3699976"/>
            <a:ext cx="1091734"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410" name="直线箭头连接符 409"/>
          <p:cNvCxnSpPr>
            <a:stCxn id="55" idx="0"/>
            <a:endCxn id="320" idx="2"/>
          </p:cNvCxnSpPr>
          <p:nvPr/>
        </p:nvCxnSpPr>
        <p:spPr>
          <a:xfrm flipV="1">
            <a:off x="3589698" y="3041077"/>
            <a:ext cx="1945" cy="426035"/>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427" name="圆角矩形 426"/>
          <p:cNvSpPr/>
          <p:nvPr/>
        </p:nvSpPr>
        <p:spPr>
          <a:xfrm>
            <a:off x="2949500" y="5558576"/>
            <a:ext cx="1298876"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t>累积计数</a:t>
            </a:r>
          </a:p>
          <a:p>
            <a:pPr algn="ctr"/>
            <a:r>
              <a:rPr kumimoji="1" lang="zh-CN" altLang="en-US" sz="1000" dirty="0" smtClean="0">
                <a:latin typeface="SimHei" charset="0"/>
                <a:ea typeface="SimHei" charset="0"/>
                <a:cs typeface="SimHei" charset="0"/>
              </a:rPr>
              <a:t>统计已容错次数</a:t>
            </a:r>
          </a:p>
        </p:txBody>
      </p:sp>
      <p:sp>
        <p:nvSpPr>
          <p:cNvPr id="447" name="圆角矩形 446"/>
          <p:cNvSpPr/>
          <p:nvPr/>
        </p:nvSpPr>
        <p:spPr>
          <a:xfrm>
            <a:off x="4881207" y="5558576"/>
            <a:ext cx="159435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t>计算</a:t>
            </a:r>
            <a:r>
              <a:rPr lang="en-US" altLang="zh-CN" sz="1400" dirty="0" smtClean="0"/>
              <a:t>breathCycle()</a:t>
            </a:r>
            <a:endParaRPr lang="zh-CN" altLang="en-US" sz="1400" dirty="0" smtClean="0"/>
          </a:p>
          <a:p>
            <a:pPr algn="ctr"/>
            <a:r>
              <a:rPr kumimoji="1" lang="zh-CN" altLang="en-US" sz="1000" dirty="0" smtClean="0">
                <a:latin typeface="SimHei" charset="0"/>
                <a:ea typeface="SimHei" charset="0"/>
                <a:cs typeface="SimHei" charset="0"/>
              </a:rPr>
              <a:t>实时计算每次呼吸周期</a:t>
            </a:r>
          </a:p>
        </p:txBody>
      </p:sp>
      <p:sp>
        <p:nvSpPr>
          <p:cNvPr id="448" name="圆角矩形 447"/>
          <p:cNvSpPr/>
          <p:nvPr/>
        </p:nvSpPr>
        <p:spPr>
          <a:xfrm>
            <a:off x="6919413" y="5558576"/>
            <a:ext cx="1522841"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sleep()</a:t>
            </a:r>
            <a:endParaRPr lang="zh-CN" altLang="en-US" sz="1400" dirty="0" smtClean="0"/>
          </a:p>
          <a:p>
            <a:pPr algn="ctr"/>
            <a:r>
              <a:rPr kumimoji="1" lang="zh-CN" altLang="en-US" sz="1000" dirty="0" smtClean="0">
                <a:latin typeface="SimHei" charset="0"/>
                <a:ea typeface="SimHei" charset="0"/>
                <a:cs typeface="SimHei" charset="0"/>
              </a:rPr>
              <a:t>休眠后拉取尝试</a:t>
            </a:r>
            <a:endParaRPr kumimoji="1" lang="zh-CN" altLang="en-US" sz="1000" dirty="0">
              <a:latin typeface="SimHei" charset="0"/>
              <a:ea typeface="SimHei" charset="0"/>
              <a:cs typeface="SimHei" charset="0"/>
            </a:endParaRPr>
          </a:p>
        </p:txBody>
      </p:sp>
      <p:cxnSp>
        <p:nvCxnSpPr>
          <p:cNvPr id="449" name="直线箭头连接符 448"/>
          <p:cNvCxnSpPr>
            <a:stCxn id="427" idx="3"/>
            <a:endCxn id="447" idx="1"/>
          </p:cNvCxnSpPr>
          <p:nvPr/>
        </p:nvCxnSpPr>
        <p:spPr>
          <a:xfrm>
            <a:off x="4248376" y="5792576"/>
            <a:ext cx="632831"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452" name="直线箭头连接符 451"/>
          <p:cNvCxnSpPr>
            <a:stCxn id="447" idx="3"/>
            <a:endCxn id="448" idx="1"/>
          </p:cNvCxnSpPr>
          <p:nvPr/>
        </p:nvCxnSpPr>
        <p:spPr>
          <a:xfrm>
            <a:off x="6475557" y="5792576"/>
            <a:ext cx="443856"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61" name="圆角矩形 460"/>
          <p:cNvSpPr/>
          <p:nvPr/>
        </p:nvSpPr>
        <p:spPr>
          <a:xfrm>
            <a:off x="5388547" y="4564655"/>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打印异常</a:t>
            </a:r>
          </a:p>
        </p:txBody>
      </p:sp>
      <p:cxnSp>
        <p:nvCxnSpPr>
          <p:cNvPr id="463" name="直线箭头连接符 462"/>
          <p:cNvCxnSpPr>
            <a:stCxn id="461" idx="1"/>
            <a:endCxn id="103" idx="3"/>
          </p:cNvCxnSpPr>
          <p:nvPr/>
        </p:nvCxnSpPr>
        <p:spPr>
          <a:xfrm flipH="1">
            <a:off x="4783860" y="4726655"/>
            <a:ext cx="604687" cy="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76" name="文本框 475"/>
          <p:cNvSpPr txBox="1"/>
          <p:nvPr/>
        </p:nvSpPr>
        <p:spPr>
          <a:xfrm>
            <a:off x="2268281" y="3361483"/>
            <a:ext cx="524311" cy="307777"/>
          </a:xfrm>
          <a:prstGeom prst="rect">
            <a:avLst/>
          </a:prstGeom>
          <a:noFill/>
        </p:spPr>
        <p:txBody>
          <a:bodyPr wrap="none" rtlCol="0">
            <a:spAutoFit/>
          </a:bodyPr>
          <a:lstStyle/>
          <a:p>
            <a:r>
              <a:rPr kumimoji="1" lang="en-US" altLang="zh-CN" sz="1400" dirty="0" smtClean="0"/>
              <a:t>false</a:t>
            </a:r>
            <a:endParaRPr kumimoji="1" lang="zh-CN" altLang="en-US" sz="1400" dirty="0"/>
          </a:p>
        </p:txBody>
      </p:sp>
      <p:sp>
        <p:nvSpPr>
          <p:cNvPr id="477" name="文本框 476"/>
          <p:cNvSpPr txBox="1"/>
          <p:nvPr/>
        </p:nvSpPr>
        <p:spPr>
          <a:xfrm>
            <a:off x="318083" y="4090621"/>
            <a:ext cx="2337499" cy="307777"/>
          </a:xfrm>
          <a:prstGeom prst="rect">
            <a:avLst/>
          </a:prstGeom>
          <a:noFill/>
        </p:spPr>
        <p:txBody>
          <a:bodyPr wrap="none" rtlCol="0">
            <a:spAutoFit/>
          </a:bodyPr>
          <a:lstStyle/>
          <a:p>
            <a:r>
              <a:rPr kumimoji="1" lang="en-US" altLang="zh-CN" sz="1400" dirty="0" smtClean="0"/>
              <a:t>true(</a:t>
            </a:r>
            <a:r>
              <a:rPr kumimoji="1" lang="zh-CN" altLang="en-US" sz="1400" dirty="0" smtClean="0"/>
              <a:t>抛异常   模式拉起容错</a:t>
            </a:r>
            <a:r>
              <a:rPr kumimoji="1" lang="en-US" altLang="zh-CN" sz="1400" dirty="0" smtClean="0"/>
              <a:t>)</a:t>
            </a:r>
            <a:endParaRPr kumimoji="1" lang="zh-CN" altLang="en-US" sz="1400" dirty="0"/>
          </a:p>
        </p:txBody>
      </p:sp>
      <p:sp>
        <p:nvSpPr>
          <p:cNvPr id="480" name="文本框 479"/>
          <p:cNvSpPr txBox="1"/>
          <p:nvPr/>
        </p:nvSpPr>
        <p:spPr>
          <a:xfrm>
            <a:off x="691285" y="2260658"/>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482" name="文本框 481"/>
          <p:cNvSpPr txBox="1"/>
          <p:nvPr/>
        </p:nvSpPr>
        <p:spPr>
          <a:xfrm>
            <a:off x="2191271" y="1669763"/>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483" name="文本框 482"/>
          <p:cNvSpPr txBox="1"/>
          <p:nvPr/>
        </p:nvSpPr>
        <p:spPr>
          <a:xfrm>
            <a:off x="3618086" y="3149356"/>
            <a:ext cx="524311" cy="307777"/>
          </a:xfrm>
          <a:prstGeom prst="rect">
            <a:avLst/>
          </a:prstGeom>
          <a:noFill/>
        </p:spPr>
        <p:txBody>
          <a:bodyPr wrap="none" rtlCol="0">
            <a:spAutoFit/>
          </a:bodyPr>
          <a:lstStyle/>
          <a:p>
            <a:r>
              <a:rPr kumimoji="1" lang="en-US" altLang="zh-CN" sz="1400" dirty="0" smtClean="0"/>
              <a:t>false</a:t>
            </a:r>
            <a:endParaRPr kumimoji="1" lang="zh-CN" altLang="en-US" sz="1400" dirty="0"/>
          </a:p>
        </p:txBody>
      </p:sp>
      <p:sp>
        <p:nvSpPr>
          <p:cNvPr id="484" name="文本框 483"/>
          <p:cNvSpPr txBox="1"/>
          <p:nvPr/>
        </p:nvSpPr>
        <p:spPr>
          <a:xfrm>
            <a:off x="6617611" y="3369599"/>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485" name="文本框 484"/>
          <p:cNvSpPr txBox="1"/>
          <p:nvPr/>
        </p:nvSpPr>
        <p:spPr>
          <a:xfrm>
            <a:off x="4414180" y="3361818"/>
            <a:ext cx="492443" cy="307777"/>
          </a:xfrm>
          <a:prstGeom prst="rect">
            <a:avLst/>
          </a:prstGeom>
          <a:noFill/>
        </p:spPr>
        <p:txBody>
          <a:bodyPr wrap="none" rtlCol="0">
            <a:spAutoFit/>
          </a:bodyPr>
          <a:lstStyle/>
          <a:p>
            <a:r>
              <a:rPr kumimoji="1" lang="en-US" altLang="zh-CN" sz="1400" dirty="0" smtClean="0"/>
              <a:t>true</a:t>
            </a:r>
            <a:endParaRPr kumimoji="1" lang="zh-CN" altLang="en-US" sz="1400" dirty="0"/>
          </a:p>
        </p:txBody>
      </p:sp>
      <p:sp>
        <p:nvSpPr>
          <p:cNvPr id="486" name="文本框 485"/>
          <p:cNvSpPr txBox="1"/>
          <p:nvPr/>
        </p:nvSpPr>
        <p:spPr>
          <a:xfrm>
            <a:off x="5139354" y="3155492"/>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508" name="文本框 507"/>
          <p:cNvSpPr txBox="1"/>
          <p:nvPr/>
        </p:nvSpPr>
        <p:spPr>
          <a:xfrm>
            <a:off x="7680833" y="4079900"/>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512" name="文本框 511"/>
          <p:cNvSpPr txBox="1"/>
          <p:nvPr/>
        </p:nvSpPr>
        <p:spPr>
          <a:xfrm>
            <a:off x="3618086" y="5068838"/>
            <a:ext cx="902811" cy="307777"/>
          </a:xfrm>
          <a:prstGeom prst="rect">
            <a:avLst/>
          </a:prstGeom>
          <a:noFill/>
        </p:spPr>
        <p:txBody>
          <a:bodyPr wrap="none" rtlCol="0">
            <a:spAutoFit/>
          </a:bodyPr>
          <a:lstStyle/>
          <a:p>
            <a:r>
              <a:rPr kumimoji="1" lang="zh-CN" altLang="en-US" sz="1400" dirty="0" smtClean="0"/>
              <a:t>慢性尝试</a:t>
            </a:r>
            <a:endParaRPr kumimoji="1" lang="zh-CN" altLang="en-US" sz="1400" dirty="0"/>
          </a:p>
        </p:txBody>
      </p:sp>
      <p:cxnSp>
        <p:nvCxnSpPr>
          <p:cNvPr id="125" name="直线箭头连接符 124"/>
          <p:cNvCxnSpPr>
            <a:stCxn id="448" idx="0"/>
            <a:endCxn id="26" idx="2"/>
          </p:cNvCxnSpPr>
          <p:nvPr/>
        </p:nvCxnSpPr>
        <p:spPr>
          <a:xfrm flipV="1">
            <a:off x="7680834" y="4960655"/>
            <a:ext cx="2" cy="597921"/>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63" name="文本框 162"/>
          <p:cNvSpPr txBox="1"/>
          <p:nvPr/>
        </p:nvSpPr>
        <p:spPr>
          <a:xfrm>
            <a:off x="6337446" y="4851766"/>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164" name="圆角矩形 163"/>
          <p:cNvSpPr/>
          <p:nvPr/>
        </p:nvSpPr>
        <p:spPr>
          <a:xfrm>
            <a:off x="881272" y="2642156"/>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打印异常</a:t>
            </a:r>
          </a:p>
        </p:txBody>
      </p:sp>
      <p:cxnSp>
        <p:nvCxnSpPr>
          <p:cNvPr id="166" name="直线箭头连接符 165"/>
          <p:cNvCxnSpPr>
            <a:stCxn id="24" idx="2"/>
            <a:endCxn id="164" idx="0"/>
          </p:cNvCxnSpPr>
          <p:nvPr/>
        </p:nvCxnSpPr>
        <p:spPr>
          <a:xfrm flipH="1">
            <a:off x="1355722" y="2222255"/>
            <a:ext cx="9742" cy="419901"/>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70" name="圆角矩形 169"/>
          <p:cNvSpPr/>
          <p:nvPr/>
        </p:nvSpPr>
        <p:spPr>
          <a:xfrm>
            <a:off x="880809" y="4573588"/>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抛异常</a:t>
            </a:r>
          </a:p>
        </p:txBody>
      </p:sp>
      <p:cxnSp>
        <p:nvCxnSpPr>
          <p:cNvPr id="197" name="曲线连接符 196"/>
          <p:cNvCxnSpPr>
            <a:stCxn id="170" idx="3"/>
            <a:endCxn id="103" idx="1"/>
          </p:cNvCxnSpPr>
          <p:nvPr/>
        </p:nvCxnSpPr>
        <p:spPr>
          <a:xfrm flipV="1">
            <a:off x="1829708" y="4726655"/>
            <a:ext cx="578152" cy="8933"/>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91" name="直线箭头连接符 290"/>
          <p:cNvCxnSpPr>
            <a:stCxn id="26" idx="0"/>
            <a:endCxn id="33" idx="2"/>
          </p:cNvCxnSpPr>
          <p:nvPr/>
        </p:nvCxnSpPr>
        <p:spPr>
          <a:xfrm flipH="1" flipV="1">
            <a:off x="7680835" y="1371061"/>
            <a:ext cx="1" cy="3121594"/>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02" name="直线箭头连接符 301"/>
          <p:cNvCxnSpPr>
            <a:stCxn id="103" idx="0"/>
            <a:endCxn id="55" idx="2"/>
          </p:cNvCxnSpPr>
          <p:nvPr/>
        </p:nvCxnSpPr>
        <p:spPr>
          <a:xfrm flipH="1" flipV="1">
            <a:off x="3589698" y="3935112"/>
            <a:ext cx="6162" cy="557543"/>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19" name="圆角矩形 318"/>
          <p:cNvSpPr/>
          <p:nvPr/>
        </p:nvSpPr>
        <p:spPr>
          <a:xfrm>
            <a:off x="5218227" y="1826255"/>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smtClean="0">
                <a:latin typeface="SimHei" charset="0"/>
                <a:ea typeface="SimHei" charset="0"/>
                <a:cs typeface="SimHei" charset="0"/>
              </a:rPr>
              <a:t>抛异常</a:t>
            </a:r>
            <a:endParaRPr kumimoji="1" lang="zh-CN" altLang="en-US" sz="1400" dirty="0" smtClean="0">
              <a:latin typeface="SimHei" charset="0"/>
              <a:ea typeface="SimHei" charset="0"/>
              <a:cs typeface="SimHei" charset="0"/>
            </a:endParaRPr>
          </a:p>
        </p:txBody>
      </p:sp>
      <p:sp>
        <p:nvSpPr>
          <p:cNvPr id="320" name="圆角矩形 319"/>
          <p:cNvSpPr/>
          <p:nvPr/>
        </p:nvSpPr>
        <p:spPr>
          <a:xfrm>
            <a:off x="2687137" y="2573077"/>
            <a:ext cx="1809012"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isFallbackFEEnable()</a:t>
            </a:r>
            <a:r>
              <a:rPr kumimoji="1" lang="zh-CN" altLang="en-US" sz="1000" dirty="0" smtClean="0">
                <a:solidFill>
                  <a:schemeClr val="bg1"/>
                </a:solidFill>
                <a:latin typeface="SimHei" charset="0"/>
                <a:ea typeface="SimHei" charset="0"/>
                <a:cs typeface="SimHei" charset="0"/>
              </a:rPr>
              <a:t>校验</a:t>
            </a:r>
            <a:r>
              <a:rPr kumimoji="1" lang="en-US" altLang="zh-CN" sz="1000" dirty="0" smtClean="0">
                <a:solidFill>
                  <a:schemeClr val="bg1"/>
                </a:solidFill>
                <a:latin typeface="SimHei" charset="0"/>
                <a:ea typeface="SimHei" charset="0"/>
                <a:cs typeface="SimHei" charset="0"/>
              </a:rPr>
              <a:t>mock</a:t>
            </a:r>
            <a:r>
              <a:rPr kumimoji="1" lang="zh-CN" altLang="en-US" sz="1000" dirty="0" smtClean="0">
                <a:solidFill>
                  <a:schemeClr val="bg1"/>
                </a:solidFill>
                <a:latin typeface="SimHei" charset="0"/>
                <a:ea typeface="SimHei" charset="0"/>
                <a:cs typeface="SimHei" charset="0"/>
              </a:rPr>
              <a:t>开关</a:t>
            </a:r>
          </a:p>
        </p:txBody>
      </p:sp>
      <p:cxnSp>
        <p:nvCxnSpPr>
          <p:cNvPr id="323" name="直线箭头连接符 322"/>
          <p:cNvCxnSpPr>
            <a:stCxn id="320" idx="0"/>
          </p:cNvCxnSpPr>
          <p:nvPr/>
        </p:nvCxnSpPr>
        <p:spPr>
          <a:xfrm flipV="1">
            <a:off x="3591643" y="2045407"/>
            <a:ext cx="0" cy="52767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326" name="曲线连接符 325"/>
          <p:cNvCxnSpPr>
            <a:stCxn id="320" idx="3"/>
            <a:endCxn id="319" idx="1"/>
          </p:cNvCxnSpPr>
          <p:nvPr/>
        </p:nvCxnSpPr>
        <p:spPr>
          <a:xfrm flipV="1">
            <a:off x="4496149" y="1988255"/>
            <a:ext cx="722078" cy="818822"/>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34" name="曲线连接符 333"/>
          <p:cNvCxnSpPr>
            <a:stCxn id="319" idx="3"/>
            <a:endCxn id="33" idx="1"/>
          </p:cNvCxnSpPr>
          <p:nvPr/>
        </p:nvCxnSpPr>
        <p:spPr>
          <a:xfrm flipV="1">
            <a:off x="6167126" y="1137061"/>
            <a:ext cx="942754" cy="851194"/>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25" name="肘形连接符 224"/>
          <p:cNvCxnSpPr>
            <a:stCxn id="24" idx="3"/>
            <a:endCxn id="33" idx="1"/>
          </p:cNvCxnSpPr>
          <p:nvPr/>
        </p:nvCxnSpPr>
        <p:spPr>
          <a:xfrm flipV="1">
            <a:off x="2162639" y="1137061"/>
            <a:ext cx="4947241" cy="851194"/>
          </a:xfrm>
          <a:prstGeom prst="bentConnector3">
            <a:avLst>
              <a:gd name="adj1" fmla="val 50000"/>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56" name="直线箭头连接符 355"/>
          <p:cNvCxnSpPr>
            <a:stCxn id="103" idx="2"/>
            <a:endCxn id="427" idx="0"/>
          </p:cNvCxnSpPr>
          <p:nvPr/>
        </p:nvCxnSpPr>
        <p:spPr>
          <a:xfrm>
            <a:off x="3595860" y="4960655"/>
            <a:ext cx="3078" cy="597921"/>
          </a:xfrm>
          <a:prstGeom prst="straightConnector1">
            <a:avLst/>
          </a:prstGeom>
          <a:ln w="38100">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68" name="文本框 367"/>
          <p:cNvSpPr txBox="1"/>
          <p:nvPr/>
        </p:nvSpPr>
        <p:spPr>
          <a:xfrm>
            <a:off x="4512824" y="2821220"/>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370" name="文本框 369"/>
          <p:cNvSpPr txBox="1"/>
          <p:nvPr/>
        </p:nvSpPr>
        <p:spPr>
          <a:xfrm>
            <a:off x="3598925" y="2264111"/>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371" name="圆角矩形 370"/>
          <p:cNvSpPr/>
          <p:nvPr/>
        </p:nvSpPr>
        <p:spPr>
          <a:xfrm>
            <a:off x="2161532" y="4392068"/>
            <a:ext cx="6525268" cy="1736218"/>
          </a:xfrm>
          <a:prstGeom prst="roundRect">
            <a:avLst/>
          </a:prstGeom>
          <a:noFill/>
          <a:ln>
            <a:solidFill>
              <a:srgbClr val="00B05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000" dirty="0" smtClean="0">
              <a:latin typeface="SimHei" charset="0"/>
              <a:ea typeface="SimHei" charset="0"/>
              <a:cs typeface="SimHei" charset="0"/>
            </a:endParaRPr>
          </a:p>
        </p:txBody>
      </p:sp>
    </p:spTree>
    <p:extLst>
      <p:ext uri="{BB962C8B-B14F-4D97-AF65-F5344CB8AC3E}">
        <p14:creationId xmlns:p14="http://schemas.microsoft.com/office/powerpoint/2010/main" val="2015218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第四章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规划与展望</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22</a:t>
            </a:fld>
            <a:endParaRPr kumimoji="1" lang="zh-CN" altLang="en-US"/>
          </a:p>
        </p:txBody>
      </p:sp>
    </p:spTree>
    <p:extLst>
      <p:ext uri="{BB962C8B-B14F-4D97-AF65-F5344CB8AC3E}">
        <p14:creationId xmlns:p14="http://schemas.microsoft.com/office/powerpoint/2010/main" val="719635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zh-CN" altLang="en-US" sz="3200" dirty="0">
                <a:latin typeface="SimHei" charset="0"/>
                <a:ea typeface="SimHei" charset="0"/>
                <a:cs typeface="SimHei" charset="0"/>
              </a:rPr>
              <a:t>中枢神经</a:t>
            </a:r>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使用场景</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a:t>
            </a:fld>
            <a:endParaRPr kumimoji="1" lang="zh-CN" altLang="en-US"/>
          </a:p>
        </p:txBody>
      </p:sp>
      <p:sp>
        <p:nvSpPr>
          <p:cNvPr id="24" name="圆角矩形 23"/>
          <p:cNvSpPr/>
          <p:nvPr/>
        </p:nvSpPr>
        <p:spPr>
          <a:xfrm>
            <a:off x="611170" y="1332433"/>
            <a:ext cx="1914526" cy="177165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服务</a:t>
            </a:r>
            <a:r>
              <a:rPr kumimoji="1" lang="en-US" altLang="zh-CN" sz="1600" dirty="0" smtClean="0">
                <a:latin typeface="SimHei" charset="0"/>
                <a:ea typeface="SimHei" charset="0"/>
                <a:cs typeface="SimHei" charset="0"/>
              </a:rPr>
              <a:t>A</a:t>
            </a:r>
            <a:endParaRPr kumimoji="1" lang="zh-CN" altLang="en-US" sz="1600" dirty="0" smtClean="0">
              <a:latin typeface="SimHei" charset="0"/>
              <a:ea typeface="SimHei" charset="0"/>
              <a:cs typeface="SimHei" charset="0"/>
            </a:endParaRPr>
          </a:p>
        </p:txBody>
      </p:sp>
      <p:sp>
        <p:nvSpPr>
          <p:cNvPr id="26" name="圆角矩形 25"/>
          <p:cNvSpPr/>
          <p:nvPr/>
        </p:nvSpPr>
        <p:spPr>
          <a:xfrm>
            <a:off x="809847" y="1496779"/>
            <a:ext cx="15444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前置型</a:t>
            </a: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p:txBody>
      </p:sp>
      <p:sp>
        <p:nvSpPr>
          <p:cNvPr id="27" name="圆角矩形 26"/>
          <p:cNvSpPr/>
          <p:nvPr/>
        </p:nvSpPr>
        <p:spPr>
          <a:xfrm>
            <a:off x="809847" y="2461355"/>
            <a:ext cx="1544400" cy="468000"/>
          </a:xfrm>
          <a:prstGeom prst="roundRect">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后置型</a:t>
            </a:r>
            <a:r>
              <a:rPr kumimoji="1" lang="en-US" altLang="zh-CN" sz="1600" dirty="0">
                <a:latin typeface="SimHei" charset="0"/>
                <a:ea typeface="SimHei" charset="0"/>
                <a:cs typeface="SimHei" charset="0"/>
              </a:rPr>
              <a:t>Neural</a:t>
            </a:r>
            <a:endParaRPr kumimoji="1" lang="zh-CN" altLang="en-US" sz="1600" dirty="0">
              <a:latin typeface="SimHei" charset="0"/>
              <a:ea typeface="SimHei" charset="0"/>
              <a:cs typeface="SimHei" charset="0"/>
            </a:endParaRPr>
          </a:p>
        </p:txBody>
      </p:sp>
      <p:sp>
        <p:nvSpPr>
          <p:cNvPr id="31" name="圆角矩形 30"/>
          <p:cNvSpPr/>
          <p:nvPr/>
        </p:nvSpPr>
        <p:spPr>
          <a:xfrm>
            <a:off x="611170" y="3765005"/>
            <a:ext cx="1914526" cy="177165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服务</a:t>
            </a:r>
            <a:r>
              <a:rPr kumimoji="1" lang="en-US" altLang="zh-CN" sz="1600" dirty="0" smtClean="0">
                <a:latin typeface="SimHei" charset="0"/>
                <a:ea typeface="SimHei" charset="0"/>
                <a:cs typeface="SimHei" charset="0"/>
              </a:rPr>
              <a:t>B</a:t>
            </a:r>
            <a:endParaRPr kumimoji="1" lang="zh-CN" altLang="en-US" sz="1600" dirty="0" smtClean="0">
              <a:latin typeface="SimHei" charset="0"/>
              <a:ea typeface="SimHei" charset="0"/>
              <a:cs typeface="SimHei" charset="0"/>
            </a:endParaRPr>
          </a:p>
        </p:txBody>
      </p:sp>
      <p:sp>
        <p:nvSpPr>
          <p:cNvPr id="32" name="圆角矩形 31"/>
          <p:cNvSpPr/>
          <p:nvPr/>
        </p:nvSpPr>
        <p:spPr>
          <a:xfrm>
            <a:off x="809847" y="3929351"/>
            <a:ext cx="15444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前置型</a:t>
            </a:r>
            <a:r>
              <a:rPr kumimoji="1" lang="en-US" altLang="zh-CN" sz="1400" dirty="0">
                <a:latin typeface="SimHei" charset="0"/>
                <a:ea typeface="SimHei" charset="0"/>
                <a:cs typeface="SimHei" charset="0"/>
              </a:rPr>
              <a:t>Neural</a:t>
            </a:r>
            <a:endParaRPr kumimoji="1" lang="zh-CN" altLang="en-US" sz="1400" dirty="0" smtClean="0">
              <a:latin typeface="SimHei" charset="0"/>
              <a:ea typeface="SimHei" charset="0"/>
              <a:cs typeface="SimHei" charset="0"/>
            </a:endParaRPr>
          </a:p>
        </p:txBody>
      </p:sp>
      <p:sp>
        <p:nvSpPr>
          <p:cNvPr id="33" name="圆角矩形 32"/>
          <p:cNvSpPr/>
          <p:nvPr/>
        </p:nvSpPr>
        <p:spPr>
          <a:xfrm>
            <a:off x="809847" y="4893927"/>
            <a:ext cx="1544400" cy="468000"/>
          </a:xfrm>
          <a:prstGeom prst="roundRect">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后置型</a:t>
            </a:r>
            <a:r>
              <a:rPr kumimoji="1" lang="en-US" altLang="zh-CN" sz="1600" dirty="0">
                <a:latin typeface="SimHei" charset="0"/>
                <a:ea typeface="SimHei" charset="0"/>
                <a:cs typeface="SimHei" charset="0"/>
              </a:rPr>
              <a:t>Neural</a:t>
            </a:r>
            <a:endParaRPr kumimoji="1" lang="zh-CN" altLang="en-US" sz="1600" dirty="0">
              <a:latin typeface="SimHei" charset="0"/>
              <a:ea typeface="SimHei" charset="0"/>
              <a:cs typeface="SimHei" charset="0"/>
            </a:endParaRPr>
          </a:p>
        </p:txBody>
      </p:sp>
      <p:cxnSp>
        <p:nvCxnSpPr>
          <p:cNvPr id="34" name="直线箭头连接符 33"/>
          <p:cNvCxnSpPr/>
          <p:nvPr/>
        </p:nvCxnSpPr>
        <p:spPr>
          <a:xfrm>
            <a:off x="1068365" y="3104083"/>
            <a:ext cx="0" cy="660922"/>
          </a:xfrm>
          <a:prstGeom prst="straightConnector1">
            <a:avLst/>
          </a:prstGeom>
          <a:ln w="38100">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36" name="直线箭头连接符 35"/>
          <p:cNvCxnSpPr/>
          <p:nvPr/>
        </p:nvCxnSpPr>
        <p:spPr>
          <a:xfrm flipV="1">
            <a:off x="2111363" y="3104083"/>
            <a:ext cx="0" cy="660922"/>
          </a:xfrm>
          <a:prstGeom prst="straightConnector1">
            <a:avLst/>
          </a:prstGeom>
          <a:ln w="381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353989" y="3257548"/>
            <a:ext cx="646331" cy="369332"/>
          </a:xfrm>
          <a:prstGeom prst="rect">
            <a:avLst/>
          </a:prstGeom>
          <a:noFill/>
        </p:spPr>
        <p:txBody>
          <a:bodyPr wrap="none" rtlCol="0">
            <a:spAutoFit/>
          </a:bodyPr>
          <a:lstStyle/>
          <a:p>
            <a:r>
              <a:rPr kumimoji="1" lang="zh-CN" altLang="en-US" smtClean="0"/>
              <a:t>请求</a:t>
            </a:r>
            <a:endParaRPr kumimoji="1" lang="zh-CN" altLang="en-US"/>
          </a:p>
        </p:txBody>
      </p:sp>
      <p:sp>
        <p:nvSpPr>
          <p:cNvPr id="40" name="文本框 39"/>
          <p:cNvSpPr txBox="1"/>
          <p:nvPr/>
        </p:nvSpPr>
        <p:spPr>
          <a:xfrm>
            <a:off x="2200474" y="3293180"/>
            <a:ext cx="646331" cy="369332"/>
          </a:xfrm>
          <a:prstGeom prst="rect">
            <a:avLst/>
          </a:prstGeom>
          <a:noFill/>
        </p:spPr>
        <p:txBody>
          <a:bodyPr wrap="none" rtlCol="0">
            <a:spAutoFit/>
          </a:bodyPr>
          <a:lstStyle/>
          <a:p>
            <a:r>
              <a:rPr kumimoji="1" lang="zh-CN" altLang="en-US" dirty="0" smtClean="0"/>
              <a:t>响应</a:t>
            </a:r>
            <a:endParaRPr kumimoji="1" lang="zh-CN" altLang="en-US" dirty="0"/>
          </a:p>
        </p:txBody>
      </p:sp>
      <p:sp>
        <p:nvSpPr>
          <p:cNvPr id="42" name="内容占位符 2"/>
          <p:cNvSpPr>
            <a:spLocks noGrp="1"/>
          </p:cNvSpPr>
          <p:nvPr>
            <p:ph idx="1"/>
          </p:nvPr>
        </p:nvSpPr>
        <p:spPr>
          <a:xfrm>
            <a:off x="3097208" y="1214441"/>
            <a:ext cx="5589592" cy="4529129"/>
          </a:xfrm>
        </p:spPr>
        <p:txBody>
          <a:bodyPr>
            <a:normAutofit/>
          </a:bodyPr>
          <a:lstStyle/>
          <a:p>
            <a:pPr marL="0" indent="0">
              <a:buNone/>
            </a:pPr>
            <a:r>
              <a:rPr lang="zh-CN" altLang="en-US" sz="1600" dirty="0" smtClean="0">
                <a:latin typeface="SimHei" charset="0"/>
                <a:ea typeface="SimHei" charset="0"/>
                <a:cs typeface="SimHei" charset="0"/>
              </a:rPr>
              <a:t>前置型</a:t>
            </a:r>
            <a:r>
              <a:rPr kumimoji="1" lang="en-US" altLang="zh-CN" sz="1600" dirty="0" smtClean="0">
                <a:latin typeface="SimHei" charset="0"/>
                <a:ea typeface="SimHei" charset="0"/>
                <a:cs typeface="SimHei" charset="0"/>
              </a:rPr>
              <a:t>Neural</a:t>
            </a:r>
            <a:r>
              <a:rPr kumimoji="1" lang="zh-CN" altLang="en-US" sz="1600" dirty="0" smtClean="0">
                <a:latin typeface="SimHei" charset="0"/>
                <a:ea typeface="SimHei" charset="0"/>
                <a:cs typeface="SimHei" charset="0"/>
              </a:rPr>
              <a:t>：用于包装本地处理的服务</a:t>
            </a:r>
            <a:endParaRPr lang="zh-CN" altLang="en-US" sz="1600" dirty="0" smtClean="0">
              <a:latin typeface="SimHei" charset="0"/>
              <a:ea typeface="SimHei" charset="0"/>
              <a:cs typeface="SimHei" charset="0"/>
            </a:endParaRPr>
          </a:p>
          <a:p>
            <a:pPr>
              <a:buFont typeface="Wingdings" charset="2"/>
              <a:buChar char="ü"/>
            </a:pPr>
            <a:r>
              <a:rPr lang="zh-CN" altLang="en-US" sz="1600" dirty="0" smtClean="0"/>
              <a:t>可以用来保证内调服务的可靠性</a:t>
            </a:r>
          </a:p>
          <a:p>
            <a:pPr>
              <a:buFont typeface="Wingdings" charset="2"/>
              <a:buChar char="ü"/>
            </a:pPr>
            <a:r>
              <a:rPr lang="zh-CN" altLang="en-US" sz="1600" dirty="0" smtClean="0"/>
              <a:t>可以用来保证当前服务</a:t>
            </a:r>
            <a:r>
              <a:rPr lang="en-US" altLang="zh-CN" sz="1600" dirty="0" smtClean="0"/>
              <a:t>(</a:t>
            </a:r>
            <a:r>
              <a:rPr lang="zh-CN" altLang="en-US" sz="1600" dirty="0" smtClean="0"/>
              <a:t>本地</a:t>
            </a:r>
            <a:r>
              <a:rPr lang="en-US" altLang="zh-CN" sz="1600" dirty="0" smtClean="0"/>
              <a:t>)</a:t>
            </a:r>
            <a:r>
              <a:rPr lang="zh-CN" altLang="en-US" sz="1600" dirty="0" smtClean="0"/>
              <a:t>的保命流控机制，稳定当前服务</a:t>
            </a:r>
          </a:p>
          <a:p>
            <a:pPr>
              <a:buFont typeface="Wingdings" charset="2"/>
              <a:buChar char="ü"/>
            </a:pPr>
            <a:r>
              <a:rPr lang="zh-CN" altLang="en-US" sz="1600" dirty="0" smtClean="0"/>
              <a:t>隔离当前服务的调用，避免雪崩</a:t>
            </a:r>
          </a:p>
          <a:p>
            <a:pPr>
              <a:buFont typeface="Wingdings" charset="2"/>
              <a:buChar char="ü"/>
            </a:pPr>
            <a:r>
              <a:rPr lang="zh-CN" altLang="en-US" sz="1600" dirty="0" smtClean="0"/>
              <a:t>保证当前服务内部的超时控制</a:t>
            </a:r>
          </a:p>
          <a:p>
            <a:pPr marL="0" indent="0">
              <a:buNone/>
            </a:pPr>
            <a:endParaRPr lang="zh-CN" altLang="en-US" sz="1600" dirty="0" smtClean="0"/>
          </a:p>
          <a:p>
            <a:pPr marL="0" indent="0">
              <a:buNone/>
            </a:pPr>
            <a:endParaRPr lang="zh-CN" altLang="en-US" sz="1600" dirty="0" smtClean="0"/>
          </a:p>
          <a:p>
            <a:pPr marL="0" indent="0">
              <a:buNone/>
            </a:pPr>
            <a:r>
              <a:rPr lang="zh-CN" altLang="en-US" sz="1600" dirty="0" smtClean="0">
                <a:latin typeface="SimHei" charset="0"/>
                <a:ea typeface="SimHei" charset="0"/>
                <a:cs typeface="SimHei" charset="0"/>
              </a:rPr>
              <a:t>后置型</a:t>
            </a:r>
            <a:r>
              <a:rPr kumimoji="1" lang="en-US" altLang="zh-CN" sz="1600" dirty="0" smtClean="0">
                <a:latin typeface="SimHei" charset="0"/>
                <a:ea typeface="SimHei" charset="0"/>
                <a:cs typeface="SimHei" charset="0"/>
              </a:rPr>
              <a:t>Neural</a:t>
            </a:r>
            <a:r>
              <a:rPr kumimoji="1" lang="zh-CN" altLang="en-US" sz="1600" dirty="0" smtClean="0">
                <a:latin typeface="SimHei" charset="0"/>
                <a:ea typeface="SimHei" charset="0"/>
                <a:cs typeface="SimHei" charset="0"/>
              </a:rPr>
              <a:t>：用于包装远程调用的服务</a:t>
            </a:r>
            <a:endParaRPr lang="zh-CN" altLang="en-US" sz="1600" dirty="0" smtClean="0">
              <a:latin typeface="SimHei" charset="0"/>
              <a:ea typeface="SimHei" charset="0"/>
              <a:cs typeface="SimHei" charset="0"/>
            </a:endParaRPr>
          </a:p>
          <a:p>
            <a:pPr>
              <a:buFont typeface="Wingdings" charset="2"/>
              <a:buChar char="ü"/>
            </a:pPr>
            <a:r>
              <a:rPr lang="zh-CN" altLang="en-US" sz="1600" dirty="0" smtClean="0"/>
              <a:t>可以用来保证外调服务的可靠性</a:t>
            </a:r>
          </a:p>
          <a:p>
            <a:pPr>
              <a:buFont typeface="Wingdings" charset="2"/>
              <a:buChar char="ü"/>
            </a:pPr>
            <a:r>
              <a:rPr lang="zh-CN" altLang="en-US" sz="1600" dirty="0"/>
              <a:t>可以用来</a:t>
            </a:r>
            <a:r>
              <a:rPr lang="zh-CN" altLang="en-US" sz="1600" dirty="0" smtClean="0"/>
              <a:t>保证外调服务</a:t>
            </a:r>
            <a:r>
              <a:rPr lang="en-US" altLang="zh-CN" sz="1600" dirty="0" smtClean="0"/>
              <a:t>(</a:t>
            </a:r>
            <a:r>
              <a:rPr lang="zh-CN" altLang="en-US" sz="1600" dirty="0" smtClean="0"/>
              <a:t>远程集群</a:t>
            </a:r>
            <a:r>
              <a:rPr lang="en-US" altLang="zh-CN" sz="1600" dirty="0" smtClean="0"/>
              <a:t>)</a:t>
            </a:r>
            <a:r>
              <a:rPr lang="zh-CN" altLang="en-US" sz="1600" dirty="0" smtClean="0"/>
              <a:t>的流控机制，稳定整个架构</a:t>
            </a:r>
          </a:p>
          <a:p>
            <a:pPr>
              <a:buFont typeface="Wingdings" charset="2"/>
              <a:buChar char="ü"/>
            </a:pPr>
            <a:r>
              <a:rPr lang="zh-CN" altLang="en-US" sz="1600" dirty="0" smtClean="0"/>
              <a:t>隔离远程服务群调用，避免雪崩</a:t>
            </a:r>
          </a:p>
          <a:p>
            <a:pPr>
              <a:buFont typeface="Wingdings" charset="2"/>
              <a:buChar char="ü"/>
            </a:pPr>
            <a:r>
              <a:rPr lang="zh-CN" altLang="en-US" sz="1600" dirty="0" smtClean="0"/>
              <a:t>保证远程服务调用超时控制</a:t>
            </a:r>
          </a:p>
        </p:txBody>
      </p:sp>
    </p:spTree>
    <p:extLst>
      <p:ext uri="{BB962C8B-B14F-4D97-AF65-F5344CB8AC3E}">
        <p14:creationId xmlns:p14="http://schemas.microsoft.com/office/powerpoint/2010/main" val="1938566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en-US" altLang="zh-CN" sz="1800" dirty="0" smtClean="0"/>
              <a:t>Neural</a:t>
            </a:r>
            <a:r>
              <a:rPr lang="zh-CN" altLang="en-US" sz="1800" dirty="0" smtClean="0"/>
              <a:t>设计</a:t>
            </a:r>
            <a:r>
              <a:rPr lang="zh-CN" altLang="en-US" sz="1800" dirty="0"/>
              <a:t>，主要实现以下功能：</a:t>
            </a:r>
          </a:p>
          <a:p>
            <a:pPr>
              <a:buFont typeface="Wingdings" charset="2"/>
              <a:buChar char="Ø"/>
            </a:pPr>
            <a:r>
              <a:rPr lang="zh-CN" altLang="en-US" sz="1800" dirty="0" smtClean="0">
                <a:latin typeface="SimHei" charset="0"/>
                <a:ea typeface="SimHei" charset="0"/>
                <a:cs typeface="SimHei" charset="0"/>
              </a:rPr>
              <a:t>放通率控制：</a:t>
            </a:r>
            <a:r>
              <a:rPr lang="zh-CN" altLang="en-US" sz="1800" dirty="0" smtClean="0">
                <a:latin typeface="+mn-ea"/>
                <a:cs typeface="SimHei" charset="0"/>
              </a:rPr>
              <a:t>控制整体流量的选择性放通</a:t>
            </a:r>
            <a:endParaRPr lang="zh-CN" altLang="en-US" sz="1800" dirty="0">
              <a:latin typeface="+mn-ea"/>
              <a:cs typeface="SimHei" charset="0"/>
            </a:endParaRPr>
          </a:p>
          <a:p>
            <a:pPr>
              <a:buFont typeface="Wingdings" charset="2"/>
              <a:buChar char="Ø"/>
            </a:pPr>
            <a:r>
              <a:rPr lang="zh-CN" altLang="en-US" sz="1800" dirty="0">
                <a:latin typeface="SimHei" charset="0"/>
                <a:ea typeface="SimHei" charset="0"/>
                <a:cs typeface="SimHei" charset="0"/>
              </a:rPr>
              <a:t>流量控制</a:t>
            </a:r>
            <a:r>
              <a:rPr lang="zh-CN" altLang="en-US" sz="1800" dirty="0" smtClean="0">
                <a:latin typeface="SimHei" charset="0"/>
                <a:ea typeface="SimHei" charset="0"/>
                <a:cs typeface="SimHei" charset="0"/>
              </a:rPr>
              <a:t>：</a:t>
            </a:r>
            <a:r>
              <a:rPr lang="zh-CN" altLang="en-US" sz="1800" dirty="0" smtClean="0">
                <a:latin typeface="+mn-ea"/>
                <a:cs typeface="SimHei" charset="0"/>
              </a:rPr>
              <a:t>限制流量的请求并发度与平均流速</a:t>
            </a:r>
            <a:endParaRPr lang="zh-CN" altLang="en-US" sz="1800" dirty="0">
              <a:latin typeface="+mn-ea"/>
              <a:cs typeface="SimHei" charset="0"/>
            </a:endParaRPr>
          </a:p>
          <a:p>
            <a:pPr>
              <a:buFont typeface="Wingdings" charset="2"/>
              <a:buChar char="Ø"/>
            </a:pPr>
            <a:r>
              <a:rPr lang="zh-CN" altLang="en-US" sz="1800" dirty="0" smtClean="0">
                <a:latin typeface="SimHei" charset="0"/>
                <a:ea typeface="SimHei" charset="0"/>
                <a:cs typeface="SimHei" charset="0"/>
              </a:rPr>
              <a:t>服务降级：</a:t>
            </a:r>
            <a:r>
              <a:rPr lang="zh-CN" altLang="en-US" sz="1800" dirty="0" smtClean="0">
                <a:latin typeface="+mn-ea"/>
                <a:cs typeface="SimHei" charset="0"/>
              </a:rPr>
              <a:t>将非核心的服务进行适度忽略式的降级</a:t>
            </a:r>
            <a:endParaRPr lang="zh-CN" altLang="en-US" sz="1800" dirty="0">
              <a:latin typeface="+mn-ea"/>
              <a:cs typeface="SimHei" charset="0"/>
            </a:endParaRPr>
          </a:p>
          <a:p>
            <a:pPr>
              <a:buFont typeface="Wingdings" charset="2"/>
              <a:buChar char="Ø"/>
            </a:pPr>
            <a:r>
              <a:rPr lang="zh-CN" altLang="en-US" sz="1800" dirty="0" smtClean="0">
                <a:latin typeface="SimHei" charset="0"/>
                <a:ea typeface="SimHei" charset="0"/>
                <a:cs typeface="SimHei" charset="0"/>
              </a:rPr>
              <a:t>幂等机制：</a:t>
            </a:r>
            <a:r>
              <a:rPr lang="zh-CN" altLang="en-US" sz="1800" dirty="0" smtClean="0">
                <a:latin typeface="+mn-ea"/>
                <a:cs typeface="SimHei" charset="0"/>
              </a:rPr>
              <a:t>提高服务质量与保障重复提交的安全性</a:t>
            </a:r>
          </a:p>
          <a:p>
            <a:pPr>
              <a:buFont typeface="Wingdings" charset="2"/>
              <a:buChar char="Ø"/>
            </a:pPr>
            <a:r>
              <a:rPr lang="zh-CN" altLang="en-US" sz="1800" dirty="0" smtClean="0">
                <a:latin typeface="SimHei" charset="0"/>
                <a:ea typeface="SimHei" charset="0"/>
                <a:cs typeface="SimHei" charset="0"/>
              </a:rPr>
              <a:t>泛化容错：</a:t>
            </a:r>
            <a:r>
              <a:rPr lang="zh-CN" altLang="en-US" sz="1800" dirty="0" smtClean="0">
                <a:latin typeface="+mn-ea"/>
                <a:cs typeface="SimHei" charset="0"/>
              </a:rPr>
              <a:t>对泛化请求</a:t>
            </a:r>
            <a:r>
              <a:rPr lang="en-US" altLang="zh-CN" sz="1800" dirty="0" smtClean="0">
                <a:latin typeface="+mn-ea"/>
                <a:cs typeface="SimHei" charset="0"/>
              </a:rPr>
              <a:t>/</a:t>
            </a:r>
            <a:r>
              <a:rPr lang="zh-CN" altLang="en-US" sz="1800" dirty="0" smtClean="0">
                <a:latin typeface="+mn-ea"/>
                <a:cs typeface="SimHei" charset="0"/>
              </a:rPr>
              <a:t>响应的失败进行容错处理</a:t>
            </a:r>
          </a:p>
          <a:p>
            <a:pPr>
              <a:buFont typeface="Wingdings" charset="2"/>
              <a:buChar char="Ø"/>
            </a:pPr>
            <a:r>
              <a:rPr lang="zh-CN" altLang="en-US" sz="1800" dirty="0">
                <a:latin typeface="SimHei" charset="0"/>
                <a:ea typeface="SimHei" charset="0"/>
                <a:cs typeface="SimHei" charset="0"/>
              </a:rPr>
              <a:t>流量</a:t>
            </a:r>
            <a:r>
              <a:rPr lang="zh-CN" altLang="en-US" sz="1800" dirty="0" smtClean="0">
                <a:latin typeface="SimHei" charset="0"/>
                <a:ea typeface="SimHei" charset="0"/>
                <a:cs typeface="SimHei" charset="0"/>
              </a:rPr>
              <a:t>熔断：</a:t>
            </a:r>
            <a:r>
              <a:rPr lang="zh-CN" altLang="en-US" sz="1800" dirty="0" smtClean="0">
                <a:latin typeface="+mn-ea"/>
                <a:cs typeface="SimHei" charset="0"/>
              </a:rPr>
              <a:t>用于间断性的熔断失败率较高链路</a:t>
            </a:r>
          </a:p>
          <a:p>
            <a:pPr>
              <a:buFont typeface="Wingdings" charset="2"/>
              <a:buChar char="Ø"/>
            </a:pPr>
            <a:r>
              <a:rPr lang="zh-CN" altLang="en-US" sz="1800" dirty="0" smtClean="0">
                <a:latin typeface="SimHei" charset="0"/>
                <a:ea typeface="SimHei" charset="0"/>
                <a:cs typeface="SimHei" charset="0"/>
              </a:rPr>
              <a:t>隔离舱壁：</a:t>
            </a:r>
            <a:r>
              <a:rPr lang="zh-CN" altLang="en-US" sz="1800" dirty="0" smtClean="0">
                <a:latin typeface="+mn-ea"/>
                <a:cs typeface="SimHei" charset="0"/>
              </a:rPr>
              <a:t>将不同服务之间的依赖调用模块进行线程池式的隔离</a:t>
            </a:r>
          </a:p>
          <a:p>
            <a:pPr>
              <a:buFont typeface="Wingdings" charset="2"/>
              <a:buChar char="Ø"/>
            </a:pPr>
            <a:r>
              <a:rPr lang="zh-CN" altLang="en-US" sz="1800" dirty="0" smtClean="0">
                <a:latin typeface="SimHei" charset="0"/>
                <a:ea typeface="SimHei" charset="0"/>
                <a:cs typeface="SimHei" charset="0"/>
              </a:rPr>
              <a:t>超时控制：</a:t>
            </a:r>
            <a:r>
              <a:rPr lang="zh-CN" altLang="en-US" sz="1800" dirty="0" smtClean="0">
                <a:latin typeface="+mn-ea"/>
                <a:cs typeface="SimHei" charset="0"/>
              </a:rPr>
              <a:t>监控与终止一段逻辑的执行总耗时</a:t>
            </a:r>
          </a:p>
          <a:p>
            <a:pPr>
              <a:buFont typeface="Wingdings" charset="2"/>
              <a:buChar char="Ø"/>
            </a:pPr>
            <a:r>
              <a:rPr lang="zh-CN" altLang="en-US" sz="1800" dirty="0" smtClean="0">
                <a:latin typeface="SimHei" charset="0"/>
                <a:ea typeface="SimHei" charset="0"/>
                <a:cs typeface="SimHei" charset="0"/>
              </a:rPr>
              <a:t>慢性尝试：</a:t>
            </a:r>
            <a:r>
              <a:rPr lang="zh-CN" altLang="en-US" sz="1800" dirty="0" smtClean="0">
                <a:latin typeface="+mn-ea"/>
                <a:cs typeface="SimHei" charset="0"/>
              </a:rPr>
              <a:t>将失败重试的频率由快到慢进行过度性的缓慢转移</a:t>
            </a:r>
            <a:endParaRPr lang="zh-CN" altLang="en-US" sz="1800" dirty="0">
              <a:latin typeface="+mn-ea"/>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4</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kumimoji="1" lang="zh-CN" altLang="en-US" sz="3200" dirty="0">
                <a:latin typeface="SimHei" charset="0"/>
                <a:ea typeface="SimHei" charset="0"/>
                <a:cs typeface="SimHei" charset="0"/>
              </a:rPr>
              <a:t>中枢</a:t>
            </a:r>
            <a:r>
              <a:rPr kumimoji="1" lang="zh-CN" altLang="en-US" sz="3200" dirty="0" smtClean="0">
                <a:latin typeface="SimHei" charset="0"/>
                <a:ea typeface="SimHei" charset="0"/>
                <a:cs typeface="SimHei" charset="0"/>
              </a:rPr>
              <a:t>神经</a:t>
            </a:r>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模块设计</a:t>
            </a:r>
            <a:endParaRPr kumimoji="1"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349262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第二章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总体设计方案</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5</a:t>
            </a:fld>
            <a:endParaRPr kumimoji="1" lang="zh-CN" altLang="en-US"/>
          </a:p>
        </p:txBody>
      </p:sp>
    </p:spTree>
    <p:extLst>
      <p:ext uri="{BB962C8B-B14F-4D97-AF65-F5344CB8AC3E}">
        <p14:creationId xmlns:p14="http://schemas.microsoft.com/office/powerpoint/2010/main" val="1130750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zh-CN" altLang="en-US" sz="3200" dirty="0" smtClean="0">
                <a:latin typeface="SimHei" charset="0"/>
                <a:ea typeface="SimHei" charset="0"/>
                <a:cs typeface="SimHei" charset="0"/>
              </a:rPr>
              <a:t>微服务</a:t>
            </a:r>
            <a:r>
              <a:rPr kumimoji="1" lang="zh-CN" altLang="en-US" sz="3200" dirty="0" smtClean="0">
                <a:latin typeface="SimHei" charset="0"/>
                <a:ea typeface="SimHei" charset="0"/>
                <a:cs typeface="SimHei" charset="0"/>
              </a:rPr>
              <a:t>神经</a:t>
            </a:r>
            <a:r>
              <a:rPr kumimoji="1" lang="zh-CN" altLang="en-US" sz="3200" dirty="0" smtClean="0">
                <a:latin typeface="SimHei" charset="0"/>
                <a:ea typeface="SimHei" charset="0"/>
                <a:cs typeface="SimHei" charset="0"/>
              </a:rPr>
              <a:t>元</a:t>
            </a:r>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概念设计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6</a:t>
            </a:fld>
            <a:endParaRPr kumimoji="1" lang="zh-CN" altLang="en-US"/>
          </a:p>
        </p:txBody>
      </p:sp>
      <p:sp>
        <p:nvSpPr>
          <p:cNvPr id="29" name="圆角矩形 28"/>
          <p:cNvSpPr/>
          <p:nvPr/>
        </p:nvSpPr>
        <p:spPr>
          <a:xfrm>
            <a:off x="1089826" y="2107122"/>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放通率控制</a:t>
            </a:r>
          </a:p>
        </p:txBody>
      </p:sp>
      <p:sp>
        <p:nvSpPr>
          <p:cNvPr id="95" name="圆角矩形 94"/>
          <p:cNvSpPr/>
          <p:nvPr/>
        </p:nvSpPr>
        <p:spPr>
          <a:xfrm>
            <a:off x="3059950" y="1118679"/>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4783235" y="1118679"/>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0" name="圆角矩形 29"/>
          <p:cNvSpPr/>
          <p:nvPr/>
        </p:nvSpPr>
        <p:spPr>
          <a:xfrm>
            <a:off x="1089826" y="3149838"/>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流量控制</a:t>
            </a:r>
          </a:p>
        </p:txBody>
      </p:sp>
      <p:sp>
        <p:nvSpPr>
          <p:cNvPr id="40" name="圆角矩形 39"/>
          <p:cNvSpPr/>
          <p:nvPr/>
        </p:nvSpPr>
        <p:spPr>
          <a:xfrm>
            <a:off x="3924050" y="5501970"/>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泛化容错</a:t>
            </a:r>
            <a:endParaRPr kumimoji="1" lang="zh-CN" altLang="en-US" sz="1400" dirty="0">
              <a:latin typeface="SimHei" charset="0"/>
              <a:ea typeface="SimHei" charset="0"/>
              <a:cs typeface="SimHei" charset="0"/>
            </a:endParaRPr>
          </a:p>
        </p:txBody>
      </p:sp>
      <p:sp>
        <p:nvSpPr>
          <p:cNvPr id="42" name="圆角矩形 41"/>
          <p:cNvSpPr/>
          <p:nvPr/>
        </p:nvSpPr>
        <p:spPr>
          <a:xfrm>
            <a:off x="1089826" y="4192554"/>
            <a:ext cx="1194300" cy="468000"/>
          </a:xfrm>
          <a:prstGeom prst="roundRect">
            <a:avLst/>
          </a:prstGeom>
          <a:solidFill>
            <a:schemeClr val="accent2">
              <a:lumMod val="7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服务降级</a:t>
            </a:r>
          </a:p>
        </p:txBody>
      </p:sp>
      <p:sp>
        <p:nvSpPr>
          <p:cNvPr id="54" name="圆角矩形 53"/>
          <p:cNvSpPr/>
          <p:nvPr/>
        </p:nvSpPr>
        <p:spPr>
          <a:xfrm>
            <a:off x="6758274" y="3149838"/>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超时控制</a:t>
            </a:r>
            <a:endParaRPr kumimoji="1" lang="zh-CN" altLang="en-US" sz="1400" dirty="0" smtClean="0">
              <a:latin typeface="SimHei" charset="0"/>
              <a:ea typeface="SimHei" charset="0"/>
              <a:cs typeface="SimHei" charset="0"/>
            </a:endParaRPr>
          </a:p>
        </p:txBody>
      </p:sp>
      <p:sp>
        <p:nvSpPr>
          <p:cNvPr id="37" name="圆角矩形 36"/>
          <p:cNvSpPr/>
          <p:nvPr/>
        </p:nvSpPr>
        <p:spPr>
          <a:xfrm>
            <a:off x="1089826" y="5501970"/>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a:t>
            </a:r>
            <a:r>
              <a:rPr kumimoji="1" lang="en-US" altLang="zh-CN" sz="1400" dirty="0" smtClean="0">
                <a:latin typeface="SimHei" charset="0"/>
                <a:ea typeface="SimHei" charset="0"/>
                <a:cs typeface="SimHei" charset="0"/>
              </a:rPr>
              <a:t>SLA</a:t>
            </a:r>
            <a:endParaRPr kumimoji="1" lang="zh-CN" altLang="en-US" sz="1400" dirty="0" smtClean="0">
              <a:latin typeface="SimHei" charset="0"/>
              <a:ea typeface="SimHei" charset="0"/>
              <a:cs typeface="SimHei" charset="0"/>
            </a:endParaRPr>
          </a:p>
        </p:txBody>
      </p:sp>
      <p:sp>
        <p:nvSpPr>
          <p:cNvPr id="43" name="圆角矩形 42"/>
          <p:cNvSpPr/>
          <p:nvPr/>
        </p:nvSpPr>
        <p:spPr>
          <a:xfrm>
            <a:off x="6758274" y="2102585"/>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慢性尝试</a:t>
            </a:r>
          </a:p>
        </p:txBody>
      </p:sp>
      <p:sp>
        <p:nvSpPr>
          <p:cNvPr id="44" name="圆角矩形 43"/>
          <p:cNvSpPr/>
          <p:nvPr/>
        </p:nvSpPr>
        <p:spPr>
          <a:xfrm>
            <a:off x="6758274" y="4198049"/>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熔断恢复</a:t>
            </a:r>
          </a:p>
        </p:txBody>
      </p:sp>
      <p:sp>
        <p:nvSpPr>
          <p:cNvPr id="48" name="圆角矩形 47"/>
          <p:cNvSpPr/>
          <p:nvPr/>
        </p:nvSpPr>
        <p:spPr>
          <a:xfrm>
            <a:off x="6758274" y="5501970"/>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a:latin typeface="SimHei" charset="0"/>
                <a:ea typeface="SimHei" charset="0"/>
                <a:cs typeface="SimHei" charset="0"/>
              </a:rPr>
              <a:t>舱壁</a:t>
            </a:r>
            <a:r>
              <a:rPr kumimoji="1" lang="zh-CN" altLang="en-US" sz="1400" smtClean="0">
                <a:latin typeface="SimHei" charset="0"/>
                <a:ea typeface="SimHei" charset="0"/>
                <a:cs typeface="SimHei" charset="0"/>
              </a:rPr>
              <a:t>隔离</a:t>
            </a:r>
            <a:endParaRPr kumimoji="1" lang="zh-CN" altLang="en-US" sz="1400" dirty="0">
              <a:latin typeface="SimHei" charset="0"/>
              <a:ea typeface="SimHei" charset="0"/>
              <a:cs typeface="SimHei" charset="0"/>
            </a:endParaRPr>
          </a:p>
        </p:txBody>
      </p:sp>
      <p:cxnSp>
        <p:nvCxnSpPr>
          <p:cNvPr id="52" name="直线箭头连接符 51"/>
          <p:cNvCxnSpPr>
            <a:stCxn id="29" idx="2"/>
            <a:endCxn id="30" idx="0"/>
          </p:cNvCxnSpPr>
          <p:nvPr/>
        </p:nvCxnSpPr>
        <p:spPr>
          <a:xfrm>
            <a:off x="1686976" y="2575122"/>
            <a:ext cx="0" cy="574716"/>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30" idx="2"/>
            <a:endCxn id="42" idx="0"/>
          </p:cNvCxnSpPr>
          <p:nvPr/>
        </p:nvCxnSpPr>
        <p:spPr>
          <a:xfrm>
            <a:off x="1686976" y="3617838"/>
            <a:ext cx="0" cy="57471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线箭头连接符 61"/>
          <p:cNvCxnSpPr>
            <a:stCxn id="42" idx="2"/>
            <a:endCxn id="37" idx="0"/>
          </p:cNvCxnSpPr>
          <p:nvPr/>
        </p:nvCxnSpPr>
        <p:spPr>
          <a:xfrm>
            <a:off x="1686976" y="4660554"/>
            <a:ext cx="0" cy="841416"/>
          </a:xfrm>
          <a:prstGeom prst="straightConnector1">
            <a:avLst/>
          </a:prstGeom>
          <a:ln w="381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8" name="直线箭头连接符 67"/>
          <p:cNvCxnSpPr>
            <a:stCxn id="54" idx="0"/>
            <a:endCxn id="43" idx="2"/>
          </p:cNvCxnSpPr>
          <p:nvPr/>
        </p:nvCxnSpPr>
        <p:spPr>
          <a:xfrm flipV="1">
            <a:off x="7355424" y="2570585"/>
            <a:ext cx="0" cy="579253"/>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直线箭头连接符 68"/>
          <p:cNvCxnSpPr>
            <a:stCxn id="44" idx="0"/>
            <a:endCxn id="54" idx="2"/>
          </p:cNvCxnSpPr>
          <p:nvPr/>
        </p:nvCxnSpPr>
        <p:spPr>
          <a:xfrm flipV="1">
            <a:off x="7355424" y="3617838"/>
            <a:ext cx="0" cy="580211"/>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71" name="直线箭头连接符 70"/>
          <p:cNvCxnSpPr>
            <a:stCxn id="48" idx="0"/>
            <a:endCxn id="44" idx="2"/>
          </p:cNvCxnSpPr>
          <p:nvPr/>
        </p:nvCxnSpPr>
        <p:spPr>
          <a:xfrm flipV="1">
            <a:off x="7355424" y="4666049"/>
            <a:ext cx="0" cy="835921"/>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74" name="直线箭头连接符 73"/>
          <p:cNvCxnSpPr>
            <a:stCxn id="40" idx="3"/>
            <a:endCxn id="48" idx="1"/>
          </p:cNvCxnSpPr>
          <p:nvPr/>
        </p:nvCxnSpPr>
        <p:spPr>
          <a:xfrm>
            <a:off x="5118350" y="5735970"/>
            <a:ext cx="1639924"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75" name="直线箭头连接符 74"/>
          <p:cNvCxnSpPr>
            <a:stCxn id="37" idx="3"/>
            <a:endCxn id="40" idx="1"/>
          </p:cNvCxnSpPr>
          <p:nvPr/>
        </p:nvCxnSpPr>
        <p:spPr>
          <a:xfrm>
            <a:off x="2284126" y="5735970"/>
            <a:ext cx="1639924" cy="0"/>
          </a:xfrm>
          <a:prstGeom prst="straightConnector1">
            <a:avLst/>
          </a:prstGeom>
          <a:ln w="381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8" name="圆角矩形 107"/>
          <p:cNvSpPr/>
          <p:nvPr/>
        </p:nvSpPr>
        <p:spPr>
          <a:xfrm>
            <a:off x="3924050" y="3032838"/>
            <a:ext cx="1194300" cy="702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监控、统计</a:t>
            </a:r>
          </a:p>
          <a:p>
            <a:pPr algn="ctr"/>
            <a:r>
              <a:rPr kumimoji="1" lang="zh-CN" altLang="en-US" sz="1400" dirty="0" smtClean="0">
                <a:latin typeface="SimHei" charset="0"/>
                <a:ea typeface="SimHei" charset="0"/>
                <a:cs typeface="SimHei" charset="0"/>
              </a:rPr>
              <a:t>通知、告警</a:t>
            </a:r>
          </a:p>
        </p:txBody>
      </p:sp>
      <p:cxnSp>
        <p:nvCxnSpPr>
          <p:cNvPr id="109" name="曲线连接符 108"/>
          <p:cNvCxnSpPr>
            <a:stCxn id="29" idx="3"/>
            <a:endCxn id="108" idx="1"/>
          </p:cNvCxnSpPr>
          <p:nvPr/>
        </p:nvCxnSpPr>
        <p:spPr>
          <a:xfrm>
            <a:off x="2284126" y="2341122"/>
            <a:ext cx="1639924" cy="1042716"/>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2" name="曲线连接符 111"/>
          <p:cNvCxnSpPr>
            <a:stCxn id="30" idx="3"/>
            <a:endCxn id="108" idx="1"/>
          </p:cNvCxnSpPr>
          <p:nvPr/>
        </p:nvCxnSpPr>
        <p:spPr>
          <a:xfrm>
            <a:off x="2284126" y="3383838"/>
            <a:ext cx="1639924" cy="12700"/>
          </a:xfrm>
          <a:prstGeom prst="curvedConnector3">
            <a:avLst>
              <a:gd name="adj1" fmla="val 50000"/>
            </a:avLst>
          </a:prstGeom>
          <a:ln w="19050">
            <a:solidFill>
              <a:srgbClr val="00B05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9" name="曲线连接符 118"/>
          <p:cNvCxnSpPr>
            <a:stCxn id="42" idx="3"/>
            <a:endCxn id="108" idx="1"/>
          </p:cNvCxnSpPr>
          <p:nvPr/>
        </p:nvCxnSpPr>
        <p:spPr>
          <a:xfrm flipV="1">
            <a:off x="2284126" y="3383838"/>
            <a:ext cx="1639924" cy="1042716"/>
          </a:xfrm>
          <a:prstGeom prst="curvedConnector3">
            <a:avLst>
              <a:gd name="adj1" fmla="val 50000"/>
            </a:avLst>
          </a:prstGeom>
          <a:ln w="19050">
            <a:solidFill>
              <a:schemeClr val="accent2">
                <a:lumMod val="75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3" name="曲线连接符 122"/>
          <p:cNvCxnSpPr>
            <a:stCxn id="37" idx="0"/>
            <a:endCxn id="108" idx="2"/>
          </p:cNvCxnSpPr>
          <p:nvPr/>
        </p:nvCxnSpPr>
        <p:spPr>
          <a:xfrm rot="5400000" flipH="1" flipV="1">
            <a:off x="2220522" y="3201292"/>
            <a:ext cx="1767132" cy="2834224"/>
          </a:xfrm>
          <a:prstGeom prst="curvedConnector3">
            <a:avLst>
              <a:gd name="adj1" fmla="val 50000"/>
            </a:avLst>
          </a:prstGeom>
          <a:ln w="19050">
            <a:solidFill>
              <a:schemeClr val="accent3">
                <a:lumMod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7" name="曲线连接符 126"/>
          <p:cNvCxnSpPr>
            <a:stCxn id="40" idx="0"/>
            <a:endCxn id="108" idx="2"/>
          </p:cNvCxnSpPr>
          <p:nvPr/>
        </p:nvCxnSpPr>
        <p:spPr>
          <a:xfrm rot="5400000" flipH="1" flipV="1">
            <a:off x="3637634" y="4618404"/>
            <a:ext cx="1767132" cy="12700"/>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0" name="曲线连接符 129"/>
          <p:cNvCxnSpPr>
            <a:stCxn id="48" idx="0"/>
            <a:endCxn id="108" idx="2"/>
          </p:cNvCxnSpPr>
          <p:nvPr/>
        </p:nvCxnSpPr>
        <p:spPr>
          <a:xfrm rot="16200000" flipV="1">
            <a:off x="5054746" y="3201292"/>
            <a:ext cx="1767132" cy="2834224"/>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3" name="曲线连接符 132"/>
          <p:cNvCxnSpPr>
            <a:stCxn id="44" idx="1"/>
            <a:endCxn id="108" idx="3"/>
          </p:cNvCxnSpPr>
          <p:nvPr/>
        </p:nvCxnSpPr>
        <p:spPr>
          <a:xfrm rot="10800000">
            <a:off x="5118350" y="3383839"/>
            <a:ext cx="1639924" cy="1048211"/>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6" name="曲线连接符 135"/>
          <p:cNvCxnSpPr>
            <a:stCxn id="43" idx="1"/>
            <a:endCxn id="108" idx="3"/>
          </p:cNvCxnSpPr>
          <p:nvPr/>
        </p:nvCxnSpPr>
        <p:spPr>
          <a:xfrm rot="10800000" flipV="1">
            <a:off x="5118350" y="2336584"/>
            <a:ext cx="1639924" cy="1047253"/>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9" name="曲线连接符 138"/>
          <p:cNvCxnSpPr>
            <a:stCxn id="54" idx="1"/>
            <a:endCxn id="108" idx="3"/>
          </p:cNvCxnSpPr>
          <p:nvPr/>
        </p:nvCxnSpPr>
        <p:spPr>
          <a:xfrm rot="10800000">
            <a:off x="5118350" y="3383838"/>
            <a:ext cx="1639924" cy="12700"/>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44" name="曲线连接符 143"/>
          <p:cNvCxnSpPr>
            <a:stCxn id="95" idx="2"/>
            <a:endCxn id="29" idx="0"/>
          </p:cNvCxnSpPr>
          <p:nvPr/>
        </p:nvCxnSpPr>
        <p:spPr>
          <a:xfrm rot="5400000">
            <a:off x="2411817" y="861838"/>
            <a:ext cx="520443" cy="1970124"/>
          </a:xfrm>
          <a:prstGeom prst="curvedConnector3">
            <a:avLst>
              <a:gd name="adj1" fmla="val 50000"/>
            </a:avLst>
          </a:prstGeom>
          <a:ln w="38100" cmpd="dbl">
            <a:solidFill>
              <a:schemeClr val="bg1">
                <a:lumMod val="50000"/>
              </a:schemeClr>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147" name="曲线连接符 146"/>
          <p:cNvCxnSpPr>
            <a:stCxn id="43" idx="0"/>
            <a:endCxn id="28" idx="2"/>
          </p:cNvCxnSpPr>
          <p:nvPr/>
        </p:nvCxnSpPr>
        <p:spPr>
          <a:xfrm rot="16200000" flipV="1">
            <a:off x="6109952" y="857112"/>
            <a:ext cx="515906" cy="1975039"/>
          </a:xfrm>
          <a:prstGeom prst="curvedConnector3">
            <a:avLst>
              <a:gd name="adj1" fmla="val 50000"/>
            </a:avLst>
          </a:prstGeom>
          <a:ln w="38100" cmpd="dbl">
            <a:solidFill>
              <a:srgbClr val="7030A0"/>
            </a:solidFill>
            <a:prstDash val="soli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7301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zh-CN" altLang="en-US" sz="3200" dirty="0" smtClean="0">
                <a:latin typeface="SimHei" charset="0"/>
                <a:ea typeface="SimHei" charset="0"/>
                <a:cs typeface="SimHei" charset="0"/>
              </a:rPr>
              <a:t>中枢神经</a:t>
            </a:r>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概念设计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7</a:t>
            </a:fld>
            <a:endParaRPr kumimoji="1" lang="zh-CN" altLang="en-US"/>
          </a:p>
        </p:txBody>
      </p:sp>
      <p:sp>
        <p:nvSpPr>
          <p:cNvPr id="29" name="圆角矩形 28"/>
          <p:cNvSpPr/>
          <p:nvPr/>
        </p:nvSpPr>
        <p:spPr>
          <a:xfrm>
            <a:off x="1089826" y="2107122"/>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放通率控制</a:t>
            </a:r>
          </a:p>
        </p:txBody>
      </p:sp>
      <p:sp>
        <p:nvSpPr>
          <p:cNvPr id="95" name="圆角矩形 94"/>
          <p:cNvSpPr/>
          <p:nvPr/>
        </p:nvSpPr>
        <p:spPr>
          <a:xfrm>
            <a:off x="3059950" y="1118679"/>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4783235" y="1118679"/>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0" name="圆角矩形 29"/>
          <p:cNvSpPr/>
          <p:nvPr/>
        </p:nvSpPr>
        <p:spPr>
          <a:xfrm>
            <a:off x="1089826" y="3149838"/>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流量控制</a:t>
            </a:r>
          </a:p>
        </p:txBody>
      </p:sp>
      <p:sp>
        <p:nvSpPr>
          <p:cNvPr id="40" name="圆角矩形 39"/>
          <p:cNvSpPr/>
          <p:nvPr/>
        </p:nvSpPr>
        <p:spPr>
          <a:xfrm>
            <a:off x="3924050" y="5501970"/>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泛化容错</a:t>
            </a:r>
            <a:endParaRPr kumimoji="1" lang="zh-CN" altLang="en-US" sz="1400" dirty="0">
              <a:latin typeface="SimHei" charset="0"/>
              <a:ea typeface="SimHei" charset="0"/>
              <a:cs typeface="SimHei" charset="0"/>
            </a:endParaRPr>
          </a:p>
        </p:txBody>
      </p:sp>
      <p:sp>
        <p:nvSpPr>
          <p:cNvPr id="42" name="圆角矩形 41"/>
          <p:cNvSpPr/>
          <p:nvPr/>
        </p:nvSpPr>
        <p:spPr>
          <a:xfrm>
            <a:off x="1089826" y="4192554"/>
            <a:ext cx="1194300" cy="468000"/>
          </a:xfrm>
          <a:prstGeom prst="roundRect">
            <a:avLst/>
          </a:prstGeom>
          <a:solidFill>
            <a:schemeClr val="accent2">
              <a:lumMod val="7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服务降级</a:t>
            </a:r>
          </a:p>
        </p:txBody>
      </p:sp>
      <p:sp>
        <p:nvSpPr>
          <p:cNvPr id="54" name="圆角矩形 53"/>
          <p:cNvSpPr/>
          <p:nvPr/>
        </p:nvSpPr>
        <p:spPr>
          <a:xfrm>
            <a:off x="6758274" y="3149838"/>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超时控制</a:t>
            </a:r>
            <a:endParaRPr kumimoji="1" lang="zh-CN" altLang="en-US" sz="1400" dirty="0" smtClean="0">
              <a:latin typeface="SimHei" charset="0"/>
              <a:ea typeface="SimHei" charset="0"/>
              <a:cs typeface="SimHei" charset="0"/>
            </a:endParaRPr>
          </a:p>
        </p:txBody>
      </p:sp>
      <p:sp>
        <p:nvSpPr>
          <p:cNvPr id="37" name="圆角矩形 36"/>
          <p:cNvSpPr/>
          <p:nvPr/>
        </p:nvSpPr>
        <p:spPr>
          <a:xfrm>
            <a:off x="1089826" y="5501970"/>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a:t>
            </a:r>
            <a:r>
              <a:rPr kumimoji="1" lang="en-US" altLang="zh-CN" sz="1400" dirty="0" smtClean="0">
                <a:latin typeface="SimHei" charset="0"/>
                <a:ea typeface="SimHei" charset="0"/>
                <a:cs typeface="SimHei" charset="0"/>
              </a:rPr>
              <a:t>SLA</a:t>
            </a:r>
            <a:endParaRPr kumimoji="1" lang="zh-CN" altLang="en-US" sz="1400" dirty="0" smtClean="0">
              <a:latin typeface="SimHei" charset="0"/>
              <a:ea typeface="SimHei" charset="0"/>
              <a:cs typeface="SimHei" charset="0"/>
            </a:endParaRPr>
          </a:p>
        </p:txBody>
      </p:sp>
      <p:sp>
        <p:nvSpPr>
          <p:cNvPr id="43" name="圆角矩形 42"/>
          <p:cNvSpPr/>
          <p:nvPr/>
        </p:nvSpPr>
        <p:spPr>
          <a:xfrm>
            <a:off x="6758274" y="2102585"/>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慢性尝试</a:t>
            </a:r>
          </a:p>
        </p:txBody>
      </p:sp>
      <p:sp>
        <p:nvSpPr>
          <p:cNvPr id="44" name="圆角矩形 43"/>
          <p:cNvSpPr/>
          <p:nvPr/>
        </p:nvSpPr>
        <p:spPr>
          <a:xfrm>
            <a:off x="6758274" y="4198049"/>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熔断恢复</a:t>
            </a:r>
          </a:p>
        </p:txBody>
      </p:sp>
      <p:sp>
        <p:nvSpPr>
          <p:cNvPr id="48" name="圆角矩形 47"/>
          <p:cNvSpPr/>
          <p:nvPr/>
        </p:nvSpPr>
        <p:spPr>
          <a:xfrm>
            <a:off x="6758274" y="5501970"/>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a:latin typeface="SimHei" charset="0"/>
                <a:ea typeface="SimHei" charset="0"/>
                <a:cs typeface="SimHei" charset="0"/>
              </a:rPr>
              <a:t>舱壁</a:t>
            </a:r>
            <a:r>
              <a:rPr kumimoji="1" lang="zh-CN" altLang="en-US" sz="1400" smtClean="0">
                <a:latin typeface="SimHei" charset="0"/>
                <a:ea typeface="SimHei" charset="0"/>
                <a:cs typeface="SimHei" charset="0"/>
              </a:rPr>
              <a:t>隔离</a:t>
            </a:r>
            <a:endParaRPr kumimoji="1" lang="zh-CN" altLang="en-US" sz="1400" dirty="0">
              <a:latin typeface="SimHei" charset="0"/>
              <a:ea typeface="SimHei" charset="0"/>
              <a:cs typeface="SimHei" charset="0"/>
            </a:endParaRPr>
          </a:p>
        </p:txBody>
      </p:sp>
      <p:cxnSp>
        <p:nvCxnSpPr>
          <p:cNvPr id="52" name="直线箭头连接符 51"/>
          <p:cNvCxnSpPr>
            <a:stCxn id="29" idx="2"/>
            <a:endCxn id="30" idx="0"/>
          </p:cNvCxnSpPr>
          <p:nvPr/>
        </p:nvCxnSpPr>
        <p:spPr>
          <a:xfrm>
            <a:off x="1686976" y="2575122"/>
            <a:ext cx="0" cy="574716"/>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30" idx="2"/>
            <a:endCxn id="42" idx="0"/>
          </p:cNvCxnSpPr>
          <p:nvPr/>
        </p:nvCxnSpPr>
        <p:spPr>
          <a:xfrm>
            <a:off x="1686976" y="3617838"/>
            <a:ext cx="0" cy="57471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线箭头连接符 61"/>
          <p:cNvCxnSpPr>
            <a:stCxn id="42" idx="2"/>
            <a:endCxn id="37" idx="0"/>
          </p:cNvCxnSpPr>
          <p:nvPr/>
        </p:nvCxnSpPr>
        <p:spPr>
          <a:xfrm>
            <a:off x="1686976" y="4660554"/>
            <a:ext cx="0" cy="841416"/>
          </a:xfrm>
          <a:prstGeom prst="straightConnector1">
            <a:avLst/>
          </a:prstGeom>
          <a:ln w="381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8" name="直线箭头连接符 67"/>
          <p:cNvCxnSpPr>
            <a:stCxn id="54" idx="0"/>
            <a:endCxn id="43" idx="2"/>
          </p:cNvCxnSpPr>
          <p:nvPr/>
        </p:nvCxnSpPr>
        <p:spPr>
          <a:xfrm flipV="1">
            <a:off x="7355424" y="2570585"/>
            <a:ext cx="0" cy="579253"/>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直线箭头连接符 68"/>
          <p:cNvCxnSpPr>
            <a:stCxn id="44" idx="0"/>
            <a:endCxn id="54" idx="2"/>
          </p:cNvCxnSpPr>
          <p:nvPr/>
        </p:nvCxnSpPr>
        <p:spPr>
          <a:xfrm flipV="1">
            <a:off x="7355424" y="3617838"/>
            <a:ext cx="0" cy="580211"/>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71" name="直线箭头连接符 70"/>
          <p:cNvCxnSpPr>
            <a:stCxn id="48" idx="0"/>
            <a:endCxn id="44" idx="2"/>
          </p:cNvCxnSpPr>
          <p:nvPr/>
        </p:nvCxnSpPr>
        <p:spPr>
          <a:xfrm flipV="1">
            <a:off x="7355424" y="4666049"/>
            <a:ext cx="0" cy="835921"/>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74" name="直线箭头连接符 73"/>
          <p:cNvCxnSpPr>
            <a:stCxn id="40" idx="3"/>
            <a:endCxn id="48" idx="1"/>
          </p:cNvCxnSpPr>
          <p:nvPr/>
        </p:nvCxnSpPr>
        <p:spPr>
          <a:xfrm>
            <a:off x="5118350" y="5735970"/>
            <a:ext cx="1639924"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75" name="直线箭头连接符 74"/>
          <p:cNvCxnSpPr>
            <a:stCxn id="37" idx="3"/>
            <a:endCxn id="40" idx="1"/>
          </p:cNvCxnSpPr>
          <p:nvPr/>
        </p:nvCxnSpPr>
        <p:spPr>
          <a:xfrm>
            <a:off x="2284126" y="5735970"/>
            <a:ext cx="1639924" cy="0"/>
          </a:xfrm>
          <a:prstGeom prst="straightConnector1">
            <a:avLst/>
          </a:prstGeom>
          <a:ln w="381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8" name="圆角矩形 107"/>
          <p:cNvSpPr/>
          <p:nvPr/>
        </p:nvSpPr>
        <p:spPr>
          <a:xfrm>
            <a:off x="3924050" y="3032838"/>
            <a:ext cx="1194300" cy="702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监控、统计</a:t>
            </a:r>
          </a:p>
          <a:p>
            <a:pPr algn="ctr"/>
            <a:r>
              <a:rPr kumimoji="1" lang="zh-CN" altLang="en-US" sz="1400" dirty="0" smtClean="0">
                <a:latin typeface="SimHei" charset="0"/>
                <a:ea typeface="SimHei" charset="0"/>
                <a:cs typeface="SimHei" charset="0"/>
              </a:rPr>
              <a:t>通知、告警</a:t>
            </a:r>
          </a:p>
        </p:txBody>
      </p:sp>
      <p:cxnSp>
        <p:nvCxnSpPr>
          <p:cNvPr id="109" name="曲线连接符 108"/>
          <p:cNvCxnSpPr>
            <a:stCxn id="29" idx="3"/>
            <a:endCxn id="108" idx="1"/>
          </p:cNvCxnSpPr>
          <p:nvPr/>
        </p:nvCxnSpPr>
        <p:spPr>
          <a:xfrm>
            <a:off x="2284126" y="2341122"/>
            <a:ext cx="1639924" cy="1042716"/>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2" name="曲线连接符 111"/>
          <p:cNvCxnSpPr>
            <a:stCxn id="30" idx="3"/>
            <a:endCxn id="108" idx="1"/>
          </p:cNvCxnSpPr>
          <p:nvPr/>
        </p:nvCxnSpPr>
        <p:spPr>
          <a:xfrm>
            <a:off x="2284126" y="3383838"/>
            <a:ext cx="1639924" cy="12700"/>
          </a:xfrm>
          <a:prstGeom prst="curvedConnector3">
            <a:avLst>
              <a:gd name="adj1" fmla="val 50000"/>
            </a:avLst>
          </a:prstGeom>
          <a:ln w="19050">
            <a:solidFill>
              <a:srgbClr val="00B05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9" name="曲线连接符 118"/>
          <p:cNvCxnSpPr>
            <a:stCxn id="42" idx="3"/>
            <a:endCxn id="108" idx="1"/>
          </p:cNvCxnSpPr>
          <p:nvPr/>
        </p:nvCxnSpPr>
        <p:spPr>
          <a:xfrm flipV="1">
            <a:off x="2284126" y="3383838"/>
            <a:ext cx="1639924" cy="1042716"/>
          </a:xfrm>
          <a:prstGeom prst="curvedConnector3">
            <a:avLst>
              <a:gd name="adj1" fmla="val 50000"/>
            </a:avLst>
          </a:prstGeom>
          <a:ln w="19050">
            <a:solidFill>
              <a:schemeClr val="accent2">
                <a:lumMod val="75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3" name="曲线连接符 122"/>
          <p:cNvCxnSpPr>
            <a:stCxn id="37" idx="0"/>
            <a:endCxn id="108" idx="2"/>
          </p:cNvCxnSpPr>
          <p:nvPr/>
        </p:nvCxnSpPr>
        <p:spPr>
          <a:xfrm rot="5400000" flipH="1" flipV="1">
            <a:off x="2220522" y="3201292"/>
            <a:ext cx="1767132" cy="2834224"/>
          </a:xfrm>
          <a:prstGeom prst="curvedConnector3">
            <a:avLst>
              <a:gd name="adj1" fmla="val 50000"/>
            </a:avLst>
          </a:prstGeom>
          <a:ln w="19050">
            <a:solidFill>
              <a:schemeClr val="accent3">
                <a:lumMod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7" name="曲线连接符 126"/>
          <p:cNvCxnSpPr>
            <a:stCxn id="40" idx="0"/>
            <a:endCxn id="108" idx="2"/>
          </p:cNvCxnSpPr>
          <p:nvPr/>
        </p:nvCxnSpPr>
        <p:spPr>
          <a:xfrm rot="5400000" flipH="1" flipV="1">
            <a:off x="3637634" y="4618404"/>
            <a:ext cx="1767132" cy="12700"/>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0" name="曲线连接符 129"/>
          <p:cNvCxnSpPr>
            <a:stCxn id="48" idx="0"/>
            <a:endCxn id="108" idx="2"/>
          </p:cNvCxnSpPr>
          <p:nvPr/>
        </p:nvCxnSpPr>
        <p:spPr>
          <a:xfrm rot="16200000" flipV="1">
            <a:off x="5054746" y="3201292"/>
            <a:ext cx="1767132" cy="2834224"/>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3" name="曲线连接符 132"/>
          <p:cNvCxnSpPr>
            <a:stCxn id="44" idx="1"/>
            <a:endCxn id="108" idx="3"/>
          </p:cNvCxnSpPr>
          <p:nvPr/>
        </p:nvCxnSpPr>
        <p:spPr>
          <a:xfrm rot="10800000">
            <a:off x="5118350" y="3383839"/>
            <a:ext cx="1639924" cy="1048211"/>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6" name="曲线连接符 135"/>
          <p:cNvCxnSpPr>
            <a:stCxn id="43" idx="1"/>
            <a:endCxn id="108" idx="3"/>
          </p:cNvCxnSpPr>
          <p:nvPr/>
        </p:nvCxnSpPr>
        <p:spPr>
          <a:xfrm rot="10800000" flipV="1">
            <a:off x="5118350" y="2336584"/>
            <a:ext cx="1639924" cy="1047253"/>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9" name="曲线连接符 138"/>
          <p:cNvCxnSpPr>
            <a:stCxn id="54" idx="1"/>
            <a:endCxn id="108" idx="3"/>
          </p:cNvCxnSpPr>
          <p:nvPr/>
        </p:nvCxnSpPr>
        <p:spPr>
          <a:xfrm rot="10800000">
            <a:off x="5118350" y="3383838"/>
            <a:ext cx="1639924" cy="12700"/>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44" name="曲线连接符 143"/>
          <p:cNvCxnSpPr>
            <a:stCxn id="95" idx="2"/>
            <a:endCxn id="29" idx="0"/>
          </p:cNvCxnSpPr>
          <p:nvPr/>
        </p:nvCxnSpPr>
        <p:spPr>
          <a:xfrm rot="5400000">
            <a:off x="2411817" y="861838"/>
            <a:ext cx="520443" cy="1970124"/>
          </a:xfrm>
          <a:prstGeom prst="curvedConnector3">
            <a:avLst>
              <a:gd name="adj1" fmla="val 50000"/>
            </a:avLst>
          </a:prstGeom>
          <a:ln w="38100" cmpd="dbl">
            <a:solidFill>
              <a:schemeClr val="bg1">
                <a:lumMod val="50000"/>
              </a:schemeClr>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147" name="曲线连接符 146"/>
          <p:cNvCxnSpPr>
            <a:stCxn id="43" idx="0"/>
            <a:endCxn id="28" idx="2"/>
          </p:cNvCxnSpPr>
          <p:nvPr/>
        </p:nvCxnSpPr>
        <p:spPr>
          <a:xfrm rot="16200000" flipV="1">
            <a:off x="6109952" y="857112"/>
            <a:ext cx="515906" cy="1975039"/>
          </a:xfrm>
          <a:prstGeom prst="curvedConnector3">
            <a:avLst>
              <a:gd name="adj1" fmla="val 50000"/>
            </a:avLst>
          </a:prstGeom>
          <a:ln w="38100" cmpd="dbl">
            <a:solidFill>
              <a:srgbClr val="7030A0"/>
            </a:solidFill>
            <a:prstDash val="soli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1131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6" name="曲线连接符 705"/>
          <p:cNvCxnSpPr>
            <a:stCxn id="70" idx="1"/>
            <a:endCxn id="35" idx="3"/>
          </p:cNvCxnSpPr>
          <p:nvPr/>
        </p:nvCxnSpPr>
        <p:spPr>
          <a:xfrm rot="10800000" flipV="1">
            <a:off x="1757318" y="1197080"/>
            <a:ext cx="3880132" cy="1723766"/>
          </a:xfrm>
          <a:prstGeom prst="curvedConnector3">
            <a:avLst>
              <a:gd name="adj1" fmla="val 483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09" name="曲线连接符 708"/>
          <p:cNvCxnSpPr>
            <a:stCxn id="72" idx="2"/>
            <a:endCxn id="35" idx="3"/>
          </p:cNvCxnSpPr>
          <p:nvPr/>
        </p:nvCxnSpPr>
        <p:spPr>
          <a:xfrm rot="5400000">
            <a:off x="3683153" y="369398"/>
            <a:ext cx="625613" cy="4477282"/>
          </a:xfrm>
          <a:prstGeom prst="curvedConnector2">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457200" y="274638"/>
            <a:ext cx="8229600" cy="468312"/>
          </a:xfrm>
        </p:spPr>
        <p:txBody>
          <a:bodyPr>
            <a:normAutofit fontScale="90000"/>
          </a:bodyPr>
          <a:lstStyle/>
          <a:p>
            <a:pPr algn="l"/>
            <a:r>
              <a:rPr kumimoji="1" lang="zh-CN" altLang="en-US" sz="3200" dirty="0" smtClean="0">
                <a:latin typeface="SimHei" charset="0"/>
                <a:ea typeface="SimHei" charset="0"/>
                <a:cs typeface="SimHei" charset="0"/>
              </a:rPr>
              <a:t>中枢神经</a:t>
            </a:r>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核心架构设计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8</a:t>
            </a:fld>
            <a:endParaRPr kumimoji="1" lang="zh-CN" altLang="en-US"/>
          </a:p>
        </p:txBody>
      </p:sp>
      <p:sp>
        <p:nvSpPr>
          <p:cNvPr id="29" name="圆角矩形 28"/>
          <p:cNvSpPr/>
          <p:nvPr/>
        </p:nvSpPr>
        <p:spPr>
          <a:xfrm>
            <a:off x="2348052" y="99958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放通率开关</a:t>
            </a:r>
          </a:p>
        </p:txBody>
      </p:sp>
      <p:sp>
        <p:nvSpPr>
          <p:cNvPr id="95" name="圆角矩形 94"/>
          <p:cNvSpPr/>
          <p:nvPr/>
        </p:nvSpPr>
        <p:spPr>
          <a:xfrm>
            <a:off x="566081" y="99958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563876" y="3887370"/>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0" name="圆角矩形 29"/>
          <p:cNvSpPr/>
          <p:nvPr/>
        </p:nvSpPr>
        <p:spPr>
          <a:xfrm>
            <a:off x="2348052" y="193011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放通率控制</a:t>
            </a:r>
          </a:p>
        </p:txBody>
      </p:sp>
      <p:sp>
        <p:nvSpPr>
          <p:cNvPr id="40" name="圆角矩形 39"/>
          <p:cNvSpPr/>
          <p:nvPr/>
        </p:nvSpPr>
        <p:spPr>
          <a:xfrm>
            <a:off x="5155985" y="556260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泛化容错</a:t>
            </a:r>
            <a:endParaRPr kumimoji="1" lang="zh-CN" altLang="en-US" sz="1400" dirty="0">
              <a:latin typeface="SimHei" charset="0"/>
              <a:ea typeface="SimHei" charset="0"/>
              <a:cs typeface="SimHei" charset="0"/>
            </a:endParaRPr>
          </a:p>
        </p:txBody>
      </p:sp>
      <p:sp>
        <p:nvSpPr>
          <p:cNvPr id="42" name="圆角矩形 41"/>
          <p:cNvSpPr/>
          <p:nvPr/>
        </p:nvSpPr>
        <p:spPr>
          <a:xfrm>
            <a:off x="7287134" y="3813985"/>
            <a:ext cx="1194300" cy="468000"/>
          </a:xfrm>
          <a:prstGeom prst="roundRect">
            <a:avLst/>
          </a:prstGeom>
          <a:solidFill>
            <a:schemeClr val="accent2">
              <a:lumMod val="7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服务降</a:t>
            </a:r>
          </a:p>
          <a:p>
            <a:pPr algn="ctr"/>
            <a:r>
              <a:rPr kumimoji="1" lang="zh-CN" altLang="en-US" sz="1400" dirty="0" smtClean="0">
                <a:latin typeface="SimHei" charset="0"/>
                <a:ea typeface="SimHei" charset="0"/>
                <a:cs typeface="SimHei" charset="0"/>
              </a:rPr>
              <a:t>级开关</a:t>
            </a:r>
          </a:p>
        </p:txBody>
      </p:sp>
      <p:sp>
        <p:nvSpPr>
          <p:cNvPr id="37" name="圆角矩形 36"/>
          <p:cNvSpPr/>
          <p:nvPr/>
        </p:nvSpPr>
        <p:spPr>
          <a:xfrm>
            <a:off x="6766434" y="5563158"/>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a:t>
            </a:r>
            <a:r>
              <a:rPr kumimoji="1" lang="en-US" altLang="zh-CN" sz="1400" dirty="0" smtClean="0">
                <a:latin typeface="SimHei" charset="0"/>
                <a:ea typeface="SimHei" charset="0"/>
                <a:cs typeface="SimHei" charset="0"/>
              </a:rPr>
              <a:t>SLA</a:t>
            </a:r>
            <a:endParaRPr kumimoji="1" lang="zh-CN" altLang="en-US" sz="1400" dirty="0" smtClean="0">
              <a:latin typeface="SimHei" charset="0"/>
              <a:ea typeface="SimHei" charset="0"/>
              <a:cs typeface="SimHei" charset="0"/>
            </a:endParaRPr>
          </a:p>
        </p:txBody>
      </p:sp>
      <p:cxnSp>
        <p:nvCxnSpPr>
          <p:cNvPr id="144" name="曲线连接符 143"/>
          <p:cNvCxnSpPr>
            <a:stCxn id="95" idx="3"/>
            <a:endCxn id="29" idx="1"/>
          </p:cNvCxnSpPr>
          <p:nvPr/>
        </p:nvCxnSpPr>
        <p:spPr>
          <a:xfrm>
            <a:off x="1760381" y="1233583"/>
            <a:ext cx="587671" cy="12700"/>
          </a:xfrm>
          <a:prstGeom prst="curvedConnector3">
            <a:avLst>
              <a:gd name="adj1" fmla="val 50000"/>
            </a:avLst>
          </a:prstGeom>
          <a:ln w="38100" cmpd="dbl">
            <a:solidFill>
              <a:schemeClr val="bg1">
                <a:lumMod val="50000"/>
              </a:schemeClr>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35" name="圆角矩形 34"/>
          <p:cNvSpPr/>
          <p:nvPr/>
        </p:nvSpPr>
        <p:spPr>
          <a:xfrm>
            <a:off x="563018" y="2686846"/>
            <a:ext cx="1194300" cy="468000"/>
          </a:xfrm>
          <a:prstGeom prst="round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拒绝异常</a:t>
            </a:r>
          </a:p>
        </p:txBody>
      </p:sp>
      <p:cxnSp>
        <p:nvCxnSpPr>
          <p:cNvPr id="36" name="曲线连接符 35"/>
          <p:cNvCxnSpPr>
            <a:stCxn id="379" idx="0"/>
            <a:endCxn id="28" idx="2"/>
          </p:cNvCxnSpPr>
          <p:nvPr/>
        </p:nvCxnSpPr>
        <p:spPr>
          <a:xfrm rot="5400000" flipH="1" flipV="1">
            <a:off x="929329" y="4586209"/>
            <a:ext cx="462536" cy="858"/>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 name="曲线连接符 38"/>
          <p:cNvCxnSpPr>
            <a:stCxn id="35" idx="2"/>
            <a:endCxn id="28" idx="0"/>
          </p:cNvCxnSpPr>
          <p:nvPr/>
        </p:nvCxnSpPr>
        <p:spPr>
          <a:xfrm rot="16200000" flipH="1">
            <a:off x="794335" y="3520679"/>
            <a:ext cx="732524" cy="858"/>
          </a:xfrm>
          <a:prstGeom prst="curvedConnector3">
            <a:avLst>
              <a:gd name="adj1" fmla="val 50000"/>
            </a:avLst>
          </a:prstGeom>
          <a:ln w="19050">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1" name="圆角矩形 50"/>
          <p:cNvSpPr/>
          <p:nvPr/>
        </p:nvSpPr>
        <p:spPr>
          <a:xfrm>
            <a:off x="3918943" y="144685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流量控制</a:t>
            </a:r>
          </a:p>
        </p:txBody>
      </p:sp>
      <p:cxnSp>
        <p:nvCxnSpPr>
          <p:cNvPr id="59" name="曲线连接符 58"/>
          <p:cNvCxnSpPr>
            <a:stCxn id="29" idx="2"/>
            <a:endCxn id="30" idx="0"/>
          </p:cNvCxnSpPr>
          <p:nvPr/>
        </p:nvCxnSpPr>
        <p:spPr>
          <a:xfrm rot="5400000">
            <a:off x="2713934" y="1698851"/>
            <a:ext cx="462536"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70" name="圆角矩形 69"/>
          <p:cNvSpPr/>
          <p:nvPr/>
        </p:nvSpPr>
        <p:spPr>
          <a:xfrm>
            <a:off x="5637450" y="963080"/>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并发流控</a:t>
            </a:r>
          </a:p>
        </p:txBody>
      </p:sp>
      <p:sp>
        <p:nvSpPr>
          <p:cNvPr id="72" name="圆角矩形 71"/>
          <p:cNvSpPr/>
          <p:nvPr/>
        </p:nvSpPr>
        <p:spPr>
          <a:xfrm>
            <a:off x="5637450" y="1827233"/>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流速流控</a:t>
            </a:r>
          </a:p>
        </p:txBody>
      </p:sp>
      <p:cxnSp>
        <p:nvCxnSpPr>
          <p:cNvPr id="77" name="直线箭头连接符 76"/>
          <p:cNvCxnSpPr>
            <a:stCxn id="70" idx="2"/>
            <a:endCxn id="72" idx="0"/>
          </p:cNvCxnSpPr>
          <p:nvPr/>
        </p:nvCxnSpPr>
        <p:spPr>
          <a:xfrm>
            <a:off x="6234600" y="1431080"/>
            <a:ext cx="0" cy="396153"/>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9" name="圆角矩形 128"/>
          <p:cNvSpPr/>
          <p:nvPr/>
        </p:nvSpPr>
        <p:spPr>
          <a:xfrm>
            <a:off x="5634250" y="3808753"/>
            <a:ext cx="1194300" cy="468000"/>
          </a:xfrm>
          <a:prstGeom prst="round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屏蔽</a:t>
            </a:r>
            <a:r>
              <a:rPr kumimoji="1" lang="zh-CN" altLang="en-US" sz="1400" dirty="0" smtClean="0">
                <a:latin typeface="SimHei" charset="0"/>
                <a:ea typeface="SimHei" charset="0"/>
                <a:cs typeface="SimHei" charset="0"/>
              </a:rPr>
              <a:t>降级</a:t>
            </a:r>
            <a:endParaRPr kumimoji="1" lang="zh-CN" altLang="en-US" sz="1400" dirty="0">
              <a:latin typeface="SimHei" charset="0"/>
              <a:ea typeface="SimHei" charset="0"/>
              <a:cs typeface="SimHei" charset="0"/>
            </a:endParaRPr>
          </a:p>
        </p:txBody>
      </p:sp>
      <p:sp>
        <p:nvSpPr>
          <p:cNvPr id="131" name="圆角矩形 130"/>
          <p:cNvSpPr/>
          <p:nvPr/>
        </p:nvSpPr>
        <p:spPr>
          <a:xfrm>
            <a:off x="5643585" y="457232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容错</a:t>
            </a:r>
            <a:r>
              <a:rPr kumimoji="1" lang="zh-CN" altLang="en-US" sz="1400" dirty="0" smtClean="0">
                <a:latin typeface="SimHei" charset="0"/>
                <a:ea typeface="SimHei" charset="0"/>
                <a:cs typeface="SimHei" charset="0"/>
              </a:rPr>
              <a:t>降级</a:t>
            </a:r>
            <a:endParaRPr kumimoji="1" lang="zh-CN" altLang="en-US" sz="1400" dirty="0">
              <a:latin typeface="SimHei" charset="0"/>
              <a:ea typeface="SimHei" charset="0"/>
              <a:cs typeface="SimHei" charset="0"/>
            </a:endParaRPr>
          </a:p>
        </p:txBody>
      </p:sp>
      <p:sp>
        <p:nvSpPr>
          <p:cNvPr id="140" name="圆角矩形 139"/>
          <p:cNvSpPr/>
          <p:nvPr/>
        </p:nvSpPr>
        <p:spPr>
          <a:xfrm>
            <a:off x="5637450" y="3035147"/>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业务</a:t>
            </a:r>
            <a:r>
              <a:rPr kumimoji="1" lang="zh-CN" altLang="en-US" sz="1400" dirty="0" smtClean="0">
                <a:latin typeface="SimHei" charset="0"/>
                <a:ea typeface="SimHei" charset="0"/>
                <a:cs typeface="SimHei" charset="0"/>
              </a:rPr>
              <a:t>降级</a:t>
            </a:r>
            <a:endParaRPr kumimoji="1" lang="zh-CN" altLang="en-US" sz="1400" dirty="0">
              <a:latin typeface="SimHei" charset="0"/>
              <a:ea typeface="SimHei" charset="0"/>
              <a:cs typeface="SimHei" charset="0"/>
            </a:endParaRPr>
          </a:p>
        </p:txBody>
      </p:sp>
      <p:sp>
        <p:nvSpPr>
          <p:cNvPr id="148" name="圆角矩形 147"/>
          <p:cNvSpPr/>
          <p:nvPr/>
        </p:nvSpPr>
        <p:spPr>
          <a:xfrm>
            <a:off x="2843556" y="3634454"/>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返回</a:t>
            </a:r>
            <a:r>
              <a:rPr kumimoji="1" lang="en-US" altLang="zh-CN" sz="1400" dirty="0" smtClean="0">
                <a:latin typeface="SimHei" charset="0"/>
                <a:ea typeface="SimHei" charset="0"/>
                <a:cs typeface="SimHei" charset="0"/>
              </a:rPr>
              <a:t>NULL</a:t>
            </a:r>
            <a:endParaRPr kumimoji="1" lang="zh-CN" altLang="en-US" sz="1400" dirty="0" smtClean="0">
              <a:latin typeface="SimHei" charset="0"/>
              <a:ea typeface="SimHei" charset="0"/>
              <a:cs typeface="SimHei" charset="0"/>
            </a:endParaRPr>
          </a:p>
        </p:txBody>
      </p:sp>
      <p:sp>
        <p:nvSpPr>
          <p:cNvPr id="149" name="圆角矩形 148"/>
          <p:cNvSpPr/>
          <p:nvPr/>
        </p:nvSpPr>
        <p:spPr>
          <a:xfrm>
            <a:off x="2843556" y="4221632"/>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MOCK</a:t>
            </a:r>
            <a:r>
              <a:rPr kumimoji="1" lang="zh-CN" altLang="en-US" sz="1400" dirty="0" smtClean="0">
                <a:latin typeface="SimHei" charset="0"/>
                <a:ea typeface="SimHei" charset="0"/>
                <a:cs typeface="SimHei" charset="0"/>
              </a:rPr>
              <a:t>降级</a:t>
            </a:r>
          </a:p>
        </p:txBody>
      </p:sp>
      <p:sp>
        <p:nvSpPr>
          <p:cNvPr id="150" name="圆角矩形 149"/>
          <p:cNvSpPr/>
          <p:nvPr/>
        </p:nvSpPr>
        <p:spPr>
          <a:xfrm>
            <a:off x="2843556" y="4795568"/>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异常降级</a:t>
            </a:r>
          </a:p>
        </p:txBody>
      </p:sp>
      <p:cxnSp>
        <p:nvCxnSpPr>
          <p:cNvPr id="155" name="曲线连接符 154"/>
          <p:cNvCxnSpPr>
            <a:stCxn id="29" idx="3"/>
            <a:endCxn id="51" idx="1"/>
          </p:cNvCxnSpPr>
          <p:nvPr/>
        </p:nvCxnSpPr>
        <p:spPr>
          <a:xfrm>
            <a:off x="3542352" y="1233583"/>
            <a:ext cx="376591" cy="447272"/>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90" name="曲线连接符 189"/>
          <p:cNvCxnSpPr>
            <a:stCxn id="51" idx="3"/>
            <a:endCxn id="72" idx="1"/>
          </p:cNvCxnSpPr>
          <p:nvPr/>
        </p:nvCxnSpPr>
        <p:spPr>
          <a:xfrm>
            <a:off x="5113243" y="1680855"/>
            <a:ext cx="524207" cy="380378"/>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93" name="曲线连接符 192"/>
          <p:cNvCxnSpPr>
            <a:stCxn id="51" idx="3"/>
            <a:endCxn id="70" idx="1"/>
          </p:cNvCxnSpPr>
          <p:nvPr/>
        </p:nvCxnSpPr>
        <p:spPr>
          <a:xfrm flipV="1">
            <a:off x="5113243" y="1197080"/>
            <a:ext cx="524207" cy="483775"/>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27" name="圆角矩形 226"/>
          <p:cNvSpPr/>
          <p:nvPr/>
        </p:nvSpPr>
        <p:spPr>
          <a:xfrm>
            <a:off x="2843556" y="3047180"/>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自定义降级</a:t>
            </a:r>
          </a:p>
        </p:txBody>
      </p:sp>
      <p:cxnSp>
        <p:nvCxnSpPr>
          <p:cNvPr id="260" name="曲线连接符 259"/>
          <p:cNvCxnSpPr>
            <a:stCxn id="131" idx="1"/>
            <a:endCxn id="150" idx="3"/>
          </p:cNvCxnSpPr>
          <p:nvPr/>
        </p:nvCxnSpPr>
        <p:spPr>
          <a:xfrm rot="10800000" flipV="1">
            <a:off x="4037857" y="4806328"/>
            <a:ext cx="1605729" cy="22323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37" name="曲线连接符 336"/>
          <p:cNvCxnSpPr>
            <a:stCxn id="42" idx="1"/>
            <a:endCxn id="140" idx="3"/>
          </p:cNvCxnSpPr>
          <p:nvPr/>
        </p:nvCxnSpPr>
        <p:spPr>
          <a:xfrm rot="10800000">
            <a:off x="6831750" y="3269147"/>
            <a:ext cx="455384" cy="778838"/>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0" name="曲线连接符 339"/>
          <p:cNvCxnSpPr>
            <a:stCxn id="42" idx="1"/>
            <a:endCxn id="129" idx="3"/>
          </p:cNvCxnSpPr>
          <p:nvPr/>
        </p:nvCxnSpPr>
        <p:spPr>
          <a:xfrm rot="10800000">
            <a:off x="6828550" y="4042753"/>
            <a:ext cx="458584" cy="5232"/>
          </a:xfrm>
          <a:prstGeom prst="curvedConnector3">
            <a:avLst>
              <a:gd name="adj1" fmla="val 50000"/>
            </a:avLst>
          </a:prstGeom>
          <a:ln w="19050">
            <a:solidFill>
              <a:schemeClr val="accent2"/>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44" name="曲线连接符 343"/>
          <p:cNvCxnSpPr>
            <a:stCxn id="42" idx="1"/>
            <a:endCxn id="131" idx="3"/>
          </p:cNvCxnSpPr>
          <p:nvPr/>
        </p:nvCxnSpPr>
        <p:spPr>
          <a:xfrm rot="10800000" flipV="1">
            <a:off x="6837886" y="4047985"/>
            <a:ext cx="449249" cy="758344"/>
          </a:xfrm>
          <a:prstGeom prst="curvedConnector3">
            <a:avLst>
              <a:gd name="adj1" fmla="val 50000"/>
            </a:avLst>
          </a:prstGeom>
          <a:ln w="19050">
            <a:solidFill>
              <a:schemeClr val="accent2"/>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0" name="曲线连接符 349"/>
          <p:cNvCxnSpPr>
            <a:stCxn id="129" idx="1"/>
            <a:endCxn id="148" idx="3"/>
          </p:cNvCxnSpPr>
          <p:nvPr/>
        </p:nvCxnSpPr>
        <p:spPr>
          <a:xfrm rot="10800000">
            <a:off x="4037856" y="3868455"/>
            <a:ext cx="1596394" cy="174299"/>
          </a:xfrm>
          <a:prstGeom prst="curvedConnector3">
            <a:avLst>
              <a:gd name="adj1" fmla="val 50000"/>
            </a:avLst>
          </a:prstGeom>
          <a:ln w="19050">
            <a:solidFill>
              <a:schemeClr val="accent6">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3" name="曲线连接符 352"/>
          <p:cNvCxnSpPr>
            <a:stCxn id="129" idx="1"/>
            <a:endCxn id="149" idx="3"/>
          </p:cNvCxnSpPr>
          <p:nvPr/>
        </p:nvCxnSpPr>
        <p:spPr>
          <a:xfrm rot="10800000" flipV="1">
            <a:off x="4037856" y="4042752"/>
            <a:ext cx="1596394" cy="412879"/>
          </a:xfrm>
          <a:prstGeom prst="curvedConnector3">
            <a:avLst>
              <a:gd name="adj1" fmla="val 50000"/>
            </a:avLst>
          </a:prstGeom>
          <a:ln w="19050">
            <a:solidFill>
              <a:schemeClr val="accent6">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6" name="曲线连接符 355"/>
          <p:cNvCxnSpPr>
            <a:stCxn id="129" idx="1"/>
            <a:endCxn id="150" idx="3"/>
          </p:cNvCxnSpPr>
          <p:nvPr/>
        </p:nvCxnSpPr>
        <p:spPr>
          <a:xfrm rot="10800000" flipV="1">
            <a:off x="4037856" y="4042752"/>
            <a:ext cx="1596394" cy="986815"/>
          </a:xfrm>
          <a:prstGeom prst="curvedConnector3">
            <a:avLst>
              <a:gd name="adj1" fmla="val 50000"/>
            </a:avLst>
          </a:prstGeom>
          <a:ln w="19050">
            <a:solidFill>
              <a:schemeClr val="accent6">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9" name="曲线连接符 358"/>
          <p:cNvCxnSpPr>
            <a:stCxn id="131" idx="1"/>
            <a:endCxn id="149" idx="3"/>
          </p:cNvCxnSpPr>
          <p:nvPr/>
        </p:nvCxnSpPr>
        <p:spPr>
          <a:xfrm rot="10800000">
            <a:off x="4037857" y="4455633"/>
            <a:ext cx="1605729" cy="350697"/>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62" name="曲线连接符 361"/>
          <p:cNvCxnSpPr>
            <a:stCxn id="131" idx="1"/>
            <a:endCxn id="148" idx="3"/>
          </p:cNvCxnSpPr>
          <p:nvPr/>
        </p:nvCxnSpPr>
        <p:spPr>
          <a:xfrm rot="10800000">
            <a:off x="4037857" y="3868455"/>
            <a:ext cx="1605729" cy="937875"/>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65" name="曲线连接符 364"/>
          <p:cNvCxnSpPr>
            <a:stCxn id="42" idx="2"/>
            <a:endCxn id="37" idx="0"/>
          </p:cNvCxnSpPr>
          <p:nvPr/>
        </p:nvCxnSpPr>
        <p:spPr>
          <a:xfrm rot="5400000">
            <a:off x="6983348" y="4662221"/>
            <a:ext cx="1281173" cy="520700"/>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71" name="曲线连接符 370"/>
          <p:cNvCxnSpPr>
            <a:stCxn id="37" idx="1"/>
            <a:endCxn id="40" idx="3"/>
          </p:cNvCxnSpPr>
          <p:nvPr/>
        </p:nvCxnSpPr>
        <p:spPr>
          <a:xfrm rot="10800000">
            <a:off x="6350286" y="5796606"/>
            <a:ext cx="416149" cy="552"/>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74" name="曲线连接符 373"/>
          <p:cNvCxnSpPr>
            <a:stCxn id="140" idx="1"/>
            <a:endCxn id="227" idx="3"/>
          </p:cNvCxnSpPr>
          <p:nvPr/>
        </p:nvCxnSpPr>
        <p:spPr>
          <a:xfrm rot="10800000" flipV="1">
            <a:off x="4037856" y="3269146"/>
            <a:ext cx="1599594" cy="12033"/>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78" name="圆角矩形 377"/>
          <p:cNvSpPr/>
          <p:nvPr/>
        </p:nvSpPr>
        <p:spPr>
          <a:xfrm>
            <a:off x="569821" y="557530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超时控制</a:t>
            </a:r>
            <a:endParaRPr kumimoji="1" lang="zh-CN" altLang="en-US" sz="1400" dirty="0" smtClean="0">
              <a:latin typeface="SimHei" charset="0"/>
              <a:ea typeface="SimHei" charset="0"/>
              <a:cs typeface="SimHei" charset="0"/>
            </a:endParaRPr>
          </a:p>
        </p:txBody>
      </p:sp>
      <p:sp>
        <p:nvSpPr>
          <p:cNvPr id="379" name="圆角矩形 378"/>
          <p:cNvSpPr/>
          <p:nvPr/>
        </p:nvSpPr>
        <p:spPr>
          <a:xfrm>
            <a:off x="563018" y="481790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慢性尝试</a:t>
            </a:r>
          </a:p>
        </p:txBody>
      </p:sp>
      <p:sp>
        <p:nvSpPr>
          <p:cNvPr id="380" name="圆角矩形 379"/>
          <p:cNvSpPr/>
          <p:nvPr/>
        </p:nvSpPr>
        <p:spPr>
          <a:xfrm>
            <a:off x="2113369" y="557530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熔断恢复</a:t>
            </a:r>
          </a:p>
        </p:txBody>
      </p:sp>
      <p:sp>
        <p:nvSpPr>
          <p:cNvPr id="381" name="圆角矩形 380"/>
          <p:cNvSpPr/>
          <p:nvPr/>
        </p:nvSpPr>
        <p:spPr>
          <a:xfrm>
            <a:off x="3635381" y="5569232"/>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a:latin typeface="SimHei" charset="0"/>
                <a:ea typeface="SimHei" charset="0"/>
                <a:cs typeface="SimHei" charset="0"/>
              </a:rPr>
              <a:t>舱壁</a:t>
            </a:r>
            <a:r>
              <a:rPr kumimoji="1" lang="zh-CN" altLang="en-US" sz="1400" smtClean="0">
                <a:latin typeface="SimHei" charset="0"/>
                <a:ea typeface="SimHei" charset="0"/>
                <a:cs typeface="SimHei" charset="0"/>
              </a:rPr>
              <a:t>隔离</a:t>
            </a:r>
            <a:endParaRPr kumimoji="1" lang="zh-CN" altLang="en-US" sz="1400" dirty="0">
              <a:latin typeface="SimHei" charset="0"/>
              <a:ea typeface="SimHei" charset="0"/>
              <a:cs typeface="SimHei" charset="0"/>
            </a:endParaRPr>
          </a:p>
        </p:txBody>
      </p:sp>
      <p:cxnSp>
        <p:nvCxnSpPr>
          <p:cNvPr id="382" name="曲线连接符 381"/>
          <p:cNvCxnSpPr>
            <a:stCxn id="40" idx="1"/>
            <a:endCxn id="381" idx="3"/>
          </p:cNvCxnSpPr>
          <p:nvPr/>
        </p:nvCxnSpPr>
        <p:spPr>
          <a:xfrm rot="10800000" flipV="1">
            <a:off x="4829681" y="5796606"/>
            <a:ext cx="326304" cy="6626"/>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87" name="曲线连接符 386"/>
          <p:cNvCxnSpPr>
            <a:stCxn id="381" idx="1"/>
            <a:endCxn id="380" idx="3"/>
          </p:cNvCxnSpPr>
          <p:nvPr/>
        </p:nvCxnSpPr>
        <p:spPr>
          <a:xfrm rot="10800000" flipV="1">
            <a:off x="3307669" y="5803232"/>
            <a:ext cx="327712" cy="6074"/>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0" name="曲线连接符 389"/>
          <p:cNvCxnSpPr>
            <a:stCxn id="380" idx="1"/>
            <a:endCxn id="378" idx="3"/>
          </p:cNvCxnSpPr>
          <p:nvPr/>
        </p:nvCxnSpPr>
        <p:spPr>
          <a:xfrm rot="10800000">
            <a:off x="1764121" y="5809306"/>
            <a:ext cx="349248"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3" name="曲线连接符 392"/>
          <p:cNvCxnSpPr>
            <a:stCxn id="378" idx="0"/>
            <a:endCxn id="379" idx="2"/>
          </p:cNvCxnSpPr>
          <p:nvPr/>
        </p:nvCxnSpPr>
        <p:spPr>
          <a:xfrm rot="16200000" flipV="1">
            <a:off x="1018870" y="5427204"/>
            <a:ext cx="289400" cy="6803"/>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00" name="曲线连接符 399"/>
          <p:cNvCxnSpPr>
            <a:stCxn id="30" idx="1"/>
            <a:endCxn id="35" idx="3"/>
          </p:cNvCxnSpPr>
          <p:nvPr/>
        </p:nvCxnSpPr>
        <p:spPr>
          <a:xfrm rot="10800000" flipV="1">
            <a:off x="1757318" y="2164118"/>
            <a:ext cx="590734" cy="756727"/>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53" name="曲线连接符 452"/>
          <p:cNvCxnSpPr>
            <a:stCxn id="30" idx="3"/>
            <a:endCxn id="51" idx="1"/>
          </p:cNvCxnSpPr>
          <p:nvPr/>
        </p:nvCxnSpPr>
        <p:spPr>
          <a:xfrm flipV="1">
            <a:off x="3542352" y="1680855"/>
            <a:ext cx="376591" cy="483264"/>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18" name="曲线连接符 517"/>
          <p:cNvCxnSpPr>
            <a:stCxn id="131" idx="2"/>
            <a:endCxn id="37" idx="0"/>
          </p:cNvCxnSpPr>
          <p:nvPr/>
        </p:nvCxnSpPr>
        <p:spPr>
          <a:xfrm rot="16200000" flipH="1">
            <a:off x="6540745" y="4740318"/>
            <a:ext cx="522829" cy="112284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33" name="曲线连接符 532"/>
          <p:cNvCxnSpPr>
            <a:stCxn id="149" idx="1"/>
            <a:endCxn id="28" idx="3"/>
          </p:cNvCxnSpPr>
          <p:nvPr/>
        </p:nvCxnSpPr>
        <p:spPr>
          <a:xfrm rot="10800000">
            <a:off x="1758176" y="4121370"/>
            <a:ext cx="1085380" cy="334262"/>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36" name="曲线连接符 535"/>
          <p:cNvCxnSpPr>
            <a:stCxn id="148" idx="1"/>
            <a:endCxn id="28" idx="3"/>
          </p:cNvCxnSpPr>
          <p:nvPr/>
        </p:nvCxnSpPr>
        <p:spPr>
          <a:xfrm rot="10800000" flipV="1">
            <a:off x="1758176" y="3868454"/>
            <a:ext cx="1085380" cy="252916"/>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40" name="曲线连接符 539"/>
          <p:cNvCxnSpPr>
            <a:stCxn id="150" idx="1"/>
            <a:endCxn id="28" idx="3"/>
          </p:cNvCxnSpPr>
          <p:nvPr/>
        </p:nvCxnSpPr>
        <p:spPr>
          <a:xfrm rot="10800000">
            <a:off x="1758176" y="4121370"/>
            <a:ext cx="1085380" cy="908198"/>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03" name="曲线连接符 602"/>
          <p:cNvCxnSpPr>
            <a:stCxn id="227" idx="1"/>
            <a:endCxn id="28" idx="3"/>
          </p:cNvCxnSpPr>
          <p:nvPr/>
        </p:nvCxnSpPr>
        <p:spPr>
          <a:xfrm rot="10800000" flipV="1">
            <a:off x="1758176" y="3281180"/>
            <a:ext cx="1085380" cy="840190"/>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93" name="曲线连接符 92"/>
          <p:cNvCxnSpPr>
            <a:stCxn id="72" idx="3"/>
            <a:endCxn id="42" idx="0"/>
          </p:cNvCxnSpPr>
          <p:nvPr/>
        </p:nvCxnSpPr>
        <p:spPr>
          <a:xfrm>
            <a:off x="6831750" y="2061233"/>
            <a:ext cx="1052534" cy="1752752"/>
          </a:xfrm>
          <a:prstGeom prst="curvedConnector2">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96" name="曲线连接符 95"/>
          <p:cNvCxnSpPr>
            <a:stCxn id="70" idx="3"/>
            <a:endCxn id="42" idx="0"/>
          </p:cNvCxnSpPr>
          <p:nvPr/>
        </p:nvCxnSpPr>
        <p:spPr>
          <a:xfrm>
            <a:off x="6831750" y="1197080"/>
            <a:ext cx="1052534" cy="2616905"/>
          </a:xfrm>
          <a:prstGeom prst="curvedConnector2">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4959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第三章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详细设计</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9</a:t>
            </a:fld>
            <a:endParaRPr kumimoji="1" lang="zh-CN" altLang="en-US"/>
          </a:p>
        </p:txBody>
      </p:sp>
    </p:spTree>
    <p:extLst>
      <p:ext uri="{BB962C8B-B14F-4D97-AF65-F5344CB8AC3E}">
        <p14:creationId xmlns:p14="http://schemas.microsoft.com/office/powerpoint/2010/main" val="808140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5017</TotalTime>
  <Words>774</Words>
  <Application>Microsoft Macintosh PowerPoint</Application>
  <PresentationFormat>全屏显示(4:3)</PresentationFormat>
  <Paragraphs>274</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Arial</vt:lpstr>
      <vt:lpstr>Calibri</vt:lpstr>
      <vt:lpstr>SimHei</vt:lpstr>
      <vt:lpstr>Wingdings</vt:lpstr>
      <vt:lpstr>宋体</vt:lpstr>
      <vt:lpstr>Office 主题</vt:lpstr>
      <vt:lpstr>Neural设计方案</vt:lpstr>
      <vt:lpstr>第一章  背景与目标</vt:lpstr>
      <vt:lpstr>中枢神经Neural使用场景</vt:lpstr>
      <vt:lpstr>中枢神经Neural模块设计</vt:lpstr>
      <vt:lpstr>第二章  总体设计方案</vt:lpstr>
      <vt:lpstr>微服务神经元Neural概念设计</vt:lpstr>
      <vt:lpstr>中枢神经Neural概念设计</vt:lpstr>
      <vt:lpstr>中枢神经Neural核心架构设计</vt:lpstr>
      <vt:lpstr>第三章  详细设计</vt:lpstr>
      <vt:lpstr>1.放通率控制设计</vt:lpstr>
      <vt:lpstr>2.1.限流算法----漏桶算法</vt:lpstr>
      <vt:lpstr>2.2.限流算法----令牌桶算法</vt:lpstr>
      <vt:lpstr>2.3.基于RateLimiter的流速控制</vt:lpstr>
      <vt:lpstr>RateLimiter预热期设计</vt:lpstr>
      <vt:lpstr>2.4.基于Semaphore信号量的并发控制</vt:lpstr>
      <vt:lpstr>2.5.流量控制设计</vt:lpstr>
      <vt:lpstr>3.服务降级</vt:lpstr>
      <vt:lpstr>3.1.服务降级设计</vt:lpstr>
      <vt:lpstr>聊聊高并发系统之降级特技</vt:lpstr>
      <vt:lpstr>4.幂等机制</vt:lpstr>
      <vt:lpstr>5.泛化容错核心设计(动态参数化控制整个容错)</vt:lpstr>
      <vt:lpstr>第四章  规划与展望</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监控告警中心</dc:title>
  <dc:creator>test</dc:creator>
  <cp:lastModifiedBy>administrator</cp:lastModifiedBy>
  <cp:revision>2412</cp:revision>
  <dcterms:created xsi:type="dcterms:W3CDTF">2015-12-08T05:36:32Z</dcterms:created>
  <dcterms:modified xsi:type="dcterms:W3CDTF">2016-07-04T15:39:57Z</dcterms:modified>
</cp:coreProperties>
</file>