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7" r:id="rId3"/>
    <p:sldId id="281" r:id="rId4"/>
    <p:sldId id="280" r:id="rId5"/>
    <p:sldId id="301" r:id="rId6"/>
    <p:sldId id="285" r:id="rId7"/>
    <p:sldId id="302" r:id="rId8"/>
    <p:sldId id="307" r:id="rId9"/>
    <p:sldId id="309" r:id="rId10"/>
    <p:sldId id="327" r:id="rId11"/>
    <p:sldId id="311" r:id="rId12"/>
    <p:sldId id="330" r:id="rId13"/>
    <p:sldId id="331" r:id="rId14"/>
    <p:sldId id="332" r:id="rId15"/>
    <p:sldId id="333" r:id="rId16"/>
    <p:sldId id="334" r:id="rId17"/>
    <p:sldId id="313" r:id="rId18"/>
    <p:sldId id="314" r:id="rId19"/>
    <p:sldId id="316" r:id="rId20"/>
    <p:sldId id="317" r:id="rId21"/>
    <p:sldId id="319" r:id="rId22"/>
    <p:sldId id="320" r:id="rId23"/>
    <p:sldId id="321" r:id="rId24"/>
    <p:sldId id="322" r:id="rId25"/>
    <p:sldId id="326" r:id="rId26"/>
    <p:sldId id="306" r:id="rId27"/>
    <p:sldId id="328" r:id="rId2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98"/>
    <p:restoredTop sz="95081" autoAdjust="0"/>
  </p:normalViewPr>
  <p:slideViewPr>
    <p:cSldViewPr snapToGrid="0" snapToObjects="1">
      <p:cViewPr>
        <p:scale>
          <a:sx n="90" d="100"/>
          <a:sy n="90" d="100"/>
        </p:scale>
        <p:origin x="14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16/8/2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16/8/2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16/8/2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16/8/2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16/8/2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16/8/2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16/8/2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16/8/2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16/8/2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16/8/2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16/8/2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16/8/2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16/8/2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3.3</a:t>
            </a:r>
            <a:r>
              <a:rPr kumimoji="1" lang="zh-CN" altLang="en-US" sz="3200" dirty="0" smtClean="0">
                <a:latin typeface="SimHei" charset="0"/>
                <a:ea typeface="SimHei" charset="0"/>
                <a:cs typeface="SimHei" charset="0"/>
              </a:rPr>
              <a:t> 管道缩放</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
        <p:nvSpPr>
          <p:cNvPr id="29" name="圆角矩形 28"/>
          <p:cNvSpPr/>
          <p:nvPr/>
        </p:nvSpPr>
        <p:spPr>
          <a:xfrm>
            <a:off x="4409046" y="152376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缩放开关</a:t>
            </a:r>
          </a:p>
        </p:txBody>
      </p:sp>
      <p:sp>
        <p:nvSpPr>
          <p:cNvPr id="95" name="圆角矩形 94"/>
          <p:cNvSpPr/>
          <p:nvPr/>
        </p:nvSpPr>
        <p:spPr>
          <a:xfrm>
            <a:off x="4409047" y="517717"/>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800405" y="299046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随机校验</a:t>
            </a:r>
          </a:p>
        </p:txBody>
      </p:sp>
      <p:cxnSp>
        <p:nvCxnSpPr>
          <p:cNvPr id="45" name="直线箭头连接符 44"/>
          <p:cNvCxnSpPr>
            <a:stCxn id="95" idx="2"/>
            <a:endCxn id="29" idx="0"/>
          </p:cNvCxnSpPr>
          <p:nvPr/>
        </p:nvCxnSpPr>
        <p:spPr>
          <a:xfrm flipH="1">
            <a:off x="5006196" y="985717"/>
            <a:ext cx="1" cy="538045"/>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3702525" y="1686793"/>
            <a:ext cx="998703"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6093629" y="299682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29" idx="2"/>
            <a:endCxn id="106" idx="0"/>
          </p:cNvCxnSpPr>
          <p:nvPr/>
        </p:nvCxnSpPr>
        <p:spPr>
          <a:xfrm rot="16200000" flipH="1">
            <a:off x="5345957" y="1652000"/>
            <a:ext cx="1005061" cy="168458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39" idx="0"/>
          </p:cNvCxnSpPr>
          <p:nvPr/>
        </p:nvCxnSpPr>
        <p:spPr>
          <a:xfrm rot="16200000" flipH="1">
            <a:off x="3772573" y="3083446"/>
            <a:ext cx="858604"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4095756" y="2011359"/>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72" name="文本框 171"/>
          <p:cNvSpPr txBox="1"/>
          <p:nvPr/>
        </p:nvSpPr>
        <p:spPr>
          <a:xfrm>
            <a:off x="5490451" y="1985183"/>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4690232" y="2722021"/>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校验失败</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26" name="圆角矩形 25"/>
          <p:cNvSpPr/>
          <p:nvPr/>
        </p:nvSpPr>
        <p:spPr>
          <a:xfrm>
            <a:off x="1869999" y="1524170"/>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39" name="圆角矩形 38"/>
          <p:cNvSpPr/>
          <p:nvPr/>
        </p:nvSpPr>
        <p:spPr>
          <a:xfrm>
            <a:off x="4409046" y="4317069"/>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40" name="曲线连接符 39"/>
          <p:cNvCxnSpPr>
            <a:stCxn id="28" idx="3"/>
            <a:endCxn id="106" idx="1"/>
          </p:cNvCxnSpPr>
          <p:nvPr/>
        </p:nvCxnSpPr>
        <p:spPr>
          <a:xfrm>
            <a:off x="3994705" y="3224465"/>
            <a:ext cx="2098924" cy="6358"/>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39" idx="0"/>
            <a:endCxn id="106" idx="2"/>
          </p:cNvCxnSpPr>
          <p:nvPr/>
        </p:nvCxnSpPr>
        <p:spPr>
          <a:xfrm rot="5400000" flipH="1" flipV="1">
            <a:off x="5422364" y="3048655"/>
            <a:ext cx="852246" cy="168458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文本框 48"/>
          <p:cNvSpPr txBox="1"/>
          <p:nvPr/>
        </p:nvSpPr>
        <p:spPr>
          <a:xfrm>
            <a:off x="2714626" y="3624572"/>
            <a:ext cx="872256"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校验通过</a:t>
            </a:r>
            <a:endParaRPr kumimoji="1" lang="zh-CN" altLang="en-US" sz="1200" b="1" dirty="0">
              <a:latin typeface="SimHei" charset="0"/>
              <a:ea typeface="SimHei" charset="0"/>
              <a:cs typeface="SimHei" charset="0"/>
            </a:endParaRPr>
          </a:p>
        </p:txBody>
      </p:sp>
      <p:cxnSp>
        <p:nvCxnSpPr>
          <p:cNvPr id="50" name="曲线连接符 49"/>
          <p:cNvCxnSpPr>
            <a:stCxn id="26" idx="2"/>
            <a:endCxn id="28" idx="0"/>
          </p:cNvCxnSpPr>
          <p:nvPr/>
        </p:nvCxnSpPr>
        <p:spPr>
          <a:xfrm rot="16200000" flipH="1">
            <a:off x="2433205" y="2026114"/>
            <a:ext cx="998295" cy="930406"/>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26" idx="3"/>
            <a:endCxn id="29" idx="1"/>
          </p:cNvCxnSpPr>
          <p:nvPr/>
        </p:nvCxnSpPr>
        <p:spPr>
          <a:xfrm flipV="1">
            <a:off x="3064299" y="1757762"/>
            <a:ext cx="1344747" cy="408"/>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3314697" y="1385876"/>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68" name="文本框 67"/>
          <p:cNvSpPr txBox="1"/>
          <p:nvPr/>
        </p:nvSpPr>
        <p:spPr>
          <a:xfrm>
            <a:off x="1953152" y="2139071"/>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内容占位符 2"/>
          <p:cNvSpPr>
            <a:spLocks noGrp="1"/>
          </p:cNvSpPr>
          <p:nvPr>
            <p:ph idx="1"/>
          </p:nvPr>
        </p:nvSpPr>
        <p:spPr>
          <a:xfrm>
            <a:off x="457200" y="5084872"/>
            <a:ext cx="8229600" cy="1566862"/>
          </a:xfrm>
        </p:spPr>
        <p:txBody>
          <a:bodyPr>
            <a:normAutofit fontScale="92500" lnSpcReduction="10000"/>
          </a:bodyPr>
          <a:lstStyle/>
          <a:p>
            <a:pPr marL="0" indent="0">
              <a:buNone/>
            </a:pPr>
            <a:r>
              <a:rPr lang="zh-CN" altLang="en-US" sz="1800" dirty="0" smtClean="0"/>
              <a:t>	当后端服务的不稳定性达到一定程度时，如果继续接收大量的请求，会严重影响服务的质量，大量的请求也会使脆弱的后端更加容易宕机，而后端应用突然宕机，则会将原本该进入该应用的所有请求分配至其他应用，进而增加了其他应用的压力。原本不稳定的应用突然增加了流量后，更加容易宕机，而流量如此不断的反复迁移，最终将会导致整个应用集群全部宕机。因此，应用</a:t>
            </a:r>
            <a:r>
              <a:rPr lang="zh-CN" altLang="en-US" sz="1800" dirty="0"/>
              <a:t>为了</a:t>
            </a:r>
            <a:r>
              <a:rPr lang="zh-CN" altLang="en-US" sz="1800" dirty="0" smtClean="0"/>
              <a:t>自生“</a:t>
            </a:r>
            <a:r>
              <a:rPr lang="zh-CN" altLang="en-US" sz="1800" dirty="0"/>
              <a:t>保命</a:t>
            </a:r>
            <a:r>
              <a:rPr lang="zh-CN" altLang="en-US" sz="1800" dirty="0" smtClean="0"/>
              <a:t>”，可以选择将部分流量拒绝，从而提供存活的概率。</a:t>
            </a:r>
            <a:endParaRPr lang="en-US" altLang="zh-CN" sz="1800" dirty="0"/>
          </a:p>
        </p:txBody>
      </p:sp>
    </p:spTree>
    <p:extLst>
      <p:ext uri="{BB962C8B-B14F-4D97-AF65-F5344CB8AC3E}">
        <p14:creationId xmlns:p14="http://schemas.microsoft.com/office/powerpoint/2010/main" val="118236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3.4</a:t>
            </a:r>
            <a:r>
              <a:rPr kumimoji="1" lang="zh-CN" altLang="en-US" sz="3200" dirty="0" smtClean="0">
                <a:latin typeface="SimHei" charset="0"/>
                <a:ea typeface="SimHei" charset="0"/>
                <a:cs typeface="SimHei" charset="0"/>
              </a:rPr>
              <a:t> 流量控制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
        <p:nvSpPr>
          <p:cNvPr id="5" name="内容占位符 2"/>
          <p:cNvSpPr>
            <a:spLocks noGrp="1"/>
          </p:cNvSpPr>
          <p:nvPr>
            <p:ph idx="1"/>
          </p:nvPr>
        </p:nvSpPr>
        <p:spPr>
          <a:xfrm>
            <a:off x="457200" y="871538"/>
            <a:ext cx="8229600" cy="1843088"/>
          </a:xfrm>
        </p:spPr>
        <p:txBody>
          <a:bodyPr>
            <a:noAutofit/>
          </a:bodyPr>
          <a:lstStyle/>
          <a:p>
            <a:pPr marL="0" indent="0">
              <a:buNone/>
            </a:pPr>
            <a:r>
              <a:rPr lang="en-US" altLang="zh-CN" sz="1800" b="1" dirty="0" smtClean="0"/>
              <a:t>3.4.1</a:t>
            </a:r>
            <a:r>
              <a:rPr lang="zh-CN" altLang="en-US" sz="1800" b="1" dirty="0" smtClean="0"/>
              <a:t> 限流</a:t>
            </a:r>
            <a:r>
              <a:rPr lang="zh-CN" altLang="en-US" sz="1800" b="1" dirty="0"/>
              <a:t>算法</a:t>
            </a:r>
            <a:r>
              <a:rPr lang="en-US" altLang="zh-CN" sz="1800" b="1" dirty="0"/>
              <a:t>----</a:t>
            </a:r>
            <a:r>
              <a:rPr lang="zh-CN" altLang="en-US" sz="1800" b="1" dirty="0"/>
              <a:t>漏桶算</a:t>
            </a:r>
            <a:r>
              <a:rPr lang="zh-CN" altLang="en-US" sz="1800" b="1" dirty="0" smtClean="0"/>
              <a:t>法</a:t>
            </a:r>
          </a:p>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480571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latin typeface="SimHei" charset="0"/>
                <a:ea typeface="SimHei" charset="0"/>
                <a:cs typeface="SimHei" charset="0"/>
              </a:rPr>
              <a:t>3.4</a:t>
            </a:r>
            <a:r>
              <a:rPr lang="en-US" altLang="zh-CN" sz="2800" b="1" dirty="0" smtClean="0">
                <a:latin typeface="SimHei" charset="0"/>
                <a:ea typeface="SimHei" charset="0"/>
                <a:cs typeface="SimHei" charset="0"/>
              </a:rPr>
              <a:t>.2</a:t>
            </a:r>
            <a:r>
              <a:rPr lang="zh-CN" altLang="en-US" sz="2800" b="1" dirty="0">
                <a:latin typeface="SimHei" charset="0"/>
                <a:ea typeface="SimHei" charset="0"/>
                <a:cs typeface="SimHei" charset="0"/>
              </a:rPr>
              <a:t> </a:t>
            </a:r>
            <a:r>
              <a:rPr lang="zh-CN" altLang="en-US" sz="2800" b="1" dirty="0" smtClean="0">
                <a:latin typeface="SimHei" charset="0"/>
                <a:ea typeface="SimHei" charset="0"/>
                <a:cs typeface="SimHei" charset="0"/>
              </a:rPr>
              <a:t>限流</a:t>
            </a:r>
            <a:r>
              <a:rPr lang="zh-CN" altLang="en-US" sz="2800" b="1" dirty="0" smtClean="0">
                <a:latin typeface="SimHei" charset="0"/>
                <a:ea typeface="SimHei" charset="0"/>
                <a:cs typeface="SimHei" charset="0"/>
              </a:rPr>
              <a:t>算法</a:t>
            </a:r>
            <a:r>
              <a:rPr lang="en-US" altLang="zh-CN" sz="2800" b="1" dirty="0" smtClean="0">
                <a:latin typeface="SimHei" charset="0"/>
                <a:ea typeface="SimHei" charset="0"/>
                <a:cs typeface="SimHei" charset="0"/>
              </a:rPr>
              <a:t>----</a:t>
            </a:r>
            <a:r>
              <a:rPr lang="zh-CN" altLang="en-US" sz="2800" b="1" dirty="0" smtClean="0">
                <a:latin typeface="SimHei" charset="0"/>
                <a:ea typeface="SimHei" charset="0"/>
                <a:cs typeface="SimHei" charset="0"/>
              </a:rPr>
              <a:t>令牌桶算法</a:t>
            </a:r>
            <a:endParaRPr kumimoji="1" lang="zh-CN" altLang="en-US" sz="3200" b="1"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33350" y="2800350"/>
            <a:ext cx="5346700" cy="3060700"/>
          </a:xfrm>
          <a:prstGeom prst="rect">
            <a:avLst/>
          </a:prstGeom>
        </p:spPr>
      </p:pic>
      <p:sp>
        <p:nvSpPr>
          <p:cNvPr id="6" name="内容占位符 2"/>
          <p:cNvSpPr txBox="1">
            <a:spLocks/>
          </p:cNvSpPr>
          <p:nvPr/>
        </p:nvSpPr>
        <p:spPr>
          <a:xfrm>
            <a:off x="5067300" y="2514600"/>
            <a:ext cx="3733800" cy="3611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800" dirty="0" smtClean="0"/>
              <a:t>	令牌桶的另外一个好处是可以方便的改变速度</a:t>
            </a:r>
            <a:r>
              <a:rPr lang="en-US" altLang="zh-CN" sz="1800" dirty="0" smtClean="0"/>
              <a:t>. </a:t>
            </a:r>
            <a:r>
              <a:rPr lang="zh-CN" altLang="en-US" sz="1800" dirty="0" smtClean="0"/>
              <a:t>一旦需要提高速率</a:t>
            </a:r>
            <a:r>
              <a:rPr lang="en-US" altLang="zh-CN" sz="1800" dirty="0" smtClean="0"/>
              <a:t>,</a:t>
            </a:r>
            <a:r>
              <a:rPr lang="zh-CN" altLang="en-US" sz="1800" dirty="0" smtClean="0"/>
              <a:t>则按需提高放入桶中的令牌的速率</a:t>
            </a:r>
            <a:r>
              <a:rPr lang="en-US" altLang="zh-CN" sz="1800" dirty="0" smtClean="0"/>
              <a:t>. </a:t>
            </a:r>
            <a:r>
              <a:rPr lang="zh-CN" altLang="en-US" sz="1800" dirty="0" smtClean="0"/>
              <a:t>一般会定时</a:t>
            </a:r>
            <a:r>
              <a:rPr lang="en-US" altLang="zh-CN" sz="1800" dirty="0" smtClean="0"/>
              <a:t>(</a:t>
            </a:r>
            <a:r>
              <a:rPr lang="zh-CN" altLang="en-US" sz="1800" dirty="0" smtClean="0"/>
              <a:t>比如</a:t>
            </a:r>
            <a:r>
              <a:rPr lang="en-US" altLang="zh-CN" sz="1800" dirty="0" smtClean="0"/>
              <a:t>100</a:t>
            </a:r>
            <a:r>
              <a:rPr lang="zh-CN" altLang="en-US" sz="1800" dirty="0" smtClean="0"/>
              <a:t>毫秒</a:t>
            </a:r>
            <a:r>
              <a:rPr lang="en-US" altLang="zh-CN" sz="1800" dirty="0" smtClean="0"/>
              <a:t>)</a:t>
            </a:r>
            <a:r>
              <a:rPr lang="zh-CN" altLang="en-US" sz="1800" dirty="0" smtClean="0"/>
              <a:t>往桶中增加一定数量的令牌</a:t>
            </a:r>
            <a:r>
              <a:rPr lang="en-US" altLang="zh-CN" sz="1800" dirty="0" smtClean="0"/>
              <a:t>, </a:t>
            </a:r>
            <a:r>
              <a:rPr lang="zh-CN" altLang="en-US" sz="1800" dirty="0" smtClean="0"/>
              <a:t>有些变种算法则实时的计算应该增加的令牌的数量。</a:t>
            </a:r>
            <a:endParaRPr lang="zh-CN" altLang="en-US" sz="1800" dirty="0" smtClean="0">
              <a:latin typeface="SimHei" charset="0"/>
              <a:ea typeface="SimHei" charset="0"/>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r>
              <a:rPr lang="zh-CN" altLang="en-US" sz="1200" i="1" dirty="0" smtClean="0">
                <a:latin typeface="+mn-ea"/>
                <a:cs typeface="SimHei" charset="0"/>
              </a:rPr>
              <a:t>参考资料：</a:t>
            </a:r>
            <a:r>
              <a:rPr lang="en-US" altLang="zh-CN" sz="1200" i="1" dirty="0" smtClean="0">
                <a:latin typeface="+mn-ea"/>
                <a:cs typeface="SimHei" charset="0"/>
              </a:rPr>
              <a:t>http://</a:t>
            </a:r>
            <a:r>
              <a:rPr lang="en-US" altLang="zh-CN" sz="1200" i="1" dirty="0" err="1" smtClean="0">
                <a:latin typeface="+mn-ea"/>
                <a:cs typeface="SimHei" charset="0"/>
              </a:rPr>
              <a:t>xiaobaoqiu.github.io</a:t>
            </a:r>
            <a:r>
              <a:rPr lang="en-US" altLang="zh-CN" sz="1200" i="1" dirty="0" smtClean="0">
                <a:latin typeface="+mn-ea"/>
                <a:cs typeface="SimHei" charset="0"/>
              </a:rPr>
              <a:t>/blog/2015/07/02/</a:t>
            </a:r>
            <a:r>
              <a:rPr lang="en-US" altLang="zh-CN" sz="1200" i="1" dirty="0" err="1" smtClean="0">
                <a:latin typeface="+mn-ea"/>
                <a:cs typeface="SimHei" charset="0"/>
              </a:rPr>
              <a:t>ratelimiter</a:t>
            </a:r>
            <a:r>
              <a:rPr lang="en-US" altLang="zh-CN" sz="1200" i="1" dirty="0" smtClean="0">
                <a:latin typeface="+mn-ea"/>
                <a:cs typeface="SimHei" charset="0"/>
              </a:rPr>
              <a:t>/</a:t>
            </a:r>
            <a:endParaRPr lang="zh-CN" altLang="en-US" sz="1200" i="1" dirty="0">
              <a:latin typeface="+mn-ea"/>
              <a:cs typeface="SimHei" charset="0"/>
            </a:endParaRPr>
          </a:p>
        </p:txBody>
      </p:sp>
    </p:spTree>
    <p:extLst>
      <p:ext uri="{BB962C8B-B14F-4D97-AF65-F5344CB8AC3E}">
        <p14:creationId xmlns:p14="http://schemas.microsoft.com/office/powerpoint/2010/main" val="1627245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3.4</a:t>
            </a:r>
            <a:r>
              <a:rPr lang="en-US" altLang="zh-CN" sz="3200" dirty="0" smtClean="0">
                <a:latin typeface="SimHei" charset="0"/>
                <a:ea typeface="SimHei" charset="0"/>
                <a:cs typeface="SimHei" charset="0"/>
              </a:rPr>
              <a:t>.3</a:t>
            </a:r>
            <a:r>
              <a:rPr lang="zh-CN" altLang="en-US" sz="3200" dirty="0">
                <a:latin typeface="SimHei" charset="0"/>
                <a:ea typeface="SimHei" charset="0"/>
                <a:cs typeface="SimHei" charset="0"/>
              </a:rPr>
              <a:t> </a:t>
            </a:r>
            <a:r>
              <a:rPr lang="zh-CN" altLang="en-US" sz="3200" dirty="0" smtClean="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918588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err="1" smtClean="0">
                <a:latin typeface="SimHei" charset="0"/>
                <a:ea typeface="SimHei" charset="0"/>
                <a:cs typeface="SimHei" charset="0"/>
              </a:rPr>
              <a:t>RateLimiter</a:t>
            </a:r>
            <a:r>
              <a:rPr lang="zh-CN" altLang="en-US" sz="3200" dirty="0" smtClean="0">
                <a:latin typeface="SimHei" charset="0"/>
                <a:ea typeface="SimHei" charset="0"/>
                <a:cs typeface="SimHei" charset="0"/>
              </a:rPr>
              <a:t>预热期</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45476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3.4</a:t>
            </a:r>
            <a:r>
              <a:rPr lang="en-US" altLang="zh-CN" sz="3200" dirty="0" smtClean="0">
                <a:latin typeface="SimHei" charset="0"/>
                <a:ea typeface="SimHei" charset="0"/>
                <a:cs typeface="SimHei" charset="0"/>
              </a:rPr>
              <a:t>.4</a:t>
            </a:r>
            <a:r>
              <a:rPr lang="zh-CN" altLang="en-US" sz="3200" dirty="0">
                <a:latin typeface="SimHei" charset="0"/>
                <a:ea typeface="SimHei" charset="0"/>
                <a:cs typeface="SimHei" charset="0"/>
              </a:rPr>
              <a:t> </a:t>
            </a:r>
            <a:r>
              <a:rPr lang="zh-CN" altLang="en-US" sz="3200" dirty="0" smtClean="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302281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在设计大流量系统</a:t>
            </a:r>
            <a:r>
              <a:rPr lang="zh-CN" altLang="en-US" sz="1800" dirty="0"/>
              <a:t>时必须考虑当系统压力剧增时，需要根据业务与流量情况，对某些</a:t>
            </a:r>
            <a:r>
              <a:rPr lang="zh-CN" altLang="en-US" sz="1800" dirty="0" smtClean="0"/>
              <a:t>服务进行</a:t>
            </a:r>
            <a:r>
              <a:rPr lang="zh-CN" altLang="en-US" sz="1800" dirty="0"/>
              <a:t>有策略的降级，以释放服务器资源保证核心业务的运行。服务降级一般有业务层降级和系统层降级两种。</a:t>
            </a:r>
          </a:p>
          <a:p>
            <a:pPr marL="0" indent="0">
              <a:buNone/>
            </a:pPr>
            <a:r>
              <a:rPr lang="zh-CN" altLang="en-US" sz="1800" dirty="0" smtClean="0"/>
              <a:t>	业务</a:t>
            </a:r>
            <a:r>
              <a:rPr lang="zh-CN" altLang="en-US" sz="1800" dirty="0"/>
              <a:t>层降级，指的是对除核心主流程以外的功能，根据系统压力情况进行有策略的关闭，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800" dirty="0"/>
              <a:t>ERP</a:t>
            </a:r>
            <a:r>
              <a:rPr lang="zh-CN" altLang="en-US" sz="1800" dirty="0"/>
              <a:t>为例，在峰值时会采用关闭数据条数显示、实时报表查询等非主业务流程的模块或功能，全力保障订单处理作业的顺利运转。</a:t>
            </a:r>
          </a:p>
          <a:p>
            <a:pPr marL="0" indent="0">
              <a:buNone/>
            </a:pPr>
            <a:r>
              <a:rPr lang="zh-CN" altLang="en-US" sz="1800" dirty="0" smtClean="0"/>
              <a:t>	系统</a:t>
            </a:r>
            <a:r>
              <a:rPr lang="zh-CN" altLang="en-US" sz="1800" dirty="0"/>
              <a:t>层降级，指的是通过对操作系统、</a:t>
            </a:r>
            <a:r>
              <a:rPr lang="en-US" altLang="zh-CN" sz="1800" dirty="0"/>
              <a:t>Web</a:t>
            </a:r>
            <a:r>
              <a:rPr lang="zh-CN" altLang="en-US" sz="18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3.5</a:t>
            </a:r>
            <a:r>
              <a:rPr lang="zh-CN" altLang="en-US" sz="3200" dirty="0" smtClean="0">
                <a:latin typeface="SimHei" charset="0"/>
                <a:ea typeface="SimHei" charset="0"/>
                <a:cs typeface="SimHei" charset="0"/>
              </a:rPr>
              <a:t> 服务</a:t>
            </a:r>
            <a:r>
              <a:rPr lang="zh-CN" altLang="en-US" sz="3200" dirty="0" smtClean="0">
                <a:latin typeface="SimHei" charset="0"/>
                <a:ea typeface="SimHei" charset="0"/>
                <a:cs typeface="SimHei" charset="0"/>
              </a:rPr>
              <a:t>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51801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服务降级</a:t>
            </a:r>
            <a:r>
              <a:rPr kumimoji="1" lang="zh-CN" altLang="en-US" sz="3200" dirty="0" smtClean="0">
                <a:latin typeface="SimHei" charset="0"/>
                <a:ea typeface="SimHei" charset="0"/>
                <a:cs typeface="SimHei" charset="0"/>
              </a:rPr>
              <a:t>设计方案</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
        <p:nvSpPr>
          <p:cNvPr id="5" name="圆角矩形 4"/>
          <p:cNvSpPr/>
          <p:nvPr/>
        </p:nvSpPr>
        <p:spPr>
          <a:xfrm>
            <a:off x="4659507" y="1164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降级开关</a:t>
            </a:r>
          </a:p>
        </p:txBody>
      </p:sp>
      <p:sp>
        <p:nvSpPr>
          <p:cNvPr id="6" name="圆角矩形 5"/>
          <p:cNvSpPr/>
          <p:nvPr/>
        </p:nvSpPr>
        <p:spPr>
          <a:xfrm>
            <a:off x="4659507" y="43279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4653156" y="190100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降级模式</a:t>
            </a:r>
          </a:p>
        </p:txBody>
      </p:sp>
      <p:cxnSp>
        <p:nvCxnSpPr>
          <p:cNvPr id="8" name="直线箭头连接符 7"/>
          <p:cNvCxnSpPr>
            <a:stCxn id="6" idx="2"/>
            <a:endCxn id="5" idx="0"/>
          </p:cNvCxnSpPr>
          <p:nvPr/>
        </p:nvCxnSpPr>
        <p:spPr>
          <a:xfrm>
            <a:off x="5256657" y="900791"/>
            <a:ext cx="0" cy="264179"/>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 name="曲线连接符 8"/>
          <p:cNvCxnSpPr>
            <a:stCxn id="25" idx="2"/>
            <a:endCxn id="43" idx="0"/>
          </p:cNvCxnSpPr>
          <p:nvPr/>
        </p:nvCxnSpPr>
        <p:spPr>
          <a:xfrm rot="16200000" flipH="1">
            <a:off x="2811542" y="3520182"/>
            <a:ext cx="412576" cy="4042"/>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4659507" y="596828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2" name="曲线连接符 11"/>
          <p:cNvCxnSpPr>
            <a:stCxn id="7" idx="2"/>
            <a:endCxn id="25" idx="0"/>
          </p:cNvCxnSpPr>
          <p:nvPr/>
        </p:nvCxnSpPr>
        <p:spPr>
          <a:xfrm rot="5400000">
            <a:off x="3893602" y="1491210"/>
            <a:ext cx="478913" cy="2234497"/>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4711860" y="1637738"/>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sp>
        <p:nvSpPr>
          <p:cNvPr id="14" name="文本框 13"/>
          <p:cNvSpPr txBox="1"/>
          <p:nvPr/>
        </p:nvSpPr>
        <p:spPr>
          <a:xfrm>
            <a:off x="5885321" y="1099566"/>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endParaRPr kumimoji="1" lang="zh-CN" altLang="en-US" sz="1200" b="1" dirty="0">
              <a:solidFill>
                <a:srgbClr val="C00000"/>
              </a:solidFill>
              <a:latin typeface="SimHei" charset="0"/>
              <a:ea typeface="SimHei" charset="0"/>
              <a:cs typeface="SimHei" charset="0"/>
            </a:endParaRPr>
          </a:p>
        </p:txBody>
      </p:sp>
      <p:sp>
        <p:nvSpPr>
          <p:cNvPr id="16" name="圆角矩形 15"/>
          <p:cNvSpPr/>
          <p:nvPr/>
        </p:nvSpPr>
        <p:spPr>
          <a:xfrm>
            <a:off x="1472437" y="1906912"/>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17" name="圆角矩形 16"/>
          <p:cNvSpPr/>
          <p:nvPr/>
        </p:nvSpPr>
        <p:spPr>
          <a:xfrm>
            <a:off x="4650226" y="3729823"/>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sp>
        <p:nvSpPr>
          <p:cNvPr id="23" name="文本框 22"/>
          <p:cNvSpPr txBox="1"/>
          <p:nvPr/>
        </p:nvSpPr>
        <p:spPr>
          <a:xfrm>
            <a:off x="1494225" y="2452138"/>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文本框 23"/>
          <p:cNvSpPr txBox="1"/>
          <p:nvPr/>
        </p:nvSpPr>
        <p:spPr>
          <a:xfrm>
            <a:off x="1525848" y="1370104"/>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5" name="圆角矩形 24"/>
          <p:cNvSpPr/>
          <p:nvPr/>
        </p:nvSpPr>
        <p:spPr>
          <a:xfrm>
            <a:off x="2418659" y="28479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29" name="圆角矩形 28"/>
          <p:cNvSpPr/>
          <p:nvPr/>
        </p:nvSpPr>
        <p:spPr>
          <a:xfrm>
            <a:off x="4653156" y="28479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容错降级</a:t>
            </a:r>
            <a:endParaRPr kumimoji="1" lang="zh-CN" altLang="en-US" sz="1400" dirty="0" smtClean="0">
              <a:latin typeface="SimHei" charset="0"/>
              <a:ea typeface="SimHei" charset="0"/>
              <a:cs typeface="SimHei" charset="0"/>
            </a:endParaRPr>
          </a:p>
        </p:txBody>
      </p:sp>
      <p:sp>
        <p:nvSpPr>
          <p:cNvPr id="34" name="圆角矩形 33"/>
          <p:cNvSpPr/>
          <p:nvPr/>
        </p:nvSpPr>
        <p:spPr>
          <a:xfrm>
            <a:off x="6344729" y="28479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cxnSp>
        <p:nvCxnSpPr>
          <p:cNvPr id="36" name="曲线连接符 35"/>
          <p:cNvCxnSpPr>
            <a:stCxn id="7" idx="2"/>
            <a:endCxn id="34" idx="0"/>
          </p:cNvCxnSpPr>
          <p:nvPr/>
        </p:nvCxnSpPr>
        <p:spPr>
          <a:xfrm rot="16200000" flipH="1">
            <a:off x="5856636" y="1762671"/>
            <a:ext cx="478913" cy="169157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3" name="圆角矩形 42"/>
          <p:cNvSpPr/>
          <p:nvPr/>
        </p:nvSpPr>
        <p:spPr>
          <a:xfrm>
            <a:off x="2422701" y="3728491"/>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降级策略</a:t>
            </a:r>
          </a:p>
        </p:txBody>
      </p:sp>
      <p:cxnSp>
        <p:nvCxnSpPr>
          <p:cNvPr id="44" name="曲线连接符 43"/>
          <p:cNvCxnSpPr>
            <a:stCxn id="43" idx="2"/>
            <a:endCxn id="45" idx="0"/>
          </p:cNvCxnSpPr>
          <p:nvPr/>
        </p:nvCxnSpPr>
        <p:spPr>
          <a:xfrm rot="5400000">
            <a:off x="2059786" y="3771990"/>
            <a:ext cx="535565" cy="1384566"/>
          </a:xfrm>
          <a:prstGeom prst="curvedConnector3">
            <a:avLst>
              <a:gd name="adj1" fmla="val 50000"/>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5" name="圆角矩形 44"/>
          <p:cNvSpPr/>
          <p:nvPr/>
        </p:nvSpPr>
        <p:spPr>
          <a:xfrm>
            <a:off x="1038135" y="473205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NULL</a:t>
            </a:r>
            <a:r>
              <a:rPr kumimoji="1" lang="zh-CN" altLang="en-US" sz="1400" dirty="0" smtClean="0">
                <a:latin typeface="SimHei" charset="0"/>
                <a:ea typeface="SimHei" charset="0"/>
                <a:cs typeface="SimHei" charset="0"/>
              </a:rPr>
              <a:t>策略</a:t>
            </a:r>
          </a:p>
        </p:txBody>
      </p:sp>
      <p:sp>
        <p:nvSpPr>
          <p:cNvPr id="46" name="圆角矩形 45"/>
          <p:cNvSpPr/>
          <p:nvPr/>
        </p:nvSpPr>
        <p:spPr>
          <a:xfrm>
            <a:off x="2415376" y="473205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抛异常策略</a:t>
            </a:r>
          </a:p>
        </p:txBody>
      </p:sp>
      <p:sp>
        <p:nvSpPr>
          <p:cNvPr id="47" name="圆角矩形 46"/>
          <p:cNvSpPr/>
          <p:nvPr/>
        </p:nvSpPr>
        <p:spPr>
          <a:xfrm>
            <a:off x="3821537" y="473205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策略</a:t>
            </a:r>
          </a:p>
        </p:txBody>
      </p:sp>
      <p:cxnSp>
        <p:nvCxnSpPr>
          <p:cNvPr id="48" name="曲线连接符 47"/>
          <p:cNvCxnSpPr>
            <a:stCxn id="43" idx="2"/>
            <a:endCxn id="47" idx="0"/>
          </p:cNvCxnSpPr>
          <p:nvPr/>
        </p:nvCxnSpPr>
        <p:spPr>
          <a:xfrm rot="16200000" flipH="1">
            <a:off x="3451487" y="3764855"/>
            <a:ext cx="535565" cy="1398836"/>
          </a:xfrm>
          <a:prstGeom prst="curvedConnector3">
            <a:avLst>
              <a:gd name="adj1" fmla="val 50000"/>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6340797" y="4732056"/>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自定义策略</a:t>
            </a:r>
          </a:p>
        </p:txBody>
      </p:sp>
      <p:cxnSp>
        <p:nvCxnSpPr>
          <p:cNvPr id="162" name="直线箭头连接符 161"/>
          <p:cNvCxnSpPr>
            <a:stCxn id="43" idx="2"/>
            <a:endCxn id="46" idx="0"/>
          </p:cNvCxnSpPr>
          <p:nvPr/>
        </p:nvCxnSpPr>
        <p:spPr>
          <a:xfrm flipH="1">
            <a:off x="3012526" y="4196491"/>
            <a:ext cx="7325" cy="535565"/>
          </a:xfrm>
          <a:prstGeom prst="straightConnector1">
            <a:avLst/>
          </a:prstGeom>
          <a:ln w="254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直线箭头连接符 164"/>
          <p:cNvCxnSpPr>
            <a:stCxn id="7" idx="2"/>
            <a:endCxn id="29" idx="0"/>
          </p:cNvCxnSpPr>
          <p:nvPr/>
        </p:nvCxnSpPr>
        <p:spPr>
          <a:xfrm>
            <a:off x="5250306" y="2369002"/>
            <a:ext cx="0" cy="47891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76" name="直线箭头连接符 175"/>
          <p:cNvCxnSpPr>
            <a:stCxn id="5" idx="2"/>
            <a:endCxn id="7" idx="0"/>
          </p:cNvCxnSpPr>
          <p:nvPr/>
        </p:nvCxnSpPr>
        <p:spPr>
          <a:xfrm flipH="1">
            <a:off x="5250306" y="1632970"/>
            <a:ext cx="6351" cy="268032"/>
          </a:xfrm>
          <a:prstGeom prst="straightConnector1">
            <a:avLst/>
          </a:prstGeom>
          <a:ln w="254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9" name="曲线连接符 178"/>
          <p:cNvCxnSpPr>
            <a:stCxn id="45" idx="2"/>
            <a:endCxn id="10" idx="0"/>
          </p:cNvCxnSpPr>
          <p:nvPr/>
        </p:nvCxnSpPr>
        <p:spPr>
          <a:xfrm rot="16200000" flipH="1">
            <a:off x="3061855" y="3773486"/>
            <a:ext cx="768233" cy="3621372"/>
          </a:xfrm>
          <a:prstGeom prst="curvedConnector3">
            <a:avLst>
              <a:gd name="adj1" fmla="val 72317"/>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2" name="曲线连接符 181"/>
          <p:cNvCxnSpPr>
            <a:stCxn id="47" idx="2"/>
            <a:endCxn id="10" idx="0"/>
          </p:cNvCxnSpPr>
          <p:nvPr/>
        </p:nvCxnSpPr>
        <p:spPr>
          <a:xfrm rot="16200000" flipH="1">
            <a:off x="4453556" y="5165187"/>
            <a:ext cx="768233" cy="837970"/>
          </a:xfrm>
          <a:prstGeom prst="curvedConnector3">
            <a:avLst>
              <a:gd name="adj1" fmla="val 27683"/>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5" name="曲线连接符 184"/>
          <p:cNvCxnSpPr>
            <a:stCxn id="46" idx="2"/>
            <a:endCxn id="10" idx="0"/>
          </p:cNvCxnSpPr>
          <p:nvPr/>
        </p:nvCxnSpPr>
        <p:spPr>
          <a:xfrm rot="16200000" flipH="1">
            <a:off x="3750475" y="4462106"/>
            <a:ext cx="768233" cy="2244131"/>
          </a:xfrm>
          <a:prstGeom prst="curvedConnector3">
            <a:avLst>
              <a:gd name="adj1" fmla="val 44421"/>
            </a:avLst>
          </a:prstGeom>
          <a:ln w="2540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8" name="曲线连接符 187"/>
          <p:cNvCxnSpPr>
            <a:stCxn id="56" idx="2"/>
            <a:endCxn id="10" idx="0"/>
          </p:cNvCxnSpPr>
          <p:nvPr/>
        </p:nvCxnSpPr>
        <p:spPr>
          <a:xfrm rot="5400000">
            <a:off x="5713186" y="4743527"/>
            <a:ext cx="768233" cy="1681290"/>
          </a:xfrm>
          <a:prstGeom prst="curvedConnector3">
            <a:avLst>
              <a:gd name="adj1" fmla="val 50000"/>
            </a:avLst>
          </a:prstGeom>
          <a:ln w="25400">
            <a:solidFill>
              <a:schemeClr val="bg1">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9" name="曲线连接符 198"/>
          <p:cNvCxnSpPr>
            <a:stCxn id="34" idx="2"/>
            <a:endCxn id="56" idx="0"/>
          </p:cNvCxnSpPr>
          <p:nvPr/>
        </p:nvCxnSpPr>
        <p:spPr>
          <a:xfrm rot="5400000">
            <a:off x="6231843" y="4022019"/>
            <a:ext cx="1416141" cy="3932"/>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04" name="曲线连接符 203"/>
          <p:cNvCxnSpPr>
            <a:stCxn id="16" idx="3"/>
            <a:endCxn id="7" idx="1"/>
          </p:cNvCxnSpPr>
          <p:nvPr/>
        </p:nvCxnSpPr>
        <p:spPr>
          <a:xfrm flipV="1">
            <a:off x="2666737" y="2135002"/>
            <a:ext cx="1986419" cy="591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5" name="肘形连接符 234"/>
          <p:cNvCxnSpPr>
            <a:stCxn id="5" idx="3"/>
            <a:endCxn id="10" idx="3"/>
          </p:cNvCxnSpPr>
          <p:nvPr/>
        </p:nvCxnSpPr>
        <p:spPr>
          <a:xfrm>
            <a:off x="5853807" y="1398970"/>
            <a:ext cx="12700" cy="4803319"/>
          </a:xfrm>
          <a:prstGeom prst="bentConnector3">
            <a:avLst>
              <a:gd name="adj1" fmla="val 16987496"/>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肘形连接符 236"/>
          <p:cNvCxnSpPr>
            <a:stCxn id="16" idx="0"/>
            <a:endCxn id="5" idx="1"/>
          </p:cNvCxnSpPr>
          <p:nvPr/>
        </p:nvCxnSpPr>
        <p:spPr>
          <a:xfrm rot="5400000" flipH="1" flipV="1">
            <a:off x="3110576" y="357981"/>
            <a:ext cx="507942" cy="2589920"/>
          </a:xfrm>
          <a:prstGeom prst="bentConnector2">
            <a:avLst/>
          </a:prstGeom>
          <a:ln w="1905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40" name="肘形连接符 239"/>
          <p:cNvCxnSpPr>
            <a:stCxn id="16" idx="2"/>
            <a:endCxn id="43" idx="1"/>
          </p:cNvCxnSpPr>
          <p:nvPr/>
        </p:nvCxnSpPr>
        <p:spPr>
          <a:xfrm rot="16200000" flipH="1">
            <a:off x="1452355" y="2992144"/>
            <a:ext cx="1587579" cy="353114"/>
          </a:xfrm>
          <a:prstGeom prst="bentConnector2">
            <a:avLst/>
          </a:prstGeom>
          <a:ln w="1905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44" name="文本框 243"/>
          <p:cNvSpPr txBox="1"/>
          <p:nvPr/>
        </p:nvSpPr>
        <p:spPr>
          <a:xfrm>
            <a:off x="2712721" y="1766788"/>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cxnSp>
        <p:nvCxnSpPr>
          <p:cNvPr id="247" name="直线箭头连接符 246"/>
          <p:cNvCxnSpPr>
            <a:stCxn id="29" idx="2"/>
            <a:endCxn id="17" idx="0"/>
          </p:cNvCxnSpPr>
          <p:nvPr/>
        </p:nvCxnSpPr>
        <p:spPr>
          <a:xfrm flipH="1">
            <a:off x="5247376" y="3315915"/>
            <a:ext cx="2930" cy="413908"/>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0" name="直线箭头连接符 249"/>
          <p:cNvCxnSpPr>
            <a:stCxn id="17" idx="1"/>
            <a:endCxn id="43" idx="3"/>
          </p:cNvCxnSpPr>
          <p:nvPr/>
        </p:nvCxnSpPr>
        <p:spPr>
          <a:xfrm flipH="1" flipV="1">
            <a:off x="3617001" y="3962491"/>
            <a:ext cx="1033225" cy="1332"/>
          </a:xfrm>
          <a:prstGeom prst="straightConnector1">
            <a:avLst/>
          </a:prstGeom>
          <a:ln w="254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8" name="曲线连接符 257"/>
          <p:cNvCxnSpPr>
            <a:stCxn id="17" idx="2"/>
            <a:endCxn id="10" idx="0"/>
          </p:cNvCxnSpPr>
          <p:nvPr/>
        </p:nvCxnSpPr>
        <p:spPr>
          <a:xfrm rot="16200000" flipH="1">
            <a:off x="4366783" y="5078415"/>
            <a:ext cx="1770466" cy="9281"/>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6" name="文本框 265"/>
          <p:cNvSpPr txBox="1"/>
          <p:nvPr/>
        </p:nvSpPr>
        <p:spPr>
          <a:xfrm>
            <a:off x="5909783" y="1996606"/>
            <a:ext cx="1107996"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选择降级模式</a:t>
            </a:r>
            <a:endParaRPr kumimoji="1" lang="zh-CN" altLang="en-US" sz="1200" b="1" dirty="0">
              <a:latin typeface="SimHei" charset="0"/>
              <a:ea typeface="SimHei" charset="0"/>
              <a:cs typeface="SimHei" charset="0"/>
            </a:endParaRPr>
          </a:p>
        </p:txBody>
      </p:sp>
      <p:sp>
        <p:nvSpPr>
          <p:cNvPr id="267" name="文本框 266"/>
          <p:cNvSpPr txBox="1"/>
          <p:nvPr/>
        </p:nvSpPr>
        <p:spPr>
          <a:xfrm>
            <a:off x="989953" y="3804872"/>
            <a:ext cx="1107996"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选择降级策略</a:t>
            </a:r>
            <a:endParaRPr kumimoji="1" lang="zh-CN" altLang="en-US" sz="1200" b="1" dirty="0">
              <a:latin typeface="SimHei" charset="0"/>
              <a:ea typeface="SimHei" charset="0"/>
              <a:cs typeface="SimHei" charset="0"/>
            </a:endParaRPr>
          </a:p>
        </p:txBody>
      </p:sp>
      <p:sp>
        <p:nvSpPr>
          <p:cNvPr id="268" name="文本框 267"/>
          <p:cNvSpPr txBox="1"/>
          <p:nvPr/>
        </p:nvSpPr>
        <p:spPr>
          <a:xfrm>
            <a:off x="5269768" y="4274006"/>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成功</a:t>
            </a:r>
            <a:endParaRPr kumimoji="1" lang="zh-CN" altLang="en-US" sz="1200" b="1" dirty="0">
              <a:latin typeface="SimHei" charset="0"/>
              <a:ea typeface="SimHei" charset="0"/>
              <a:cs typeface="SimHei" charset="0"/>
            </a:endParaRPr>
          </a:p>
        </p:txBody>
      </p:sp>
      <p:sp>
        <p:nvSpPr>
          <p:cNvPr id="269" name="文本框 268"/>
          <p:cNvSpPr txBox="1"/>
          <p:nvPr/>
        </p:nvSpPr>
        <p:spPr>
          <a:xfrm>
            <a:off x="3728702" y="3454188"/>
            <a:ext cx="800219" cy="461665"/>
          </a:xfrm>
          <a:prstGeom prst="rect">
            <a:avLst/>
          </a:prstGeom>
          <a:noFill/>
        </p:spPr>
        <p:txBody>
          <a:bodyPr wrap="none" rtlCol="0">
            <a:spAutoFit/>
          </a:bodyPr>
          <a:lstStyle/>
          <a:p>
            <a:pPr algn="ctr"/>
            <a:r>
              <a:rPr kumimoji="1" lang="zh-CN" altLang="en-US" sz="1200" b="1" dirty="0" smtClean="0">
                <a:latin typeface="SimHei" charset="0"/>
                <a:ea typeface="SimHei" charset="0"/>
                <a:cs typeface="SimHei" charset="0"/>
              </a:rPr>
              <a:t>失败</a:t>
            </a:r>
          </a:p>
          <a:p>
            <a:pPr algn="ctr"/>
            <a:r>
              <a:rPr kumimoji="1" lang="zh-CN" altLang="en-US" sz="1200" b="1" dirty="0" smtClean="0">
                <a:latin typeface="SimHei" charset="0"/>
                <a:ea typeface="SimHei" charset="0"/>
                <a:cs typeface="SimHei" charset="0"/>
              </a:rPr>
              <a:t>拉起降级</a:t>
            </a:r>
            <a:endParaRPr kumimoji="1" lang="zh-CN" altLang="en-US" sz="1200" b="1" dirty="0">
              <a:latin typeface="SimHei" charset="0"/>
              <a:ea typeface="SimHei" charset="0"/>
              <a:cs typeface="SimHei" charset="0"/>
            </a:endParaRPr>
          </a:p>
        </p:txBody>
      </p:sp>
      <p:sp>
        <p:nvSpPr>
          <p:cNvPr id="270" name="圆角矩形 269"/>
          <p:cNvSpPr/>
          <p:nvPr/>
        </p:nvSpPr>
        <p:spPr>
          <a:xfrm>
            <a:off x="2232435" y="2609688"/>
            <a:ext cx="5601440" cy="873075"/>
          </a:xfrm>
          <a:prstGeom prst="roundRect">
            <a:avLst/>
          </a:prstGeom>
          <a:noFill/>
          <a:ln>
            <a:solidFill>
              <a:srgbClr val="0070C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1" name="圆角矩形 270"/>
          <p:cNvSpPr/>
          <p:nvPr/>
        </p:nvSpPr>
        <p:spPr>
          <a:xfrm>
            <a:off x="918549" y="4518008"/>
            <a:ext cx="4237230" cy="873075"/>
          </a:xfrm>
          <a:prstGeom prst="roundRect">
            <a:avLst/>
          </a:prstGeom>
          <a:noFill/>
          <a:ln>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48756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3.6</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幂等控制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
        <p:nvSpPr>
          <p:cNvPr id="5" name="圆角矩形 4"/>
          <p:cNvSpPr/>
          <p:nvPr/>
        </p:nvSpPr>
        <p:spPr>
          <a:xfrm>
            <a:off x="2336212" y="171771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sp>
        <p:nvSpPr>
          <p:cNvPr id="6" name="圆角矩形 5"/>
          <p:cNvSpPr/>
          <p:nvPr/>
        </p:nvSpPr>
        <p:spPr>
          <a:xfrm>
            <a:off x="713934" y="1720196"/>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4148091" y="172014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幂等校验</a:t>
            </a:r>
          </a:p>
        </p:txBody>
      </p:sp>
      <p:cxnSp>
        <p:nvCxnSpPr>
          <p:cNvPr id="8" name="直线箭头连接符 7"/>
          <p:cNvCxnSpPr>
            <a:stCxn id="6" idx="3"/>
            <a:endCxn id="5" idx="1"/>
          </p:cNvCxnSpPr>
          <p:nvPr/>
        </p:nvCxnSpPr>
        <p:spPr>
          <a:xfrm flipV="1">
            <a:off x="1908234" y="1951717"/>
            <a:ext cx="427978" cy="2479"/>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 name="曲线连接符 8"/>
          <p:cNvCxnSpPr>
            <a:stCxn id="5" idx="3"/>
            <a:endCxn id="7" idx="1"/>
          </p:cNvCxnSpPr>
          <p:nvPr/>
        </p:nvCxnSpPr>
        <p:spPr>
          <a:xfrm>
            <a:off x="3530512" y="1951717"/>
            <a:ext cx="617579" cy="2426"/>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4155519" y="372260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1" name="曲线连接符 10"/>
          <p:cNvCxnSpPr>
            <a:stCxn id="5" idx="2"/>
            <a:endCxn id="10" idx="1"/>
          </p:cNvCxnSpPr>
          <p:nvPr/>
        </p:nvCxnSpPr>
        <p:spPr>
          <a:xfrm rot="16200000" flipH="1">
            <a:off x="2658998" y="2460080"/>
            <a:ext cx="1770884" cy="1222157"/>
          </a:xfrm>
          <a:prstGeom prst="curvedConnector2">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 name="曲线连接符 11"/>
          <p:cNvCxnSpPr>
            <a:stCxn id="7" idx="3"/>
            <a:endCxn id="17" idx="1"/>
          </p:cNvCxnSpPr>
          <p:nvPr/>
        </p:nvCxnSpPr>
        <p:spPr>
          <a:xfrm flipV="1">
            <a:off x="5342391" y="1950662"/>
            <a:ext cx="558907" cy="348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3592646" y="2035886"/>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4" name="文本框 13"/>
          <p:cNvSpPr txBox="1"/>
          <p:nvPr/>
        </p:nvSpPr>
        <p:spPr>
          <a:xfrm>
            <a:off x="2406326" y="2285666"/>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endParaRPr kumimoji="1" lang="zh-CN" altLang="en-US" sz="1200" b="1" dirty="0">
              <a:solidFill>
                <a:srgbClr val="C00000"/>
              </a:solidFill>
              <a:latin typeface="SimHei" charset="0"/>
              <a:ea typeface="SimHei" charset="0"/>
              <a:cs typeface="SimHei" charset="0"/>
            </a:endParaRPr>
          </a:p>
        </p:txBody>
      </p:sp>
      <p:sp>
        <p:nvSpPr>
          <p:cNvPr id="16" name="圆角矩形 15"/>
          <p:cNvSpPr/>
          <p:nvPr/>
        </p:nvSpPr>
        <p:spPr>
          <a:xfrm>
            <a:off x="2324180" y="844656"/>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17" name="圆角矩形 16"/>
          <p:cNvSpPr/>
          <p:nvPr/>
        </p:nvSpPr>
        <p:spPr>
          <a:xfrm>
            <a:off x="5901298" y="1716662"/>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18" name="曲线连接符 17"/>
          <p:cNvCxnSpPr>
            <a:stCxn id="7" idx="2"/>
            <a:endCxn id="25" idx="0"/>
          </p:cNvCxnSpPr>
          <p:nvPr/>
        </p:nvCxnSpPr>
        <p:spPr>
          <a:xfrm rot="16200000" flipH="1">
            <a:off x="4501022" y="2432362"/>
            <a:ext cx="495864" cy="7426"/>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 name="曲线连接符 18"/>
          <p:cNvCxnSpPr>
            <a:stCxn id="17" idx="2"/>
            <a:endCxn id="10" idx="3"/>
          </p:cNvCxnSpPr>
          <p:nvPr/>
        </p:nvCxnSpPr>
        <p:spPr>
          <a:xfrm rot="5400000">
            <a:off x="5038165" y="2496317"/>
            <a:ext cx="1771939" cy="1148629"/>
          </a:xfrm>
          <a:prstGeom prst="curvedConnector2">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5255646" y="1451162"/>
            <a:ext cx="646762" cy="461665"/>
          </a:xfrm>
          <a:prstGeom prst="rect">
            <a:avLst/>
          </a:prstGeom>
          <a:noFill/>
        </p:spPr>
        <p:txBody>
          <a:bodyPr wrap="square" rtlCol="0">
            <a:spAutoFit/>
          </a:bodyPr>
          <a:lstStyle/>
          <a:p>
            <a:pPr algn="ctr"/>
            <a:r>
              <a:rPr kumimoji="1" lang="zh-CN" altLang="en-US" sz="1200" b="1" dirty="0" smtClean="0">
                <a:latin typeface="SimHei" charset="0"/>
                <a:ea typeface="SimHei" charset="0"/>
                <a:cs typeface="SimHei" charset="0"/>
              </a:rPr>
              <a:t>非幂等</a:t>
            </a:r>
          </a:p>
          <a:p>
            <a:pPr algn="ctr"/>
            <a:r>
              <a:rPr kumimoji="1" lang="zh-CN" altLang="en-US" sz="1200" b="1" dirty="0" smtClean="0">
                <a:latin typeface="SimHei" charset="0"/>
                <a:ea typeface="SimHei" charset="0"/>
                <a:cs typeface="SimHei" charset="0"/>
              </a:rPr>
              <a:t>请求</a:t>
            </a:r>
            <a:endParaRPr kumimoji="1" lang="zh-CN" altLang="en-US" sz="1200" b="1" dirty="0">
              <a:latin typeface="SimHei" charset="0"/>
              <a:ea typeface="SimHei" charset="0"/>
              <a:cs typeface="SimHei" charset="0"/>
            </a:endParaRPr>
          </a:p>
        </p:txBody>
      </p:sp>
      <p:cxnSp>
        <p:nvCxnSpPr>
          <p:cNvPr id="21" name="曲线连接符 20"/>
          <p:cNvCxnSpPr>
            <a:stCxn id="16" idx="2"/>
            <a:endCxn id="7" idx="0"/>
          </p:cNvCxnSpPr>
          <p:nvPr/>
        </p:nvCxnSpPr>
        <p:spPr>
          <a:xfrm rot="16200000" flipH="1">
            <a:off x="3629542" y="604443"/>
            <a:ext cx="407487" cy="1823911"/>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2" name="曲线连接符 21"/>
          <p:cNvCxnSpPr>
            <a:stCxn id="16" idx="2"/>
            <a:endCxn id="5" idx="0"/>
          </p:cNvCxnSpPr>
          <p:nvPr/>
        </p:nvCxnSpPr>
        <p:spPr>
          <a:xfrm rot="16200000" flipH="1">
            <a:off x="2724816" y="1509170"/>
            <a:ext cx="405061" cy="12032"/>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2341841" y="1375585"/>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4" name="文本框 23"/>
          <p:cNvSpPr txBox="1"/>
          <p:nvPr/>
        </p:nvSpPr>
        <p:spPr>
          <a:xfrm>
            <a:off x="3575630" y="1147245"/>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25" name="圆角矩形 24"/>
          <p:cNvSpPr/>
          <p:nvPr/>
        </p:nvSpPr>
        <p:spPr>
          <a:xfrm>
            <a:off x="4155517" y="26840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幂等响应</a:t>
            </a:r>
          </a:p>
        </p:txBody>
      </p:sp>
      <p:cxnSp>
        <p:nvCxnSpPr>
          <p:cNvPr id="43" name="曲线连接符 42"/>
          <p:cNvCxnSpPr>
            <a:stCxn id="25" idx="2"/>
            <a:endCxn id="10" idx="0"/>
          </p:cNvCxnSpPr>
          <p:nvPr/>
        </p:nvCxnSpPr>
        <p:spPr>
          <a:xfrm rot="16200000" flipH="1">
            <a:off x="4467371" y="3437303"/>
            <a:ext cx="570594" cy="2"/>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6" name="圆角矩形 45"/>
          <p:cNvSpPr/>
          <p:nvPr/>
        </p:nvSpPr>
        <p:spPr>
          <a:xfrm>
            <a:off x="7624563" y="1716662"/>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幂等数</a:t>
            </a:r>
          </a:p>
          <a:p>
            <a:pPr algn="ctr"/>
            <a:r>
              <a:rPr kumimoji="1" lang="zh-CN" altLang="en-US" sz="1400" dirty="0" smtClean="0">
                <a:latin typeface="SimHei" charset="0"/>
                <a:ea typeface="SimHei" charset="0"/>
                <a:cs typeface="SimHei" charset="0"/>
              </a:rPr>
              <a:t>据缓存</a:t>
            </a:r>
          </a:p>
        </p:txBody>
      </p:sp>
      <p:cxnSp>
        <p:nvCxnSpPr>
          <p:cNvPr id="56" name="曲线连接符 55"/>
          <p:cNvCxnSpPr>
            <a:stCxn id="17" idx="3"/>
            <a:endCxn id="46" idx="1"/>
          </p:cNvCxnSpPr>
          <p:nvPr/>
        </p:nvCxnSpPr>
        <p:spPr>
          <a:xfrm>
            <a:off x="7095598" y="1950662"/>
            <a:ext cx="528965" cy="12700"/>
          </a:xfrm>
          <a:prstGeom prst="curvedConnector3">
            <a:avLst>
              <a:gd name="adj1" fmla="val 50000"/>
            </a:avLst>
          </a:prstGeom>
          <a:ln w="19050">
            <a:solidFill>
              <a:schemeClr val="accent3">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 name="文本框 70"/>
          <p:cNvSpPr txBox="1"/>
          <p:nvPr/>
        </p:nvSpPr>
        <p:spPr>
          <a:xfrm>
            <a:off x="4816378" y="2163976"/>
            <a:ext cx="534415" cy="461665"/>
          </a:xfrm>
          <a:prstGeom prst="rect">
            <a:avLst/>
          </a:prstGeom>
          <a:noFill/>
        </p:spPr>
        <p:txBody>
          <a:bodyPr wrap="square" rtlCol="0">
            <a:spAutoFit/>
          </a:bodyPr>
          <a:lstStyle/>
          <a:p>
            <a:r>
              <a:rPr kumimoji="1" lang="zh-CN" altLang="en-US" sz="1200" b="1" smtClean="0">
                <a:latin typeface="SimHei" charset="0"/>
                <a:ea typeface="SimHei" charset="0"/>
                <a:cs typeface="SimHei" charset="0"/>
              </a:rPr>
              <a:t>幂等</a:t>
            </a:r>
          </a:p>
          <a:p>
            <a:r>
              <a:rPr kumimoji="1" lang="zh-CN" altLang="en-US" sz="1200" b="1" dirty="0" smtClean="0">
                <a:latin typeface="SimHei" charset="0"/>
                <a:ea typeface="SimHei" charset="0"/>
                <a:cs typeface="SimHei" charset="0"/>
              </a:rPr>
              <a:t>请求</a:t>
            </a:r>
            <a:endParaRPr kumimoji="1" lang="zh-CN" altLang="en-US" sz="1200" b="1" dirty="0">
              <a:latin typeface="SimHei" charset="0"/>
              <a:ea typeface="SimHei" charset="0"/>
              <a:cs typeface="SimHei" charset="0"/>
            </a:endParaRPr>
          </a:p>
        </p:txBody>
      </p:sp>
      <p:sp>
        <p:nvSpPr>
          <p:cNvPr id="72" name="文本框 71"/>
          <p:cNvSpPr txBox="1"/>
          <p:nvPr/>
        </p:nvSpPr>
        <p:spPr>
          <a:xfrm>
            <a:off x="5387101" y="2697271"/>
            <a:ext cx="653021" cy="461665"/>
          </a:xfrm>
          <a:prstGeom prst="rect">
            <a:avLst/>
          </a:prstGeom>
          <a:noFill/>
        </p:spPr>
        <p:txBody>
          <a:bodyPr wrap="square" rtlCol="0">
            <a:spAutoFit/>
          </a:bodyPr>
          <a:lstStyle/>
          <a:p>
            <a:r>
              <a:rPr kumimoji="1" lang="zh-CN" altLang="en-US" sz="1200" b="1" smtClean="0">
                <a:latin typeface="SimHei" charset="0"/>
                <a:ea typeface="SimHei" charset="0"/>
                <a:cs typeface="SimHei" charset="0"/>
              </a:rPr>
              <a:t>幂等数</a:t>
            </a:r>
          </a:p>
          <a:p>
            <a:r>
              <a:rPr kumimoji="1" lang="zh-CN" altLang="en-US" sz="1200" b="1" dirty="0" smtClean="0">
                <a:latin typeface="SimHei" charset="0"/>
                <a:ea typeface="SimHei" charset="0"/>
                <a:cs typeface="SimHei" charset="0"/>
              </a:rPr>
              <a:t>据响应</a:t>
            </a:r>
            <a:endParaRPr kumimoji="1" lang="zh-CN" altLang="en-US" sz="1200" b="1" dirty="0">
              <a:latin typeface="SimHei" charset="0"/>
              <a:ea typeface="SimHei" charset="0"/>
              <a:cs typeface="SimHei" charset="0"/>
            </a:endParaRPr>
          </a:p>
        </p:txBody>
      </p:sp>
      <p:sp>
        <p:nvSpPr>
          <p:cNvPr id="73" name="文本框 72"/>
          <p:cNvSpPr txBox="1"/>
          <p:nvPr/>
        </p:nvSpPr>
        <p:spPr>
          <a:xfrm>
            <a:off x="6387712" y="2510681"/>
            <a:ext cx="800219"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业务响应</a:t>
            </a:r>
          </a:p>
          <a:p>
            <a:r>
              <a:rPr kumimoji="1" lang="en-US" altLang="zh-CN" sz="1200" b="1" dirty="0" smtClean="0">
                <a:latin typeface="SimHei" charset="0"/>
                <a:ea typeface="SimHei" charset="0"/>
                <a:cs typeface="SimHei" charset="0"/>
              </a:rPr>
              <a:t>(</a:t>
            </a:r>
            <a:r>
              <a:rPr kumimoji="1" lang="zh-CN" altLang="en-US" sz="1200" b="1" dirty="0">
                <a:latin typeface="SimHei" charset="0"/>
                <a:ea typeface="SimHei" charset="0"/>
                <a:cs typeface="SimHei" charset="0"/>
              </a:rPr>
              <a:t>非幂等</a:t>
            </a:r>
            <a:r>
              <a:rPr kumimoji="1" lang="en-US" altLang="zh-CN" sz="1200" b="1" dirty="0" smtClean="0">
                <a:latin typeface="SimHei" charset="0"/>
                <a:ea typeface="SimHei" charset="0"/>
                <a:cs typeface="SimHei" charset="0"/>
              </a:rPr>
              <a:t>)</a:t>
            </a:r>
            <a:endParaRPr kumimoji="1" lang="zh-CN" altLang="en-US" sz="1200" b="1" dirty="0">
              <a:latin typeface="SimHei" charset="0"/>
              <a:ea typeface="SimHei" charset="0"/>
              <a:cs typeface="SimHei" charset="0"/>
            </a:endParaRPr>
          </a:p>
        </p:txBody>
      </p:sp>
      <p:sp>
        <p:nvSpPr>
          <p:cNvPr id="74" name="文本框 73"/>
          <p:cNvSpPr txBox="1"/>
          <p:nvPr/>
        </p:nvSpPr>
        <p:spPr>
          <a:xfrm>
            <a:off x="7125758" y="148207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通知</a:t>
            </a:r>
          </a:p>
          <a:p>
            <a:r>
              <a:rPr kumimoji="1" lang="zh-CN" altLang="en-US" sz="1200" b="1" dirty="0" smtClean="0">
                <a:latin typeface="SimHei" charset="0"/>
                <a:ea typeface="SimHei" charset="0"/>
                <a:cs typeface="SimHei" charset="0"/>
              </a:rPr>
              <a:t>缓存</a:t>
            </a:r>
            <a:endParaRPr kumimoji="1" lang="zh-CN" altLang="en-US" sz="1200" b="1" dirty="0">
              <a:latin typeface="SimHei" charset="0"/>
              <a:ea typeface="SimHei" charset="0"/>
              <a:cs typeface="SimHei" charset="0"/>
            </a:endParaRPr>
          </a:p>
        </p:txBody>
      </p:sp>
      <p:sp>
        <p:nvSpPr>
          <p:cNvPr id="75" name="内容占位符 2"/>
          <p:cNvSpPr>
            <a:spLocks noGrp="1"/>
          </p:cNvSpPr>
          <p:nvPr>
            <p:ph idx="1"/>
          </p:nvPr>
        </p:nvSpPr>
        <p:spPr>
          <a:xfrm>
            <a:off x="457200" y="4434418"/>
            <a:ext cx="8229600" cy="2242879"/>
          </a:xfrm>
        </p:spPr>
        <p:txBody>
          <a:bodyPr>
            <a:normAutofit/>
          </a:bodyPr>
          <a:lstStyle/>
          <a:p>
            <a:pPr marL="0" indent="0">
              <a:buNone/>
            </a:pPr>
            <a:r>
              <a:rPr lang="zh-CN" altLang="en-US" sz="1600" dirty="0" smtClean="0">
                <a:latin typeface="+mn-ea"/>
              </a:rPr>
              <a:t>	幂等机制是指系统接口对外的一</a:t>
            </a:r>
            <a:r>
              <a:rPr lang="zh-CN" altLang="en-US" sz="1600" dirty="0">
                <a:latin typeface="+mn-ea"/>
              </a:rPr>
              <a:t>种承诺</a:t>
            </a:r>
            <a:r>
              <a:rPr lang="en-US" altLang="zh-CN" sz="1600" dirty="0">
                <a:latin typeface="+mn-ea"/>
              </a:rPr>
              <a:t>(</a:t>
            </a:r>
            <a:r>
              <a:rPr lang="zh-CN" altLang="en-US" sz="1600" dirty="0">
                <a:latin typeface="+mn-ea"/>
              </a:rPr>
              <a:t>而不是实现</a:t>
            </a:r>
            <a:r>
              <a:rPr lang="en-US" altLang="zh-CN" sz="1600" dirty="0">
                <a:latin typeface="+mn-ea"/>
              </a:rPr>
              <a:t>), </a:t>
            </a:r>
            <a:r>
              <a:rPr lang="zh-CN" altLang="en-US" sz="1600" dirty="0">
                <a:latin typeface="+mn-ea"/>
              </a:rPr>
              <a:t>承诺只要调用</a:t>
            </a:r>
            <a:r>
              <a:rPr lang="zh-CN" altLang="en-US" sz="1600" dirty="0" smtClean="0">
                <a:latin typeface="+mn-ea"/>
              </a:rPr>
              <a:t>接口就会成功</a:t>
            </a:r>
            <a:r>
              <a:rPr lang="en-US" altLang="zh-CN" sz="1600" dirty="0">
                <a:latin typeface="+mn-ea"/>
              </a:rPr>
              <a:t>, </a:t>
            </a:r>
            <a:r>
              <a:rPr lang="zh-CN" altLang="en-US" sz="1600" dirty="0" smtClean="0">
                <a:latin typeface="+mn-ea"/>
              </a:rPr>
              <a:t>而且外部</a:t>
            </a:r>
            <a:r>
              <a:rPr lang="zh-CN" altLang="en-US" sz="1600" dirty="0">
                <a:latin typeface="+mn-ea"/>
              </a:rPr>
              <a:t>多次调用对系统的影响是一致</a:t>
            </a:r>
            <a:r>
              <a:rPr lang="zh-CN" altLang="en-US" sz="1600" dirty="0" smtClean="0">
                <a:latin typeface="+mn-ea"/>
              </a:rPr>
              <a:t>的，则声明：幂等接口会</a:t>
            </a:r>
            <a:r>
              <a:rPr lang="zh-CN" altLang="en-US" sz="1600" dirty="0">
                <a:latin typeface="+mn-ea"/>
              </a:rPr>
              <a:t>认为外部调用失败是常态</a:t>
            </a:r>
            <a:r>
              <a:rPr lang="en-US" altLang="zh-CN" sz="1600" dirty="0">
                <a:latin typeface="+mn-ea"/>
              </a:rPr>
              <a:t>, </a:t>
            </a:r>
            <a:r>
              <a:rPr lang="zh-CN" altLang="en-US" sz="1600" dirty="0">
                <a:latin typeface="+mn-ea"/>
              </a:rPr>
              <a:t>并且失败之后必然会有</a:t>
            </a:r>
            <a:r>
              <a:rPr lang="zh-CN" altLang="en-US" sz="1600" dirty="0" smtClean="0">
                <a:latin typeface="+mn-ea"/>
              </a:rPr>
              <a:t>重试。因此幂等机制只需要保证以下两点要求：</a:t>
            </a:r>
          </a:p>
          <a:p>
            <a:pPr lvl="1">
              <a:buFont typeface="Wingdings" charset="2"/>
              <a:buChar char="Ø"/>
            </a:pPr>
            <a:r>
              <a:rPr lang="zh-CN" altLang="en-US" sz="1600" dirty="0" smtClean="0">
                <a:latin typeface="+mn-ea"/>
              </a:rPr>
              <a:t>在一定的时间内，失败后会重复提交来保证服务质量</a:t>
            </a:r>
          </a:p>
          <a:p>
            <a:pPr lvl="1">
              <a:buFont typeface="Wingdings" charset="2"/>
              <a:buChar char="Ø"/>
            </a:pPr>
            <a:r>
              <a:rPr lang="zh-CN" altLang="en-US" sz="1600" dirty="0" smtClean="0">
                <a:latin typeface="+mn-ea"/>
              </a:rPr>
              <a:t>外部多次调用对系统的影响是一致的</a:t>
            </a:r>
            <a:endParaRPr lang="en-US" altLang="zh-CN" sz="1600" dirty="0">
              <a:latin typeface="+mn-ea"/>
            </a:endParaRPr>
          </a:p>
        </p:txBody>
      </p:sp>
    </p:spTree>
    <p:extLst>
      <p:ext uri="{BB962C8B-B14F-4D97-AF65-F5344CB8AC3E}">
        <p14:creationId xmlns:p14="http://schemas.microsoft.com/office/powerpoint/2010/main" val="1923661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3.7</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回声探测</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
        <p:nvSpPr>
          <p:cNvPr id="5" name="圆角矩形 4"/>
          <p:cNvSpPr/>
          <p:nvPr/>
        </p:nvSpPr>
        <p:spPr>
          <a:xfrm>
            <a:off x="2862575" y="2089476"/>
            <a:ext cx="9720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探测开关</a:t>
            </a:r>
          </a:p>
        </p:txBody>
      </p:sp>
      <p:sp>
        <p:nvSpPr>
          <p:cNvPr id="6" name="圆角矩形 5"/>
          <p:cNvSpPr/>
          <p:nvPr/>
        </p:nvSpPr>
        <p:spPr>
          <a:xfrm>
            <a:off x="1891023" y="1005838"/>
            <a:ext cx="972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5136354" y="2089476"/>
            <a:ext cx="9720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模拟请求</a:t>
            </a:r>
            <a:endParaRPr kumimoji="1" lang="zh-CN" altLang="en-US" sz="1400" dirty="0" smtClean="0">
              <a:latin typeface="SimHei" charset="0"/>
              <a:ea typeface="SimHei" charset="0"/>
              <a:cs typeface="SimHei" charset="0"/>
            </a:endParaRPr>
          </a:p>
        </p:txBody>
      </p:sp>
      <p:sp>
        <p:nvSpPr>
          <p:cNvPr id="10" name="圆角矩形 9"/>
          <p:cNvSpPr/>
          <p:nvPr/>
        </p:nvSpPr>
        <p:spPr>
          <a:xfrm>
            <a:off x="2862575" y="3008729"/>
            <a:ext cx="972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16" name="圆角矩形 15"/>
          <p:cNvSpPr/>
          <p:nvPr/>
        </p:nvSpPr>
        <p:spPr>
          <a:xfrm>
            <a:off x="828125" y="2086412"/>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cxnSp>
        <p:nvCxnSpPr>
          <p:cNvPr id="21" name="曲线连接符 20"/>
          <p:cNvCxnSpPr>
            <a:stCxn id="16" idx="3"/>
            <a:endCxn id="5" idx="1"/>
          </p:cNvCxnSpPr>
          <p:nvPr/>
        </p:nvCxnSpPr>
        <p:spPr>
          <a:xfrm>
            <a:off x="2022425" y="2320412"/>
            <a:ext cx="840150" cy="3064"/>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2141760" y="1932523"/>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cxnSp>
        <p:nvCxnSpPr>
          <p:cNvPr id="29" name="直线箭头连接符 28"/>
          <p:cNvCxnSpPr>
            <a:stCxn id="5" idx="3"/>
            <a:endCxn id="7" idx="1"/>
          </p:cNvCxnSpPr>
          <p:nvPr/>
        </p:nvCxnSpPr>
        <p:spPr>
          <a:xfrm>
            <a:off x="3834575" y="2323476"/>
            <a:ext cx="1301779"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stCxn id="7" idx="2"/>
            <a:endCxn id="37" idx="0"/>
          </p:cNvCxnSpPr>
          <p:nvPr/>
        </p:nvCxnSpPr>
        <p:spPr>
          <a:xfrm>
            <a:off x="5622354" y="2557476"/>
            <a:ext cx="0" cy="1441949"/>
          </a:xfrm>
          <a:prstGeom prst="straightConnector1">
            <a:avLst/>
          </a:prstGeom>
          <a:ln w="25400">
            <a:solidFill>
              <a:srgbClr val="0070C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5136354" y="3999425"/>
            <a:ext cx="972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探测开关</a:t>
            </a:r>
          </a:p>
        </p:txBody>
      </p:sp>
      <p:sp>
        <p:nvSpPr>
          <p:cNvPr id="40" name="圆角矩形 39"/>
          <p:cNvSpPr/>
          <p:nvPr/>
        </p:nvSpPr>
        <p:spPr>
          <a:xfrm>
            <a:off x="2862575" y="3999425"/>
            <a:ext cx="972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模拟响应</a:t>
            </a:r>
          </a:p>
        </p:txBody>
      </p:sp>
      <p:cxnSp>
        <p:nvCxnSpPr>
          <p:cNvPr id="41" name="直线箭头连接符 40"/>
          <p:cNvCxnSpPr>
            <a:stCxn id="37" idx="1"/>
            <a:endCxn id="40" idx="3"/>
          </p:cNvCxnSpPr>
          <p:nvPr/>
        </p:nvCxnSpPr>
        <p:spPr>
          <a:xfrm flipH="1">
            <a:off x="3834575" y="4233425"/>
            <a:ext cx="1301779" cy="0"/>
          </a:xfrm>
          <a:prstGeom prst="straightConnector1">
            <a:avLst/>
          </a:prstGeom>
          <a:ln w="25400">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37" idx="1"/>
            <a:endCxn id="10" idx="3"/>
          </p:cNvCxnSpPr>
          <p:nvPr/>
        </p:nvCxnSpPr>
        <p:spPr>
          <a:xfrm rot="10800000">
            <a:off x="3834576" y="3242729"/>
            <a:ext cx="1301779" cy="990696"/>
          </a:xfrm>
          <a:prstGeom prst="curvedConnector3">
            <a:avLst>
              <a:gd name="adj1" fmla="val 50000"/>
            </a:avLst>
          </a:prstGeom>
          <a:ln w="2540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9" name="直线箭头连接符 98"/>
          <p:cNvCxnSpPr>
            <a:stCxn id="5" idx="2"/>
            <a:endCxn id="10" idx="0"/>
          </p:cNvCxnSpPr>
          <p:nvPr/>
        </p:nvCxnSpPr>
        <p:spPr>
          <a:xfrm>
            <a:off x="3348575" y="2557476"/>
            <a:ext cx="0" cy="451253"/>
          </a:xfrm>
          <a:prstGeom prst="straightConnector1">
            <a:avLst/>
          </a:prstGeom>
          <a:ln w="2540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曲线连接符 105"/>
          <p:cNvCxnSpPr>
            <a:stCxn id="109" idx="1"/>
            <a:endCxn id="37" idx="3"/>
          </p:cNvCxnSpPr>
          <p:nvPr/>
        </p:nvCxnSpPr>
        <p:spPr>
          <a:xfrm rot="10800000">
            <a:off x="6108354" y="4233425"/>
            <a:ext cx="735142" cy="1270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6843496" y="399942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111" name="文本框 110"/>
          <p:cNvSpPr txBox="1"/>
          <p:nvPr/>
        </p:nvSpPr>
        <p:spPr>
          <a:xfrm>
            <a:off x="6166264" y="3858237"/>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113" name="圆角矩形 112"/>
          <p:cNvSpPr/>
          <p:nvPr/>
        </p:nvSpPr>
        <p:spPr>
          <a:xfrm>
            <a:off x="660801" y="1852446"/>
            <a:ext cx="5601440" cy="873075"/>
          </a:xfrm>
          <a:prstGeom prst="roundRect">
            <a:avLst/>
          </a:prstGeom>
          <a:noFill/>
          <a:ln>
            <a:solidFill>
              <a:srgbClr val="0070C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4" name="圆角矩形 113"/>
          <p:cNvSpPr/>
          <p:nvPr/>
        </p:nvSpPr>
        <p:spPr>
          <a:xfrm>
            <a:off x="2685499" y="3776256"/>
            <a:ext cx="5601440" cy="873075"/>
          </a:xfrm>
          <a:prstGeom prst="roundRect">
            <a:avLst/>
          </a:prstGeom>
          <a:noFill/>
          <a:ln>
            <a:solidFill>
              <a:srgbClr val="00B05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9" name="圆角矩形 118"/>
          <p:cNvSpPr/>
          <p:nvPr/>
        </p:nvSpPr>
        <p:spPr>
          <a:xfrm>
            <a:off x="3871680" y="982402"/>
            <a:ext cx="9720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自动探测</a:t>
            </a:r>
          </a:p>
        </p:txBody>
      </p:sp>
      <p:cxnSp>
        <p:nvCxnSpPr>
          <p:cNvPr id="120" name="曲线连接符 119"/>
          <p:cNvCxnSpPr>
            <a:stCxn id="6" idx="2"/>
            <a:endCxn id="5" idx="0"/>
          </p:cNvCxnSpPr>
          <p:nvPr/>
        </p:nvCxnSpPr>
        <p:spPr>
          <a:xfrm rot="16200000" flipH="1">
            <a:off x="2554980" y="1295881"/>
            <a:ext cx="615638" cy="971552"/>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119" idx="2"/>
            <a:endCxn id="5" idx="0"/>
          </p:cNvCxnSpPr>
          <p:nvPr/>
        </p:nvCxnSpPr>
        <p:spPr>
          <a:xfrm rot="5400000">
            <a:off x="3533591" y="1265387"/>
            <a:ext cx="639074" cy="1009105"/>
          </a:xfrm>
          <a:prstGeom prst="curvedConnector3">
            <a:avLst>
              <a:gd name="adj1" fmla="val 50000"/>
            </a:avLst>
          </a:prstGeom>
          <a:ln w="2540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6" name="文本框 125"/>
          <p:cNvSpPr txBox="1"/>
          <p:nvPr/>
        </p:nvSpPr>
        <p:spPr>
          <a:xfrm>
            <a:off x="3375894" y="2728148"/>
            <a:ext cx="1107996"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拒绝发起探测</a:t>
            </a:r>
            <a:endParaRPr kumimoji="1" lang="zh-CN" altLang="en-US" sz="1200" b="1" dirty="0">
              <a:solidFill>
                <a:srgbClr val="C00000"/>
              </a:solidFill>
              <a:latin typeface="SimHei" charset="0"/>
              <a:ea typeface="SimHei" charset="0"/>
              <a:cs typeface="SimHei" charset="0"/>
            </a:endParaRPr>
          </a:p>
        </p:txBody>
      </p:sp>
      <p:sp>
        <p:nvSpPr>
          <p:cNvPr id="127" name="文本框 126"/>
          <p:cNvSpPr txBox="1"/>
          <p:nvPr/>
        </p:nvSpPr>
        <p:spPr>
          <a:xfrm>
            <a:off x="4030248" y="2024100"/>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允许探测</a:t>
            </a:r>
            <a:endParaRPr kumimoji="1" lang="zh-CN" altLang="en-US" sz="1200" b="1" dirty="0">
              <a:latin typeface="SimHei" charset="0"/>
              <a:ea typeface="SimHei" charset="0"/>
              <a:cs typeface="SimHei" charset="0"/>
            </a:endParaRPr>
          </a:p>
        </p:txBody>
      </p:sp>
      <p:sp>
        <p:nvSpPr>
          <p:cNvPr id="128" name="文本框 127"/>
          <p:cNvSpPr txBox="1"/>
          <p:nvPr/>
        </p:nvSpPr>
        <p:spPr>
          <a:xfrm>
            <a:off x="4499849" y="3466340"/>
            <a:ext cx="954107"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拒绝被探测</a:t>
            </a:r>
            <a:endParaRPr kumimoji="1" lang="zh-CN" altLang="en-US" sz="1200" b="1" dirty="0">
              <a:solidFill>
                <a:srgbClr val="C00000"/>
              </a:solidFill>
              <a:latin typeface="SimHei" charset="0"/>
              <a:ea typeface="SimHei" charset="0"/>
              <a:cs typeface="SimHei" charset="0"/>
            </a:endParaRPr>
          </a:p>
        </p:txBody>
      </p:sp>
      <p:sp>
        <p:nvSpPr>
          <p:cNvPr id="129" name="文本框 128"/>
          <p:cNvSpPr txBox="1"/>
          <p:nvPr/>
        </p:nvSpPr>
        <p:spPr>
          <a:xfrm>
            <a:off x="4023597" y="4304548"/>
            <a:ext cx="954107"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允许被探测</a:t>
            </a:r>
            <a:endParaRPr kumimoji="1" lang="zh-CN" altLang="en-US" sz="1200" b="1" dirty="0">
              <a:latin typeface="SimHei" charset="0"/>
              <a:ea typeface="SimHei" charset="0"/>
              <a:cs typeface="SimHei" charset="0"/>
            </a:endParaRPr>
          </a:p>
        </p:txBody>
      </p:sp>
      <p:sp>
        <p:nvSpPr>
          <p:cNvPr id="131" name="文本框 130"/>
          <p:cNvSpPr txBox="1"/>
          <p:nvPr/>
        </p:nvSpPr>
        <p:spPr>
          <a:xfrm>
            <a:off x="5696415" y="3031041"/>
            <a:ext cx="1107996"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使用</a:t>
            </a:r>
            <a:r>
              <a:rPr kumimoji="1" lang="zh-CN" altLang="en-US" sz="1200" b="1" smtClean="0">
                <a:latin typeface="SimHei" charset="0"/>
                <a:ea typeface="SimHei" charset="0"/>
                <a:cs typeface="SimHei" charset="0"/>
              </a:rPr>
              <a:t>业务通讯</a:t>
            </a:r>
          </a:p>
          <a:p>
            <a:r>
              <a:rPr kumimoji="1" lang="zh-CN" altLang="en-US" sz="1200" b="1" dirty="0" smtClean="0">
                <a:latin typeface="SimHei" charset="0"/>
                <a:ea typeface="SimHei" charset="0"/>
                <a:cs typeface="SimHei" charset="0"/>
              </a:rPr>
              <a:t>通道进行传输</a:t>
            </a:r>
            <a:endParaRPr kumimoji="1" lang="zh-CN" altLang="en-US" sz="1200" b="1" dirty="0">
              <a:latin typeface="SimHei" charset="0"/>
              <a:ea typeface="SimHei" charset="0"/>
              <a:cs typeface="SimHei" charset="0"/>
            </a:endParaRPr>
          </a:p>
        </p:txBody>
      </p:sp>
      <p:sp>
        <p:nvSpPr>
          <p:cNvPr id="132" name="文本框 131"/>
          <p:cNvSpPr txBox="1"/>
          <p:nvPr/>
        </p:nvSpPr>
        <p:spPr>
          <a:xfrm>
            <a:off x="6375628" y="2138059"/>
            <a:ext cx="954107" cy="400110"/>
          </a:xfrm>
          <a:prstGeom prst="rect">
            <a:avLst/>
          </a:prstGeom>
          <a:noFill/>
        </p:spPr>
        <p:txBody>
          <a:bodyPr wrap="none" rtlCol="0">
            <a:spAutoFit/>
          </a:bodyPr>
          <a:lstStyle/>
          <a:p>
            <a:r>
              <a:rPr kumimoji="1" lang="zh-CN" altLang="en-US" sz="2000" b="1" dirty="0" smtClean="0">
                <a:latin typeface="SimHei" charset="0"/>
                <a:ea typeface="SimHei" charset="0"/>
                <a:cs typeface="SimHei" charset="0"/>
              </a:rPr>
              <a:t>探测端</a:t>
            </a:r>
            <a:endParaRPr kumimoji="1" lang="zh-CN" altLang="en-US" sz="2000" b="1" dirty="0">
              <a:latin typeface="SimHei" charset="0"/>
              <a:ea typeface="SimHei" charset="0"/>
              <a:cs typeface="SimHei" charset="0"/>
            </a:endParaRPr>
          </a:p>
        </p:txBody>
      </p:sp>
      <p:sp>
        <p:nvSpPr>
          <p:cNvPr id="133" name="文本框 132"/>
          <p:cNvSpPr txBox="1"/>
          <p:nvPr/>
        </p:nvSpPr>
        <p:spPr>
          <a:xfrm>
            <a:off x="1358999" y="4061946"/>
            <a:ext cx="1210588" cy="400110"/>
          </a:xfrm>
          <a:prstGeom prst="rect">
            <a:avLst/>
          </a:prstGeom>
          <a:noFill/>
        </p:spPr>
        <p:txBody>
          <a:bodyPr wrap="none" rtlCol="0">
            <a:spAutoFit/>
          </a:bodyPr>
          <a:lstStyle/>
          <a:p>
            <a:r>
              <a:rPr kumimoji="1" lang="zh-CN" altLang="en-US" sz="2000" b="1" smtClean="0">
                <a:latin typeface="SimHei" charset="0"/>
                <a:ea typeface="SimHei" charset="0"/>
                <a:cs typeface="SimHei" charset="0"/>
              </a:rPr>
              <a:t>被探测</a:t>
            </a:r>
            <a:r>
              <a:rPr kumimoji="1" lang="zh-CN" altLang="en-US" sz="2000" b="1" dirty="0" smtClean="0">
                <a:latin typeface="SimHei" charset="0"/>
                <a:ea typeface="SimHei" charset="0"/>
                <a:cs typeface="SimHei" charset="0"/>
              </a:rPr>
              <a:t>端</a:t>
            </a:r>
            <a:endParaRPr kumimoji="1" lang="zh-CN" altLang="en-US" sz="2000" b="1" dirty="0">
              <a:latin typeface="SimHei" charset="0"/>
              <a:ea typeface="SimHei" charset="0"/>
              <a:cs typeface="SimHei" charset="0"/>
            </a:endParaRPr>
          </a:p>
        </p:txBody>
      </p:sp>
      <p:cxnSp>
        <p:nvCxnSpPr>
          <p:cNvPr id="134" name="直线箭头连接符 133"/>
          <p:cNvCxnSpPr>
            <a:stCxn id="40" idx="0"/>
            <a:endCxn id="10" idx="2"/>
          </p:cNvCxnSpPr>
          <p:nvPr/>
        </p:nvCxnSpPr>
        <p:spPr>
          <a:xfrm flipV="1">
            <a:off x="3348575" y="3476729"/>
            <a:ext cx="0" cy="522696"/>
          </a:xfrm>
          <a:prstGeom prst="straightConnector1">
            <a:avLst/>
          </a:prstGeom>
          <a:ln w="25400">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37" name="文本框 136"/>
          <p:cNvSpPr txBox="1"/>
          <p:nvPr/>
        </p:nvSpPr>
        <p:spPr>
          <a:xfrm>
            <a:off x="4972943" y="999666"/>
            <a:ext cx="954107"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自动调度器</a:t>
            </a:r>
          </a:p>
          <a:p>
            <a:r>
              <a:rPr kumimoji="1" lang="zh-CN" altLang="en-US" sz="1200" b="1" dirty="0" smtClean="0">
                <a:latin typeface="SimHei" charset="0"/>
                <a:ea typeface="SimHei" charset="0"/>
                <a:cs typeface="SimHei" charset="0"/>
              </a:rPr>
              <a:t>周期性探测</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983275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3.8</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熔断拒绝</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
        <p:nvSpPr>
          <p:cNvPr id="25" name="圆角矩形 24"/>
          <p:cNvSpPr/>
          <p:nvPr/>
        </p:nvSpPr>
        <p:spPr>
          <a:xfrm>
            <a:off x="2650154" y="2218065"/>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熔断开关</a:t>
            </a:r>
          </a:p>
        </p:txBody>
      </p:sp>
      <p:sp>
        <p:nvSpPr>
          <p:cNvPr id="27" name="圆角矩形 26"/>
          <p:cNvSpPr/>
          <p:nvPr/>
        </p:nvSpPr>
        <p:spPr>
          <a:xfrm>
            <a:off x="5007764" y="2218065"/>
            <a:ext cx="12600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失败率、失败数校验</a:t>
            </a:r>
            <a:endParaRPr kumimoji="1" lang="zh-CN" altLang="en-US" sz="1400" dirty="0" smtClean="0">
              <a:latin typeface="SimHei" charset="0"/>
              <a:ea typeface="SimHei" charset="0"/>
              <a:cs typeface="SimHei" charset="0"/>
            </a:endParaRPr>
          </a:p>
        </p:txBody>
      </p:sp>
      <p:sp>
        <p:nvSpPr>
          <p:cNvPr id="29" name="圆角矩形 28"/>
          <p:cNvSpPr/>
          <p:nvPr/>
        </p:nvSpPr>
        <p:spPr>
          <a:xfrm>
            <a:off x="928138" y="221500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cxnSp>
        <p:nvCxnSpPr>
          <p:cNvPr id="32" name="直线箭头连接符 31"/>
          <p:cNvCxnSpPr>
            <a:stCxn id="25" idx="3"/>
            <a:endCxn id="27" idx="1"/>
          </p:cNvCxnSpPr>
          <p:nvPr/>
        </p:nvCxnSpPr>
        <p:spPr>
          <a:xfrm>
            <a:off x="3844453" y="2452065"/>
            <a:ext cx="1163311"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4" name="圆角矩形 33"/>
          <p:cNvSpPr/>
          <p:nvPr/>
        </p:nvSpPr>
        <p:spPr>
          <a:xfrm>
            <a:off x="5007764" y="3499428"/>
            <a:ext cx="1260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37" name="曲线连接符 36"/>
          <p:cNvCxnSpPr>
            <a:stCxn id="34" idx="1"/>
            <a:endCxn id="355" idx="3"/>
          </p:cNvCxnSpPr>
          <p:nvPr/>
        </p:nvCxnSpPr>
        <p:spPr>
          <a:xfrm rot="10800000">
            <a:off x="3844454" y="3728506"/>
            <a:ext cx="1163311" cy="492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0" name="圆角矩形 39"/>
          <p:cNvSpPr/>
          <p:nvPr/>
        </p:nvSpPr>
        <p:spPr>
          <a:xfrm>
            <a:off x="5007764" y="1062110"/>
            <a:ext cx="12600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自动恢复</a:t>
            </a:r>
          </a:p>
        </p:txBody>
      </p:sp>
      <p:sp>
        <p:nvSpPr>
          <p:cNvPr id="41" name="文本框 40"/>
          <p:cNvSpPr txBox="1"/>
          <p:nvPr/>
        </p:nvSpPr>
        <p:spPr>
          <a:xfrm>
            <a:off x="3300714" y="1716639"/>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47" name="文本框 46"/>
          <p:cNvSpPr txBox="1"/>
          <p:nvPr/>
        </p:nvSpPr>
        <p:spPr>
          <a:xfrm>
            <a:off x="2675800" y="2771010"/>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p>
        </p:txBody>
      </p:sp>
      <p:sp>
        <p:nvSpPr>
          <p:cNvPr id="48" name="文本框 47"/>
          <p:cNvSpPr txBox="1"/>
          <p:nvPr/>
        </p:nvSpPr>
        <p:spPr>
          <a:xfrm>
            <a:off x="3944519" y="2124113"/>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sp>
        <p:nvSpPr>
          <p:cNvPr id="49" name="文本框 48"/>
          <p:cNvSpPr txBox="1"/>
          <p:nvPr/>
        </p:nvSpPr>
        <p:spPr>
          <a:xfrm>
            <a:off x="6338884" y="2552684"/>
            <a:ext cx="492443" cy="461665"/>
          </a:xfrm>
          <a:prstGeom prst="rect">
            <a:avLst/>
          </a:prstGeom>
          <a:noFill/>
        </p:spPr>
        <p:txBody>
          <a:bodyPr wrap="none" rtlCol="0">
            <a:spAutoFit/>
          </a:bodyPr>
          <a:lstStyle/>
          <a:p>
            <a:r>
              <a:rPr kumimoji="1" lang="zh-CN" altLang="en-US" sz="1200" b="1" smtClean="0">
                <a:solidFill>
                  <a:schemeClr val="bg1">
                    <a:lumMod val="50000"/>
                  </a:schemeClr>
                </a:solidFill>
                <a:latin typeface="SimHei" charset="0"/>
                <a:ea typeface="SimHei" charset="0"/>
                <a:cs typeface="SimHei" charset="0"/>
              </a:rPr>
              <a:t>通知</a:t>
            </a:r>
          </a:p>
          <a:p>
            <a:r>
              <a:rPr kumimoji="1" lang="zh-CN" altLang="en-US" sz="1200" b="1" dirty="0" smtClean="0">
                <a:solidFill>
                  <a:schemeClr val="bg1">
                    <a:lumMod val="50000"/>
                  </a:schemeClr>
                </a:solidFill>
                <a:latin typeface="SimHei" charset="0"/>
                <a:ea typeface="SimHei" charset="0"/>
                <a:cs typeface="SimHei" charset="0"/>
              </a:rPr>
              <a:t>统计</a:t>
            </a:r>
            <a:endParaRPr kumimoji="1" lang="zh-CN" altLang="en-US" sz="1200" b="1" dirty="0">
              <a:solidFill>
                <a:schemeClr val="bg1">
                  <a:lumMod val="50000"/>
                </a:schemeClr>
              </a:solidFill>
              <a:latin typeface="SimHei" charset="0"/>
              <a:ea typeface="SimHei" charset="0"/>
              <a:cs typeface="SimHei" charset="0"/>
            </a:endParaRPr>
          </a:p>
        </p:txBody>
      </p:sp>
      <p:cxnSp>
        <p:nvCxnSpPr>
          <p:cNvPr id="315" name="直线箭头连接符 314"/>
          <p:cNvCxnSpPr>
            <a:stCxn id="27" idx="0"/>
            <a:endCxn id="40" idx="2"/>
          </p:cNvCxnSpPr>
          <p:nvPr/>
        </p:nvCxnSpPr>
        <p:spPr>
          <a:xfrm flipV="1">
            <a:off x="5637764" y="1530110"/>
            <a:ext cx="0" cy="687955"/>
          </a:xfrm>
          <a:prstGeom prst="straightConnector1">
            <a:avLst/>
          </a:prstGeom>
          <a:ln w="19050">
            <a:solidFill>
              <a:schemeClr val="bg1">
                <a:lumMod val="5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318" name="圆角矩形 317"/>
          <p:cNvSpPr/>
          <p:nvPr/>
        </p:nvSpPr>
        <p:spPr>
          <a:xfrm>
            <a:off x="2650154" y="1041759"/>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cxnSp>
        <p:nvCxnSpPr>
          <p:cNvPr id="350" name="曲线连接符 349"/>
          <p:cNvCxnSpPr>
            <a:stCxn id="27" idx="3"/>
            <a:endCxn id="429" idx="1"/>
          </p:cNvCxnSpPr>
          <p:nvPr/>
        </p:nvCxnSpPr>
        <p:spPr>
          <a:xfrm>
            <a:off x="6267764" y="2452065"/>
            <a:ext cx="665086" cy="6199"/>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1" name="直线箭头连接符 350"/>
          <p:cNvCxnSpPr>
            <a:stCxn id="29" idx="3"/>
            <a:endCxn id="25" idx="1"/>
          </p:cNvCxnSpPr>
          <p:nvPr/>
        </p:nvCxnSpPr>
        <p:spPr>
          <a:xfrm>
            <a:off x="2122438" y="2449001"/>
            <a:ext cx="527716" cy="3064"/>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55" name="圆角矩形 354"/>
          <p:cNvSpPr/>
          <p:nvPr/>
        </p:nvSpPr>
        <p:spPr>
          <a:xfrm>
            <a:off x="2650154" y="3494505"/>
            <a:ext cx="1194299"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358" name="直线箭头连接符 357"/>
          <p:cNvCxnSpPr>
            <a:stCxn id="25" idx="2"/>
            <a:endCxn id="355" idx="0"/>
          </p:cNvCxnSpPr>
          <p:nvPr/>
        </p:nvCxnSpPr>
        <p:spPr>
          <a:xfrm>
            <a:off x="3247304" y="2686065"/>
            <a:ext cx="0" cy="808440"/>
          </a:xfrm>
          <a:prstGeom prst="straightConnector1">
            <a:avLst/>
          </a:prstGeom>
          <a:ln w="2540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6" name="直线箭头连接符 395"/>
          <p:cNvCxnSpPr>
            <a:stCxn id="27" idx="2"/>
            <a:endCxn id="34" idx="0"/>
          </p:cNvCxnSpPr>
          <p:nvPr/>
        </p:nvCxnSpPr>
        <p:spPr>
          <a:xfrm>
            <a:off x="5637764" y="2686065"/>
            <a:ext cx="0" cy="813363"/>
          </a:xfrm>
          <a:prstGeom prst="straightConnector1">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07" name="直线箭头连接符 406"/>
          <p:cNvCxnSpPr>
            <a:stCxn id="318" idx="2"/>
            <a:endCxn id="25" idx="0"/>
          </p:cNvCxnSpPr>
          <p:nvPr/>
        </p:nvCxnSpPr>
        <p:spPr>
          <a:xfrm>
            <a:off x="3247304" y="1509759"/>
            <a:ext cx="0" cy="708306"/>
          </a:xfrm>
          <a:prstGeom prst="straightConnector1">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9" name="圆角矩形 428"/>
          <p:cNvSpPr/>
          <p:nvPr/>
        </p:nvSpPr>
        <p:spPr>
          <a:xfrm>
            <a:off x="6932850" y="2224264"/>
            <a:ext cx="12600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失败率、失败数统计</a:t>
            </a:r>
          </a:p>
        </p:txBody>
      </p:sp>
      <p:sp>
        <p:nvSpPr>
          <p:cNvPr id="432" name="文本框 431"/>
          <p:cNvSpPr txBox="1"/>
          <p:nvPr/>
        </p:nvSpPr>
        <p:spPr>
          <a:xfrm>
            <a:off x="5694919" y="1720681"/>
            <a:ext cx="800219" cy="276999"/>
          </a:xfrm>
          <a:prstGeom prst="rect">
            <a:avLst/>
          </a:prstGeom>
          <a:noFill/>
        </p:spPr>
        <p:txBody>
          <a:bodyPr wrap="none" rtlCol="0">
            <a:spAutoFit/>
          </a:bodyPr>
          <a:lstStyle/>
          <a:p>
            <a:r>
              <a:rPr kumimoji="1" lang="zh-CN" altLang="en-US" sz="1200" b="1" smtClean="0">
                <a:solidFill>
                  <a:schemeClr val="bg1">
                    <a:lumMod val="50000"/>
                  </a:schemeClr>
                </a:solidFill>
                <a:latin typeface="SimHei" charset="0"/>
                <a:ea typeface="SimHei" charset="0"/>
                <a:cs typeface="SimHei" charset="0"/>
              </a:rPr>
              <a:t>自动恢复</a:t>
            </a:r>
            <a:endParaRPr kumimoji="1" lang="zh-CN" altLang="en-US" sz="1200" b="1" dirty="0">
              <a:solidFill>
                <a:schemeClr val="bg1">
                  <a:lumMod val="50000"/>
                </a:schemeClr>
              </a:solidFill>
              <a:latin typeface="SimHei" charset="0"/>
              <a:ea typeface="SimHei" charset="0"/>
              <a:cs typeface="SimHei" charset="0"/>
            </a:endParaRPr>
          </a:p>
        </p:txBody>
      </p:sp>
      <p:cxnSp>
        <p:nvCxnSpPr>
          <p:cNvPr id="433" name="直线箭头连接符 432"/>
          <p:cNvCxnSpPr>
            <a:stCxn id="318" idx="3"/>
            <a:endCxn id="40" idx="1"/>
          </p:cNvCxnSpPr>
          <p:nvPr/>
        </p:nvCxnSpPr>
        <p:spPr>
          <a:xfrm>
            <a:off x="3844454" y="1275759"/>
            <a:ext cx="1163310" cy="20351"/>
          </a:xfrm>
          <a:prstGeom prst="straightConnector1">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36" name="文本框 435"/>
          <p:cNvSpPr txBox="1"/>
          <p:nvPr/>
        </p:nvSpPr>
        <p:spPr>
          <a:xfrm>
            <a:off x="4140582" y="929196"/>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437" name="文本框 436"/>
          <p:cNvSpPr txBox="1"/>
          <p:nvPr/>
        </p:nvSpPr>
        <p:spPr>
          <a:xfrm>
            <a:off x="5748332" y="2819387"/>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cxnSp>
        <p:nvCxnSpPr>
          <p:cNvPr id="438" name="曲线连接符 437"/>
          <p:cNvCxnSpPr>
            <a:stCxn id="27" idx="2"/>
            <a:endCxn id="355" idx="0"/>
          </p:cNvCxnSpPr>
          <p:nvPr/>
        </p:nvCxnSpPr>
        <p:spPr>
          <a:xfrm rot="5400000">
            <a:off x="4038314" y="1895055"/>
            <a:ext cx="808440" cy="2390460"/>
          </a:xfrm>
          <a:prstGeom prst="curvedConnector3">
            <a:avLst>
              <a:gd name="adj1" fmla="val 50000"/>
            </a:avLst>
          </a:prstGeom>
          <a:ln w="2540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45" name="文本框 444"/>
          <p:cNvSpPr txBox="1"/>
          <p:nvPr/>
        </p:nvSpPr>
        <p:spPr>
          <a:xfrm>
            <a:off x="4585568" y="2694802"/>
            <a:ext cx="800219" cy="276999"/>
          </a:xfrm>
          <a:prstGeom prst="rect">
            <a:avLst/>
          </a:prstGeom>
          <a:noFill/>
        </p:spPr>
        <p:txBody>
          <a:bodyPr wrap="none" rtlCol="0">
            <a:spAutoFit/>
          </a:bodyPr>
          <a:lstStyle/>
          <a:p>
            <a:r>
              <a:rPr kumimoji="1" lang="zh-CN" altLang="en-US" sz="1200" b="1" smtClean="0">
                <a:solidFill>
                  <a:srgbClr val="C00000"/>
                </a:solidFill>
                <a:latin typeface="SimHei" charset="0"/>
                <a:ea typeface="SimHei" charset="0"/>
                <a:cs typeface="SimHei" charset="0"/>
              </a:rPr>
              <a:t>熔断拒绝</a:t>
            </a:r>
            <a:endParaRPr kumimoji="1" lang="zh-CN" altLang="en-US" sz="1200" b="1" dirty="0" smtClean="0">
              <a:solidFill>
                <a:srgbClr val="C00000"/>
              </a:solidFill>
              <a:latin typeface="SimHei" charset="0"/>
              <a:ea typeface="SimHei" charset="0"/>
              <a:cs typeface="SimHei" charset="0"/>
            </a:endParaRPr>
          </a:p>
        </p:txBody>
      </p:sp>
      <p:sp>
        <p:nvSpPr>
          <p:cNvPr id="446" name="文本框 445"/>
          <p:cNvSpPr txBox="1"/>
          <p:nvPr/>
        </p:nvSpPr>
        <p:spPr>
          <a:xfrm>
            <a:off x="4068862" y="3815629"/>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cxnSp>
        <p:nvCxnSpPr>
          <p:cNvPr id="448" name="曲线连接符 447"/>
          <p:cNvCxnSpPr>
            <a:stCxn id="318" idx="3"/>
            <a:endCxn id="27" idx="1"/>
          </p:cNvCxnSpPr>
          <p:nvPr/>
        </p:nvCxnSpPr>
        <p:spPr>
          <a:xfrm>
            <a:off x="3844454" y="1275759"/>
            <a:ext cx="1163310" cy="1176306"/>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1" name="文本框 450"/>
          <p:cNvSpPr txBox="1"/>
          <p:nvPr/>
        </p:nvSpPr>
        <p:spPr>
          <a:xfrm>
            <a:off x="4435862" y="1653107"/>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Tree>
    <p:extLst>
      <p:ext uri="{BB962C8B-B14F-4D97-AF65-F5344CB8AC3E}">
        <p14:creationId xmlns:p14="http://schemas.microsoft.com/office/powerpoint/2010/main" val="1104805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3.9</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舱壁隔离</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
        <p:nvSpPr>
          <p:cNvPr id="54" name="圆角矩形 53"/>
          <p:cNvSpPr/>
          <p:nvPr/>
        </p:nvSpPr>
        <p:spPr>
          <a:xfrm>
            <a:off x="769381" y="3286716"/>
            <a:ext cx="1194299"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grpSp>
        <p:nvGrpSpPr>
          <p:cNvPr id="68" name="组 67"/>
          <p:cNvGrpSpPr/>
          <p:nvPr/>
        </p:nvGrpSpPr>
        <p:grpSpPr>
          <a:xfrm>
            <a:off x="2961556" y="942573"/>
            <a:ext cx="2961964" cy="1581351"/>
            <a:chOff x="2647224" y="3647872"/>
            <a:chExt cx="2961964" cy="1581351"/>
          </a:xfrm>
        </p:grpSpPr>
        <p:sp>
          <p:nvSpPr>
            <p:cNvPr id="55" name="圆角矩形 54"/>
            <p:cNvSpPr/>
            <p:nvPr/>
          </p:nvSpPr>
          <p:spPr>
            <a:xfrm>
              <a:off x="2850703"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1</a:t>
              </a:r>
              <a:endParaRPr kumimoji="1" lang="zh-CN" altLang="en-US" sz="1400" dirty="0" smtClean="0">
                <a:latin typeface="SimHei" charset="0"/>
                <a:ea typeface="SimHei" charset="0"/>
                <a:cs typeface="SimHei" charset="0"/>
              </a:endParaRPr>
            </a:p>
          </p:txBody>
        </p:sp>
        <p:sp>
          <p:nvSpPr>
            <p:cNvPr id="56" name="圆角矩形 55"/>
            <p:cNvSpPr/>
            <p:nvPr/>
          </p:nvSpPr>
          <p:spPr>
            <a:xfrm>
              <a:off x="4191488"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2</a:t>
              </a:r>
              <a:endParaRPr kumimoji="1" lang="zh-CN" altLang="en-US" sz="1400" dirty="0" smtClean="0">
                <a:latin typeface="SimHei" charset="0"/>
                <a:ea typeface="SimHei" charset="0"/>
                <a:cs typeface="SimHei" charset="0"/>
              </a:endParaRPr>
            </a:p>
          </p:txBody>
        </p:sp>
        <p:sp>
          <p:nvSpPr>
            <p:cNvPr id="57" name="圆角矩形 56"/>
            <p:cNvSpPr/>
            <p:nvPr/>
          </p:nvSpPr>
          <p:spPr>
            <a:xfrm>
              <a:off x="2850703" y="4587921"/>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x</a:t>
              </a:r>
              <a:endParaRPr kumimoji="1" lang="zh-CN" altLang="en-US" sz="1400" dirty="0" smtClean="0">
                <a:latin typeface="SimHei" charset="0"/>
                <a:ea typeface="SimHei" charset="0"/>
                <a:cs typeface="SimHei" charset="0"/>
              </a:endParaRPr>
            </a:p>
          </p:txBody>
        </p:sp>
        <p:sp>
          <p:nvSpPr>
            <p:cNvPr id="58" name="圆角矩形 57"/>
            <p:cNvSpPr/>
            <p:nvPr/>
          </p:nvSpPr>
          <p:spPr>
            <a:xfrm>
              <a:off x="4191488" y="4587921"/>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N</a:t>
              </a:r>
              <a:endParaRPr kumimoji="1" lang="zh-CN" altLang="en-US" sz="1400" dirty="0" smtClean="0">
                <a:latin typeface="SimHei" charset="0"/>
                <a:ea typeface="SimHei" charset="0"/>
                <a:cs typeface="SimHei" charset="0"/>
              </a:endParaRPr>
            </a:p>
          </p:txBody>
        </p:sp>
        <p:sp>
          <p:nvSpPr>
            <p:cNvPr id="59" name="圆角矩形 58"/>
            <p:cNvSpPr/>
            <p:nvPr/>
          </p:nvSpPr>
          <p:spPr>
            <a:xfrm>
              <a:off x="2647224" y="3647872"/>
              <a:ext cx="2961964" cy="1581351"/>
            </a:xfrm>
            <a:prstGeom prst="roundRect">
              <a:avLst/>
            </a:prstGeom>
            <a:no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solidFill>
                  <a:latin typeface="SimHei" charset="0"/>
                  <a:ea typeface="SimHei" charset="0"/>
                  <a:cs typeface="SimHei" charset="0"/>
                </a:rPr>
                <a:t>线程池</a:t>
              </a:r>
              <a:r>
                <a:rPr kumimoji="1" lang="en-US" altLang="zh-CN" sz="1400" dirty="0" smtClean="0">
                  <a:solidFill>
                    <a:schemeClr val="tx1"/>
                  </a:solidFill>
                  <a:latin typeface="SimHei" charset="0"/>
                  <a:ea typeface="SimHei" charset="0"/>
                  <a:cs typeface="SimHei" charset="0"/>
                </a:rPr>
                <a:t>A</a:t>
              </a: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p:txBody>
        </p:sp>
      </p:grpSp>
      <p:sp>
        <p:nvSpPr>
          <p:cNvPr id="60" name="圆角矩形 59"/>
          <p:cNvSpPr/>
          <p:nvPr/>
        </p:nvSpPr>
        <p:spPr>
          <a:xfrm>
            <a:off x="6999046" y="4424768"/>
            <a:ext cx="1194299"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61" name="圆角矩形 60"/>
          <p:cNvSpPr/>
          <p:nvPr/>
        </p:nvSpPr>
        <p:spPr>
          <a:xfrm>
            <a:off x="6966196" y="3279868"/>
            <a:ext cx="1260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62" name="曲线连接符 61"/>
          <p:cNvCxnSpPr>
            <a:stCxn id="59" idx="3"/>
            <a:endCxn id="61" idx="1"/>
          </p:cNvCxnSpPr>
          <p:nvPr/>
        </p:nvCxnSpPr>
        <p:spPr>
          <a:xfrm>
            <a:off x="5923520" y="1733249"/>
            <a:ext cx="1042676" cy="1780619"/>
          </a:xfrm>
          <a:prstGeom prst="curvedConnector3">
            <a:avLst>
              <a:gd name="adj1" fmla="val 50000"/>
            </a:avLst>
          </a:prstGeom>
          <a:ln w="2540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a:stCxn id="61" idx="2"/>
            <a:endCxn id="60" idx="0"/>
          </p:cNvCxnSpPr>
          <p:nvPr/>
        </p:nvCxnSpPr>
        <p:spPr>
          <a:xfrm>
            <a:off x="7596196" y="3747868"/>
            <a:ext cx="0" cy="676900"/>
          </a:xfrm>
          <a:prstGeom prst="straightConnector1">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7" name="文本框 66"/>
          <p:cNvSpPr txBox="1"/>
          <p:nvPr/>
        </p:nvSpPr>
        <p:spPr>
          <a:xfrm>
            <a:off x="2374530" y="3142969"/>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grpSp>
        <p:nvGrpSpPr>
          <p:cNvPr id="71" name="组 70"/>
          <p:cNvGrpSpPr/>
          <p:nvPr/>
        </p:nvGrpSpPr>
        <p:grpSpPr>
          <a:xfrm>
            <a:off x="2961556" y="2723547"/>
            <a:ext cx="2961964" cy="1581351"/>
            <a:chOff x="2647224" y="3647872"/>
            <a:chExt cx="2961964" cy="1581351"/>
          </a:xfrm>
        </p:grpSpPr>
        <p:sp>
          <p:nvSpPr>
            <p:cNvPr id="72" name="圆角矩形 71"/>
            <p:cNvSpPr/>
            <p:nvPr/>
          </p:nvSpPr>
          <p:spPr>
            <a:xfrm>
              <a:off x="2850703" y="3989798"/>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C00000"/>
                  </a:solidFill>
                  <a:latin typeface="SimHei" charset="0"/>
                  <a:ea typeface="SimHei" charset="0"/>
                  <a:cs typeface="SimHei" charset="0"/>
                </a:rPr>
                <a:t>线程</a:t>
              </a:r>
              <a:r>
                <a:rPr kumimoji="1" lang="en-US" altLang="zh-CN" sz="1400" dirty="0" smtClean="0">
                  <a:solidFill>
                    <a:srgbClr val="C00000"/>
                  </a:solidFill>
                  <a:latin typeface="SimHei" charset="0"/>
                  <a:ea typeface="SimHei" charset="0"/>
                  <a:cs typeface="SimHei" charset="0"/>
                </a:rPr>
                <a:t>1</a:t>
              </a:r>
              <a:endParaRPr kumimoji="1" lang="zh-CN" altLang="en-US" sz="1400" dirty="0" smtClean="0">
                <a:solidFill>
                  <a:srgbClr val="C00000"/>
                </a:solidFill>
                <a:latin typeface="SimHei" charset="0"/>
                <a:ea typeface="SimHei" charset="0"/>
                <a:cs typeface="SimHei" charset="0"/>
              </a:endParaRPr>
            </a:p>
          </p:txBody>
        </p:sp>
        <p:sp>
          <p:nvSpPr>
            <p:cNvPr id="73" name="圆角矩形 72"/>
            <p:cNvSpPr/>
            <p:nvPr/>
          </p:nvSpPr>
          <p:spPr>
            <a:xfrm>
              <a:off x="4191488" y="3989798"/>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C00000"/>
                  </a:solidFill>
                  <a:latin typeface="SimHei" charset="0"/>
                  <a:ea typeface="SimHei" charset="0"/>
                  <a:cs typeface="SimHei" charset="0"/>
                </a:rPr>
                <a:t>线程</a:t>
              </a:r>
              <a:r>
                <a:rPr kumimoji="1" lang="en-US" altLang="zh-CN" sz="1400" dirty="0" smtClean="0">
                  <a:solidFill>
                    <a:srgbClr val="C00000"/>
                  </a:solidFill>
                  <a:latin typeface="SimHei" charset="0"/>
                  <a:ea typeface="SimHei" charset="0"/>
                  <a:cs typeface="SimHei" charset="0"/>
                </a:rPr>
                <a:t>2</a:t>
              </a:r>
              <a:endParaRPr kumimoji="1" lang="zh-CN" altLang="en-US" sz="1400" dirty="0" smtClean="0">
                <a:solidFill>
                  <a:srgbClr val="C00000"/>
                </a:solidFill>
                <a:latin typeface="SimHei" charset="0"/>
                <a:ea typeface="SimHei" charset="0"/>
                <a:cs typeface="SimHei" charset="0"/>
              </a:endParaRPr>
            </a:p>
          </p:txBody>
        </p:sp>
        <p:sp>
          <p:nvSpPr>
            <p:cNvPr id="74" name="圆角矩形 73"/>
            <p:cNvSpPr/>
            <p:nvPr/>
          </p:nvSpPr>
          <p:spPr>
            <a:xfrm>
              <a:off x="2850703" y="4587921"/>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C00000"/>
                  </a:solidFill>
                  <a:latin typeface="SimHei" charset="0"/>
                  <a:ea typeface="SimHei" charset="0"/>
                  <a:cs typeface="SimHei" charset="0"/>
                </a:rPr>
                <a:t>线程</a:t>
              </a:r>
              <a:r>
                <a:rPr kumimoji="1" lang="en-US" altLang="zh-CN" sz="1400" dirty="0" smtClean="0">
                  <a:solidFill>
                    <a:srgbClr val="C00000"/>
                  </a:solidFill>
                  <a:latin typeface="SimHei" charset="0"/>
                  <a:ea typeface="SimHei" charset="0"/>
                  <a:cs typeface="SimHei" charset="0"/>
                </a:rPr>
                <a:t>x</a:t>
              </a:r>
              <a:endParaRPr kumimoji="1" lang="zh-CN" altLang="en-US" sz="1400" dirty="0" smtClean="0">
                <a:solidFill>
                  <a:srgbClr val="C00000"/>
                </a:solidFill>
                <a:latin typeface="SimHei" charset="0"/>
                <a:ea typeface="SimHei" charset="0"/>
                <a:cs typeface="SimHei" charset="0"/>
              </a:endParaRPr>
            </a:p>
          </p:txBody>
        </p:sp>
        <p:sp>
          <p:nvSpPr>
            <p:cNvPr id="75" name="圆角矩形 74"/>
            <p:cNvSpPr/>
            <p:nvPr/>
          </p:nvSpPr>
          <p:spPr>
            <a:xfrm>
              <a:off x="4191488" y="4587921"/>
              <a:ext cx="1194299"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C00000"/>
                  </a:solidFill>
                  <a:latin typeface="SimHei" charset="0"/>
                  <a:ea typeface="SimHei" charset="0"/>
                  <a:cs typeface="SimHei" charset="0"/>
                </a:rPr>
                <a:t>线程</a:t>
              </a:r>
              <a:r>
                <a:rPr kumimoji="1" lang="en-US" altLang="zh-CN" sz="1400" dirty="0" smtClean="0">
                  <a:solidFill>
                    <a:srgbClr val="C00000"/>
                  </a:solidFill>
                  <a:latin typeface="SimHei" charset="0"/>
                  <a:ea typeface="SimHei" charset="0"/>
                  <a:cs typeface="SimHei" charset="0"/>
                </a:rPr>
                <a:t>N</a:t>
              </a:r>
              <a:endParaRPr kumimoji="1" lang="zh-CN" altLang="en-US" sz="1400" dirty="0" smtClean="0">
                <a:solidFill>
                  <a:srgbClr val="C00000"/>
                </a:solidFill>
                <a:latin typeface="SimHei" charset="0"/>
                <a:ea typeface="SimHei" charset="0"/>
                <a:cs typeface="SimHei" charset="0"/>
              </a:endParaRPr>
            </a:p>
          </p:txBody>
        </p:sp>
        <p:sp>
          <p:nvSpPr>
            <p:cNvPr id="76" name="圆角矩形 75"/>
            <p:cNvSpPr/>
            <p:nvPr/>
          </p:nvSpPr>
          <p:spPr>
            <a:xfrm>
              <a:off x="2647224" y="3647872"/>
              <a:ext cx="2961964" cy="1581351"/>
            </a:xfrm>
            <a:prstGeom prst="round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C00000"/>
                  </a:solidFill>
                  <a:latin typeface="SimHei" charset="0"/>
                  <a:ea typeface="SimHei" charset="0"/>
                  <a:cs typeface="SimHei" charset="0"/>
                </a:rPr>
                <a:t>线程池</a:t>
              </a:r>
              <a:r>
                <a:rPr kumimoji="1" lang="en-US" altLang="zh-CN" sz="1400" dirty="0" smtClean="0">
                  <a:solidFill>
                    <a:srgbClr val="C00000"/>
                  </a:solidFill>
                  <a:latin typeface="SimHei" charset="0"/>
                  <a:ea typeface="SimHei" charset="0"/>
                  <a:cs typeface="SimHei" charset="0"/>
                </a:rPr>
                <a:t>B</a:t>
              </a:r>
              <a:endParaRPr kumimoji="1" lang="zh-CN" altLang="en-US" sz="1400" dirty="0" smtClean="0">
                <a:solidFill>
                  <a:srgbClr val="C00000"/>
                </a:solidFill>
                <a:latin typeface="SimHei" charset="0"/>
                <a:ea typeface="SimHei" charset="0"/>
                <a:cs typeface="SimHei" charset="0"/>
              </a:endParaRPr>
            </a:p>
            <a:p>
              <a:pPr algn="ctr"/>
              <a:endParaRPr kumimoji="1" lang="zh-CN" altLang="en-US" sz="1400" dirty="0">
                <a:solidFill>
                  <a:srgbClr val="C00000"/>
                </a:solidFill>
                <a:latin typeface="SimHei" charset="0"/>
                <a:ea typeface="SimHei" charset="0"/>
                <a:cs typeface="SimHei" charset="0"/>
              </a:endParaRPr>
            </a:p>
            <a:p>
              <a:pPr algn="ctr"/>
              <a:endParaRPr kumimoji="1" lang="zh-CN" altLang="en-US" sz="1400" dirty="0" smtClean="0">
                <a:solidFill>
                  <a:srgbClr val="C00000"/>
                </a:solidFill>
                <a:latin typeface="SimHei" charset="0"/>
                <a:ea typeface="SimHei" charset="0"/>
                <a:cs typeface="SimHei" charset="0"/>
              </a:endParaRPr>
            </a:p>
            <a:p>
              <a:pPr algn="ctr"/>
              <a:endParaRPr kumimoji="1" lang="zh-CN" altLang="en-US" sz="1400" dirty="0">
                <a:solidFill>
                  <a:srgbClr val="C00000"/>
                </a:solidFill>
                <a:latin typeface="SimHei" charset="0"/>
                <a:ea typeface="SimHei" charset="0"/>
                <a:cs typeface="SimHei" charset="0"/>
              </a:endParaRPr>
            </a:p>
            <a:p>
              <a:pPr algn="ctr"/>
              <a:endParaRPr kumimoji="1" lang="zh-CN" altLang="en-US" sz="1400" dirty="0" smtClean="0">
                <a:solidFill>
                  <a:srgbClr val="C00000"/>
                </a:solidFill>
                <a:latin typeface="SimHei" charset="0"/>
                <a:ea typeface="SimHei" charset="0"/>
                <a:cs typeface="SimHei" charset="0"/>
              </a:endParaRPr>
            </a:p>
            <a:p>
              <a:pPr algn="ctr"/>
              <a:endParaRPr kumimoji="1" lang="zh-CN" altLang="en-US" sz="1400" dirty="0">
                <a:solidFill>
                  <a:srgbClr val="C00000"/>
                </a:solidFill>
                <a:latin typeface="SimHei" charset="0"/>
                <a:ea typeface="SimHei" charset="0"/>
                <a:cs typeface="SimHei" charset="0"/>
              </a:endParaRPr>
            </a:p>
            <a:p>
              <a:pPr algn="ctr"/>
              <a:endParaRPr kumimoji="1" lang="zh-CN" altLang="en-US" sz="1400" dirty="0" smtClean="0">
                <a:solidFill>
                  <a:srgbClr val="C00000"/>
                </a:solidFill>
                <a:latin typeface="SimHei" charset="0"/>
                <a:ea typeface="SimHei" charset="0"/>
                <a:cs typeface="SimHei" charset="0"/>
              </a:endParaRPr>
            </a:p>
          </p:txBody>
        </p:sp>
      </p:grpSp>
      <p:grpSp>
        <p:nvGrpSpPr>
          <p:cNvPr id="77" name="组 76"/>
          <p:cNvGrpSpPr/>
          <p:nvPr/>
        </p:nvGrpSpPr>
        <p:grpSpPr>
          <a:xfrm>
            <a:off x="2961556" y="4504521"/>
            <a:ext cx="2961964" cy="1581351"/>
            <a:chOff x="2647224" y="3647872"/>
            <a:chExt cx="2961964" cy="1581351"/>
          </a:xfrm>
        </p:grpSpPr>
        <p:sp>
          <p:nvSpPr>
            <p:cNvPr id="78" name="圆角矩形 77"/>
            <p:cNvSpPr/>
            <p:nvPr/>
          </p:nvSpPr>
          <p:spPr>
            <a:xfrm>
              <a:off x="2850703"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1</a:t>
              </a:r>
              <a:endParaRPr kumimoji="1" lang="zh-CN" altLang="en-US" sz="1400" dirty="0" smtClean="0">
                <a:latin typeface="SimHei" charset="0"/>
                <a:ea typeface="SimHei" charset="0"/>
                <a:cs typeface="SimHei" charset="0"/>
              </a:endParaRPr>
            </a:p>
          </p:txBody>
        </p:sp>
        <p:sp>
          <p:nvSpPr>
            <p:cNvPr id="79" name="圆角矩形 78"/>
            <p:cNvSpPr/>
            <p:nvPr/>
          </p:nvSpPr>
          <p:spPr>
            <a:xfrm>
              <a:off x="4191488" y="3989798"/>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2</a:t>
              </a:r>
              <a:endParaRPr kumimoji="1" lang="zh-CN" altLang="en-US" sz="1400" dirty="0" smtClean="0">
                <a:latin typeface="SimHei" charset="0"/>
                <a:ea typeface="SimHei" charset="0"/>
                <a:cs typeface="SimHei" charset="0"/>
              </a:endParaRPr>
            </a:p>
          </p:txBody>
        </p:sp>
        <p:sp>
          <p:nvSpPr>
            <p:cNvPr id="80" name="圆角矩形 79"/>
            <p:cNvSpPr/>
            <p:nvPr/>
          </p:nvSpPr>
          <p:spPr>
            <a:xfrm>
              <a:off x="2850703" y="4587921"/>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x</a:t>
              </a:r>
              <a:endParaRPr kumimoji="1" lang="zh-CN" altLang="en-US" sz="1400" dirty="0" smtClean="0">
                <a:latin typeface="SimHei" charset="0"/>
                <a:ea typeface="SimHei" charset="0"/>
                <a:cs typeface="SimHei" charset="0"/>
              </a:endParaRPr>
            </a:p>
          </p:txBody>
        </p:sp>
        <p:sp>
          <p:nvSpPr>
            <p:cNvPr id="81" name="圆角矩形 80"/>
            <p:cNvSpPr/>
            <p:nvPr/>
          </p:nvSpPr>
          <p:spPr>
            <a:xfrm>
              <a:off x="4191488" y="4587921"/>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线程</a:t>
              </a:r>
              <a:r>
                <a:rPr kumimoji="1" lang="en-US" altLang="zh-CN" sz="1400" dirty="0" smtClean="0">
                  <a:latin typeface="SimHei" charset="0"/>
                  <a:ea typeface="SimHei" charset="0"/>
                  <a:cs typeface="SimHei" charset="0"/>
                </a:rPr>
                <a:t>N</a:t>
              </a:r>
              <a:endParaRPr kumimoji="1" lang="zh-CN" altLang="en-US" sz="1400" dirty="0" smtClean="0">
                <a:latin typeface="SimHei" charset="0"/>
                <a:ea typeface="SimHei" charset="0"/>
                <a:cs typeface="SimHei" charset="0"/>
              </a:endParaRPr>
            </a:p>
          </p:txBody>
        </p:sp>
        <p:sp>
          <p:nvSpPr>
            <p:cNvPr id="82" name="圆角矩形 81"/>
            <p:cNvSpPr/>
            <p:nvPr/>
          </p:nvSpPr>
          <p:spPr>
            <a:xfrm>
              <a:off x="2647224" y="3647872"/>
              <a:ext cx="2961964" cy="1581351"/>
            </a:xfrm>
            <a:prstGeom prst="roundRect">
              <a:avLst/>
            </a:prstGeom>
            <a:no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solidFill>
                  <a:latin typeface="SimHei" charset="0"/>
                  <a:ea typeface="SimHei" charset="0"/>
                  <a:cs typeface="SimHei" charset="0"/>
                </a:rPr>
                <a:t>线程池</a:t>
              </a:r>
              <a:r>
                <a:rPr kumimoji="1" lang="en-US" altLang="zh-CN" sz="1400" dirty="0" smtClean="0">
                  <a:solidFill>
                    <a:schemeClr val="tx1"/>
                  </a:solidFill>
                  <a:latin typeface="SimHei" charset="0"/>
                  <a:ea typeface="SimHei" charset="0"/>
                  <a:cs typeface="SimHei" charset="0"/>
                </a:rPr>
                <a:t>C</a:t>
              </a: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a:p>
              <a:pPr algn="ctr"/>
              <a:endParaRPr kumimoji="1" lang="zh-CN" altLang="en-US" sz="1400" dirty="0">
                <a:solidFill>
                  <a:schemeClr val="tx1"/>
                </a:solidFill>
                <a:latin typeface="SimHei" charset="0"/>
                <a:ea typeface="SimHei" charset="0"/>
                <a:cs typeface="SimHei" charset="0"/>
              </a:endParaRPr>
            </a:p>
            <a:p>
              <a:pPr algn="ctr"/>
              <a:endParaRPr kumimoji="1" lang="zh-CN" altLang="en-US" sz="1400" dirty="0" smtClean="0">
                <a:solidFill>
                  <a:schemeClr val="tx1"/>
                </a:solidFill>
                <a:latin typeface="SimHei" charset="0"/>
                <a:ea typeface="SimHei" charset="0"/>
                <a:cs typeface="SimHei" charset="0"/>
              </a:endParaRPr>
            </a:p>
          </p:txBody>
        </p:sp>
      </p:grpSp>
      <p:cxnSp>
        <p:nvCxnSpPr>
          <p:cNvPr id="83" name="曲线连接符 82"/>
          <p:cNvCxnSpPr>
            <a:stCxn id="82" idx="3"/>
            <a:endCxn id="61" idx="1"/>
          </p:cNvCxnSpPr>
          <p:nvPr/>
        </p:nvCxnSpPr>
        <p:spPr>
          <a:xfrm flipV="1">
            <a:off x="5923520" y="3513868"/>
            <a:ext cx="1042676" cy="1781329"/>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6" name="曲线连接符 85"/>
          <p:cNvCxnSpPr>
            <a:stCxn id="76" idx="3"/>
            <a:endCxn id="61" idx="1"/>
          </p:cNvCxnSpPr>
          <p:nvPr/>
        </p:nvCxnSpPr>
        <p:spPr>
          <a:xfrm flipV="1">
            <a:off x="5923520" y="3513868"/>
            <a:ext cx="1042676" cy="355"/>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54" idx="3"/>
            <a:endCxn id="59" idx="1"/>
          </p:cNvCxnSpPr>
          <p:nvPr/>
        </p:nvCxnSpPr>
        <p:spPr>
          <a:xfrm flipV="1">
            <a:off x="1963680" y="1733249"/>
            <a:ext cx="997876" cy="1787467"/>
          </a:xfrm>
          <a:prstGeom prst="curvedConnector3">
            <a:avLst>
              <a:gd name="adj1" fmla="val 50000"/>
            </a:avLst>
          </a:prstGeom>
          <a:ln w="2540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9" name="曲线连接符 98"/>
          <p:cNvCxnSpPr>
            <a:stCxn id="54" idx="3"/>
            <a:endCxn id="76" idx="1"/>
          </p:cNvCxnSpPr>
          <p:nvPr/>
        </p:nvCxnSpPr>
        <p:spPr>
          <a:xfrm flipV="1">
            <a:off x="1963680" y="3514223"/>
            <a:ext cx="997876" cy="649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2" name="曲线连接符 101"/>
          <p:cNvCxnSpPr>
            <a:stCxn id="54" idx="3"/>
            <a:endCxn id="82" idx="1"/>
          </p:cNvCxnSpPr>
          <p:nvPr/>
        </p:nvCxnSpPr>
        <p:spPr>
          <a:xfrm>
            <a:off x="1963680" y="3520716"/>
            <a:ext cx="997876" cy="1774481"/>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920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3.10</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服务容错</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Tree>
    <p:extLst>
      <p:ext uri="{BB962C8B-B14F-4D97-AF65-F5344CB8AC3E}">
        <p14:creationId xmlns:p14="http://schemas.microsoft.com/office/powerpoint/2010/main" val="161987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3.11</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慢性尝试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23</a:t>
            </a:fld>
            <a:endParaRPr kumimoji="1" lang="zh-CN" altLang="en-US"/>
          </a:p>
        </p:txBody>
      </p:sp>
      <p:sp>
        <p:nvSpPr>
          <p:cNvPr id="25" name="圆角矩形 24"/>
          <p:cNvSpPr/>
          <p:nvPr/>
        </p:nvSpPr>
        <p:spPr>
          <a:xfrm>
            <a:off x="2435837" y="2218065"/>
            <a:ext cx="1194299"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尝试开关</a:t>
            </a:r>
          </a:p>
        </p:txBody>
      </p:sp>
      <p:sp>
        <p:nvSpPr>
          <p:cNvPr id="26" name="圆角矩形 25"/>
          <p:cNvSpPr/>
          <p:nvPr/>
        </p:nvSpPr>
        <p:spPr>
          <a:xfrm>
            <a:off x="4793447" y="2218065"/>
            <a:ext cx="12600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业务</a:t>
            </a:r>
            <a:endParaRPr kumimoji="1" lang="zh-CN" altLang="en-US" sz="1400" dirty="0" smtClean="0">
              <a:latin typeface="SimHei" charset="0"/>
              <a:ea typeface="SimHei" charset="0"/>
              <a:cs typeface="SimHei" charset="0"/>
            </a:endParaRPr>
          </a:p>
        </p:txBody>
      </p:sp>
      <p:sp>
        <p:nvSpPr>
          <p:cNvPr id="27" name="圆角矩形 26"/>
          <p:cNvSpPr/>
          <p:nvPr/>
        </p:nvSpPr>
        <p:spPr>
          <a:xfrm>
            <a:off x="713821" y="221500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cxnSp>
        <p:nvCxnSpPr>
          <p:cNvPr id="28" name="直线箭头连接符 27"/>
          <p:cNvCxnSpPr/>
          <p:nvPr/>
        </p:nvCxnSpPr>
        <p:spPr>
          <a:xfrm>
            <a:off x="3630136" y="2452065"/>
            <a:ext cx="1163311"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1" name="圆角矩形 30"/>
          <p:cNvSpPr/>
          <p:nvPr/>
        </p:nvSpPr>
        <p:spPr>
          <a:xfrm>
            <a:off x="4793447" y="1062110"/>
            <a:ext cx="12600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计算尝</a:t>
            </a:r>
          </a:p>
          <a:p>
            <a:pPr algn="ctr"/>
            <a:r>
              <a:rPr kumimoji="1" lang="zh-CN" altLang="en-US" sz="1400" dirty="0" smtClean="0">
                <a:latin typeface="SimHei" charset="0"/>
                <a:ea typeface="SimHei" charset="0"/>
                <a:cs typeface="SimHei" charset="0"/>
              </a:rPr>
              <a:t>试时间</a:t>
            </a:r>
          </a:p>
        </p:txBody>
      </p:sp>
      <p:sp>
        <p:nvSpPr>
          <p:cNvPr id="32" name="文本框 31"/>
          <p:cNvSpPr txBox="1"/>
          <p:nvPr/>
        </p:nvSpPr>
        <p:spPr>
          <a:xfrm>
            <a:off x="3086397" y="1716639"/>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33" name="文本框 32"/>
          <p:cNvSpPr txBox="1"/>
          <p:nvPr/>
        </p:nvSpPr>
        <p:spPr>
          <a:xfrm>
            <a:off x="3115836" y="2794951"/>
            <a:ext cx="492443"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a:t>
            </a:r>
          </a:p>
        </p:txBody>
      </p:sp>
      <p:sp>
        <p:nvSpPr>
          <p:cNvPr id="34" name="文本框 33"/>
          <p:cNvSpPr txBox="1"/>
          <p:nvPr/>
        </p:nvSpPr>
        <p:spPr>
          <a:xfrm>
            <a:off x="3944517" y="2124113"/>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允许</a:t>
            </a:r>
            <a:endParaRPr kumimoji="1" lang="zh-CN" altLang="en-US" sz="1200" b="1" dirty="0">
              <a:latin typeface="SimHei" charset="0"/>
              <a:ea typeface="SimHei" charset="0"/>
              <a:cs typeface="SimHei" charset="0"/>
            </a:endParaRPr>
          </a:p>
        </p:txBody>
      </p:sp>
      <p:cxnSp>
        <p:nvCxnSpPr>
          <p:cNvPr id="36" name="直线箭头连接符 35"/>
          <p:cNvCxnSpPr/>
          <p:nvPr/>
        </p:nvCxnSpPr>
        <p:spPr>
          <a:xfrm flipV="1">
            <a:off x="5094829" y="1530110"/>
            <a:ext cx="0" cy="687955"/>
          </a:xfrm>
          <a:prstGeom prst="straightConnector1">
            <a:avLst/>
          </a:prstGeom>
          <a:ln w="22225">
            <a:solidFill>
              <a:schemeClr val="accent3">
                <a:lumMod val="50000"/>
              </a:schemeClr>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2435837" y="1041759"/>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cxnSp>
        <p:nvCxnSpPr>
          <p:cNvPr id="38" name="曲线连接符 37"/>
          <p:cNvCxnSpPr/>
          <p:nvPr/>
        </p:nvCxnSpPr>
        <p:spPr>
          <a:xfrm>
            <a:off x="6053447" y="2452065"/>
            <a:ext cx="665086" cy="6199"/>
          </a:xfrm>
          <a:prstGeom prst="curvedConnector3">
            <a:avLst>
              <a:gd name="adj1" fmla="val 50000"/>
            </a:avLst>
          </a:prstGeom>
          <a:ln w="22225">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a:off x="1908121" y="2449001"/>
            <a:ext cx="527716" cy="3064"/>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p:nvPr/>
        </p:nvCxnSpPr>
        <p:spPr>
          <a:xfrm>
            <a:off x="3032987" y="1509759"/>
            <a:ext cx="0" cy="708306"/>
          </a:xfrm>
          <a:prstGeom prst="straightConnector1">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 name="圆角矩形 43"/>
          <p:cNvSpPr/>
          <p:nvPr/>
        </p:nvSpPr>
        <p:spPr>
          <a:xfrm>
            <a:off x="6718533" y="2224264"/>
            <a:ext cx="1260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57" name="肘形连接符 56"/>
          <p:cNvCxnSpPr>
            <a:stCxn id="25" idx="2"/>
            <a:endCxn id="44" idx="2"/>
          </p:cNvCxnSpPr>
          <p:nvPr/>
        </p:nvCxnSpPr>
        <p:spPr>
          <a:xfrm rot="16200000" flipH="1">
            <a:off x="5187661" y="531391"/>
            <a:ext cx="6199" cy="4315546"/>
          </a:xfrm>
          <a:prstGeom prst="bentConnector3">
            <a:avLst>
              <a:gd name="adj1" fmla="val 931926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p:nvPr/>
        </p:nvCxnSpPr>
        <p:spPr>
          <a:xfrm>
            <a:off x="5737778" y="1530110"/>
            <a:ext cx="0" cy="687955"/>
          </a:xfrm>
          <a:prstGeom prst="straightConnector1">
            <a:avLst/>
          </a:prstGeom>
          <a:ln w="22225">
            <a:solidFill>
              <a:schemeClr val="accent3">
                <a:lumMod val="50000"/>
              </a:schemeClr>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66" name="文本框 65"/>
          <p:cNvSpPr txBox="1"/>
          <p:nvPr/>
        </p:nvSpPr>
        <p:spPr>
          <a:xfrm>
            <a:off x="6159556" y="976843"/>
            <a:ext cx="2185214" cy="646331"/>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每次尝试的时间会逐渐拉长，</a:t>
            </a:r>
          </a:p>
          <a:p>
            <a:r>
              <a:rPr kumimoji="1" lang="zh-CN" altLang="en-US" sz="1200" b="1" dirty="0" smtClean="0">
                <a:latin typeface="SimHei" charset="0"/>
                <a:ea typeface="SimHei" charset="0"/>
                <a:cs typeface="SimHei" charset="0"/>
              </a:rPr>
              <a:t>使用对数函数</a:t>
            </a:r>
            <a:r>
              <a:rPr kumimoji="1" lang="zh-CN" altLang="en-US" sz="1200" b="1" dirty="0">
                <a:latin typeface="SimHei" charset="0"/>
                <a:ea typeface="SimHei" charset="0"/>
                <a:cs typeface="SimHei" charset="0"/>
              </a:rPr>
              <a:t>、</a:t>
            </a:r>
            <a:r>
              <a:rPr kumimoji="1" lang="zh-CN" altLang="en-US" sz="1200" b="1" dirty="0" smtClean="0">
                <a:latin typeface="SimHei" charset="0"/>
                <a:ea typeface="SimHei" charset="0"/>
                <a:cs typeface="SimHei" charset="0"/>
              </a:rPr>
              <a:t>指数函数或</a:t>
            </a:r>
          </a:p>
          <a:p>
            <a:r>
              <a:rPr kumimoji="1" lang="zh-CN" altLang="en-US" sz="1200" b="1" dirty="0" smtClean="0">
                <a:latin typeface="SimHei" charset="0"/>
                <a:ea typeface="SimHei" charset="0"/>
                <a:cs typeface="SimHei" charset="0"/>
              </a:rPr>
              <a:t>复杂函数来作为慢性函数</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1090327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高级设计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24</a:t>
            </a:fld>
            <a:endParaRPr kumimoji="1" lang="zh-CN" altLang="en-US"/>
          </a:p>
        </p:txBody>
      </p:sp>
    </p:spTree>
    <p:extLst>
      <p:ext uri="{BB962C8B-B14F-4D97-AF65-F5344CB8AC3E}">
        <p14:creationId xmlns:p14="http://schemas.microsoft.com/office/powerpoint/2010/main" val="1500051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4.1</a:t>
            </a:r>
            <a:r>
              <a:rPr kumimoji="1" lang="zh-CN" altLang="en-US" sz="3200" dirty="0" smtClean="0">
                <a:latin typeface="SimHei" charset="0"/>
                <a:ea typeface="SimHei" charset="0"/>
                <a:cs typeface="SimHei" charset="0"/>
              </a:rPr>
              <a:t> </a:t>
            </a:r>
            <a:r>
              <a:rPr kumimoji="1" lang="zh-CN" altLang="en-US" sz="3200" dirty="0" smtClean="0">
                <a:latin typeface="SimHei" charset="0"/>
                <a:ea typeface="SimHei" charset="0"/>
                <a:cs typeface="SimHei" charset="0"/>
              </a:rPr>
              <a:t>链路追踪</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25</a:t>
            </a:fld>
            <a:endParaRPr kumimoji="1" lang="zh-CN" altLang="en-US"/>
          </a:p>
        </p:txBody>
      </p:sp>
      <p:sp>
        <p:nvSpPr>
          <p:cNvPr id="26" name="圆角矩形 25"/>
          <p:cNvSpPr/>
          <p:nvPr/>
        </p:nvSpPr>
        <p:spPr>
          <a:xfrm>
            <a:off x="2045831" y="284415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sp>
        <p:nvSpPr>
          <p:cNvPr id="27" name="圆角矩形 26"/>
          <p:cNvSpPr/>
          <p:nvPr/>
        </p:nvSpPr>
        <p:spPr>
          <a:xfrm>
            <a:off x="3466070" y="132380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30" name="曲线连接符 29"/>
          <p:cNvCxnSpPr>
            <a:stCxn id="26" idx="3"/>
            <a:endCxn id="27" idx="2"/>
          </p:cNvCxnSpPr>
          <p:nvPr/>
        </p:nvCxnSpPr>
        <p:spPr>
          <a:xfrm flipV="1">
            <a:off x="3240131" y="1791804"/>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4660370" y="284415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34" name="曲线连接符 33"/>
          <p:cNvCxnSpPr>
            <a:stCxn id="27" idx="3"/>
            <a:endCxn id="33" idx="0"/>
          </p:cNvCxnSpPr>
          <p:nvPr/>
        </p:nvCxnSpPr>
        <p:spPr>
          <a:xfrm>
            <a:off x="4660370" y="1557804"/>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27" idx="1"/>
            <a:endCxn id="26" idx="0"/>
          </p:cNvCxnSpPr>
          <p:nvPr/>
        </p:nvCxnSpPr>
        <p:spPr>
          <a:xfrm rot="10800000" flipV="1">
            <a:off x="2642982" y="1557804"/>
            <a:ext cx="823089"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0" name="曲线连接符 49"/>
          <p:cNvCxnSpPr>
            <a:stCxn id="33" idx="1"/>
            <a:endCxn id="27" idx="2"/>
          </p:cNvCxnSpPr>
          <p:nvPr/>
        </p:nvCxnSpPr>
        <p:spPr>
          <a:xfrm rot="10800000">
            <a:off x="4063220" y="1791804"/>
            <a:ext cx="597150" cy="128635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9" name="圆角矩形 58"/>
          <p:cNvSpPr/>
          <p:nvPr/>
        </p:nvSpPr>
        <p:spPr>
          <a:xfrm>
            <a:off x="4660370" y="459850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a:p>
            <a:pPr algn="ctr"/>
            <a:r>
              <a:rPr kumimoji="1" lang="zh-CN" altLang="en-US" sz="1400" dirty="0" smtClean="0">
                <a:latin typeface="SimHei" charset="0"/>
                <a:ea typeface="SimHei" charset="0"/>
                <a:cs typeface="SimHei" charset="0"/>
              </a:rPr>
              <a:t>节点</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60" name="曲线连接符 59"/>
          <p:cNvCxnSpPr>
            <a:stCxn id="33" idx="3"/>
            <a:endCxn id="59" idx="3"/>
          </p:cNvCxnSpPr>
          <p:nvPr/>
        </p:nvCxnSpPr>
        <p:spPr>
          <a:xfrm>
            <a:off x="5854670" y="3078154"/>
            <a:ext cx="12700" cy="1754350"/>
          </a:xfrm>
          <a:prstGeom prst="curvedConnector3">
            <a:avLst>
              <a:gd name="adj1" fmla="val 180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59" idx="1"/>
            <a:endCxn id="33" idx="2"/>
          </p:cNvCxnSpPr>
          <p:nvPr/>
        </p:nvCxnSpPr>
        <p:spPr>
          <a:xfrm rot="10800000" flipH="1">
            <a:off x="4660370" y="3312154"/>
            <a:ext cx="597150" cy="1520350"/>
          </a:xfrm>
          <a:prstGeom prst="curvedConnector4">
            <a:avLst>
              <a:gd name="adj1" fmla="val -38282"/>
              <a:gd name="adj2" fmla="val 7179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2" name="文本框 51"/>
          <p:cNvSpPr txBox="1"/>
          <p:nvPr/>
        </p:nvSpPr>
        <p:spPr>
          <a:xfrm>
            <a:off x="3510285" y="681169"/>
            <a:ext cx="1204176" cy="523220"/>
          </a:xfrm>
          <a:prstGeom prst="rect">
            <a:avLst/>
          </a:prstGeom>
          <a:noFill/>
        </p:spPr>
        <p:txBody>
          <a:bodyPr wrap="none" rtlCol="0">
            <a:spAutoFit/>
          </a:bodyPr>
          <a:lstStyle/>
          <a:p>
            <a:r>
              <a:rPr kumimoji="1" lang="zh-CN" altLang="en-US" sz="1400" dirty="0" smtClean="0"/>
              <a:t>交易</a:t>
            </a:r>
            <a:r>
              <a:rPr kumimoji="1" lang="en-US" altLang="zh-CN" sz="1400" dirty="0" smtClean="0"/>
              <a:t>001</a:t>
            </a:r>
            <a:endParaRPr kumimoji="1" lang="zh-CN" altLang="en-US" sz="1400" dirty="0" smtClean="0"/>
          </a:p>
          <a:p>
            <a:r>
              <a:rPr kumimoji="1" lang="zh-CN" altLang="en-US" sz="1400" dirty="0" smtClean="0"/>
              <a:t>交易</a:t>
            </a:r>
            <a:r>
              <a:rPr kumimoji="1" lang="en-US" altLang="zh-CN" sz="1400" dirty="0" smtClean="0"/>
              <a:t>ID:10000</a:t>
            </a:r>
            <a:endParaRPr kumimoji="1" lang="zh-CN" altLang="en-US" sz="1400" dirty="0" smtClean="0"/>
          </a:p>
        </p:txBody>
      </p:sp>
      <p:sp>
        <p:nvSpPr>
          <p:cNvPr id="53" name="文本框 52"/>
          <p:cNvSpPr txBox="1"/>
          <p:nvPr/>
        </p:nvSpPr>
        <p:spPr>
          <a:xfrm>
            <a:off x="5243520" y="1971667"/>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50ms</a:t>
            </a:r>
            <a:endParaRPr kumimoji="1" lang="zh-CN" altLang="en-US" sz="1200" dirty="0"/>
          </a:p>
        </p:txBody>
      </p:sp>
      <p:sp>
        <p:nvSpPr>
          <p:cNvPr id="74" name="文本框 73"/>
          <p:cNvSpPr txBox="1"/>
          <p:nvPr/>
        </p:nvSpPr>
        <p:spPr>
          <a:xfrm>
            <a:off x="4237529" y="2315578"/>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64ms</a:t>
            </a:r>
            <a:endParaRPr kumimoji="1" lang="zh-CN" altLang="en-US" sz="1200" dirty="0"/>
          </a:p>
        </p:txBody>
      </p:sp>
      <p:sp>
        <p:nvSpPr>
          <p:cNvPr id="75" name="文本框 74"/>
          <p:cNvSpPr txBox="1"/>
          <p:nvPr/>
        </p:nvSpPr>
        <p:spPr>
          <a:xfrm>
            <a:off x="3171805" y="2268657"/>
            <a:ext cx="679994" cy="461665"/>
          </a:xfrm>
          <a:prstGeom prst="rect">
            <a:avLst/>
          </a:prstGeom>
          <a:noFill/>
        </p:spPr>
        <p:txBody>
          <a:bodyPr wrap="none" rtlCol="0">
            <a:spAutoFit/>
          </a:bodyPr>
          <a:lstStyle/>
          <a:p>
            <a:r>
              <a:rPr kumimoji="1" lang="zh-CN" altLang="en-US" sz="1200" dirty="0" smtClean="0"/>
              <a:t>响应耗</a:t>
            </a:r>
          </a:p>
          <a:p>
            <a:r>
              <a:rPr kumimoji="1" lang="zh-CN" altLang="en-US" sz="1200" dirty="0" smtClean="0"/>
              <a:t>时</a:t>
            </a:r>
            <a:r>
              <a:rPr kumimoji="1" lang="en-US" altLang="zh-CN" sz="1200" dirty="0" smtClean="0"/>
              <a:t>34ms</a:t>
            </a:r>
            <a:endParaRPr kumimoji="1" lang="zh-CN" altLang="en-US" sz="1200" dirty="0"/>
          </a:p>
        </p:txBody>
      </p:sp>
      <p:sp>
        <p:nvSpPr>
          <p:cNvPr id="76" name="文本框 75"/>
          <p:cNvSpPr txBox="1"/>
          <p:nvPr/>
        </p:nvSpPr>
        <p:spPr>
          <a:xfrm>
            <a:off x="1766646" y="1833167"/>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13ms</a:t>
            </a:r>
            <a:endParaRPr kumimoji="1" lang="zh-CN" altLang="en-US" sz="1200" dirty="0"/>
          </a:p>
        </p:txBody>
      </p:sp>
      <p:sp>
        <p:nvSpPr>
          <p:cNvPr id="77" name="文本框 76"/>
          <p:cNvSpPr txBox="1"/>
          <p:nvPr/>
        </p:nvSpPr>
        <p:spPr>
          <a:xfrm>
            <a:off x="6106928" y="3816829"/>
            <a:ext cx="1141659" cy="276999"/>
          </a:xfrm>
          <a:prstGeom prst="rect">
            <a:avLst/>
          </a:prstGeom>
          <a:noFill/>
        </p:spPr>
        <p:txBody>
          <a:bodyPr wrap="none" rtlCol="0">
            <a:spAutoFit/>
          </a:bodyPr>
          <a:lstStyle/>
          <a:p>
            <a:r>
              <a:rPr kumimoji="1" lang="zh-CN" altLang="en-US" sz="1200" dirty="0" smtClean="0"/>
              <a:t>请求耗时</a:t>
            </a:r>
            <a:r>
              <a:rPr kumimoji="1" lang="en-US" altLang="zh-CN" sz="1200" dirty="0" smtClean="0"/>
              <a:t>42ms</a:t>
            </a:r>
            <a:endParaRPr kumimoji="1" lang="zh-CN" altLang="en-US" sz="1200" dirty="0"/>
          </a:p>
        </p:txBody>
      </p:sp>
      <p:sp>
        <p:nvSpPr>
          <p:cNvPr id="78" name="文本框 77"/>
          <p:cNvSpPr txBox="1"/>
          <p:nvPr/>
        </p:nvSpPr>
        <p:spPr>
          <a:xfrm>
            <a:off x="3354636" y="3933829"/>
            <a:ext cx="1141659" cy="276999"/>
          </a:xfrm>
          <a:prstGeom prst="rect">
            <a:avLst/>
          </a:prstGeom>
          <a:noFill/>
        </p:spPr>
        <p:txBody>
          <a:bodyPr wrap="none" rtlCol="0">
            <a:spAutoFit/>
          </a:bodyPr>
          <a:lstStyle/>
          <a:p>
            <a:r>
              <a:rPr kumimoji="1" lang="zh-CN" altLang="en-US" sz="1200" dirty="0" smtClean="0"/>
              <a:t>响应耗时</a:t>
            </a:r>
            <a:r>
              <a:rPr kumimoji="1" lang="en-US" altLang="zh-CN" sz="1200" dirty="0" smtClean="0"/>
              <a:t>42ms</a:t>
            </a:r>
            <a:endParaRPr kumimoji="1" lang="zh-CN" altLang="en-US" sz="1200" dirty="0"/>
          </a:p>
        </p:txBody>
      </p:sp>
      <p:sp>
        <p:nvSpPr>
          <p:cNvPr id="80" name="文本框 79"/>
          <p:cNvSpPr txBox="1"/>
          <p:nvPr/>
        </p:nvSpPr>
        <p:spPr>
          <a:xfrm>
            <a:off x="6080609" y="2939654"/>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2</a:t>
            </a:r>
            <a:r>
              <a:rPr kumimoji="1" lang="zh-CN" altLang="en-US" sz="1200" dirty="0" smtClean="0">
                <a:solidFill>
                  <a:srgbClr val="C00000"/>
                </a:solidFill>
              </a:rPr>
              <a:t>次</a:t>
            </a:r>
            <a:endParaRPr kumimoji="1" lang="zh-CN" altLang="en-US" sz="1200" dirty="0">
              <a:solidFill>
                <a:srgbClr val="C00000"/>
              </a:solidFill>
            </a:endParaRPr>
          </a:p>
        </p:txBody>
      </p:sp>
      <p:sp>
        <p:nvSpPr>
          <p:cNvPr id="81" name="文本框 80"/>
          <p:cNvSpPr txBox="1"/>
          <p:nvPr/>
        </p:nvSpPr>
        <p:spPr>
          <a:xfrm>
            <a:off x="1985262" y="3403597"/>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82" name="文本框 81"/>
          <p:cNvSpPr txBox="1"/>
          <p:nvPr/>
        </p:nvSpPr>
        <p:spPr>
          <a:xfrm>
            <a:off x="3851799" y="5294180"/>
            <a:ext cx="2666114"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3</a:t>
            </a:r>
            <a:r>
              <a:rPr kumimoji="1" lang="zh-CN" altLang="en-US" sz="1200" dirty="0" smtClean="0">
                <a:solidFill>
                  <a:srgbClr val="C00000"/>
                </a:solidFill>
              </a:rPr>
              <a:t>次后调用</a:t>
            </a:r>
            <a:r>
              <a:rPr kumimoji="1" lang="en-US" altLang="zh-CN" sz="1200" dirty="0" smtClean="0">
                <a:solidFill>
                  <a:srgbClr val="C00000"/>
                </a:solidFill>
              </a:rPr>
              <a:t>mock</a:t>
            </a:r>
            <a:r>
              <a:rPr kumimoji="1" lang="zh-CN" altLang="en-US" sz="1200" dirty="0" smtClean="0">
                <a:solidFill>
                  <a:srgbClr val="C00000"/>
                </a:solidFill>
              </a:rPr>
              <a:t>进行降级</a:t>
            </a:r>
            <a:endParaRPr kumimoji="1" lang="zh-CN" altLang="en-US" sz="1200" dirty="0">
              <a:solidFill>
                <a:srgbClr val="C00000"/>
              </a:solidFill>
            </a:endParaRPr>
          </a:p>
        </p:txBody>
      </p:sp>
      <p:sp>
        <p:nvSpPr>
          <p:cNvPr id="83" name="文本框 82"/>
          <p:cNvSpPr txBox="1"/>
          <p:nvPr/>
        </p:nvSpPr>
        <p:spPr>
          <a:xfrm>
            <a:off x="4850273" y="1365167"/>
            <a:ext cx="1186543" cy="276999"/>
          </a:xfrm>
          <a:prstGeom prst="rect">
            <a:avLst/>
          </a:prstGeom>
          <a:noFill/>
        </p:spPr>
        <p:txBody>
          <a:bodyPr wrap="none" rtlCol="0">
            <a:spAutoFit/>
          </a:bodyPr>
          <a:lstStyle/>
          <a:p>
            <a:r>
              <a:rPr kumimoji="1" lang="zh-CN" altLang="en-US" sz="1200" dirty="0" smtClean="0">
                <a:solidFill>
                  <a:srgbClr val="C00000"/>
                </a:solidFill>
              </a:rPr>
              <a:t>本节点重试</a:t>
            </a:r>
            <a:r>
              <a:rPr kumimoji="1" lang="en-US" altLang="zh-CN" sz="1200" dirty="0" smtClean="0">
                <a:solidFill>
                  <a:srgbClr val="C00000"/>
                </a:solidFill>
              </a:rPr>
              <a:t>0</a:t>
            </a:r>
            <a:r>
              <a:rPr kumimoji="1" lang="zh-CN" altLang="en-US" sz="1200" dirty="0" smtClean="0">
                <a:solidFill>
                  <a:srgbClr val="C00000"/>
                </a:solidFill>
              </a:rPr>
              <a:t>次</a:t>
            </a:r>
            <a:endParaRPr kumimoji="1" lang="zh-CN" altLang="en-US" sz="1200" dirty="0">
              <a:solidFill>
                <a:srgbClr val="C00000"/>
              </a:solidFill>
            </a:endParaRPr>
          </a:p>
        </p:txBody>
      </p:sp>
      <p:sp>
        <p:nvSpPr>
          <p:cNvPr id="55" name="文本框 54"/>
          <p:cNvSpPr txBox="1"/>
          <p:nvPr/>
        </p:nvSpPr>
        <p:spPr>
          <a:xfrm>
            <a:off x="5370841" y="2950241"/>
            <a:ext cx="397866" cy="584775"/>
          </a:xfrm>
          <a:prstGeom prst="rect">
            <a:avLst/>
          </a:prstGeom>
          <a:noFill/>
        </p:spPr>
        <p:txBody>
          <a:bodyPr wrap="none" rtlCol="0">
            <a:spAutoFit/>
          </a:bodyPr>
          <a:lstStyle/>
          <a:p>
            <a:r>
              <a:rPr kumimoji="1" lang="en-US" altLang="zh-CN" sz="3200" smtClean="0">
                <a:solidFill>
                  <a:srgbClr val="FF0000"/>
                </a:solidFill>
              </a:rPr>
              <a:t>X</a:t>
            </a:r>
            <a:endParaRPr kumimoji="1" lang="zh-CN" altLang="en-US" sz="3200" dirty="0">
              <a:solidFill>
                <a:srgbClr val="FF0000"/>
              </a:solidFill>
            </a:endParaRPr>
          </a:p>
        </p:txBody>
      </p:sp>
    </p:spTree>
    <p:extLst>
      <p:ext uri="{BB962C8B-B14F-4D97-AF65-F5344CB8AC3E}">
        <p14:creationId xmlns:p14="http://schemas.microsoft.com/office/powerpoint/2010/main" val="1427078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4.2</a:t>
            </a:r>
            <a:r>
              <a:rPr kumimoji="1" lang="zh-CN" altLang="en-US" sz="3200" dirty="0" smtClean="0">
                <a:latin typeface="SimHei" charset="0"/>
                <a:ea typeface="SimHei" charset="0"/>
                <a:cs typeface="SimHei" charset="0"/>
              </a:rPr>
              <a:t> 灰度</a:t>
            </a:r>
            <a:r>
              <a:rPr kumimoji="1" lang="zh-CN" altLang="en-US" sz="3200" dirty="0" smtClean="0">
                <a:latin typeface="SimHei" charset="0"/>
                <a:ea typeface="SimHei" charset="0"/>
                <a:cs typeface="SimHei" charset="0"/>
              </a:rPr>
              <a:t>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26</a:t>
            </a:fld>
            <a:endParaRPr kumimoji="1" lang="zh-CN" altLang="en-US"/>
          </a:p>
        </p:txBody>
      </p:sp>
      <p:sp>
        <p:nvSpPr>
          <p:cNvPr id="29" name="圆角矩形 28"/>
          <p:cNvSpPr/>
          <p:nvPr/>
        </p:nvSpPr>
        <p:spPr>
          <a:xfrm>
            <a:off x="3600500" y="128285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95" name="圆角矩形 94"/>
          <p:cNvSpPr/>
          <p:nvPr/>
        </p:nvSpPr>
        <p:spPr>
          <a:xfrm>
            <a:off x="1438325" y="1282858"/>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48" name="曲线连接符 47"/>
          <p:cNvCxnSpPr>
            <a:stCxn id="35" idx="3"/>
            <a:endCxn id="38" idx="1"/>
          </p:cNvCxnSpPr>
          <p:nvPr/>
        </p:nvCxnSpPr>
        <p:spPr>
          <a:xfrm>
            <a:off x="4794800" y="3068957"/>
            <a:ext cx="1010737" cy="400558"/>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3"/>
            <a:endCxn id="29" idx="1"/>
          </p:cNvCxnSpPr>
          <p:nvPr/>
        </p:nvCxnSpPr>
        <p:spPr>
          <a:xfrm>
            <a:off x="2632625" y="1516858"/>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a:off x="5762675" y="128285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33" name="直线箭头连接符 32"/>
          <p:cNvCxnSpPr>
            <a:stCxn id="29" idx="3"/>
            <a:endCxn id="93" idx="1"/>
          </p:cNvCxnSpPr>
          <p:nvPr/>
        </p:nvCxnSpPr>
        <p:spPr>
          <a:xfrm>
            <a:off x="4794800" y="1516858"/>
            <a:ext cx="967875" cy="0"/>
          </a:xfrm>
          <a:prstGeom prst="straightConnector1">
            <a:avLst/>
          </a:prstGeom>
          <a:ln w="22225">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3600500" y="2834957"/>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36" name="圆角矩形 35"/>
          <p:cNvSpPr/>
          <p:nvPr/>
        </p:nvSpPr>
        <p:spPr>
          <a:xfrm>
            <a:off x="1438325" y="283495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37" name="圆角矩形 36"/>
          <p:cNvSpPr/>
          <p:nvPr/>
        </p:nvSpPr>
        <p:spPr>
          <a:xfrm>
            <a:off x="5805537" y="244967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38" name="圆角矩形 37"/>
          <p:cNvSpPr/>
          <p:nvPr/>
        </p:nvSpPr>
        <p:spPr>
          <a:xfrm>
            <a:off x="5805537" y="32355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V1.1</a:t>
            </a:r>
            <a:endParaRPr kumimoji="1" lang="zh-CN" altLang="en-US" sz="1400" dirty="0" smtClean="0">
              <a:latin typeface="SimHei" charset="0"/>
              <a:ea typeface="SimHei" charset="0"/>
              <a:cs typeface="SimHei" charset="0"/>
            </a:endParaRPr>
          </a:p>
        </p:txBody>
      </p:sp>
      <p:cxnSp>
        <p:nvCxnSpPr>
          <p:cNvPr id="42" name="曲线连接符 41"/>
          <p:cNvCxnSpPr>
            <a:stCxn id="35" idx="3"/>
            <a:endCxn id="37" idx="1"/>
          </p:cNvCxnSpPr>
          <p:nvPr/>
        </p:nvCxnSpPr>
        <p:spPr>
          <a:xfrm flipV="1">
            <a:off x="4794800" y="2683670"/>
            <a:ext cx="1010737" cy="38528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stCxn id="36" idx="3"/>
            <a:endCxn id="35" idx="1"/>
          </p:cNvCxnSpPr>
          <p:nvPr/>
        </p:nvCxnSpPr>
        <p:spPr>
          <a:xfrm>
            <a:off x="2632625" y="3068957"/>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600500" y="447945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p>
        </p:txBody>
      </p:sp>
      <p:sp>
        <p:nvSpPr>
          <p:cNvPr id="52" name="圆角矩形 51"/>
          <p:cNvSpPr/>
          <p:nvPr/>
        </p:nvSpPr>
        <p:spPr>
          <a:xfrm>
            <a:off x="1438325" y="41140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53" name="圆角矩形 52"/>
          <p:cNvSpPr/>
          <p:nvPr/>
        </p:nvSpPr>
        <p:spPr>
          <a:xfrm>
            <a:off x="5762675" y="414258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54" name="圆角矩形 53"/>
          <p:cNvSpPr/>
          <p:nvPr/>
        </p:nvSpPr>
        <p:spPr>
          <a:xfrm>
            <a:off x="1438325" y="4930458"/>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55" name="曲线连接符 54"/>
          <p:cNvCxnSpPr>
            <a:stCxn id="52" idx="3"/>
            <a:endCxn id="51" idx="1"/>
          </p:cNvCxnSpPr>
          <p:nvPr/>
        </p:nvCxnSpPr>
        <p:spPr>
          <a:xfrm>
            <a:off x="2632625" y="4348009"/>
            <a:ext cx="967875" cy="36544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54" idx="3"/>
            <a:endCxn id="51" idx="1"/>
          </p:cNvCxnSpPr>
          <p:nvPr/>
        </p:nvCxnSpPr>
        <p:spPr>
          <a:xfrm flipV="1">
            <a:off x="2632625" y="4713452"/>
            <a:ext cx="967875" cy="451006"/>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1" name="圆角矩形 60"/>
          <p:cNvSpPr/>
          <p:nvPr/>
        </p:nvSpPr>
        <p:spPr>
          <a:xfrm>
            <a:off x="5762675" y="498769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63" name="曲线连接符 62"/>
          <p:cNvCxnSpPr>
            <a:stCxn id="51" idx="3"/>
            <a:endCxn id="53" idx="1"/>
          </p:cNvCxnSpPr>
          <p:nvPr/>
        </p:nvCxnSpPr>
        <p:spPr>
          <a:xfrm flipV="1">
            <a:off x="4794800" y="4376585"/>
            <a:ext cx="967875" cy="33686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51" idx="3"/>
            <a:endCxn id="61" idx="1"/>
          </p:cNvCxnSpPr>
          <p:nvPr/>
        </p:nvCxnSpPr>
        <p:spPr>
          <a:xfrm>
            <a:off x="4794800" y="4713452"/>
            <a:ext cx="967875" cy="508241"/>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253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latin typeface="SimHei" charset="0"/>
                <a:ea typeface="SimHei" charset="0"/>
                <a:cs typeface="SimHei" charset="0"/>
              </a:rPr>
              <a:t>超时控制、实时监控、资源鉴权、容量规划</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27</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zh-CN" altLang="en-US" sz="3200" dirty="0" smtClean="0">
                <a:latin typeface="SimHei" charset="0"/>
                <a:ea typeface="SimHei" charset="0"/>
                <a:cs typeface="SimHei" charset="0"/>
              </a:rPr>
              <a:t>其他功能</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0138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使用场景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
        <p:nvSpPr>
          <p:cNvPr id="24" name="圆角矩形 23"/>
          <p:cNvSpPr/>
          <p:nvPr/>
        </p:nvSpPr>
        <p:spPr>
          <a:xfrm>
            <a:off x="611170" y="1332433"/>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cxnSp>
        <p:nvCxnSpPr>
          <p:cNvPr id="34" name="直线箭头连接符 33"/>
          <p:cNvCxnSpPr/>
          <p:nvPr/>
        </p:nvCxnSpPr>
        <p:spPr>
          <a:xfrm>
            <a:off x="1068365"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lang="zh-CN" altLang="en-US" sz="1600" dirty="0" smtClean="0">
                <a:latin typeface="SimHei" charset="0"/>
                <a:ea typeface="SimHei" charset="0"/>
                <a:cs typeface="SimHei" charset="0"/>
              </a:rPr>
              <a:t>前置型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：用于包装本地处理的服务</a:t>
            </a:r>
            <a:r>
              <a:rPr kumimoji="1" lang="en-US" altLang="zh-CN" sz="1600" dirty="0" smtClean="0">
                <a:latin typeface="SimHei" charset="0"/>
                <a:ea typeface="SimHei" charset="0"/>
                <a:cs typeface="SimHei" charset="0"/>
              </a:rPr>
              <a:t>(</a:t>
            </a:r>
            <a:r>
              <a:rPr kumimoji="1" lang="zh-CN" altLang="en-US" sz="1600" dirty="0" smtClean="0">
                <a:latin typeface="SimHei" charset="0"/>
                <a:ea typeface="SimHei" charset="0"/>
                <a:cs typeface="SimHei" charset="0"/>
              </a:rPr>
              <a:t>即装饰器</a:t>
            </a:r>
            <a:r>
              <a:rPr kumimoji="1" lang="en-US" altLang="zh-CN" sz="1600" dirty="0" smtClean="0">
                <a:latin typeface="SimHei" charset="0"/>
                <a:ea typeface="SimHei" charset="0"/>
                <a:cs typeface="SimHei" charset="0"/>
              </a:rPr>
              <a:t>)</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lang="zh-CN" altLang="en-US" sz="1600" dirty="0" smtClean="0">
                <a:latin typeface="SimHei" charset="0"/>
                <a:ea typeface="SimHei" charset="0"/>
                <a:cs typeface="SimHei" charset="0"/>
              </a:rPr>
              <a:t>后置型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：用于包装远程调用的服务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的流控机制，稳定整个架构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t>Neural</a:t>
            </a:r>
            <a:r>
              <a:rPr lang="zh-CN" altLang="en-US" sz="1800" dirty="0" smtClean="0"/>
              <a:t>设计</a:t>
            </a:r>
            <a:r>
              <a:rPr lang="zh-CN" altLang="en-US" sz="1800" dirty="0"/>
              <a:t>，主要实现以下功能：</a:t>
            </a:r>
          </a:p>
          <a:p>
            <a:pPr>
              <a:buFont typeface="Wingdings" charset="2"/>
              <a:buChar char="Ø"/>
            </a:pPr>
            <a:r>
              <a:rPr lang="zh-CN" altLang="en-US" sz="1800" dirty="0" smtClean="0">
                <a:latin typeface="SimHei" charset="0"/>
                <a:ea typeface="SimHei" charset="0"/>
                <a:cs typeface="SimHei" charset="0"/>
              </a:rPr>
              <a:t>基础篇</a:t>
            </a:r>
          </a:p>
          <a:p>
            <a:pPr marL="0" indent="0">
              <a:buNone/>
            </a:pPr>
            <a:r>
              <a:rPr lang="zh-CN" altLang="en-US" sz="1800" dirty="0" smtClean="0">
                <a:latin typeface="SimHei" charset="0"/>
                <a:ea typeface="SimHei" charset="0"/>
                <a:cs typeface="SimHei" charset="0"/>
              </a:rPr>
              <a:t>   </a:t>
            </a:r>
            <a:r>
              <a:rPr lang="zh-CN" altLang="en-US" sz="1800" dirty="0" smtClean="0">
                <a:latin typeface="+mn-ea"/>
                <a:cs typeface="SimHei" charset="0"/>
              </a:rPr>
              <a:t>泛化</a:t>
            </a:r>
            <a:r>
              <a:rPr lang="zh-CN" altLang="en-US" sz="1800" dirty="0">
                <a:latin typeface="+mn-ea"/>
                <a:cs typeface="SimHei" charset="0"/>
              </a:rPr>
              <a:t>引用、泛化</a:t>
            </a:r>
            <a:r>
              <a:rPr lang="zh-CN" altLang="en-US" sz="1800" dirty="0" smtClean="0">
                <a:latin typeface="+mn-ea"/>
                <a:cs typeface="SimHei" charset="0"/>
              </a:rPr>
              <a:t>实现</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高级篇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链路</a:t>
            </a:r>
            <a:r>
              <a:rPr lang="zh-CN" altLang="en-US" sz="1800" dirty="0">
                <a:latin typeface="+mn-ea"/>
                <a:cs typeface="SimHei" charset="0"/>
              </a:rPr>
              <a:t>追踪、容量规划、实时</a:t>
            </a:r>
            <a:r>
              <a:rPr lang="zh-CN" altLang="en-US" sz="1800" dirty="0" smtClean="0">
                <a:latin typeface="+mn-ea"/>
                <a:cs typeface="SimHei" charset="0"/>
              </a:rPr>
              <a:t>监控</a:t>
            </a:r>
          </a:p>
          <a:p>
            <a:pPr marL="0" indent="0">
              <a:buNone/>
            </a:pPr>
            <a:endParaRPr lang="zh-CN" altLang="en-US" sz="1800" dirty="0" smtClean="0">
              <a:latin typeface="+mn-ea"/>
              <a:cs typeface="SimHei" charset="0"/>
            </a:endParaRPr>
          </a:p>
          <a:p>
            <a:pPr>
              <a:buFont typeface="Wingdings" charset="2"/>
              <a:buChar char="Ø"/>
            </a:pPr>
            <a:r>
              <a:rPr lang="zh-CN" altLang="en-US" sz="1800" dirty="0" smtClean="0">
                <a:latin typeface="SimHei" charset="0"/>
                <a:ea typeface="SimHei" charset="0"/>
                <a:cs typeface="SimHei" charset="0"/>
              </a:rPr>
              <a:t>核心篇</a:t>
            </a:r>
          </a:p>
          <a:p>
            <a:pPr marL="0" indent="0">
              <a:buNone/>
            </a:pPr>
            <a:r>
              <a:rPr lang="zh-CN" altLang="en-US" sz="1800" dirty="0">
                <a:latin typeface="SimHei" charset="0"/>
                <a:ea typeface="SimHei" charset="0"/>
                <a:cs typeface="SimHei" charset="0"/>
              </a:rPr>
              <a:t> </a:t>
            </a:r>
            <a:r>
              <a:rPr lang="zh-CN" altLang="en-US" sz="1800" dirty="0" smtClean="0">
                <a:latin typeface="SimHei" charset="0"/>
                <a:ea typeface="SimHei" charset="0"/>
                <a:cs typeface="SimHei" charset="0"/>
              </a:rPr>
              <a:t>  </a:t>
            </a:r>
            <a:r>
              <a:rPr lang="zh-CN" altLang="en-US" sz="1800" dirty="0" smtClean="0">
                <a:latin typeface="+mn-ea"/>
                <a:cs typeface="SimHei" charset="0"/>
              </a:rPr>
              <a:t>优雅</a:t>
            </a:r>
            <a:r>
              <a:rPr lang="zh-CN" altLang="en-US" sz="1800" dirty="0">
                <a:latin typeface="+mn-ea"/>
                <a:cs typeface="SimHei" charset="0"/>
              </a:rPr>
              <a:t>停机→黑白名单→管道缩放→流量控制→资源鉴权→服务降级→幂</a:t>
            </a:r>
            <a:r>
              <a:rPr lang="zh-CN" altLang="en-US" sz="1800" dirty="0" smtClean="0">
                <a:latin typeface="+mn-ea"/>
                <a:cs typeface="SimHei" charset="0"/>
              </a:rPr>
              <a:t>等控制→</a:t>
            </a:r>
            <a:r>
              <a:rPr lang="zh-CN" altLang="en-US" sz="1800" dirty="0">
                <a:latin typeface="+mn-ea"/>
                <a:cs typeface="SimHei" charset="0"/>
              </a:rPr>
              <a:t>灰度</a:t>
            </a:r>
            <a:r>
              <a:rPr lang="zh-CN" altLang="en-US" sz="1800" dirty="0" smtClean="0">
                <a:latin typeface="+mn-ea"/>
                <a:cs typeface="SimHei" charset="0"/>
              </a:rPr>
              <a:t>路由→</a:t>
            </a:r>
            <a:r>
              <a:rPr lang="zh-CN" altLang="en-US" sz="1800" dirty="0">
                <a:latin typeface="+mn-ea"/>
                <a:cs typeface="SimHei" charset="0"/>
              </a:rPr>
              <a:t>回声探测→</a:t>
            </a:r>
            <a:r>
              <a:rPr lang="en-US" altLang="zh-CN" sz="1800" dirty="0" smtClean="0">
                <a:solidFill>
                  <a:srgbClr val="FF0000"/>
                </a:solidFill>
                <a:latin typeface="+mn-ea"/>
                <a:cs typeface="SimHei" charset="0"/>
              </a:rPr>
              <a:t>[</a:t>
            </a:r>
            <a:r>
              <a:rPr lang="zh-CN" altLang="en-US" sz="1800" dirty="0" smtClean="0">
                <a:solidFill>
                  <a:srgbClr val="FF0000"/>
                </a:solidFill>
                <a:latin typeface="+mn-ea"/>
                <a:cs typeface="SimHei" charset="0"/>
              </a:rPr>
              <a:t>熔断拒绝→超时</a:t>
            </a:r>
            <a:r>
              <a:rPr lang="zh-CN" altLang="en-US" sz="1800" dirty="0">
                <a:solidFill>
                  <a:srgbClr val="FF0000"/>
                </a:solidFill>
                <a:latin typeface="+mn-ea"/>
                <a:cs typeface="SimHei" charset="0"/>
              </a:rPr>
              <a:t>控制→舱壁隔离→服务容错→慢性尝试</a:t>
            </a:r>
            <a:r>
              <a:rPr lang="en-US" altLang="zh-CN" sz="1800" dirty="0" smtClean="0">
                <a:solidFill>
                  <a:srgbClr val="FF0000"/>
                </a:solidFill>
                <a:latin typeface="+mn-ea"/>
                <a:cs typeface="SimHei" charset="0"/>
              </a:rPr>
              <a:t>]</a:t>
            </a:r>
            <a:r>
              <a:rPr lang="zh-CN" altLang="en-US" sz="1800" i="1" dirty="0" smtClean="0">
                <a:solidFill>
                  <a:schemeClr val="tx1">
                    <a:lumMod val="65000"/>
                    <a:lumOff val="35000"/>
                  </a:schemeClr>
                </a:solidFill>
                <a:latin typeface="+mn-ea"/>
                <a:cs typeface="SimHei" charset="0"/>
              </a:rPr>
              <a:t>→</a:t>
            </a:r>
            <a:r>
              <a:rPr lang="en-US" altLang="zh-CN" sz="1800" i="1" dirty="0" smtClean="0">
                <a:solidFill>
                  <a:schemeClr val="tx1">
                    <a:lumMod val="65000"/>
                    <a:lumOff val="35000"/>
                  </a:schemeClr>
                </a:solidFill>
                <a:latin typeface="+mn-ea"/>
                <a:cs typeface="SimHei" charset="0"/>
              </a:rPr>
              <a:t>[</a:t>
            </a:r>
            <a:r>
              <a:rPr lang="zh-CN" altLang="en-US" sz="1800" i="1" dirty="0">
                <a:solidFill>
                  <a:schemeClr val="tx1">
                    <a:lumMod val="65000"/>
                    <a:lumOff val="35000"/>
                  </a:schemeClr>
                </a:solidFill>
                <a:latin typeface="+mn-ea"/>
                <a:cs typeface="SimHei" charset="0"/>
              </a:rPr>
              <a:t>本地逻辑</a:t>
            </a:r>
            <a:r>
              <a:rPr lang="en-US" altLang="zh-CN" sz="1800" i="1" dirty="0">
                <a:solidFill>
                  <a:schemeClr val="tx1">
                    <a:lumMod val="65000"/>
                    <a:lumOff val="35000"/>
                  </a:schemeClr>
                </a:solidFill>
                <a:latin typeface="+mn-ea"/>
                <a:cs typeface="SimHei" charset="0"/>
              </a:rPr>
              <a:t>/RPC</a:t>
            </a:r>
            <a:r>
              <a:rPr lang="en-US" altLang="zh-CN" sz="1800" i="1" dirty="0" smtClean="0">
                <a:solidFill>
                  <a:schemeClr val="tx1">
                    <a:lumMod val="65000"/>
                    <a:lumOff val="35000"/>
                  </a:schemeClr>
                </a:solidFill>
                <a:latin typeface="+mn-ea"/>
                <a:cs typeface="SimHei" charset="0"/>
              </a:rPr>
              <a:t>]</a:t>
            </a:r>
            <a:endParaRPr lang="zh-CN" altLang="en-US" sz="1800" i="1" dirty="0">
              <a:solidFill>
                <a:schemeClr val="tx1">
                  <a:lumMod val="65000"/>
                  <a:lumOff val="35000"/>
                </a:schemeClr>
              </a:solidFill>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模块设计</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第二章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总体设计方案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
        <p:nvSpPr>
          <p:cNvPr id="29" name="圆角矩形 28"/>
          <p:cNvSpPr/>
          <p:nvPr/>
        </p:nvSpPr>
        <p:spPr>
          <a:xfrm>
            <a:off x="2904056" y="17545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优雅停机</a:t>
            </a:r>
          </a:p>
        </p:txBody>
      </p:sp>
      <p:sp>
        <p:nvSpPr>
          <p:cNvPr id="95" name="圆角矩形 94"/>
          <p:cNvSpPr/>
          <p:nvPr/>
        </p:nvSpPr>
        <p:spPr>
          <a:xfrm>
            <a:off x="2902782"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954691" y="890071"/>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818354" y="1754389"/>
            <a:ext cx="1194300" cy="468000"/>
          </a:xfrm>
          <a:prstGeom prst="roundRect">
            <a:avLst/>
          </a:prstGeom>
          <a:solidFill>
            <a:schemeClr val="tx1">
              <a:lumMod val="75000"/>
              <a:lumOff val="2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黑白名单</a:t>
            </a:r>
          </a:p>
        </p:txBody>
      </p:sp>
      <p:sp>
        <p:nvSpPr>
          <p:cNvPr id="40" name="圆角矩形 39"/>
          <p:cNvSpPr/>
          <p:nvPr/>
        </p:nvSpPr>
        <p:spPr>
          <a:xfrm>
            <a:off x="2852480"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幂等控制</a:t>
            </a:r>
            <a:endParaRPr kumimoji="1" lang="zh-CN" altLang="en-US" sz="1400" dirty="0">
              <a:latin typeface="SimHei" charset="0"/>
              <a:ea typeface="SimHei" charset="0"/>
              <a:cs typeface="SimHei" charset="0"/>
            </a:endParaRPr>
          </a:p>
        </p:txBody>
      </p:sp>
      <p:sp>
        <p:nvSpPr>
          <p:cNvPr id="42" name="圆角矩形 41"/>
          <p:cNvSpPr/>
          <p:nvPr/>
        </p:nvSpPr>
        <p:spPr>
          <a:xfrm>
            <a:off x="818354" y="27069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管道缩放</a:t>
            </a:r>
          </a:p>
        </p:txBody>
      </p:sp>
      <p:sp>
        <p:nvSpPr>
          <p:cNvPr id="54" name="圆角矩形 53"/>
          <p:cNvSpPr/>
          <p:nvPr/>
        </p:nvSpPr>
        <p:spPr>
          <a:xfrm>
            <a:off x="7015458" y="362133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818354" y="363603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3" name="圆角矩形 42"/>
          <p:cNvSpPr/>
          <p:nvPr/>
        </p:nvSpPr>
        <p:spPr>
          <a:xfrm>
            <a:off x="7015458" y="1745385"/>
            <a:ext cx="1194300" cy="468000"/>
          </a:xfrm>
          <a:prstGeom prst="roundRect">
            <a:avLst/>
          </a:prstGeom>
          <a:solidFill>
            <a:srgbClr val="009643"/>
          </a:solidFill>
          <a:ln>
            <a:solidFill>
              <a:srgbClr val="008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服务容错</a:t>
            </a:r>
          </a:p>
        </p:txBody>
      </p:sp>
      <p:sp>
        <p:nvSpPr>
          <p:cNvPr id="44" name="圆角矩形 43"/>
          <p:cNvSpPr/>
          <p:nvPr/>
        </p:nvSpPr>
        <p:spPr>
          <a:xfrm>
            <a:off x="7015458" y="4540949"/>
            <a:ext cx="1194300" cy="468000"/>
          </a:xfrm>
          <a:prstGeom prst="round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熔断拒绝</a:t>
            </a:r>
          </a:p>
        </p:txBody>
      </p:sp>
      <p:sp>
        <p:nvSpPr>
          <p:cNvPr id="48" name="圆角矩形 47"/>
          <p:cNvSpPr/>
          <p:nvPr/>
        </p:nvSpPr>
        <p:spPr>
          <a:xfrm>
            <a:off x="7015458" y="557340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回声探测</a:t>
            </a:r>
            <a:endParaRPr kumimoji="1" lang="zh-CN" altLang="en-US" sz="1400" dirty="0">
              <a:latin typeface="SimHei" charset="0"/>
              <a:ea typeface="SimHei" charset="0"/>
              <a:cs typeface="SimHei" charset="0"/>
            </a:endParaRPr>
          </a:p>
        </p:txBody>
      </p:sp>
      <p:cxnSp>
        <p:nvCxnSpPr>
          <p:cNvPr id="52" name="直线箭头连接符 51"/>
          <p:cNvCxnSpPr>
            <a:stCxn id="29" idx="1"/>
            <a:endCxn id="30" idx="3"/>
          </p:cNvCxnSpPr>
          <p:nvPr/>
        </p:nvCxnSpPr>
        <p:spPr>
          <a:xfrm flipH="1" flipV="1">
            <a:off x="2012654" y="1988389"/>
            <a:ext cx="891402" cy="12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415504" y="2222389"/>
            <a:ext cx="0" cy="484520"/>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415504" y="3174909"/>
            <a:ext cx="0" cy="4611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76" idx="2"/>
          </p:cNvCxnSpPr>
          <p:nvPr/>
        </p:nvCxnSpPr>
        <p:spPr>
          <a:xfrm flipH="1" flipV="1">
            <a:off x="7612606" y="3213693"/>
            <a:ext cx="2" cy="407640"/>
          </a:xfrm>
          <a:prstGeom prst="straightConnector1">
            <a:avLst/>
          </a:prstGeom>
          <a:ln w="34925">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612608" y="4089333"/>
            <a:ext cx="0" cy="451616"/>
          </a:xfrm>
          <a:prstGeom prst="straightConnector1">
            <a:avLst/>
          </a:prstGeom>
          <a:ln w="34925">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612608" y="5008949"/>
            <a:ext cx="0" cy="564458"/>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70" idx="1"/>
          </p:cNvCxnSpPr>
          <p:nvPr/>
        </p:nvCxnSpPr>
        <p:spPr>
          <a:xfrm>
            <a:off x="4046780" y="5807407"/>
            <a:ext cx="917186" cy="0"/>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2"/>
            <a:endCxn id="58" idx="0"/>
          </p:cNvCxnSpPr>
          <p:nvPr/>
        </p:nvCxnSpPr>
        <p:spPr>
          <a:xfrm>
            <a:off x="1415504" y="4104035"/>
            <a:ext cx="0" cy="412873"/>
          </a:xfrm>
          <a:prstGeom prst="straightConnector1">
            <a:avLst/>
          </a:prstGeom>
          <a:ln w="34925">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07513" y="351321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2"/>
            <a:endCxn id="108" idx="0"/>
          </p:cNvCxnSpPr>
          <p:nvPr/>
        </p:nvCxnSpPr>
        <p:spPr>
          <a:xfrm rot="16200000" flipH="1">
            <a:off x="3357583" y="2366131"/>
            <a:ext cx="1290703" cy="1003457"/>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012654" y="1988389"/>
            <a:ext cx="1894859" cy="1875823"/>
          </a:xfrm>
          <a:prstGeom prst="curvedConnector3">
            <a:avLst>
              <a:gd name="adj1" fmla="val 50000"/>
            </a:avLst>
          </a:prstGeom>
          <a:ln w="19050">
            <a:solidFill>
              <a:schemeClr val="tx1">
                <a:lumMod val="65000"/>
                <a:lumOff val="3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a:off x="2012654" y="2940909"/>
            <a:ext cx="1894859" cy="923303"/>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3"/>
            <a:endCxn id="108" idx="1"/>
          </p:cNvCxnSpPr>
          <p:nvPr/>
        </p:nvCxnSpPr>
        <p:spPr>
          <a:xfrm flipV="1">
            <a:off x="2012654" y="3864212"/>
            <a:ext cx="1894859" cy="5823"/>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298049" y="4366794"/>
            <a:ext cx="1358195" cy="1055033"/>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379539" y="3340337"/>
            <a:ext cx="1358195" cy="3107945"/>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01814" y="3864213"/>
            <a:ext cx="1913645" cy="910737"/>
          </a:xfrm>
          <a:prstGeom prst="curvedConnector3">
            <a:avLst>
              <a:gd name="adj1" fmla="val 50000"/>
            </a:avLst>
          </a:prstGeom>
          <a:ln w="19050">
            <a:solidFill>
              <a:schemeClr val="accent2"/>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01814" y="1979384"/>
            <a:ext cx="1913645" cy="1884827"/>
          </a:xfrm>
          <a:prstGeom prst="curvedConnector3">
            <a:avLst>
              <a:gd name="adj1" fmla="val 50000"/>
            </a:avLst>
          </a:prstGeom>
          <a:ln w="19050">
            <a:solidFill>
              <a:srgbClr val="008F0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flipV="1">
            <a:off x="5101814" y="3855332"/>
            <a:ext cx="1913645" cy="8879"/>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58" name="圆角矩形 57"/>
          <p:cNvSpPr/>
          <p:nvPr/>
        </p:nvSpPr>
        <p:spPr>
          <a:xfrm>
            <a:off x="818354" y="451690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资源鉴权</a:t>
            </a:r>
          </a:p>
        </p:txBody>
      </p:sp>
      <p:sp>
        <p:nvSpPr>
          <p:cNvPr id="61" name="圆角矩形 60"/>
          <p:cNvSpPr/>
          <p:nvPr/>
        </p:nvSpPr>
        <p:spPr>
          <a:xfrm>
            <a:off x="822368" y="5578169"/>
            <a:ext cx="1194300" cy="468000"/>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cxnSp>
        <p:nvCxnSpPr>
          <p:cNvPr id="63" name="直线箭头连接符 62"/>
          <p:cNvCxnSpPr>
            <a:stCxn id="58" idx="2"/>
            <a:endCxn id="61" idx="0"/>
          </p:cNvCxnSpPr>
          <p:nvPr/>
        </p:nvCxnSpPr>
        <p:spPr>
          <a:xfrm>
            <a:off x="1415504" y="4984908"/>
            <a:ext cx="4014" cy="593261"/>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a:stCxn id="61" idx="3"/>
            <a:endCxn id="40" idx="1"/>
          </p:cNvCxnSpPr>
          <p:nvPr/>
        </p:nvCxnSpPr>
        <p:spPr>
          <a:xfrm flipV="1">
            <a:off x="2016668" y="5807407"/>
            <a:ext cx="835812" cy="4762"/>
          </a:xfrm>
          <a:prstGeom prst="straightConnector1">
            <a:avLst/>
          </a:prstGeom>
          <a:ln w="34925">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4963966" y="5573407"/>
            <a:ext cx="1194300" cy="468000"/>
          </a:xfrm>
          <a:prstGeom prst="roundRect">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a:latin typeface="SimHei" charset="0"/>
              <a:ea typeface="SimHei" charset="0"/>
              <a:cs typeface="SimHei" charset="0"/>
            </a:endParaRPr>
          </a:p>
        </p:txBody>
      </p:sp>
      <p:cxnSp>
        <p:nvCxnSpPr>
          <p:cNvPr id="72" name="直线箭头连接符 71"/>
          <p:cNvCxnSpPr>
            <a:stCxn id="70" idx="3"/>
            <a:endCxn id="48" idx="1"/>
          </p:cNvCxnSpPr>
          <p:nvPr/>
        </p:nvCxnSpPr>
        <p:spPr>
          <a:xfrm>
            <a:off x="6158266" y="5807407"/>
            <a:ext cx="857192" cy="0"/>
          </a:xfrm>
          <a:prstGeom prst="straightConnector1">
            <a:avLst/>
          </a:prstGeom>
          <a:ln w="34925">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a:off x="7015456" y="2745693"/>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舱壁隔离</a:t>
            </a:r>
          </a:p>
        </p:txBody>
      </p:sp>
      <p:cxnSp>
        <p:nvCxnSpPr>
          <p:cNvPr id="79" name="直线箭头连接符 78"/>
          <p:cNvCxnSpPr>
            <a:stCxn id="76" idx="0"/>
            <a:endCxn id="43" idx="2"/>
          </p:cNvCxnSpPr>
          <p:nvPr/>
        </p:nvCxnSpPr>
        <p:spPr>
          <a:xfrm flipV="1">
            <a:off x="7612606" y="2213385"/>
            <a:ext cx="2" cy="532308"/>
          </a:xfrm>
          <a:prstGeom prst="straightConnector1">
            <a:avLst/>
          </a:prstGeom>
          <a:ln w="34925">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2" name="圆角矩形 81"/>
          <p:cNvSpPr/>
          <p:nvPr/>
        </p:nvSpPr>
        <p:spPr>
          <a:xfrm>
            <a:off x="4954010" y="176239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cxnSp>
        <p:nvCxnSpPr>
          <p:cNvPr id="83" name="直线箭头连接符 82"/>
          <p:cNvCxnSpPr>
            <a:stCxn id="43" idx="1"/>
            <a:endCxn id="82" idx="3"/>
          </p:cNvCxnSpPr>
          <p:nvPr/>
        </p:nvCxnSpPr>
        <p:spPr>
          <a:xfrm flipH="1">
            <a:off x="6148310" y="1979385"/>
            <a:ext cx="867148" cy="17012"/>
          </a:xfrm>
          <a:prstGeom prst="straightConnector1">
            <a:avLst/>
          </a:prstGeom>
          <a:ln w="34925">
            <a:solidFill>
              <a:srgbClr val="008F00"/>
            </a:solidFill>
            <a:tailEnd type="arrow"/>
          </a:ln>
        </p:spPr>
        <p:style>
          <a:lnRef idx="2">
            <a:schemeClr val="accent1"/>
          </a:lnRef>
          <a:fillRef idx="0">
            <a:schemeClr val="accent1"/>
          </a:fillRef>
          <a:effectRef idx="1">
            <a:schemeClr val="accent1"/>
          </a:effectRef>
          <a:fontRef idx="minor">
            <a:schemeClr val="tx1"/>
          </a:fontRef>
        </p:style>
      </p:cxnSp>
      <p:cxnSp>
        <p:nvCxnSpPr>
          <p:cNvPr id="88" name="曲线连接符 87"/>
          <p:cNvCxnSpPr>
            <a:stCxn id="82" idx="2"/>
            <a:endCxn id="108" idx="0"/>
          </p:cNvCxnSpPr>
          <p:nvPr/>
        </p:nvCxnSpPr>
        <p:spPr>
          <a:xfrm rot="5400000">
            <a:off x="4386505" y="2348556"/>
            <a:ext cx="1282815" cy="1046497"/>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2" name="曲线连接符 91"/>
          <p:cNvCxnSpPr>
            <a:stCxn id="58" idx="3"/>
            <a:endCxn id="108" idx="1"/>
          </p:cNvCxnSpPr>
          <p:nvPr/>
        </p:nvCxnSpPr>
        <p:spPr>
          <a:xfrm flipV="1">
            <a:off x="2012654" y="3864212"/>
            <a:ext cx="1894859" cy="886696"/>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61" idx="0"/>
            <a:endCxn id="108" idx="2"/>
          </p:cNvCxnSpPr>
          <p:nvPr/>
        </p:nvCxnSpPr>
        <p:spPr>
          <a:xfrm rot="5400000" flipH="1" flipV="1">
            <a:off x="2280612" y="3354119"/>
            <a:ext cx="1362957" cy="3085145"/>
          </a:xfrm>
          <a:prstGeom prst="curvedConnector3">
            <a:avLst>
              <a:gd name="adj1" fmla="val 50000"/>
            </a:avLst>
          </a:prstGeom>
          <a:ln w="19050">
            <a:solidFill>
              <a:schemeClr val="accent6">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01" name="曲线连接符 100"/>
          <p:cNvCxnSpPr>
            <a:stCxn id="70" idx="0"/>
            <a:endCxn id="108" idx="2"/>
          </p:cNvCxnSpPr>
          <p:nvPr/>
        </p:nvCxnSpPr>
        <p:spPr>
          <a:xfrm rot="16200000" flipV="1">
            <a:off x="4353793" y="4366083"/>
            <a:ext cx="1358195" cy="1056453"/>
          </a:xfrm>
          <a:prstGeom prst="curvedConnector3">
            <a:avLst>
              <a:gd name="adj1" fmla="val 50000"/>
            </a:avLst>
          </a:prstGeom>
          <a:ln w="19050">
            <a:solidFill>
              <a:schemeClr val="tx1">
                <a:lumMod val="50000"/>
                <a:lumOff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1" name="直线箭头连接符 110"/>
          <p:cNvCxnSpPr>
            <a:stCxn id="95" idx="2"/>
            <a:endCxn id="29" idx="0"/>
          </p:cNvCxnSpPr>
          <p:nvPr/>
        </p:nvCxnSpPr>
        <p:spPr>
          <a:xfrm>
            <a:off x="3499932" y="1358071"/>
            <a:ext cx="1274" cy="396438"/>
          </a:xfrm>
          <a:prstGeom prst="straightConnector1">
            <a:avLst/>
          </a:prstGeom>
          <a:ln w="3492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3" name="直线箭头连接符 112"/>
          <p:cNvCxnSpPr>
            <a:stCxn id="82" idx="0"/>
            <a:endCxn id="28" idx="2"/>
          </p:cNvCxnSpPr>
          <p:nvPr/>
        </p:nvCxnSpPr>
        <p:spPr>
          <a:xfrm flipV="1">
            <a:off x="5551160" y="1358071"/>
            <a:ext cx="681" cy="404326"/>
          </a:xfrm>
          <a:prstGeom prst="straightConnector1">
            <a:avLst/>
          </a:prstGeom>
          <a:ln w="34925">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45" name="曲线连接符 144"/>
          <p:cNvCxnSpPr>
            <a:stCxn id="76" idx="1"/>
            <a:endCxn id="108" idx="3"/>
          </p:cNvCxnSpPr>
          <p:nvPr/>
        </p:nvCxnSpPr>
        <p:spPr>
          <a:xfrm rot="10800000" flipV="1">
            <a:off x="5101814" y="2979692"/>
            <a:ext cx="1913643" cy="884519"/>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zh-CN" altLang="en-US" sz="3200" dirty="0" smtClean="0">
                <a:latin typeface="SimHei" charset="0"/>
                <a:ea typeface="SimHei" charset="0"/>
                <a:cs typeface="SimHei" charset="0"/>
              </a:rPr>
              <a:t> 优雅停机</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
        <p:nvSpPr>
          <p:cNvPr id="29" name="圆角矩形 28"/>
          <p:cNvSpPr/>
          <p:nvPr/>
        </p:nvSpPr>
        <p:spPr>
          <a:xfrm>
            <a:off x="4637649" y="203811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开机状态</a:t>
            </a:r>
          </a:p>
        </p:txBody>
      </p:sp>
      <p:sp>
        <p:nvSpPr>
          <p:cNvPr id="95" name="圆角矩形 94"/>
          <p:cNvSpPr/>
          <p:nvPr/>
        </p:nvSpPr>
        <p:spPr>
          <a:xfrm>
            <a:off x="4637650"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3029008" y="35048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指令开关</a:t>
            </a:r>
          </a:p>
        </p:txBody>
      </p:sp>
      <p:cxnSp>
        <p:nvCxnSpPr>
          <p:cNvPr id="45" name="直线箭头连接符 44"/>
          <p:cNvCxnSpPr>
            <a:stCxn id="95" idx="2"/>
            <a:endCxn id="29" idx="0"/>
          </p:cNvCxnSpPr>
          <p:nvPr/>
        </p:nvCxnSpPr>
        <p:spPr>
          <a:xfrm flipH="1">
            <a:off x="5234799" y="1500074"/>
            <a:ext cx="1" cy="538045"/>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3931128" y="2201150"/>
            <a:ext cx="998703"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6322232" y="35111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29" idx="2"/>
            <a:endCxn id="106" idx="0"/>
          </p:cNvCxnSpPr>
          <p:nvPr/>
        </p:nvCxnSpPr>
        <p:spPr>
          <a:xfrm rot="16200000" flipH="1">
            <a:off x="5574560" y="2166357"/>
            <a:ext cx="1005061" cy="1684583"/>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39" idx="0"/>
          </p:cNvCxnSpPr>
          <p:nvPr/>
        </p:nvCxnSpPr>
        <p:spPr>
          <a:xfrm rot="16200000" flipH="1">
            <a:off x="4001176" y="3597803"/>
            <a:ext cx="858604" cy="1608641"/>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4324359" y="2525716"/>
            <a:ext cx="492443" cy="461665"/>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在线</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172" name="文本框 171"/>
          <p:cNvSpPr txBox="1"/>
          <p:nvPr/>
        </p:nvSpPr>
        <p:spPr>
          <a:xfrm>
            <a:off x="5719054" y="2499540"/>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已离线</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4918835" y="3236378"/>
            <a:ext cx="800219" cy="461665"/>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等待关机</a:t>
            </a:r>
          </a:p>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26" name="圆角矩形 25"/>
          <p:cNvSpPr/>
          <p:nvPr/>
        </p:nvSpPr>
        <p:spPr>
          <a:xfrm>
            <a:off x="2098602" y="2038527"/>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配置中心</a:t>
            </a:r>
          </a:p>
        </p:txBody>
      </p:sp>
      <p:sp>
        <p:nvSpPr>
          <p:cNvPr id="39" name="圆角矩形 38"/>
          <p:cNvSpPr/>
          <p:nvPr/>
        </p:nvSpPr>
        <p:spPr>
          <a:xfrm>
            <a:off x="4637649" y="483142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a:t>
            </a:r>
          </a:p>
        </p:txBody>
      </p:sp>
      <p:cxnSp>
        <p:nvCxnSpPr>
          <p:cNvPr id="40" name="曲线连接符 39"/>
          <p:cNvCxnSpPr>
            <a:stCxn id="28" idx="3"/>
            <a:endCxn id="106" idx="1"/>
          </p:cNvCxnSpPr>
          <p:nvPr/>
        </p:nvCxnSpPr>
        <p:spPr>
          <a:xfrm>
            <a:off x="4223308" y="3738822"/>
            <a:ext cx="2098924" cy="6358"/>
          </a:xfrm>
          <a:prstGeom prst="curvedConnector3">
            <a:avLst>
              <a:gd name="adj1" fmla="val 50000"/>
            </a:avLst>
          </a:prstGeom>
          <a:ln w="2540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39" idx="0"/>
            <a:endCxn id="106" idx="2"/>
          </p:cNvCxnSpPr>
          <p:nvPr/>
        </p:nvCxnSpPr>
        <p:spPr>
          <a:xfrm rot="5400000" flipH="1" flipV="1">
            <a:off x="5650967" y="3563012"/>
            <a:ext cx="852246" cy="1684583"/>
          </a:xfrm>
          <a:prstGeom prst="curvedConnector3">
            <a:avLst>
              <a:gd name="adj1" fmla="val 50000"/>
            </a:avLst>
          </a:prstGeom>
          <a:ln w="2540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文本框 48"/>
          <p:cNvSpPr txBox="1"/>
          <p:nvPr/>
        </p:nvSpPr>
        <p:spPr>
          <a:xfrm>
            <a:off x="3084913" y="4138929"/>
            <a:ext cx="644843" cy="276999"/>
          </a:xfrm>
          <a:prstGeom prst="rect">
            <a:avLst/>
          </a:prstGeom>
          <a:noFill/>
        </p:spPr>
        <p:txBody>
          <a:bodyPr wrap="square" rtlCol="0">
            <a:spAutoFit/>
          </a:bodyPr>
          <a:lstStyle/>
          <a:p>
            <a:r>
              <a:rPr kumimoji="1" lang="zh-CN" altLang="en-US" sz="1200" b="1" dirty="0" smtClean="0">
                <a:latin typeface="SimHei" charset="0"/>
                <a:ea typeface="SimHei" charset="0"/>
                <a:cs typeface="SimHei" charset="0"/>
              </a:rPr>
              <a:t>已开机</a:t>
            </a:r>
            <a:endParaRPr kumimoji="1" lang="zh-CN" altLang="en-US" sz="1200" b="1" dirty="0">
              <a:latin typeface="SimHei" charset="0"/>
              <a:ea typeface="SimHei" charset="0"/>
              <a:cs typeface="SimHei" charset="0"/>
            </a:endParaRPr>
          </a:p>
        </p:txBody>
      </p:sp>
      <p:cxnSp>
        <p:nvCxnSpPr>
          <p:cNvPr id="50" name="曲线连接符 49"/>
          <p:cNvCxnSpPr>
            <a:stCxn id="26" idx="2"/>
            <a:endCxn id="28" idx="0"/>
          </p:cNvCxnSpPr>
          <p:nvPr/>
        </p:nvCxnSpPr>
        <p:spPr>
          <a:xfrm rot="16200000" flipH="1">
            <a:off x="2661808" y="2540471"/>
            <a:ext cx="998295" cy="930406"/>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26" idx="3"/>
            <a:endCxn id="29" idx="1"/>
          </p:cNvCxnSpPr>
          <p:nvPr/>
        </p:nvCxnSpPr>
        <p:spPr>
          <a:xfrm flipV="1">
            <a:off x="3292902" y="2272119"/>
            <a:ext cx="1344747" cy="408"/>
          </a:xfrm>
          <a:prstGeom prst="curvedConnector3">
            <a:avLst>
              <a:gd name="adj1" fmla="val 50000"/>
            </a:avLst>
          </a:prstGeom>
          <a:ln w="2540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7" name="文本框 46"/>
          <p:cNvSpPr txBox="1"/>
          <p:nvPr/>
        </p:nvSpPr>
        <p:spPr>
          <a:xfrm>
            <a:off x="3543300" y="1900233"/>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
        <p:nvSpPr>
          <p:cNvPr id="68" name="文本框 67"/>
          <p:cNvSpPr txBox="1"/>
          <p:nvPr/>
        </p:nvSpPr>
        <p:spPr>
          <a:xfrm>
            <a:off x="2181755" y="2653428"/>
            <a:ext cx="543739" cy="307777"/>
          </a:xfrm>
          <a:prstGeom prst="rect">
            <a:avLst/>
          </a:prstGeom>
          <a:noFill/>
        </p:spPr>
        <p:txBody>
          <a:bodyPr wrap="none" rtlCol="0">
            <a:spAutoFit/>
          </a:bodyPr>
          <a:lstStyle/>
          <a:p>
            <a:r>
              <a:rPr kumimoji="1" lang="zh-CN" altLang="en-US" sz="1400" b="1" dirty="0" smtClean="0">
                <a:solidFill>
                  <a:schemeClr val="bg1">
                    <a:lumMod val="50000"/>
                  </a:schemeClr>
                </a:solidFill>
                <a:latin typeface="SimHei" charset="0"/>
                <a:ea typeface="SimHei" charset="0"/>
                <a:cs typeface="SimHei" charset="0"/>
              </a:rPr>
              <a:t>订阅</a:t>
            </a:r>
            <a:endParaRPr kumimoji="1" lang="zh-CN" altLang="en-US" sz="1400" b="1" dirty="0">
              <a:solidFill>
                <a:schemeClr val="bg1">
                  <a:lumMod val="50000"/>
                </a:schemeClr>
              </a:solidFill>
              <a:latin typeface="SimHei" charset="0"/>
              <a:ea typeface="SimHei" charset="0"/>
              <a:cs typeface="SimHei" charset="0"/>
            </a:endParaRPr>
          </a:p>
        </p:txBody>
      </p:sp>
    </p:spTree>
    <p:extLst>
      <p:ext uri="{BB962C8B-B14F-4D97-AF65-F5344CB8AC3E}">
        <p14:creationId xmlns:p14="http://schemas.microsoft.com/office/powerpoint/2010/main" val="211515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3.2</a:t>
            </a:r>
            <a:r>
              <a:rPr kumimoji="1" lang="zh-CN" altLang="en-US" sz="3200" dirty="0" smtClean="0">
                <a:latin typeface="SimHei" charset="0"/>
                <a:ea typeface="SimHei" charset="0"/>
                <a:cs typeface="SimHei" charset="0"/>
              </a:rPr>
              <a:t> 黑白名单</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
        <p:nvSpPr>
          <p:cNvPr id="5" name="圆角矩形 4"/>
          <p:cNvSpPr/>
          <p:nvPr/>
        </p:nvSpPr>
        <p:spPr>
          <a:xfrm>
            <a:off x="1104922" y="101431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开关校验</a:t>
            </a:r>
            <a:endParaRPr kumimoji="1" lang="zh-CN" altLang="en-US" sz="1400" dirty="0" smtClean="0">
              <a:latin typeface="SimHei" charset="0"/>
              <a:ea typeface="SimHei" charset="0"/>
              <a:cs typeface="SimHei" charset="0"/>
            </a:endParaRPr>
          </a:p>
        </p:txBody>
      </p:sp>
      <p:sp>
        <p:nvSpPr>
          <p:cNvPr id="6" name="圆角矩形 5"/>
          <p:cNvSpPr/>
          <p:nvPr/>
        </p:nvSpPr>
        <p:spPr>
          <a:xfrm>
            <a:off x="4157656" y="10143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7" name="圆角矩形 6"/>
          <p:cNvSpPr/>
          <p:nvPr/>
        </p:nvSpPr>
        <p:spPr>
          <a:xfrm>
            <a:off x="1117218" y="4939291"/>
            <a:ext cx="11520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8" name="圆角矩形 7"/>
          <p:cNvSpPr/>
          <p:nvPr/>
        </p:nvSpPr>
        <p:spPr>
          <a:xfrm>
            <a:off x="5967417" y="957264"/>
            <a:ext cx="2343150" cy="26289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latin typeface="SimHei" charset="0"/>
                <a:ea typeface="SimHei" charset="0"/>
                <a:cs typeface="SimHei" charset="0"/>
              </a:rPr>
              <a:t>白名单规则清单</a:t>
            </a:r>
          </a:p>
          <a:p>
            <a:r>
              <a:rPr kumimoji="1" lang="zh-CN" altLang="en-US" sz="1400" dirty="0" smtClean="0">
                <a:latin typeface="SimHei" charset="0"/>
                <a:ea typeface="SimHei" charset="0"/>
                <a:cs typeface="SimHei" charset="0"/>
              </a:rPr>
              <a:t>第</a:t>
            </a:r>
            <a:r>
              <a:rPr kumimoji="1" lang="en-US" altLang="zh-CN" sz="1400" dirty="0" smtClean="0">
                <a:latin typeface="SimHei" charset="0"/>
                <a:ea typeface="SimHei" charset="0"/>
                <a:cs typeface="SimHei" charset="0"/>
              </a:rPr>
              <a:t>I</a:t>
            </a:r>
            <a:r>
              <a:rPr kumimoji="1" lang="zh-CN" altLang="en-US" sz="1400" dirty="0" smtClean="0">
                <a:latin typeface="SimHei" charset="0"/>
                <a:ea typeface="SimHei" charset="0"/>
                <a:cs typeface="SimHei" charset="0"/>
              </a:rPr>
              <a:t>类：</a:t>
            </a:r>
          </a:p>
          <a:p>
            <a:r>
              <a:rPr kumimoji="1" lang="en-US" altLang="zh-CN" sz="1400" dirty="0" smtClean="0">
                <a:latin typeface="SimHei" charset="0"/>
                <a:ea typeface="SimHei" charset="0"/>
                <a:cs typeface="SimHei" charset="0"/>
              </a:rPr>
              <a:t>172.168.0.100:true:IP</a:t>
            </a:r>
            <a:endParaRPr kumimoji="1" lang="zh-CN" altLang="en-US" sz="1400" dirty="0" smtClean="0">
              <a:latin typeface="SimHei" charset="0"/>
              <a:ea typeface="SimHei" charset="0"/>
              <a:cs typeface="SimHei" charset="0"/>
            </a:endParaRPr>
          </a:p>
          <a:p>
            <a:r>
              <a:rPr kumimoji="1" lang="en-US" altLang="zh-CN" sz="1400" dirty="0" smtClean="0">
                <a:latin typeface="SimHei" charset="0"/>
                <a:ea typeface="SimHei" charset="0"/>
                <a:cs typeface="SimHei" charset="0"/>
              </a:rPr>
              <a:t>172.168.0.101:true:IP</a:t>
            </a:r>
            <a:endParaRPr kumimoji="1" lang="zh-CN" altLang="en-US" sz="1400" dirty="0">
              <a:latin typeface="SimHei" charset="0"/>
              <a:ea typeface="SimHei" charset="0"/>
              <a:cs typeface="SimHei" charset="0"/>
            </a:endParaRPr>
          </a:p>
          <a:p>
            <a:r>
              <a:rPr kumimoji="1" lang="en-US" altLang="zh-CN" sz="1400" dirty="0" smtClean="0">
                <a:latin typeface="SimHei" charset="0"/>
                <a:ea typeface="SimHei" charset="0"/>
                <a:cs typeface="SimHei" charset="0"/>
              </a:rPr>
              <a:t>172.168.0.102:true:IP</a:t>
            </a:r>
            <a:endParaRPr kumimoji="1" lang="zh-CN" altLang="en-US" sz="1400" dirty="0">
              <a:latin typeface="SimHei" charset="0"/>
              <a:ea typeface="SimHei" charset="0"/>
              <a:cs typeface="SimHei" charset="0"/>
            </a:endParaRPr>
          </a:p>
          <a:p>
            <a:r>
              <a:rPr kumimoji="1" lang="zh-CN" altLang="en-US" sz="1400" dirty="0" smtClean="0">
                <a:latin typeface="SimHei" charset="0"/>
                <a:ea typeface="SimHei" charset="0"/>
                <a:cs typeface="SimHei" charset="0"/>
              </a:rPr>
              <a:t>第</a:t>
            </a:r>
            <a:r>
              <a:rPr kumimoji="1" lang="en-US" altLang="zh-CN" sz="1400" dirty="0" smtClean="0">
                <a:latin typeface="SimHei" charset="0"/>
                <a:ea typeface="SimHei" charset="0"/>
                <a:cs typeface="SimHei" charset="0"/>
              </a:rPr>
              <a:t>II</a:t>
            </a:r>
            <a:r>
              <a:rPr kumimoji="1" lang="zh-CN" altLang="en-US" sz="1400" dirty="0" smtClean="0">
                <a:latin typeface="SimHei" charset="0"/>
                <a:ea typeface="SimHei" charset="0"/>
                <a:cs typeface="SimHei" charset="0"/>
              </a:rPr>
              <a:t>类：</a:t>
            </a:r>
            <a:endParaRPr kumimoji="1" lang="zh-CN" altLang="en-US" sz="1400" dirty="0" smtClean="0">
              <a:latin typeface="SimHei" charset="0"/>
              <a:ea typeface="SimHei" charset="0"/>
              <a:cs typeface="SimHei" charset="0"/>
            </a:endParaRPr>
          </a:p>
          <a:p>
            <a:r>
              <a:rPr kumimoji="1" lang="en-US" altLang="zh-CN" sz="1400" dirty="0" err="1" smtClean="0">
                <a:latin typeface="SimHei" charset="0"/>
                <a:ea typeface="SimHei" charset="0"/>
                <a:cs typeface="SimHei" charset="0"/>
              </a:rPr>
              <a:t>weixin:true:channel</a:t>
            </a:r>
            <a:endParaRPr kumimoji="1" lang="zh-CN" altLang="en-US" sz="1400" dirty="0">
              <a:latin typeface="SimHei" charset="0"/>
              <a:ea typeface="SimHei" charset="0"/>
              <a:cs typeface="SimHei" charset="0"/>
            </a:endParaRPr>
          </a:p>
          <a:p>
            <a:r>
              <a:rPr kumimoji="1" lang="en-US" altLang="zh-CN" sz="1400" dirty="0" err="1" smtClean="0">
                <a:latin typeface="SimHei" charset="0"/>
                <a:ea typeface="SimHei" charset="0"/>
                <a:cs typeface="SimHei" charset="0"/>
              </a:rPr>
              <a:t>app:true:channel</a:t>
            </a:r>
            <a:endParaRPr kumimoji="1" lang="zh-CN" altLang="en-US" sz="1400" dirty="0" smtClean="0">
              <a:latin typeface="SimHei" charset="0"/>
              <a:ea typeface="SimHei" charset="0"/>
              <a:cs typeface="SimHei" charset="0"/>
            </a:endParaRPr>
          </a:p>
          <a:p>
            <a:r>
              <a:rPr kumimoji="1" lang="en-US" altLang="zh-CN" sz="1400" dirty="0" err="1" smtClean="0">
                <a:latin typeface="SimHei" charset="0"/>
                <a:ea typeface="SimHei" charset="0"/>
                <a:cs typeface="SimHei" charset="0"/>
              </a:rPr>
              <a:t>web:true:channel</a:t>
            </a:r>
            <a:endParaRPr kumimoji="1" lang="zh-CN" altLang="en-US" sz="1400" dirty="0" smtClean="0">
              <a:latin typeface="SimHei" charset="0"/>
              <a:ea typeface="SimHei" charset="0"/>
              <a:cs typeface="SimHei" charset="0"/>
            </a:endParaRPr>
          </a:p>
          <a:p>
            <a:r>
              <a:rPr kumimoji="1" lang="is-IS" altLang="zh-CN" sz="1400" dirty="0" smtClean="0">
                <a:latin typeface="SimHei" charset="0"/>
                <a:ea typeface="SimHei" charset="0"/>
                <a:cs typeface="SimHei" charset="0"/>
              </a:rPr>
              <a:t>…</a:t>
            </a:r>
            <a:endParaRPr kumimoji="1" lang="zh-CN" altLang="en-US" sz="1400" dirty="0">
              <a:latin typeface="SimHei" charset="0"/>
              <a:ea typeface="SimHei" charset="0"/>
              <a:cs typeface="SimHei" charset="0"/>
            </a:endParaRPr>
          </a:p>
          <a:p>
            <a:endParaRPr kumimoji="1" lang="zh-CN" altLang="en-US" sz="1400" dirty="0" smtClean="0">
              <a:latin typeface="SimHei" charset="0"/>
              <a:ea typeface="SimHei" charset="0"/>
              <a:cs typeface="SimHei" charset="0"/>
            </a:endParaRPr>
          </a:p>
        </p:txBody>
      </p:sp>
      <p:sp>
        <p:nvSpPr>
          <p:cNvPr id="9" name="圆角矩形 8"/>
          <p:cNvSpPr/>
          <p:nvPr/>
        </p:nvSpPr>
        <p:spPr>
          <a:xfrm>
            <a:off x="5967417" y="4020189"/>
            <a:ext cx="2343150" cy="1668085"/>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latin typeface="SimHei" charset="0"/>
                <a:ea typeface="SimHei" charset="0"/>
                <a:cs typeface="SimHei" charset="0"/>
              </a:rPr>
              <a:t>黑名单规则清单</a:t>
            </a:r>
          </a:p>
          <a:p>
            <a:r>
              <a:rPr kumimoji="1" lang="zh-CN" altLang="en-US" sz="1400" dirty="0" smtClean="0">
                <a:latin typeface="SimHei" charset="0"/>
                <a:ea typeface="SimHei" charset="0"/>
                <a:cs typeface="SimHei" charset="0"/>
              </a:rPr>
              <a:t>第</a:t>
            </a:r>
            <a:r>
              <a:rPr kumimoji="1" lang="en-US" altLang="zh-CN" sz="1400" dirty="0" smtClean="0">
                <a:latin typeface="SimHei" charset="0"/>
                <a:ea typeface="SimHei" charset="0"/>
                <a:cs typeface="SimHei" charset="0"/>
              </a:rPr>
              <a:t>I</a:t>
            </a:r>
            <a:r>
              <a:rPr kumimoji="1" lang="zh-CN" altLang="en-US" sz="1400" dirty="0" smtClean="0">
                <a:latin typeface="SimHei" charset="0"/>
                <a:ea typeface="SimHei" charset="0"/>
                <a:cs typeface="SimHei" charset="0"/>
              </a:rPr>
              <a:t>类：</a:t>
            </a:r>
          </a:p>
          <a:p>
            <a:r>
              <a:rPr kumimoji="1" lang="en-US" altLang="zh-CN" sz="1400" dirty="0" err="1" smtClean="0">
                <a:latin typeface="SimHei" charset="0"/>
                <a:ea typeface="SimHei" charset="0"/>
                <a:cs typeface="SimHei" charset="0"/>
              </a:rPr>
              <a:t>weixin:true:channel</a:t>
            </a:r>
            <a:endParaRPr kumimoji="1" lang="zh-CN" altLang="en-US" sz="1400" dirty="0">
              <a:latin typeface="SimHei" charset="0"/>
              <a:ea typeface="SimHei" charset="0"/>
              <a:cs typeface="SimHei" charset="0"/>
            </a:endParaRPr>
          </a:p>
          <a:p>
            <a:r>
              <a:rPr kumimoji="1" lang="en-US" altLang="zh-CN" sz="1400" dirty="0" err="1" smtClean="0">
                <a:latin typeface="SimHei" charset="0"/>
                <a:ea typeface="SimHei" charset="0"/>
                <a:cs typeface="SimHei" charset="0"/>
              </a:rPr>
              <a:t>app:true:channel</a:t>
            </a:r>
            <a:endParaRPr kumimoji="1" lang="zh-CN" altLang="en-US" sz="1400" dirty="0" smtClean="0">
              <a:latin typeface="SimHei" charset="0"/>
              <a:ea typeface="SimHei" charset="0"/>
              <a:cs typeface="SimHei" charset="0"/>
            </a:endParaRPr>
          </a:p>
          <a:p>
            <a:r>
              <a:rPr kumimoji="1" lang="en-US" altLang="zh-CN" sz="1400" dirty="0" err="1" smtClean="0">
                <a:latin typeface="SimHei" charset="0"/>
                <a:ea typeface="SimHei" charset="0"/>
                <a:cs typeface="SimHei" charset="0"/>
              </a:rPr>
              <a:t>web:true:channel</a:t>
            </a:r>
            <a:endParaRPr kumimoji="1" lang="zh-CN" altLang="en-US" sz="1400" dirty="0" smtClean="0">
              <a:latin typeface="SimHei" charset="0"/>
              <a:ea typeface="SimHei" charset="0"/>
              <a:cs typeface="SimHei" charset="0"/>
            </a:endParaRPr>
          </a:p>
          <a:p>
            <a:r>
              <a:rPr kumimoji="1" lang="is-IS" altLang="zh-CN" sz="1400" dirty="0" smtClean="0">
                <a:latin typeface="SimHei" charset="0"/>
                <a:ea typeface="SimHei" charset="0"/>
                <a:cs typeface="SimHei" charset="0"/>
              </a:rPr>
              <a:t>…</a:t>
            </a:r>
            <a:endParaRPr kumimoji="1" lang="zh-CN" altLang="en-US" sz="1400" dirty="0">
              <a:latin typeface="SimHei" charset="0"/>
              <a:ea typeface="SimHei" charset="0"/>
              <a:cs typeface="SimHei" charset="0"/>
            </a:endParaRPr>
          </a:p>
          <a:p>
            <a:endParaRPr kumimoji="1" lang="zh-CN" altLang="en-US" sz="1400" dirty="0" smtClean="0">
              <a:latin typeface="SimHei" charset="0"/>
              <a:ea typeface="SimHei" charset="0"/>
              <a:cs typeface="SimHei" charset="0"/>
            </a:endParaRPr>
          </a:p>
        </p:txBody>
      </p:sp>
      <p:sp>
        <p:nvSpPr>
          <p:cNvPr id="11" name="圆角矩形 10"/>
          <p:cNvSpPr/>
          <p:nvPr/>
        </p:nvSpPr>
        <p:spPr>
          <a:xfrm>
            <a:off x="4157663" y="2566349"/>
            <a:ext cx="1152000" cy="468000"/>
          </a:xfrm>
          <a:prstGeom prst="roundRect">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黑名单</a:t>
            </a:r>
          </a:p>
          <a:p>
            <a:pPr algn="ctr"/>
            <a:r>
              <a:rPr kumimoji="1" lang="zh-CN" altLang="en-US" sz="1400" dirty="0" smtClean="0">
                <a:latin typeface="SimHei" charset="0"/>
                <a:ea typeface="SimHei" charset="0"/>
                <a:cs typeface="SimHei" charset="0"/>
              </a:rPr>
              <a:t>正则匹配</a:t>
            </a:r>
            <a:endParaRPr kumimoji="1" lang="zh-CN" altLang="en-US" sz="1400" dirty="0" smtClean="0">
              <a:latin typeface="SimHei" charset="0"/>
              <a:ea typeface="SimHei" charset="0"/>
              <a:cs typeface="SimHei" charset="0"/>
            </a:endParaRPr>
          </a:p>
        </p:txBody>
      </p:sp>
      <p:sp>
        <p:nvSpPr>
          <p:cNvPr id="12" name="圆角矩形 11"/>
          <p:cNvSpPr/>
          <p:nvPr/>
        </p:nvSpPr>
        <p:spPr>
          <a:xfrm>
            <a:off x="4157479" y="4071868"/>
            <a:ext cx="1152000" cy="46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70C0"/>
                </a:solidFill>
                <a:latin typeface="SimHei" charset="0"/>
                <a:ea typeface="SimHei" charset="0"/>
                <a:cs typeface="SimHei" charset="0"/>
              </a:rPr>
              <a:t>白名单</a:t>
            </a:r>
          </a:p>
          <a:p>
            <a:pPr algn="ctr"/>
            <a:r>
              <a:rPr kumimoji="1" lang="zh-CN" altLang="en-US" sz="1400" dirty="0" smtClean="0">
                <a:solidFill>
                  <a:srgbClr val="0070C0"/>
                </a:solidFill>
                <a:latin typeface="SimHei" charset="0"/>
                <a:ea typeface="SimHei" charset="0"/>
                <a:cs typeface="SimHei" charset="0"/>
              </a:rPr>
              <a:t>全匹配</a:t>
            </a:r>
            <a:endParaRPr kumimoji="1" lang="zh-CN" altLang="en-US" sz="1400" dirty="0" smtClean="0">
              <a:solidFill>
                <a:srgbClr val="0070C0"/>
              </a:solidFill>
              <a:latin typeface="SimHei" charset="0"/>
              <a:ea typeface="SimHei" charset="0"/>
              <a:cs typeface="SimHei" charset="0"/>
            </a:endParaRPr>
          </a:p>
        </p:txBody>
      </p:sp>
      <p:cxnSp>
        <p:nvCxnSpPr>
          <p:cNvPr id="13" name="直线箭头连接符 12"/>
          <p:cNvCxnSpPr>
            <a:stCxn id="6" idx="1"/>
            <a:endCxn id="5" idx="3"/>
          </p:cNvCxnSpPr>
          <p:nvPr/>
        </p:nvCxnSpPr>
        <p:spPr>
          <a:xfrm flipH="1">
            <a:off x="2299222" y="1248315"/>
            <a:ext cx="1858434" cy="0"/>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5" idx="2"/>
            <a:endCxn id="27" idx="0"/>
          </p:cNvCxnSpPr>
          <p:nvPr/>
        </p:nvCxnSpPr>
        <p:spPr>
          <a:xfrm flipH="1">
            <a:off x="1696284" y="1482315"/>
            <a:ext cx="5788" cy="753676"/>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1" idx="2"/>
            <a:endCxn id="46" idx="0"/>
          </p:cNvCxnSpPr>
          <p:nvPr/>
        </p:nvCxnSpPr>
        <p:spPr>
          <a:xfrm flipH="1">
            <a:off x="4733662" y="3034349"/>
            <a:ext cx="1" cy="272970"/>
          </a:xfrm>
          <a:prstGeom prst="straightConnector1">
            <a:avLst/>
          </a:prstGeom>
          <a:ln w="254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a:stCxn id="48" idx="2"/>
            <a:endCxn id="7" idx="0"/>
          </p:cNvCxnSpPr>
          <p:nvPr/>
        </p:nvCxnSpPr>
        <p:spPr>
          <a:xfrm>
            <a:off x="1693217" y="4535698"/>
            <a:ext cx="1" cy="40359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7" name="圆角矩形 26"/>
          <p:cNvSpPr/>
          <p:nvPr/>
        </p:nvSpPr>
        <p:spPr>
          <a:xfrm>
            <a:off x="530273" y="2235991"/>
            <a:ext cx="2332021" cy="1126978"/>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latin typeface="SimHei" charset="0"/>
                <a:ea typeface="SimHei" charset="0"/>
                <a:cs typeface="SimHei" charset="0"/>
              </a:rPr>
              <a:t>黑</a:t>
            </a:r>
            <a:r>
              <a:rPr kumimoji="1" lang="en-US" altLang="zh-CN" sz="1400" dirty="0" smtClean="0">
                <a:latin typeface="SimHei" charset="0"/>
                <a:ea typeface="SimHei" charset="0"/>
                <a:cs typeface="SimHei" charset="0"/>
              </a:rPr>
              <a:t>/</a:t>
            </a:r>
            <a:r>
              <a:rPr kumimoji="1" lang="zh-CN" altLang="en-US" sz="1400" dirty="0" smtClean="0">
                <a:latin typeface="SimHei" charset="0"/>
                <a:ea typeface="SimHei" charset="0"/>
                <a:cs typeface="SimHei" charset="0"/>
              </a:rPr>
              <a:t>白名单校验数据源</a:t>
            </a:r>
          </a:p>
          <a:p>
            <a:r>
              <a:rPr kumimoji="1" lang="en-US" altLang="zh-CN" sz="1400" dirty="0">
                <a:latin typeface="SimHei" charset="0"/>
                <a:ea typeface="SimHei" charset="0"/>
                <a:cs typeface="SimHei" charset="0"/>
              </a:rPr>
              <a:t>172.168.0.101:true:IP</a:t>
            </a:r>
            <a:endParaRPr kumimoji="1" lang="zh-CN" altLang="en-US" sz="1400" dirty="0">
              <a:latin typeface="SimHei" charset="0"/>
              <a:ea typeface="SimHei" charset="0"/>
              <a:cs typeface="SimHei" charset="0"/>
            </a:endParaRPr>
          </a:p>
          <a:p>
            <a:r>
              <a:rPr kumimoji="1" lang="en-US" altLang="zh-CN" sz="1400" dirty="0" err="1" smtClean="0">
                <a:latin typeface="SimHei" charset="0"/>
                <a:ea typeface="SimHei" charset="0"/>
                <a:cs typeface="SimHei" charset="0"/>
              </a:rPr>
              <a:t>weixin:true:channel</a:t>
            </a:r>
            <a:endParaRPr kumimoji="1" lang="zh-CN" altLang="en-US" sz="1400" dirty="0">
              <a:latin typeface="SimHei" charset="0"/>
              <a:ea typeface="SimHei" charset="0"/>
              <a:cs typeface="SimHei" charset="0"/>
            </a:endParaRPr>
          </a:p>
          <a:p>
            <a:r>
              <a:rPr kumimoji="1" lang="is-IS" altLang="zh-CN" sz="1400" dirty="0" smtClean="0">
                <a:latin typeface="SimHei" charset="0"/>
                <a:ea typeface="SimHei" charset="0"/>
                <a:cs typeface="SimHei" charset="0"/>
              </a:rPr>
              <a:t>…</a:t>
            </a:r>
            <a:endParaRPr kumimoji="1" lang="zh-CN" altLang="en-US" sz="1400" dirty="0">
              <a:latin typeface="SimHei" charset="0"/>
              <a:ea typeface="SimHei" charset="0"/>
              <a:cs typeface="SimHei" charset="0"/>
            </a:endParaRPr>
          </a:p>
          <a:p>
            <a:endParaRPr kumimoji="1" lang="zh-CN" altLang="en-US" sz="1400" dirty="0" smtClean="0">
              <a:latin typeface="SimHei" charset="0"/>
              <a:ea typeface="SimHei" charset="0"/>
              <a:cs typeface="SimHei" charset="0"/>
            </a:endParaRPr>
          </a:p>
        </p:txBody>
      </p:sp>
      <p:sp>
        <p:nvSpPr>
          <p:cNvPr id="46" name="圆角矩形 45"/>
          <p:cNvSpPr/>
          <p:nvPr/>
        </p:nvSpPr>
        <p:spPr>
          <a:xfrm>
            <a:off x="4157662" y="3307319"/>
            <a:ext cx="1152000" cy="468000"/>
          </a:xfrm>
          <a:prstGeom prst="roundRect">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黑名单</a:t>
            </a:r>
          </a:p>
          <a:p>
            <a:pPr algn="ctr"/>
            <a:r>
              <a:rPr kumimoji="1" lang="zh-CN" altLang="en-US" sz="1400" dirty="0" smtClean="0">
                <a:latin typeface="SimHei" charset="0"/>
                <a:ea typeface="SimHei" charset="0"/>
                <a:cs typeface="SimHei" charset="0"/>
              </a:rPr>
              <a:t>模糊匹配</a:t>
            </a:r>
            <a:endParaRPr kumimoji="1" lang="zh-CN" altLang="en-US" sz="1400" dirty="0" smtClean="0">
              <a:latin typeface="SimHei" charset="0"/>
              <a:ea typeface="SimHei" charset="0"/>
              <a:cs typeface="SimHei" charset="0"/>
            </a:endParaRPr>
          </a:p>
        </p:txBody>
      </p:sp>
      <p:sp>
        <p:nvSpPr>
          <p:cNvPr id="47" name="圆角矩形 46"/>
          <p:cNvSpPr/>
          <p:nvPr/>
        </p:nvSpPr>
        <p:spPr>
          <a:xfrm>
            <a:off x="2686067" y="4073801"/>
            <a:ext cx="1152000" cy="46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70C0"/>
                </a:solidFill>
                <a:latin typeface="SimHei" charset="0"/>
                <a:ea typeface="SimHei" charset="0"/>
                <a:cs typeface="SimHei" charset="0"/>
              </a:rPr>
              <a:t>白名单</a:t>
            </a:r>
          </a:p>
          <a:p>
            <a:pPr algn="ctr"/>
            <a:r>
              <a:rPr kumimoji="1" lang="zh-CN" altLang="en-US" sz="1400" dirty="0" smtClean="0">
                <a:solidFill>
                  <a:srgbClr val="0070C0"/>
                </a:solidFill>
                <a:latin typeface="SimHei" charset="0"/>
                <a:ea typeface="SimHei" charset="0"/>
                <a:cs typeface="SimHei" charset="0"/>
              </a:rPr>
              <a:t>正则匹配</a:t>
            </a:r>
            <a:endParaRPr kumimoji="1" lang="zh-CN" altLang="en-US" sz="1400" dirty="0" smtClean="0">
              <a:solidFill>
                <a:srgbClr val="0070C0"/>
              </a:solidFill>
              <a:latin typeface="SimHei" charset="0"/>
              <a:ea typeface="SimHei" charset="0"/>
              <a:cs typeface="SimHei" charset="0"/>
            </a:endParaRPr>
          </a:p>
        </p:txBody>
      </p:sp>
      <p:sp>
        <p:nvSpPr>
          <p:cNvPr id="48" name="圆角矩形 47"/>
          <p:cNvSpPr/>
          <p:nvPr/>
        </p:nvSpPr>
        <p:spPr>
          <a:xfrm>
            <a:off x="1117217" y="4067698"/>
            <a:ext cx="1152000" cy="46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70C0"/>
                </a:solidFill>
                <a:latin typeface="SimHei" charset="0"/>
                <a:ea typeface="SimHei" charset="0"/>
                <a:cs typeface="SimHei" charset="0"/>
              </a:rPr>
              <a:t>白名单</a:t>
            </a:r>
          </a:p>
          <a:p>
            <a:pPr algn="ctr"/>
            <a:r>
              <a:rPr kumimoji="1" lang="zh-CN" altLang="en-US" sz="1400" dirty="0" smtClean="0">
                <a:solidFill>
                  <a:srgbClr val="0070C0"/>
                </a:solidFill>
                <a:latin typeface="SimHei" charset="0"/>
                <a:ea typeface="SimHei" charset="0"/>
                <a:cs typeface="SimHei" charset="0"/>
              </a:rPr>
              <a:t>模糊匹配</a:t>
            </a:r>
            <a:endParaRPr kumimoji="1" lang="zh-CN" altLang="en-US" sz="1400" dirty="0" smtClean="0">
              <a:solidFill>
                <a:srgbClr val="0070C0"/>
              </a:solidFill>
              <a:latin typeface="SimHei" charset="0"/>
              <a:ea typeface="SimHei" charset="0"/>
              <a:cs typeface="SimHei" charset="0"/>
            </a:endParaRPr>
          </a:p>
        </p:txBody>
      </p:sp>
      <p:sp>
        <p:nvSpPr>
          <p:cNvPr id="49" name="圆角矩形 48"/>
          <p:cNvSpPr/>
          <p:nvPr/>
        </p:nvSpPr>
        <p:spPr>
          <a:xfrm>
            <a:off x="4157663" y="1802027"/>
            <a:ext cx="1152000" cy="468000"/>
          </a:xfrm>
          <a:prstGeom prst="roundRect">
            <a:avLst/>
          </a:prstGeom>
          <a:solidFill>
            <a:schemeClr val="tx1">
              <a:lumMod val="75000"/>
              <a:lumOff val="2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黑名单</a:t>
            </a:r>
          </a:p>
          <a:p>
            <a:pPr algn="ctr"/>
            <a:r>
              <a:rPr kumimoji="1" lang="zh-CN" altLang="en-US" sz="1400" dirty="0" smtClean="0">
                <a:latin typeface="SimHei" charset="0"/>
                <a:ea typeface="SimHei" charset="0"/>
                <a:cs typeface="SimHei" charset="0"/>
              </a:rPr>
              <a:t>全匹配</a:t>
            </a:r>
            <a:endParaRPr kumimoji="1" lang="zh-CN" altLang="en-US" sz="1400" dirty="0" smtClean="0">
              <a:latin typeface="SimHei" charset="0"/>
              <a:ea typeface="SimHei" charset="0"/>
              <a:cs typeface="SimHei" charset="0"/>
            </a:endParaRPr>
          </a:p>
        </p:txBody>
      </p:sp>
      <p:cxnSp>
        <p:nvCxnSpPr>
          <p:cNvPr id="51" name="直线箭头连接符 50"/>
          <p:cNvCxnSpPr>
            <a:stCxn id="49" idx="2"/>
            <a:endCxn id="11" idx="0"/>
          </p:cNvCxnSpPr>
          <p:nvPr/>
        </p:nvCxnSpPr>
        <p:spPr>
          <a:xfrm>
            <a:off x="4733663" y="2270027"/>
            <a:ext cx="0" cy="296322"/>
          </a:xfrm>
          <a:prstGeom prst="straightConnector1">
            <a:avLst/>
          </a:prstGeom>
          <a:ln w="254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线箭头连接符 54"/>
          <p:cNvCxnSpPr>
            <a:stCxn id="46" idx="2"/>
            <a:endCxn id="12" idx="0"/>
          </p:cNvCxnSpPr>
          <p:nvPr/>
        </p:nvCxnSpPr>
        <p:spPr>
          <a:xfrm flipH="1">
            <a:off x="4733479" y="3775319"/>
            <a:ext cx="183" cy="296549"/>
          </a:xfrm>
          <a:prstGeom prst="straightConnector1">
            <a:avLst/>
          </a:prstGeom>
          <a:ln w="254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a:stCxn id="12" idx="1"/>
            <a:endCxn id="47" idx="3"/>
          </p:cNvCxnSpPr>
          <p:nvPr/>
        </p:nvCxnSpPr>
        <p:spPr>
          <a:xfrm flipH="1">
            <a:off x="3838067" y="4305868"/>
            <a:ext cx="319412" cy="193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a:stCxn id="47" idx="1"/>
            <a:endCxn id="48" idx="3"/>
          </p:cNvCxnSpPr>
          <p:nvPr/>
        </p:nvCxnSpPr>
        <p:spPr>
          <a:xfrm flipH="1" flipV="1">
            <a:off x="2269217" y="4301698"/>
            <a:ext cx="416850" cy="6103"/>
          </a:xfrm>
          <a:prstGeom prst="straightConnector1">
            <a:avLst/>
          </a:prstGeom>
          <a:ln w="254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曲线连接符 109"/>
          <p:cNvCxnSpPr>
            <a:stCxn id="48" idx="0"/>
            <a:endCxn id="27" idx="2"/>
          </p:cNvCxnSpPr>
          <p:nvPr/>
        </p:nvCxnSpPr>
        <p:spPr>
          <a:xfrm rot="5400000" flipH="1" flipV="1">
            <a:off x="1342386" y="3713801"/>
            <a:ext cx="704729" cy="3067"/>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13" name="曲线连接符 112"/>
          <p:cNvCxnSpPr>
            <a:stCxn id="27" idx="3"/>
            <a:endCxn id="49" idx="1"/>
          </p:cNvCxnSpPr>
          <p:nvPr/>
        </p:nvCxnSpPr>
        <p:spPr>
          <a:xfrm flipV="1">
            <a:off x="2862294" y="2036027"/>
            <a:ext cx="1295369" cy="763453"/>
          </a:xfrm>
          <a:prstGeom prst="curvedConnector3">
            <a:avLst>
              <a:gd name="adj1" fmla="val 50000"/>
            </a:avLst>
          </a:prstGeom>
          <a:ln w="2540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38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6092</TotalTime>
  <Words>820</Words>
  <Application>Microsoft Macintosh PowerPoint</Application>
  <PresentationFormat>全屏显示(4:3)</PresentationFormat>
  <Paragraphs>367</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Calibri</vt:lpstr>
      <vt:lpstr>SimHei</vt:lpstr>
      <vt:lpstr>Wingdings</vt:lpstr>
      <vt:lpstr>宋体</vt:lpstr>
      <vt:lpstr>Arial</vt:lpstr>
      <vt:lpstr>Office 主题</vt:lpstr>
      <vt:lpstr>Neural设计方案</vt:lpstr>
      <vt:lpstr>第一章  背景与目标</vt:lpstr>
      <vt:lpstr>Neural使用场景</vt:lpstr>
      <vt:lpstr>Neural模块设计</vt:lpstr>
      <vt:lpstr>第二章  总体设计方案</vt:lpstr>
      <vt:lpstr>Neural概念设计</vt:lpstr>
      <vt:lpstr>第三章  详细设计</vt:lpstr>
      <vt:lpstr>3.1 优雅停机</vt:lpstr>
      <vt:lpstr>3.2 黑白名单</vt:lpstr>
      <vt:lpstr>3.3 管道缩放</vt:lpstr>
      <vt:lpstr>3.4 流量控制</vt:lpstr>
      <vt:lpstr>3.4.2 限流算法----令牌桶算法</vt:lpstr>
      <vt:lpstr>3.4.3 基于RateLimiter的流速控制</vt:lpstr>
      <vt:lpstr>RateLimiter预热期设计</vt:lpstr>
      <vt:lpstr>3.4.4 基于Semaphore信号量的并发控制</vt:lpstr>
      <vt:lpstr>3.5 服务降级</vt:lpstr>
      <vt:lpstr>服务降级设计方案</vt:lpstr>
      <vt:lpstr>3.6 幂等控制</vt:lpstr>
      <vt:lpstr>3.7 回声探测</vt:lpstr>
      <vt:lpstr>3.8 熔断拒绝</vt:lpstr>
      <vt:lpstr>3.9 舱壁隔离</vt:lpstr>
      <vt:lpstr>3.10 服务容错</vt:lpstr>
      <vt:lpstr>3.11 慢性尝试</vt:lpstr>
      <vt:lpstr>第四章 高级设计</vt:lpstr>
      <vt:lpstr>4.1 链路追踪</vt:lpstr>
      <vt:lpstr>4.2 灰度路由</vt:lpstr>
      <vt:lpstr>其他功能</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2733</cp:revision>
  <dcterms:created xsi:type="dcterms:W3CDTF">2015-12-08T05:36:32Z</dcterms:created>
  <dcterms:modified xsi:type="dcterms:W3CDTF">2016-08-02T10:36:56Z</dcterms:modified>
</cp:coreProperties>
</file>