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67" r:id="rId3"/>
    <p:sldId id="281" r:id="rId4"/>
    <p:sldId id="280" r:id="rId5"/>
    <p:sldId id="301" r:id="rId6"/>
    <p:sldId id="285" r:id="rId7"/>
    <p:sldId id="302" r:id="rId8"/>
    <p:sldId id="307"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08" r:id="rId27"/>
    <p:sldId id="286" r:id="rId28"/>
    <p:sldId id="294" r:id="rId29"/>
    <p:sldId id="293" r:id="rId30"/>
    <p:sldId id="290" r:id="rId31"/>
    <p:sldId id="291" r:id="rId32"/>
    <p:sldId id="292" r:id="rId33"/>
    <p:sldId id="287" r:id="rId34"/>
    <p:sldId id="296" r:id="rId35"/>
    <p:sldId id="289" r:id="rId36"/>
    <p:sldId id="300" r:id="rId37"/>
    <p:sldId id="303" r:id="rId38"/>
    <p:sldId id="282" r:id="rId39"/>
    <p:sldId id="304" r:id="rId40"/>
    <p:sldId id="306" r:id="rId4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096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63"/>
    <p:restoredTop sz="95081" autoAdjust="0"/>
  </p:normalViewPr>
  <p:slideViewPr>
    <p:cSldViewPr snapToGrid="0" snapToObjects="1">
      <p:cViewPr>
        <p:scale>
          <a:sx n="90" d="100"/>
          <a:sy n="90" d="100"/>
        </p:scale>
        <p:origin x="41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40F3-EB06-D54C-AA27-850D15F065E4}" type="datetimeFigureOut">
              <a:rPr kumimoji="1" lang="zh-CN" altLang="en-US" smtClean="0"/>
              <a:t>16/7/29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C8E33-9E3E-1C4C-8F8E-F88DFE98CE0B}" type="slidenum">
              <a:rPr kumimoji="1" lang="zh-CN" altLang="en-US" smtClean="0"/>
              <a:t>‹#›</a:t>
            </a:fld>
            <a:endParaRPr kumimoji="1" lang="zh-CN" altLang="en-US"/>
          </a:p>
        </p:txBody>
      </p:sp>
    </p:spTree>
    <p:extLst>
      <p:ext uri="{BB962C8B-B14F-4D97-AF65-F5344CB8AC3E}">
        <p14:creationId xmlns:p14="http://schemas.microsoft.com/office/powerpoint/2010/main" val="7975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0D9DDC8-7DC3-EA4B-903D-B88E771544DB}" type="datetime1">
              <a:rPr kumimoji="1" lang="zh-CN" altLang="en-US" smtClean="0"/>
              <a:t>16/7/29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6586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95C184A-9458-8E45-90DF-D359135F2255}" type="datetime1">
              <a:rPr kumimoji="1" lang="zh-CN" altLang="en-US" smtClean="0"/>
              <a:t>16/7/29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9905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6CEB6BC-CA51-AA4A-B542-B89802A652EE}" type="datetime1">
              <a:rPr kumimoji="1" lang="zh-CN" altLang="en-US" smtClean="0"/>
              <a:t>16/7/29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07742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4B6EAE-BF81-CD45-9298-77474811232F}" type="datetime1">
              <a:rPr kumimoji="1" lang="zh-CN" altLang="en-US" smtClean="0"/>
              <a:t>16/7/29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3635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8113B1-1352-A34A-AF31-2C2E865337D0}" type="datetime1">
              <a:rPr kumimoji="1" lang="zh-CN" altLang="en-US" smtClean="0"/>
              <a:t>16/7/29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6503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85BB520-79EA-DD46-99B2-3460AF0A479A}" type="datetime1">
              <a:rPr kumimoji="1" lang="zh-CN" altLang="en-US" smtClean="0"/>
              <a:t>16/7/29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6025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619A6B-2664-E746-B80D-9AAAEE9FE95E}" type="datetime1">
              <a:rPr kumimoji="1" lang="zh-CN" altLang="en-US" smtClean="0"/>
              <a:t>16/7/29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830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407C5F7-FA8D-4B4A-BE69-15F5D980741F}" type="datetime1">
              <a:rPr kumimoji="1" lang="zh-CN" altLang="en-US" smtClean="0"/>
              <a:t>16/7/29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2442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59D30-3662-804C-9C66-1A1383FDD18F}" type="datetime1">
              <a:rPr kumimoji="1" lang="zh-CN" altLang="en-US" smtClean="0"/>
              <a:t>16/7/29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5540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9332A7-8F83-7F40-8BE8-5D64D17DC1FD}" type="datetime1">
              <a:rPr kumimoji="1" lang="zh-CN" altLang="en-US" smtClean="0"/>
              <a:t>16/7/29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7217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5E6588E-3152-F74C-B687-672722691C17}" type="datetime1">
              <a:rPr kumimoji="1" lang="zh-CN" altLang="en-US" smtClean="0"/>
              <a:t>16/7/29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373535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F7457-E60D-2345-82D8-E9D4493DC366}" type="datetime1">
              <a:rPr kumimoji="1" lang="zh-CN" altLang="en-US" smtClean="0"/>
              <a:t>16/7/29</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40232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nnianshilongnian.iteye.com/blog/2306477" TargetMode="External"/><Relationship Id="rId3" Type="http://schemas.openxmlformats.org/officeDocument/2006/relationships/hyperlink" Target="http://jinnianshilongnian.iteye.com/blog/2305117"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6869"/>
            <a:ext cx="7772400" cy="1470025"/>
          </a:xfrm>
        </p:spPr>
        <p:txBody>
          <a:bodyPr>
            <a:noAutofit/>
          </a:bodyPr>
          <a:lstStyle/>
          <a:p>
            <a:r>
              <a:rPr kumimoji="1" lang="en-US" altLang="zh-CN" sz="4800" i="1" dirty="0" smtClean="0">
                <a:latin typeface="SimHei" charset="0"/>
                <a:ea typeface="SimHei" charset="0"/>
                <a:cs typeface="SimHei" charset="0"/>
              </a:rPr>
              <a:t>Neural</a:t>
            </a:r>
            <a:r>
              <a:rPr kumimoji="1" lang="zh-CN" altLang="en-US" sz="4800" i="1" dirty="0" smtClean="0">
                <a:latin typeface="SimHei" charset="0"/>
                <a:ea typeface="SimHei" charset="0"/>
                <a:cs typeface="SimHei" charset="0"/>
              </a:rPr>
              <a:t>设计方案</a:t>
            </a:r>
            <a:endParaRPr kumimoji="1" lang="zh-CN" altLang="en-US" sz="4800" i="1" dirty="0">
              <a:latin typeface="SimHei" charset="0"/>
              <a:ea typeface="SimHei" charset="0"/>
              <a:cs typeface="SimHei" charset="0"/>
            </a:endParaRPr>
          </a:p>
        </p:txBody>
      </p:sp>
      <p:sp>
        <p:nvSpPr>
          <p:cNvPr id="3" name="副标题 2"/>
          <p:cNvSpPr>
            <a:spLocks noGrp="1"/>
          </p:cNvSpPr>
          <p:nvPr>
            <p:ph type="subTitle" idx="1"/>
          </p:nvPr>
        </p:nvSpPr>
        <p:spPr>
          <a:xfrm>
            <a:off x="1371600" y="4519246"/>
            <a:ext cx="6400800" cy="671732"/>
          </a:xfrm>
        </p:spPr>
        <p:txBody>
          <a:bodyPr/>
          <a:lstStyle/>
          <a:p>
            <a:r>
              <a:rPr kumimoji="1" lang="en-US" altLang="zh-CN" dirty="0" smtClean="0"/>
              <a:t>2016</a:t>
            </a:r>
            <a:r>
              <a:rPr kumimoji="1" lang="zh-CN" altLang="en-US" dirty="0" smtClean="0"/>
              <a:t>年</a:t>
            </a:r>
            <a:r>
              <a:rPr kumimoji="1" lang="en-US" altLang="zh-CN" dirty="0" smtClean="0"/>
              <a:t>7</a:t>
            </a:r>
            <a:r>
              <a:rPr kumimoji="1" lang="zh-CN" altLang="en-US" dirty="0" smtClean="0"/>
              <a:t>月</a:t>
            </a:r>
            <a:endParaRPr kumimoji="1" lang="zh-CN" altLang="en-US"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a:t>
            </a:fld>
            <a:endParaRPr kumimoji="1" lang="zh-CN" altLang="en-US"/>
          </a:p>
        </p:txBody>
      </p:sp>
    </p:spTree>
    <p:extLst>
      <p:ext uri="{BB962C8B-B14F-4D97-AF65-F5344CB8AC3E}">
        <p14:creationId xmlns:p14="http://schemas.microsoft.com/office/powerpoint/2010/main" val="157258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3.3</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管道缩放</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10</a:t>
            </a:fld>
            <a:endParaRPr kumimoji="1" lang="zh-CN" altLang="en-US"/>
          </a:p>
        </p:txBody>
      </p:sp>
    </p:spTree>
    <p:extLst>
      <p:ext uri="{BB962C8B-B14F-4D97-AF65-F5344CB8AC3E}">
        <p14:creationId xmlns:p14="http://schemas.microsoft.com/office/powerpoint/2010/main" val="1610212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3.4</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流量控制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11</a:t>
            </a:fld>
            <a:endParaRPr kumimoji="1" lang="zh-CN" altLang="en-US"/>
          </a:p>
        </p:txBody>
      </p:sp>
    </p:spTree>
    <p:extLst>
      <p:ext uri="{BB962C8B-B14F-4D97-AF65-F5344CB8AC3E}">
        <p14:creationId xmlns:p14="http://schemas.microsoft.com/office/powerpoint/2010/main" val="1480571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3.5</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资源鉴权</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12</a:t>
            </a:fld>
            <a:endParaRPr kumimoji="1" lang="zh-CN" altLang="en-US"/>
          </a:p>
        </p:txBody>
      </p:sp>
    </p:spTree>
    <p:extLst>
      <p:ext uri="{BB962C8B-B14F-4D97-AF65-F5344CB8AC3E}">
        <p14:creationId xmlns:p14="http://schemas.microsoft.com/office/powerpoint/2010/main" val="1805356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3.6</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服务降级</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13</a:t>
            </a:fld>
            <a:endParaRPr kumimoji="1" lang="zh-CN" altLang="en-US"/>
          </a:p>
        </p:txBody>
      </p:sp>
    </p:spTree>
    <p:extLst>
      <p:ext uri="{BB962C8B-B14F-4D97-AF65-F5344CB8AC3E}">
        <p14:creationId xmlns:p14="http://schemas.microsoft.com/office/powerpoint/2010/main" val="54875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3.7</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幂等控制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14</a:t>
            </a:fld>
            <a:endParaRPr kumimoji="1" lang="zh-CN" altLang="en-US"/>
          </a:p>
        </p:txBody>
      </p:sp>
    </p:spTree>
    <p:extLst>
      <p:ext uri="{BB962C8B-B14F-4D97-AF65-F5344CB8AC3E}">
        <p14:creationId xmlns:p14="http://schemas.microsoft.com/office/powerpoint/2010/main" val="1923661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3.8</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灰度路由</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15</a:t>
            </a:fld>
            <a:endParaRPr kumimoji="1" lang="zh-CN" altLang="en-US"/>
          </a:p>
        </p:txBody>
      </p:sp>
    </p:spTree>
    <p:extLst>
      <p:ext uri="{BB962C8B-B14F-4D97-AF65-F5344CB8AC3E}">
        <p14:creationId xmlns:p14="http://schemas.microsoft.com/office/powerpoint/2010/main" val="173199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3.9</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回声探测</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16</a:t>
            </a:fld>
            <a:endParaRPr kumimoji="1" lang="zh-CN" altLang="en-US"/>
          </a:p>
        </p:txBody>
      </p:sp>
    </p:spTree>
    <p:extLst>
      <p:ext uri="{BB962C8B-B14F-4D97-AF65-F5344CB8AC3E}">
        <p14:creationId xmlns:p14="http://schemas.microsoft.com/office/powerpoint/2010/main" val="983275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3.10</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熔断拒绝</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17</a:t>
            </a:fld>
            <a:endParaRPr kumimoji="1" lang="zh-CN" altLang="en-US"/>
          </a:p>
        </p:txBody>
      </p:sp>
    </p:spTree>
    <p:extLst>
      <p:ext uri="{BB962C8B-B14F-4D97-AF65-F5344CB8AC3E}">
        <p14:creationId xmlns:p14="http://schemas.microsoft.com/office/powerpoint/2010/main" val="110480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3.11</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超时控制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18</a:t>
            </a:fld>
            <a:endParaRPr kumimoji="1" lang="zh-CN" altLang="en-US"/>
          </a:p>
        </p:txBody>
      </p:sp>
    </p:spTree>
    <p:extLst>
      <p:ext uri="{BB962C8B-B14F-4D97-AF65-F5344CB8AC3E}">
        <p14:creationId xmlns:p14="http://schemas.microsoft.com/office/powerpoint/2010/main" val="989792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3.12</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舱壁隔离</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19</a:t>
            </a:fld>
            <a:endParaRPr kumimoji="1" lang="zh-CN" altLang="en-US"/>
          </a:p>
        </p:txBody>
      </p:sp>
    </p:spTree>
    <p:extLst>
      <p:ext uri="{BB962C8B-B14F-4D97-AF65-F5344CB8AC3E}">
        <p14:creationId xmlns:p14="http://schemas.microsoft.com/office/powerpoint/2010/main" val="1047920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第一章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背景与目标</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a:t>
            </a:fld>
            <a:endParaRPr kumimoji="1" lang="zh-CN" altLang="en-US"/>
          </a:p>
        </p:txBody>
      </p:sp>
    </p:spTree>
    <p:extLst>
      <p:ext uri="{BB962C8B-B14F-4D97-AF65-F5344CB8AC3E}">
        <p14:creationId xmlns:p14="http://schemas.microsoft.com/office/powerpoint/2010/main" val="33036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3.13</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服务容错</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20</a:t>
            </a:fld>
            <a:endParaRPr kumimoji="1" lang="zh-CN" altLang="en-US"/>
          </a:p>
        </p:txBody>
      </p:sp>
    </p:spTree>
    <p:extLst>
      <p:ext uri="{BB962C8B-B14F-4D97-AF65-F5344CB8AC3E}">
        <p14:creationId xmlns:p14="http://schemas.microsoft.com/office/powerpoint/2010/main" val="161987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3.14</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慢性尝试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21</a:t>
            </a:fld>
            <a:endParaRPr kumimoji="1" lang="zh-CN" altLang="en-US"/>
          </a:p>
        </p:txBody>
      </p:sp>
    </p:spTree>
    <p:extLst>
      <p:ext uri="{BB962C8B-B14F-4D97-AF65-F5344CB8AC3E}">
        <p14:creationId xmlns:p14="http://schemas.microsoft.com/office/powerpoint/2010/main" val="1090327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a:t>
            </a:r>
            <a:r>
              <a:rPr kumimoji="1" lang="zh-CN" altLang="en-US" sz="4000" dirty="0" smtClean="0">
                <a:latin typeface="SimHei" charset="0"/>
                <a:ea typeface="SimHei" charset="0"/>
                <a:cs typeface="SimHei" charset="0"/>
              </a:rPr>
              <a:t>四</a:t>
            </a:r>
            <a:r>
              <a:rPr kumimoji="1" lang="zh-CN" altLang="en-US" sz="4000" dirty="0" smtClean="0">
                <a:latin typeface="SimHei" charset="0"/>
                <a:ea typeface="SimHei" charset="0"/>
                <a:cs typeface="SimHei" charset="0"/>
              </a:rPr>
              <a:t>章 </a:t>
            </a:r>
            <a:r>
              <a:rPr kumimoji="1" lang="zh-CN" altLang="en-US" sz="4000" dirty="0" smtClean="0">
                <a:latin typeface="SimHei" charset="0"/>
                <a:ea typeface="SimHei" charset="0"/>
                <a:cs typeface="SimHei" charset="0"/>
              </a:rPr>
              <a:t>高级设计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22</a:t>
            </a:fld>
            <a:endParaRPr kumimoji="1" lang="zh-CN" altLang="en-US"/>
          </a:p>
        </p:txBody>
      </p:sp>
    </p:spTree>
    <p:extLst>
      <p:ext uri="{BB962C8B-B14F-4D97-AF65-F5344CB8AC3E}">
        <p14:creationId xmlns:p14="http://schemas.microsoft.com/office/powerpoint/2010/main" val="1500051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4.1</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实时监控</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23</a:t>
            </a:fld>
            <a:endParaRPr kumimoji="1" lang="zh-CN" altLang="en-US"/>
          </a:p>
        </p:txBody>
      </p:sp>
    </p:spTree>
    <p:extLst>
      <p:ext uri="{BB962C8B-B14F-4D97-AF65-F5344CB8AC3E}">
        <p14:creationId xmlns:p14="http://schemas.microsoft.com/office/powerpoint/2010/main" val="1606173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4.2</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链路追踪</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24</a:t>
            </a:fld>
            <a:endParaRPr kumimoji="1" lang="zh-CN" altLang="en-US"/>
          </a:p>
        </p:txBody>
      </p:sp>
    </p:spTree>
    <p:extLst>
      <p:ext uri="{BB962C8B-B14F-4D97-AF65-F5344CB8AC3E}">
        <p14:creationId xmlns:p14="http://schemas.microsoft.com/office/powerpoint/2010/main" val="1926341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4.3</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容量规划</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25</a:t>
            </a:fld>
            <a:endParaRPr kumimoji="1" lang="zh-CN" altLang="en-US"/>
          </a:p>
        </p:txBody>
      </p:sp>
    </p:spTree>
    <p:extLst>
      <p:ext uri="{BB962C8B-B14F-4D97-AF65-F5344CB8AC3E}">
        <p14:creationId xmlns:p14="http://schemas.microsoft.com/office/powerpoint/2010/main" val="953393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26</a:t>
            </a:fld>
            <a:endParaRPr kumimoji="1" lang="zh-CN" altLang="en-US"/>
          </a:p>
        </p:txBody>
      </p:sp>
    </p:spTree>
    <p:extLst>
      <p:ext uri="{BB962C8B-B14F-4D97-AF65-F5344CB8AC3E}">
        <p14:creationId xmlns:p14="http://schemas.microsoft.com/office/powerpoint/2010/main" val="1838114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放通率控制设计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27</a:t>
            </a:fld>
            <a:endParaRPr kumimoji="1" lang="zh-CN" altLang="en-US"/>
          </a:p>
        </p:txBody>
      </p:sp>
      <p:sp>
        <p:nvSpPr>
          <p:cNvPr id="29" name="圆角矩形 28"/>
          <p:cNvSpPr/>
          <p:nvPr/>
        </p:nvSpPr>
        <p:spPr>
          <a:xfrm>
            <a:off x="3108874" y="193810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3108875"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1914575" y="301904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08" name="圆角矩形 107"/>
          <p:cNvSpPr/>
          <p:nvPr/>
        </p:nvSpPr>
        <p:spPr>
          <a:xfrm>
            <a:off x="5649875" y="182502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4303174" y="2172103"/>
            <a:ext cx="1346701" cy="391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4303175" y="3019041"/>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cxnSp>
        <p:nvCxnSpPr>
          <p:cNvPr id="38" name="曲线连接符 37"/>
          <p:cNvCxnSpPr>
            <a:stCxn id="35" idx="3"/>
            <a:endCxn id="108" idx="2"/>
          </p:cNvCxnSpPr>
          <p:nvPr/>
        </p:nvCxnSpPr>
        <p:spPr>
          <a:xfrm flipV="1">
            <a:off x="5497475" y="2527022"/>
            <a:ext cx="749550" cy="726019"/>
          </a:xfrm>
          <a:prstGeom prst="curvedConnector2">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95" idx="2"/>
            <a:endCxn id="29" idx="0"/>
          </p:cNvCxnSpPr>
          <p:nvPr/>
        </p:nvCxnSpPr>
        <p:spPr>
          <a:xfrm flipH="1">
            <a:off x="3706024" y="1500074"/>
            <a:ext cx="1" cy="43802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2802406" y="2115423"/>
            <a:ext cx="612938" cy="119429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28" idx="3"/>
          </p:cNvCxnSpPr>
          <p:nvPr/>
        </p:nvCxnSpPr>
        <p:spPr>
          <a:xfrm rot="10800000">
            <a:off x="3108875" y="3253041"/>
            <a:ext cx="1194300"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108874" y="416191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35" idx="2"/>
            <a:endCxn id="106" idx="0"/>
          </p:cNvCxnSpPr>
          <p:nvPr/>
        </p:nvCxnSpPr>
        <p:spPr>
          <a:xfrm rot="5400000">
            <a:off x="3965739" y="3227327"/>
            <a:ext cx="674872" cy="1194301"/>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4" name="曲线连接符 133"/>
          <p:cNvCxnSpPr>
            <a:stCxn id="29" idx="2"/>
            <a:endCxn id="35" idx="0"/>
          </p:cNvCxnSpPr>
          <p:nvPr/>
        </p:nvCxnSpPr>
        <p:spPr>
          <a:xfrm rot="16200000" flipH="1">
            <a:off x="3996705" y="2115421"/>
            <a:ext cx="612938" cy="119430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771438" y="3227327"/>
            <a:ext cx="674872" cy="1194299"/>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2895600"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关闭</a:t>
            </a:r>
            <a:endParaRPr kumimoji="1" lang="zh-CN" altLang="en-US" sz="1200" b="1" dirty="0">
              <a:latin typeface="SimHei" charset="0"/>
              <a:ea typeface="SimHei" charset="0"/>
              <a:cs typeface="SimHei" charset="0"/>
            </a:endParaRPr>
          </a:p>
        </p:txBody>
      </p:sp>
      <p:sp>
        <p:nvSpPr>
          <p:cNvPr id="170" name="文本框 169"/>
          <p:cNvSpPr txBox="1"/>
          <p:nvPr/>
        </p:nvSpPr>
        <p:spPr>
          <a:xfrm>
            <a:off x="3947073"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开启</a:t>
            </a:r>
            <a:endParaRPr kumimoji="1" lang="zh-CN" altLang="en-US" sz="1200" b="1" dirty="0">
              <a:latin typeface="SimHei" charset="0"/>
              <a:ea typeface="SimHei" charset="0"/>
              <a:cs typeface="SimHei" charset="0"/>
            </a:endParaRPr>
          </a:p>
        </p:txBody>
      </p:sp>
      <p:sp>
        <p:nvSpPr>
          <p:cNvPr id="171" name="文本框 170"/>
          <p:cNvSpPr txBox="1"/>
          <p:nvPr/>
        </p:nvSpPr>
        <p:spPr>
          <a:xfrm>
            <a:off x="3435624" y="2942475"/>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放通请求</a:t>
            </a:r>
            <a:endParaRPr kumimoji="1" lang="zh-CN" altLang="en-US" sz="1200" b="1" dirty="0">
              <a:latin typeface="SimHei" charset="0"/>
              <a:ea typeface="SimHei" charset="0"/>
              <a:cs typeface="SimHei" charset="0"/>
            </a:endParaRPr>
          </a:p>
        </p:txBody>
      </p:sp>
      <p:sp>
        <p:nvSpPr>
          <p:cNvPr id="172" name="文本框 171"/>
          <p:cNvSpPr txBox="1"/>
          <p:nvPr/>
        </p:nvSpPr>
        <p:spPr>
          <a:xfrm>
            <a:off x="4887624" y="3515347"/>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2557502" y="3865065"/>
            <a:ext cx="800219" cy="276999"/>
          </a:xfrm>
          <a:prstGeom prst="rect">
            <a:avLst/>
          </a:prstGeom>
          <a:noFill/>
        </p:spPr>
        <p:txBody>
          <a:bodyPr wrap="none" rtlCol="0">
            <a:spAutoFit/>
          </a:bodyPr>
          <a:lstStyle/>
          <a:p>
            <a:r>
              <a:rPr kumimoji="1" lang="zh-CN" altLang="en-US" sz="1200" b="1" smtClean="0">
                <a:solidFill>
                  <a:srgbClr val="00B050"/>
                </a:solidFill>
                <a:latin typeface="SimHei" charset="0"/>
                <a:ea typeface="SimHei" charset="0"/>
                <a:cs typeface="SimHei" charset="0"/>
              </a:rPr>
              <a:t>业务响应</a:t>
            </a:r>
            <a:endParaRPr kumimoji="1" lang="zh-CN" altLang="en-US" sz="1200" b="1" dirty="0">
              <a:solidFill>
                <a:srgbClr val="00B050"/>
              </a:solidFill>
              <a:latin typeface="SimHei" charset="0"/>
              <a:ea typeface="SimHei" charset="0"/>
              <a:cs typeface="SimHei" charset="0"/>
            </a:endParaRPr>
          </a:p>
        </p:txBody>
      </p:sp>
      <p:sp>
        <p:nvSpPr>
          <p:cNvPr id="174" name="文本框 173"/>
          <p:cNvSpPr txBox="1"/>
          <p:nvPr/>
        </p:nvSpPr>
        <p:spPr>
          <a:xfrm>
            <a:off x="4034981" y="3872213"/>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拒绝响应</a:t>
            </a:r>
            <a:endParaRPr kumimoji="1" lang="zh-CN" altLang="en-US" sz="1200" b="1" dirty="0">
              <a:solidFill>
                <a:srgbClr val="C00000"/>
              </a:solidFill>
              <a:latin typeface="SimHei" charset="0"/>
              <a:ea typeface="SimHei" charset="0"/>
              <a:cs typeface="SimHei" charset="0"/>
            </a:endParaRPr>
          </a:p>
        </p:txBody>
      </p:sp>
      <p:sp>
        <p:nvSpPr>
          <p:cNvPr id="175" name="文本框 174"/>
          <p:cNvSpPr txBox="1"/>
          <p:nvPr/>
        </p:nvSpPr>
        <p:spPr>
          <a:xfrm>
            <a:off x="4707693" y="1867680"/>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176" name="文本框 175"/>
          <p:cNvSpPr txBox="1"/>
          <p:nvPr/>
        </p:nvSpPr>
        <p:spPr>
          <a:xfrm>
            <a:off x="6278261" y="2586771"/>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26" name="内容占位符 2"/>
          <p:cNvSpPr>
            <a:spLocks noGrp="1"/>
          </p:cNvSpPr>
          <p:nvPr>
            <p:ph idx="1"/>
          </p:nvPr>
        </p:nvSpPr>
        <p:spPr>
          <a:xfrm>
            <a:off x="457200" y="4813412"/>
            <a:ext cx="8229600" cy="1566862"/>
          </a:xfrm>
        </p:spPr>
        <p:txBody>
          <a:bodyPr>
            <a:normAutofit fontScale="92500" lnSpcReduction="10000"/>
          </a:bodyPr>
          <a:lstStyle/>
          <a:p>
            <a:pPr marL="0" indent="0">
              <a:buNone/>
            </a:pPr>
            <a:r>
              <a:rPr lang="zh-CN" altLang="en-US" sz="1800" dirty="0" smtClean="0"/>
              <a:t>	当后端服务的不稳定性达到一定程度时，如果继续接收大量的请求，会严重影响服务的质量，大量的请求也会使脆弱的后端更加容易宕机，而后端应用突然宕机，则会将原本该进入该应用的所有请求分配至其他应用，进而增加了其他应用的压力。原本不稳定的应用突然增加了流量后，更加容易宕机，而流量如此不断的反复迁移，最终将会导致整个应用集群全部宕机。因此，应用</a:t>
            </a:r>
            <a:r>
              <a:rPr lang="zh-CN" altLang="en-US" sz="1800" dirty="0"/>
              <a:t>为了</a:t>
            </a:r>
            <a:r>
              <a:rPr lang="zh-CN" altLang="en-US" sz="1800" dirty="0" smtClean="0"/>
              <a:t>自生“</a:t>
            </a:r>
            <a:r>
              <a:rPr lang="zh-CN" altLang="en-US" sz="1800" dirty="0"/>
              <a:t>保命</a:t>
            </a:r>
            <a:r>
              <a:rPr lang="zh-CN" altLang="en-US" sz="1800" dirty="0" smtClean="0"/>
              <a:t>”，可以选择将部分流量拒绝，从而提供存活的概率。</a:t>
            </a:r>
            <a:endParaRPr lang="en-US" altLang="zh-CN" sz="1800" dirty="0"/>
          </a:p>
        </p:txBody>
      </p:sp>
    </p:spTree>
    <p:extLst>
      <p:ext uri="{BB962C8B-B14F-4D97-AF65-F5344CB8AC3E}">
        <p14:creationId xmlns:p14="http://schemas.microsoft.com/office/powerpoint/2010/main" val="1872506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1614488"/>
          </a:xfrm>
        </p:spPr>
        <p:txBody>
          <a:bodyPr>
            <a:noAutofit/>
          </a:bodyPr>
          <a:lstStyle/>
          <a:p>
            <a:pPr marL="0" indent="0">
              <a:buNone/>
            </a:pPr>
            <a:r>
              <a:rPr lang="zh-CN" altLang="en-US" sz="1800" dirty="0" smtClean="0"/>
              <a:t>	漏</a:t>
            </a:r>
            <a:r>
              <a:rPr lang="zh-CN" altLang="en-US" sz="1800" dirty="0"/>
              <a:t>桶</a:t>
            </a:r>
            <a:r>
              <a:rPr lang="en-US" altLang="zh-CN" sz="1800" dirty="0"/>
              <a:t>(Leaky Bucket)</a:t>
            </a:r>
            <a:r>
              <a:rPr lang="zh-CN" altLang="en-US" sz="1800" dirty="0"/>
              <a:t>算法思路很</a:t>
            </a:r>
            <a:r>
              <a:rPr lang="zh-CN" altLang="en-US" sz="1800" dirty="0" smtClean="0"/>
              <a:t>简单，水</a:t>
            </a:r>
            <a:r>
              <a:rPr lang="en-US" altLang="zh-CN" sz="1800" dirty="0"/>
              <a:t>(</a:t>
            </a:r>
            <a:r>
              <a:rPr lang="zh-CN" altLang="en-US" sz="1800" dirty="0"/>
              <a:t>请求</a:t>
            </a:r>
            <a:r>
              <a:rPr lang="en-US" altLang="zh-CN" sz="1800" dirty="0"/>
              <a:t>)</a:t>
            </a:r>
            <a:r>
              <a:rPr lang="zh-CN" altLang="en-US" sz="1800" dirty="0"/>
              <a:t>先进入到漏桶</a:t>
            </a:r>
            <a:r>
              <a:rPr lang="zh-CN" altLang="en-US" sz="1800" dirty="0" smtClean="0"/>
              <a:t>里，漏</a:t>
            </a:r>
            <a:r>
              <a:rPr lang="zh-CN" altLang="en-US" sz="1800" dirty="0"/>
              <a:t>桶以一定的速度出水</a:t>
            </a:r>
            <a:r>
              <a:rPr lang="en-US" altLang="zh-CN" sz="1800" dirty="0"/>
              <a:t>(</a:t>
            </a:r>
            <a:r>
              <a:rPr lang="zh-CN" altLang="en-US" sz="1800" dirty="0"/>
              <a:t>接口有响应速率</a:t>
            </a:r>
            <a:r>
              <a:rPr lang="en-US" altLang="zh-CN" sz="1800" dirty="0" smtClean="0"/>
              <a:t>)</a:t>
            </a:r>
            <a:r>
              <a:rPr lang="zh-CN" altLang="en-US" sz="1800" dirty="0" smtClean="0"/>
              <a:t>，当水</a:t>
            </a:r>
            <a:r>
              <a:rPr lang="zh-CN" altLang="en-US" sz="1800" dirty="0"/>
              <a:t>流入速度过大会直接溢出</a:t>
            </a:r>
            <a:r>
              <a:rPr lang="en-US" altLang="zh-CN" sz="1800" dirty="0"/>
              <a:t>(</a:t>
            </a:r>
            <a:r>
              <a:rPr lang="zh-CN" altLang="en-US" sz="1800" dirty="0"/>
              <a:t>访问频率超过接口响应速率</a:t>
            </a:r>
            <a:r>
              <a:rPr lang="en-US" altLang="zh-CN" sz="1800" dirty="0" smtClean="0"/>
              <a:t>)</a:t>
            </a:r>
            <a:r>
              <a:rPr lang="zh-CN" altLang="en-US" sz="1800" dirty="0" smtClean="0"/>
              <a:t>，然后</a:t>
            </a:r>
            <a:r>
              <a:rPr lang="zh-CN" altLang="en-US" sz="1800" dirty="0"/>
              <a:t>就拒绝</a:t>
            </a:r>
            <a:r>
              <a:rPr lang="zh-CN" altLang="en-US" sz="1800" dirty="0" smtClean="0"/>
              <a:t>请求，可以</a:t>
            </a:r>
            <a:r>
              <a:rPr lang="zh-CN" altLang="en-US" sz="1800" dirty="0"/>
              <a:t>看出漏桶算法能强行限制数据的传输</a:t>
            </a:r>
            <a:r>
              <a:rPr lang="zh-CN" altLang="en-US" sz="1800" dirty="0" smtClean="0"/>
              <a:t>速率</a:t>
            </a:r>
            <a:r>
              <a:rPr lang="zh-CN" altLang="en-US" sz="1800" dirty="0"/>
              <a:t>，</a:t>
            </a:r>
            <a:r>
              <a:rPr lang="zh-CN" altLang="en-US" sz="1800" dirty="0" smtClean="0"/>
              <a:t>示意图如下</a:t>
            </a:r>
            <a:r>
              <a:rPr lang="en-US" altLang="zh-CN" sz="1400" dirty="0" smtClean="0">
                <a:solidFill>
                  <a:srgbClr val="FF0000"/>
                </a:solidFill>
              </a:rPr>
              <a:t>(</a:t>
            </a:r>
            <a:r>
              <a:rPr lang="zh-CN" altLang="en-US" sz="1400" dirty="0" smtClean="0">
                <a:solidFill>
                  <a:srgbClr val="FF0000"/>
                </a:solidFill>
              </a:rPr>
              <a:t>因为</a:t>
            </a:r>
            <a:r>
              <a:rPr lang="zh-CN" altLang="en-US" sz="1400" dirty="0">
                <a:solidFill>
                  <a:srgbClr val="FF0000"/>
                </a:solidFill>
              </a:rPr>
              <a:t>漏桶的漏出速率是固定的参数</a:t>
            </a:r>
            <a:r>
              <a:rPr lang="en-US" altLang="zh-CN" sz="1400" dirty="0">
                <a:solidFill>
                  <a:srgbClr val="FF0000"/>
                </a:solidFill>
              </a:rPr>
              <a:t>,</a:t>
            </a:r>
            <a:r>
              <a:rPr lang="zh-CN" altLang="en-US" sz="1400" dirty="0">
                <a:solidFill>
                  <a:srgbClr val="FF0000"/>
                </a:solidFill>
              </a:rPr>
              <a:t>所以</a:t>
            </a:r>
            <a:r>
              <a:rPr lang="en-US" altLang="zh-CN" sz="1400" dirty="0">
                <a:solidFill>
                  <a:srgbClr val="FF0000"/>
                </a:solidFill>
              </a:rPr>
              <a:t>,</a:t>
            </a:r>
            <a:r>
              <a:rPr lang="zh-CN" altLang="en-US" sz="1400" dirty="0">
                <a:solidFill>
                  <a:srgbClr val="FF0000"/>
                </a:solidFill>
              </a:rPr>
              <a:t>即使网络中不存在资源冲突</a:t>
            </a:r>
            <a:r>
              <a:rPr lang="en-US" altLang="zh-CN" sz="1400" dirty="0">
                <a:solidFill>
                  <a:srgbClr val="FF0000"/>
                </a:solidFill>
              </a:rPr>
              <a:t>(</a:t>
            </a:r>
            <a:r>
              <a:rPr lang="zh-CN" altLang="en-US" sz="1400" dirty="0">
                <a:solidFill>
                  <a:srgbClr val="FF0000"/>
                </a:solidFill>
              </a:rPr>
              <a:t>没有发生拥塞</a:t>
            </a:r>
            <a:r>
              <a:rPr lang="en-US" altLang="zh-CN" sz="1400" dirty="0">
                <a:solidFill>
                  <a:srgbClr val="FF0000"/>
                </a:solidFill>
              </a:rPr>
              <a:t>),</a:t>
            </a:r>
            <a:r>
              <a:rPr lang="zh-CN" altLang="en-US" sz="1400" dirty="0">
                <a:solidFill>
                  <a:srgbClr val="FF0000"/>
                </a:solidFill>
              </a:rPr>
              <a:t>漏桶算法也不能使流突发</a:t>
            </a:r>
            <a:r>
              <a:rPr lang="en-US" altLang="zh-CN" sz="1400" dirty="0">
                <a:solidFill>
                  <a:srgbClr val="FF0000"/>
                </a:solidFill>
              </a:rPr>
              <a:t>(burst)</a:t>
            </a:r>
            <a:r>
              <a:rPr lang="zh-CN" altLang="en-US" sz="1400" dirty="0">
                <a:solidFill>
                  <a:srgbClr val="FF0000"/>
                </a:solidFill>
              </a:rPr>
              <a:t>到端口速率</a:t>
            </a:r>
            <a:r>
              <a:rPr lang="en-US" altLang="zh-CN" sz="1400" dirty="0">
                <a:solidFill>
                  <a:srgbClr val="FF0000"/>
                </a:solidFill>
              </a:rPr>
              <a:t>.</a:t>
            </a:r>
            <a:r>
              <a:rPr lang="zh-CN" altLang="en-US" sz="1400" dirty="0">
                <a:solidFill>
                  <a:srgbClr val="FF0000"/>
                </a:solidFill>
              </a:rPr>
              <a:t>因此</a:t>
            </a:r>
            <a:r>
              <a:rPr lang="en-US" altLang="zh-CN" sz="1400" dirty="0">
                <a:solidFill>
                  <a:srgbClr val="FF0000"/>
                </a:solidFill>
              </a:rPr>
              <a:t>,</a:t>
            </a:r>
            <a:r>
              <a:rPr lang="zh-CN" altLang="en-US" sz="1400" dirty="0">
                <a:solidFill>
                  <a:srgbClr val="FF0000"/>
                </a:solidFill>
              </a:rPr>
              <a:t>漏桶算法对于存在突发特性的流量来说缺乏</a:t>
            </a:r>
            <a:r>
              <a:rPr lang="zh-CN" altLang="en-US" sz="1400" dirty="0" smtClean="0">
                <a:solidFill>
                  <a:srgbClr val="FF0000"/>
                </a:solidFill>
              </a:rPr>
              <a:t>效率</a:t>
            </a:r>
            <a:r>
              <a:rPr lang="en-US" altLang="zh-CN" sz="1400" dirty="0" smtClean="0">
                <a:solidFill>
                  <a:srgbClr val="FF0000"/>
                </a:solidFill>
              </a:rPr>
              <a:t>)</a:t>
            </a:r>
            <a:r>
              <a:rPr lang="en-US" altLang="zh-CN" sz="1400" dirty="0" smtClean="0"/>
              <a:t>:</a:t>
            </a:r>
            <a:endParaRPr lang="en-US" altLang="zh-CN" sz="14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28</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t>2.1.</a:t>
            </a:r>
            <a:r>
              <a:rPr lang="zh-CN" altLang="en-US" sz="2800" b="1" dirty="0" smtClean="0"/>
              <a:t>限流算法</a:t>
            </a:r>
            <a:r>
              <a:rPr lang="en-US" altLang="zh-CN" sz="2800" b="1" dirty="0" smtClean="0"/>
              <a:t>----</a:t>
            </a:r>
            <a:r>
              <a:rPr lang="zh-CN" altLang="en-US" sz="2800" b="1" dirty="0" smtClean="0"/>
              <a:t>漏桶算法</a:t>
            </a:r>
            <a:endParaRPr kumimoji="1" lang="zh-CN" altLang="en-US" sz="3200" dirty="0">
              <a:latin typeface="SimHei" charset="0"/>
              <a:ea typeface="SimHei" charset="0"/>
              <a:cs typeface="SimHei" charset="0"/>
            </a:endParaRPr>
          </a:p>
        </p:txBody>
      </p:sp>
      <p:pic>
        <p:nvPicPr>
          <p:cNvPr id="6" name="图片 5"/>
          <p:cNvPicPr>
            <a:picLocks noChangeAspect="1"/>
          </p:cNvPicPr>
          <p:nvPr/>
        </p:nvPicPr>
        <p:blipFill>
          <a:blip r:embed="rId2"/>
          <a:stretch>
            <a:fillRect/>
          </a:stretch>
        </p:blipFill>
        <p:spPr>
          <a:xfrm>
            <a:off x="1860550" y="2714626"/>
            <a:ext cx="5626100" cy="3797300"/>
          </a:xfrm>
          <a:prstGeom prst="rect">
            <a:avLst/>
          </a:prstGeom>
        </p:spPr>
      </p:pic>
    </p:spTree>
    <p:extLst>
      <p:ext uri="{BB962C8B-B14F-4D97-AF65-F5344CB8AC3E}">
        <p14:creationId xmlns:p14="http://schemas.microsoft.com/office/powerpoint/2010/main" val="1712616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9"/>
            <a:ext cx="8229600" cy="1566862"/>
          </a:xfrm>
        </p:spPr>
        <p:txBody>
          <a:bodyPr>
            <a:normAutofit/>
          </a:bodyPr>
          <a:lstStyle/>
          <a:p>
            <a:pPr marL="0" indent="0">
              <a:buNone/>
            </a:pPr>
            <a:r>
              <a:rPr lang="zh-CN" altLang="en-US" sz="1800" dirty="0" smtClean="0"/>
              <a:t>	令</a:t>
            </a:r>
            <a:r>
              <a:rPr lang="zh-CN" altLang="en-US" sz="1800" dirty="0"/>
              <a:t>牌桶算法</a:t>
            </a:r>
            <a:r>
              <a:rPr lang="en-US" altLang="zh-CN" sz="1800" dirty="0"/>
              <a:t>(Token Bucket)</a:t>
            </a:r>
            <a:r>
              <a:rPr lang="zh-CN" altLang="en-US" sz="1800" dirty="0"/>
              <a:t>和 </a:t>
            </a:r>
            <a:r>
              <a:rPr lang="en-US" altLang="zh-CN" sz="1800" dirty="0"/>
              <a:t>Leaky Bucket </a:t>
            </a:r>
            <a:r>
              <a:rPr lang="zh-CN" altLang="en-US" sz="1800" dirty="0"/>
              <a:t>效果一样但方向相反的</a:t>
            </a:r>
            <a:r>
              <a:rPr lang="zh-CN" altLang="en-US" sz="1800" dirty="0" smtClean="0"/>
              <a:t>算法，更加</a:t>
            </a:r>
            <a:r>
              <a:rPr lang="zh-CN" altLang="en-US" sz="1800" dirty="0"/>
              <a:t>容易</a:t>
            </a:r>
            <a:r>
              <a:rPr lang="zh-CN" altLang="en-US" sz="1800" dirty="0" smtClean="0"/>
              <a:t>理解。随着</a:t>
            </a:r>
            <a:r>
              <a:rPr lang="zh-CN" altLang="en-US" sz="1800" dirty="0"/>
              <a:t>时间</a:t>
            </a:r>
            <a:r>
              <a:rPr lang="zh-CN" altLang="en-US" sz="1800" dirty="0" smtClean="0"/>
              <a:t>流逝，系统</a:t>
            </a:r>
            <a:r>
              <a:rPr lang="zh-CN" altLang="en-US" sz="1800" dirty="0"/>
              <a:t>会按恒定</a:t>
            </a:r>
            <a:r>
              <a:rPr lang="en-US" altLang="zh-CN" sz="1800" dirty="0"/>
              <a:t>1/QPS</a:t>
            </a:r>
            <a:r>
              <a:rPr lang="zh-CN" altLang="en-US" sz="1800" dirty="0"/>
              <a:t>时间间隔</a:t>
            </a:r>
            <a:r>
              <a:rPr lang="en-US" altLang="zh-CN" sz="1800" dirty="0"/>
              <a:t>(</a:t>
            </a:r>
            <a:r>
              <a:rPr lang="zh-CN" altLang="en-US" sz="1800" dirty="0"/>
              <a:t>如果</a:t>
            </a:r>
            <a:r>
              <a:rPr lang="en-US" altLang="zh-CN" sz="1800" dirty="0" smtClean="0"/>
              <a:t>QPS=100</a:t>
            </a:r>
            <a:r>
              <a:rPr lang="zh-CN" altLang="en-US" sz="1800" dirty="0" smtClean="0"/>
              <a:t>，则</a:t>
            </a:r>
            <a:r>
              <a:rPr lang="zh-CN" altLang="en-US" sz="1800" dirty="0"/>
              <a:t>间隔是</a:t>
            </a:r>
            <a:r>
              <a:rPr lang="en-US" altLang="zh-CN" sz="1800" dirty="0"/>
              <a:t>10ms)</a:t>
            </a:r>
            <a:r>
              <a:rPr lang="zh-CN" altLang="en-US" sz="1800" dirty="0"/>
              <a:t>往桶里加入</a:t>
            </a:r>
            <a:r>
              <a:rPr lang="en-US" altLang="zh-CN" sz="1800" dirty="0"/>
              <a:t>Token(</a:t>
            </a:r>
            <a:r>
              <a:rPr lang="zh-CN" altLang="en-US" sz="1800" dirty="0"/>
              <a:t>想象和漏洞漏水</a:t>
            </a:r>
            <a:r>
              <a:rPr lang="zh-CN" altLang="en-US" sz="1800" dirty="0" smtClean="0"/>
              <a:t>相反，有</a:t>
            </a:r>
            <a:r>
              <a:rPr lang="zh-CN" altLang="en-US" sz="1800" dirty="0"/>
              <a:t>个水龙头在不断的加水</a:t>
            </a:r>
            <a:r>
              <a:rPr lang="en-US" altLang="zh-CN" sz="1800" dirty="0" smtClean="0"/>
              <a:t>)</a:t>
            </a:r>
            <a:r>
              <a:rPr lang="zh-CN" altLang="en-US" sz="1800" dirty="0" smtClean="0"/>
              <a:t>，如果</a:t>
            </a:r>
            <a:r>
              <a:rPr lang="zh-CN" altLang="en-US" sz="1800" dirty="0"/>
              <a:t>桶已经满了就不再加</a:t>
            </a:r>
            <a:r>
              <a:rPr lang="zh-CN" altLang="en-US" sz="1800" dirty="0" smtClean="0"/>
              <a:t>了</a:t>
            </a:r>
            <a:r>
              <a:rPr lang="zh-CN" altLang="en-US" sz="1800" dirty="0"/>
              <a:t>，</a:t>
            </a:r>
            <a:r>
              <a:rPr lang="zh-CN" altLang="en-US" sz="1800" dirty="0" smtClean="0"/>
              <a:t>新</a:t>
            </a:r>
            <a:r>
              <a:rPr lang="zh-CN" altLang="en-US" sz="1800" dirty="0"/>
              <a:t>请求来临</a:t>
            </a:r>
            <a:r>
              <a:rPr lang="zh-CN" altLang="en-US" sz="1800" dirty="0" smtClean="0"/>
              <a:t>时，会</a:t>
            </a:r>
            <a:r>
              <a:rPr lang="zh-CN" altLang="en-US" sz="1800" dirty="0"/>
              <a:t>各自拿走一个</a:t>
            </a:r>
            <a:r>
              <a:rPr lang="en-US" altLang="zh-CN" sz="1800" dirty="0" smtClean="0"/>
              <a:t>Token</a:t>
            </a:r>
            <a:r>
              <a:rPr lang="zh-CN" altLang="en-US" sz="1800" dirty="0" smtClean="0"/>
              <a:t>，如果</a:t>
            </a:r>
            <a:r>
              <a:rPr lang="zh-CN" altLang="en-US" sz="1800" dirty="0"/>
              <a:t>没有</a:t>
            </a:r>
            <a:r>
              <a:rPr lang="en-US" altLang="zh-CN" sz="1800" dirty="0"/>
              <a:t>Token</a:t>
            </a:r>
            <a:r>
              <a:rPr lang="zh-CN" altLang="en-US" sz="1800" dirty="0"/>
              <a:t>可拿了就阻塞或者拒绝</a:t>
            </a:r>
            <a:r>
              <a:rPr lang="zh-CN" altLang="en-US" sz="1800" dirty="0" smtClean="0"/>
              <a:t>服务</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29</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latin typeface="SimHei" charset="0"/>
                <a:ea typeface="SimHei" charset="0"/>
                <a:cs typeface="SimHei" charset="0"/>
              </a:rPr>
              <a:t>2.2.</a:t>
            </a:r>
            <a:r>
              <a:rPr lang="zh-CN" altLang="en-US" sz="2800" b="1" dirty="0" smtClean="0">
                <a:latin typeface="SimHei" charset="0"/>
                <a:ea typeface="SimHei" charset="0"/>
                <a:cs typeface="SimHei" charset="0"/>
              </a:rPr>
              <a:t>限流算法</a:t>
            </a:r>
            <a:r>
              <a:rPr lang="en-US" altLang="zh-CN" sz="2800" b="1" dirty="0" smtClean="0">
                <a:latin typeface="SimHei" charset="0"/>
                <a:ea typeface="SimHei" charset="0"/>
                <a:cs typeface="SimHei" charset="0"/>
              </a:rPr>
              <a:t>----</a:t>
            </a:r>
            <a:r>
              <a:rPr lang="zh-CN" altLang="en-US" sz="2800" b="1" dirty="0" smtClean="0">
                <a:latin typeface="SimHei" charset="0"/>
                <a:ea typeface="SimHei" charset="0"/>
                <a:cs typeface="SimHei" charset="0"/>
              </a:rPr>
              <a:t>令牌桶算法</a:t>
            </a:r>
            <a:endParaRPr kumimoji="1" lang="zh-CN" altLang="en-US" sz="3200" b="1" dirty="0">
              <a:latin typeface="SimHei" charset="0"/>
              <a:ea typeface="SimHei" charset="0"/>
              <a:cs typeface="SimHei" charset="0"/>
            </a:endParaRPr>
          </a:p>
        </p:txBody>
      </p:sp>
      <p:pic>
        <p:nvPicPr>
          <p:cNvPr id="2" name="图片 1"/>
          <p:cNvPicPr>
            <a:picLocks noChangeAspect="1"/>
          </p:cNvPicPr>
          <p:nvPr/>
        </p:nvPicPr>
        <p:blipFill>
          <a:blip r:embed="rId2"/>
          <a:stretch>
            <a:fillRect/>
          </a:stretch>
        </p:blipFill>
        <p:spPr>
          <a:xfrm>
            <a:off x="133350" y="2800350"/>
            <a:ext cx="5346700" cy="3060700"/>
          </a:xfrm>
          <a:prstGeom prst="rect">
            <a:avLst/>
          </a:prstGeom>
        </p:spPr>
      </p:pic>
      <p:sp>
        <p:nvSpPr>
          <p:cNvPr id="6" name="内容占位符 2"/>
          <p:cNvSpPr txBox="1">
            <a:spLocks/>
          </p:cNvSpPr>
          <p:nvPr/>
        </p:nvSpPr>
        <p:spPr>
          <a:xfrm>
            <a:off x="5067300" y="2514600"/>
            <a:ext cx="3733800" cy="36115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800" dirty="0" smtClean="0"/>
              <a:t>	令牌桶的另外一个好处是可以方便的改变速度</a:t>
            </a:r>
            <a:r>
              <a:rPr lang="en-US" altLang="zh-CN" sz="1800" dirty="0" smtClean="0"/>
              <a:t>. </a:t>
            </a:r>
            <a:r>
              <a:rPr lang="zh-CN" altLang="en-US" sz="1800" dirty="0" smtClean="0"/>
              <a:t>一旦需要提高速率</a:t>
            </a:r>
            <a:r>
              <a:rPr lang="en-US" altLang="zh-CN" sz="1800" dirty="0" smtClean="0"/>
              <a:t>,</a:t>
            </a:r>
            <a:r>
              <a:rPr lang="zh-CN" altLang="en-US" sz="1800" dirty="0" smtClean="0"/>
              <a:t>则按需提高放入桶中的令牌的速率</a:t>
            </a:r>
            <a:r>
              <a:rPr lang="en-US" altLang="zh-CN" sz="1800" dirty="0" smtClean="0"/>
              <a:t>. </a:t>
            </a:r>
            <a:r>
              <a:rPr lang="zh-CN" altLang="en-US" sz="1800" dirty="0" smtClean="0"/>
              <a:t>一般会定时</a:t>
            </a:r>
            <a:r>
              <a:rPr lang="en-US" altLang="zh-CN" sz="1800" dirty="0" smtClean="0"/>
              <a:t>(</a:t>
            </a:r>
            <a:r>
              <a:rPr lang="zh-CN" altLang="en-US" sz="1800" dirty="0" smtClean="0"/>
              <a:t>比如</a:t>
            </a:r>
            <a:r>
              <a:rPr lang="en-US" altLang="zh-CN" sz="1800" dirty="0" smtClean="0"/>
              <a:t>100</a:t>
            </a:r>
            <a:r>
              <a:rPr lang="zh-CN" altLang="en-US" sz="1800" dirty="0" smtClean="0"/>
              <a:t>毫秒</a:t>
            </a:r>
            <a:r>
              <a:rPr lang="en-US" altLang="zh-CN" sz="1800" dirty="0" smtClean="0"/>
              <a:t>)</a:t>
            </a:r>
            <a:r>
              <a:rPr lang="zh-CN" altLang="en-US" sz="1800" dirty="0" smtClean="0"/>
              <a:t>往桶中增加一定数量的令牌</a:t>
            </a:r>
            <a:r>
              <a:rPr lang="en-US" altLang="zh-CN" sz="1800" dirty="0" smtClean="0"/>
              <a:t>, </a:t>
            </a:r>
            <a:r>
              <a:rPr lang="zh-CN" altLang="en-US" sz="1800" dirty="0" smtClean="0"/>
              <a:t>有些变种算法则实时的计算应该增加的令牌的数量。</a:t>
            </a:r>
            <a:endParaRPr lang="zh-CN" altLang="en-US" sz="1800" dirty="0" smtClean="0">
              <a:latin typeface="SimHei" charset="0"/>
              <a:ea typeface="SimHei" charset="0"/>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r>
              <a:rPr lang="zh-CN" altLang="en-US" sz="1200" i="1" dirty="0" smtClean="0">
                <a:latin typeface="+mn-ea"/>
                <a:cs typeface="SimHei" charset="0"/>
              </a:rPr>
              <a:t>参考资料：</a:t>
            </a:r>
            <a:r>
              <a:rPr lang="en-US" altLang="zh-CN" sz="1200" i="1" dirty="0" smtClean="0">
                <a:latin typeface="+mn-ea"/>
                <a:cs typeface="SimHei" charset="0"/>
              </a:rPr>
              <a:t>http://</a:t>
            </a:r>
            <a:r>
              <a:rPr lang="en-US" altLang="zh-CN" sz="1200" i="1" dirty="0" err="1" smtClean="0">
                <a:latin typeface="+mn-ea"/>
                <a:cs typeface="SimHei" charset="0"/>
              </a:rPr>
              <a:t>xiaobaoqiu.github.io</a:t>
            </a:r>
            <a:r>
              <a:rPr lang="en-US" altLang="zh-CN" sz="1200" i="1" dirty="0" smtClean="0">
                <a:latin typeface="+mn-ea"/>
                <a:cs typeface="SimHei" charset="0"/>
              </a:rPr>
              <a:t>/blog/2015/07/02/</a:t>
            </a:r>
            <a:r>
              <a:rPr lang="en-US" altLang="zh-CN" sz="1200" i="1" dirty="0" err="1" smtClean="0">
                <a:latin typeface="+mn-ea"/>
                <a:cs typeface="SimHei" charset="0"/>
              </a:rPr>
              <a:t>ratelimiter</a:t>
            </a:r>
            <a:r>
              <a:rPr lang="en-US" altLang="zh-CN" sz="1200" i="1" dirty="0" smtClean="0">
                <a:latin typeface="+mn-ea"/>
                <a:cs typeface="SimHei" charset="0"/>
              </a:rPr>
              <a:t>/</a:t>
            </a:r>
            <a:endParaRPr lang="zh-CN" altLang="en-US" sz="1200" i="1" dirty="0">
              <a:latin typeface="+mn-ea"/>
              <a:cs typeface="SimHei" charset="0"/>
            </a:endParaRPr>
          </a:p>
        </p:txBody>
      </p:sp>
    </p:spTree>
    <p:extLst>
      <p:ext uri="{BB962C8B-B14F-4D97-AF65-F5344CB8AC3E}">
        <p14:creationId xmlns:p14="http://schemas.microsoft.com/office/powerpoint/2010/main" val="852621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使用场景</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a:t>
            </a:fld>
            <a:endParaRPr kumimoji="1" lang="zh-CN" altLang="en-US"/>
          </a:p>
        </p:txBody>
      </p:sp>
      <p:sp>
        <p:nvSpPr>
          <p:cNvPr id="24" name="圆角矩形 23"/>
          <p:cNvSpPr/>
          <p:nvPr/>
        </p:nvSpPr>
        <p:spPr>
          <a:xfrm>
            <a:off x="611170" y="1332433"/>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a:t>
            </a:r>
            <a:endParaRPr kumimoji="1" lang="zh-CN" altLang="en-US" sz="1600" dirty="0" smtClean="0">
              <a:latin typeface="SimHei" charset="0"/>
              <a:ea typeface="SimHei" charset="0"/>
              <a:cs typeface="SimHei" charset="0"/>
            </a:endParaRPr>
          </a:p>
        </p:txBody>
      </p:sp>
      <p:sp>
        <p:nvSpPr>
          <p:cNvPr id="26" name="圆角矩形 25"/>
          <p:cNvSpPr/>
          <p:nvPr/>
        </p:nvSpPr>
        <p:spPr>
          <a:xfrm>
            <a:off x="809847" y="1496779"/>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27" name="圆角矩形 26"/>
          <p:cNvSpPr/>
          <p:nvPr/>
        </p:nvSpPr>
        <p:spPr>
          <a:xfrm>
            <a:off x="809847" y="2461355"/>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sp>
        <p:nvSpPr>
          <p:cNvPr id="31" name="圆角矩形 30"/>
          <p:cNvSpPr/>
          <p:nvPr/>
        </p:nvSpPr>
        <p:spPr>
          <a:xfrm>
            <a:off x="611170" y="3765005"/>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B</a:t>
            </a:r>
            <a:endParaRPr kumimoji="1" lang="zh-CN" altLang="en-US" sz="1600" dirty="0" smtClean="0">
              <a:latin typeface="SimHei" charset="0"/>
              <a:ea typeface="SimHei" charset="0"/>
              <a:cs typeface="SimHei" charset="0"/>
            </a:endParaRPr>
          </a:p>
        </p:txBody>
      </p:sp>
      <p:sp>
        <p:nvSpPr>
          <p:cNvPr id="32" name="圆角矩形 31"/>
          <p:cNvSpPr/>
          <p:nvPr/>
        </p:nvSpPr>
        <p:spPr>
          <a:xfrm>
            <a:off x="809847" y="3929351"/>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33" name="圆角矩形 32"/>
          <p:cNvSpPr/>
          <p:nvPr/>
        </p:nvSpPr>
        <p:spPr>
          <a:xfrm>
            <a:off x="809847" y="4893927"/>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cxnSp>
        <p:nvCxnSpPr>
          <p:cNvPr id="34" name="直线箭头连接符 33"/>
          <p:cNvCxnSpPr/>
          <p:nvPr/>
        </p:nvCxnSpPr>
        <p:spPr>
          <a:xfrm>
            <a:off x="1068365"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V="1">
            <a:off x="2111363"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3989" y="3257548"/>
            <a:ext cx="646331" cy="369332"/>
          </a:xfrm>
          <a:prstGeom prst="rect">
            <a:avLst/>
          </a:prstGeom>
          <a:noFill/>
        </p:spPr>
        <p:txBody>
          <a:bodyPr wrap="none" rtlCol="0">
            <a:spAutoFit/>
          </a:bodyPr>
          <a:lstStyle/>
          <a:p>
            <a:r>
              <a:rPr kumimoji="1" lang="zh-CN" altLang="en-US" smtClean="0"/>
              <a:t>请求</a:t>
            </a:r>
            <a:endParaRPr kumimoji="1" lang="zh-CN" altLang="en-US"/>
          </a:p>
        </p:txBody>
      </p:sp>
      <p:sp>
        <p:nvSpPr>
          <p:cNvPr id="40" name="文本框 39"/>
          <p:cNvSpPr txBox="1"/>
          <p:nvPr/>
        </p:nvSpPr>
        <p:spPr>
          <a:xfrm>
            <a:off x="2200474" y="3293180"/>
            <a:ext cx="646331" cy="369332"/>
          </a:xfrm>
          <a:prstGeom prst="rect">
            <a:avLst/>
          </a:prstGeom>
          <a:noFill/>
        </p:spPr>
        <p:txBody>
          <a:bodyPr wrap="none" rtlCol="0">
            <a:spAutoFit/>
          </a:bodyPr>
          <a:lstStyle/>
          <a:p>
            <a:r>
              <a:rPr kumimoji="1" lang="zh-CN" altLang="en-US" dirty="0" smtClean="0"/>
              <a:t>响应</a:t>
            </a:r>
            <a:endParaRPr kumimoji="1" lang="zh-CN" altLang="en-US" dirty="0"/>
          </a:p>
        </p:txBody>
      </p:sp>
      <p:sp>
        <p:nvSpPr>
          <p:cNvPr id="42" name="内容占位符 2"/>
          <p:cNvSpPr>
            <a:spLocks noGrp="1"/>
          </p:cNvSpPr>
          <p:nvPr>
            <p:ph idx="1"/>
          </p:nvPr>
        </p:nvSpPr>
        <p:spPr>
          <a:xfrm>
            <a:off x="3097208" y="1214441"/>
            <a:ext cx="5589592" cy="4529129"/>
          </a:xfrm>
        </p:spPr>
        <p:txBody>
          <a:bodyPr>
            <a:normAutofit/>
          </a:bodyPr>
          <a:lstStyle/>
          <a:p>
            <a:pPr marL="0" indent="0">
              <a:buNone/>
            </a:pPr>
            <a:r>
              <a:rPr lang="zh-CN" altLang="en-US" sz="1600" dirty="0" smtClean="0">
                <a:latin typeface="SimHei" charset="0"/>
                <a:ea typeface="SimHei" charset="0"/>
                <a:cs typeface="SimHei" charset="0"/>
              </a:rPr>
              <a:t>前置型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：用于包装本地处理的</a:t>
            </a: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t>
            </a:r>
            <a:r>
              <a:rPr kumimoji="1" lang="zh-CN" altLang="en-US" sz="1600" dirty="0" smtClean="0">
                <a:latin typeface="SimHei" charset="0"/>
                <a:ea typeface="SimHei" charset="0"/>
                <a:cs typeface="SimHei" charset="0"/>
              </a:rPr>
              <a:t>即装饰器</a:t>
            </a:r>
            <a:r>
              <a:rPr kumimoji="1" lang="en-US" altLang="zh-CN" sz="1600" dirty="0" smtClean="0">
                <a:latin typeface="SimHei" charset="0"/>
                <a:ea typeface="SimHei" charset="0"/>
                <a:cs typeface="SimHei" charset="0"/>
              </a:rPr>
              <a:t>)</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可以用来保证内调服务的可靠性</a:t>
            </a:r>
          </a:p>
          <a:p>
            <a:pPr>
              <a:buFont typeface="Wingdings" charset="2"/>
              <a:buChar char="ü"/>
            </a:pPr>
            <a:r>
              <a:rPr lang="zh-CN" altLang="en-US" sz="1600" dirty="0" smtClean="0"/>
              <a:t>可以用来保证当前服务</a:t>
            </a:r>
            <a:r>
              <a:rPr lang="en-US" altLang="zh-CN" sz="1600" dirty="0" smtClean="0"/>
              <a:t>(</a:t>
            </a:r>
            <a:r>
              <a:rPr lang="zh-CN" altLang="en-US" sz="1600" dirty="0" smtClean="0"/>
              <a:t>本地</a:t>
            </a:r>
            <a:r>
              <a:rPr lang="en-US" altLang="zh-CN" sz="1600" dirty="0" smtClean="0"/>
              <a:t>)</a:t>
            </a:r>
            <a:r>
              <a:rPr lang="zh-CN" altLang="en-US" sz="1600" dirty="0" smtClean="0"/>
              <a:t>的保命流控机制，稳定当前服务</a:t>
            </a:r>
          </a:p>
          <a:p>
            <a:pPr>
              <a:buFont typeface="Wingdings" charset="2"/>
              <a:buChar char="ü"/>
            </a:pPr>
            <a:r>
              <a:rPr lang="zh-CN" altLang="en-US" sz="1600" dirty="0" smtClean="0"/>
              <a:t>隔离当前服务的调用，避免雪崩</a:t>
            </a:r>
          </a:p>
          <a:p>
            <a:pPr>
              <a:buFont typeface="Wingdings" charset="2"/>
              <a:buChar char="ü"/>
            </a:pPr>
            <a:r>
              <a:rPr lang="zh-CN" altLang="en-US" sz="1600" dirty="0" smtClean="0"/>
              <a:t>保证当前服务内部的超时控制</a:t>
            </a:r>
          </a:p>
          <a:p>
            <a:pPr marL="0" indent="0">
              <a:buNone/>
            </a:pPr>
            <a:endParaRPr lang="zh-CN" altLang="en-US" sz="1600" dirty="0" smtClean="0"/>
          </a:p>
          <a:p>
            <a:pPr marL="0" indent="0">
              <a:buNone/>
            </a:pPr>
            <a:endParaRPr lang="zh-CN" altLang="en-US" sz="1600" dirty="0" smtClean="0"/>
          </a:p>
          <a:p>
            <a:pPr marL="0" indent="0">
              <a:buNone/>
            </a:pPr>
            <a:r>
              <a:rPr lang="zh-CN" altLang="en-US" sz="1600" dirty="0" smtClean="0">
                <a:latin typeface="SimHei" charset="0"/>
                <a:ea typeface="SimHei" charset="0"/>
                <a:cs typeface="SimHei" charset="0"/>
              </a:rPr>
              <a:t>后置型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：用于包装远程调用的服务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可以用来保证外调服务的可靠性</a:t>
            </a:r>
          </a:p>
          <a:p>
            <a:pPr>
              <a:buFont typeface="Wingdings" charset="2"/>
              <a:buChar char="ü"/>
            </a:pPr>
            <a:r>
              <a:rPr lang="zh-CN" altLang="en-US" sz="1600" dirty="0"/>
              <a:t>可以用来</a:t>
            </a:r>
            <a:r>
              <a:rPr lang="zh-CN" altLang="en-US" sz="1600" dirty="0" smtClean="0"/>
              <a:t>保证外调服务</a:t>
            </a:r>
            <a:r>
              <a:rPr lang="en-US" altLang="zh-CN" sz="1600" dirty="0" smtClean="0"/>
              <a:t>(</a:t>
            </a:r>
            <a:r>
              <a:rPr lang="zh-CN" altLang="en-US" sz="1600" dirty="0" smtClean="0"/>
              <a:t>远程集群</a:t>
            </a:r>
            <a:r>
              <a:rPr lang="en-US" altLang="zh-CN" sz="1600" dirty="0" smtClean="0"/>
              <a:t>)</a:t>
            </a:r>
            <a:r>
              <a:rPr lang="zh-CN" altLang="en-US" sz="1600" dirty="0" smtClean="0"/>
              <a:t>的流控机制，稳定整个架构</a:t>
            </a:r>
          </a:p>
          <a:p>
            <a:pPr>
              <a:buFont typeface="Wingdings" charset="2"/>
              <a:buChar char="ü"/>
            </a:pPr>
            <a:r>
              <a:rPr lang="zh-CN" altLang="en-US" sz="1600" dirty="0" smtClean="0"/>
              <a:t>隔离远程服务群调用，避免雪崩</a:t>
            </a:r>
          </a:p>
          <a:p>
            <a:pPr>
              <a:buFont typeface="Wingdings" charset="2"/>
              <a:buChar char="ü"/>
            </a:pPr>
            <a:r>
              <a:rPr lang="zh-CN" altLang="en-US" sz="1600" dirty="0" smtClean="0"/>
              <a:t>保证远程服务调用超时控制</a:t>
            </a:r>
          </a:p>
        </p:txBody>
      </p:sp>
    </p:spTree>
    <p:extLst>
      <p:ext uri="{BB962C8B-B14F-4D97-AF65-F5344CB8AC3E}">
        <p14:creationId xmlns:p14="http://schemas.microsoft.com/office/powerpoint/2010/main" val="1938566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a:t>
            </a:r>
            <a:r>
              <a:rPr lang="en-US" altLang="zh-CN" sz="1800" dirty="0" err="1" smtClean="0"/>
              <a:t>RateLimiter</a:t>
            </a:r>
            <a:r>
              <a:rPr lang="zh-CN" altLang="en-US" sz="1800" dirty="0"/>
              <a:t>使用</a:t>
            </a:r>
            <a:r>
              <a:rPr lang="zh-CN" altLang="en-US" sz="1800" dirty="0" smtClean="0"/>
              <a:t>的是令</a:t>
            </a:r>
            <a:r>
              <a:rPr lang="zh-CN" altLang="en-US" sz="1800" dirty="0"/>
              <a:t>牌桶的流控算法，</a:t>
            </a:r>
            <a:r>
              <a:rPr lang="en-US" altLang="zh-CN" sz="1800" dirty="0" err="1"/>
              <a:t>RateLimiter</a:t>
            </a:r>
            <a:r>
              <a:rPr lang="zh-CN" altLang="en-US" sz="1800" dirty="0"/>
              <a:t>会按照一定的频率往桶里扔令牌，线程拿到令牌才能执行，比如你希望自己的应用程序</a:t>
            </a:r>
            <a:r>
              <a:rPr lang="en-US" altLang="zh-CN" sz="1800" dirty="0"/>
              <a:t>QPS</a:t>
            </a:r>
            <a:r>
              <a:rPr lang="zh-CN" altLang="en-US" sz="1800" dirty="0"/>
              <a:t>不要超过</a:t>
            </a:r>
            <a:r>
              <a:rPr lang="en-US" altLang="zh-CN" sz="1800" dirty="0"/>
              <a:t>1000</a:t>
            </a:r>
            <a:r>
              <a:rPr lang="zh-CN" altLang="en-US" sz="1800" dirty="0"/>
              <a:t>，那么</a:t>
            </a:r>
            <a:r>
              <a:rPr lang="en-US" altLang="zh-CN" sz="1800" dirty="0" err="1"/>
              <a:t>RateLimiter</a:t>
            </a:r>
            <a:r>
              <a:rPr lang="zh-CN" altLang="en-US" sz="1800" dirty="0"/>
              <a:t>设置</a:t>
            </a:r>
            <a:r>
              <a:rPr lang="en-US" altLang="zh-CN" sz="1800" dirty="0"/>
              <a:t>1000</a:t>
            </a:r>
            <a:r>
              <a:rPr lang="zh-CN" altLang="en-US" sz="1800" dirty="0"/>
              <a:t>的速率后，就会每秒往桶里扔</a:t>
            </a:r>
            <a:r>
              <a:rPr lang="en-US" altLang="zh-CN" sz="1800" dirty="0"/>
              <a:t>1000</a:t>
            </a:r>
            <a:r>
              <a:rPr lang="zh-CN" altLang="en-US" sz="1800" dirty="0"/>
              <a:t>个令牌</a:t>
            </a:r>
            <a:r>
              <a:rPr lang="zh-CN" altLang="en-US" sz="1800" dirty="0" smtClean="0"/>
              <a:t>。</a:t>
            </a:r>
          </a:p>
          <a:p>
            <a:pPr marL="0" indent="0">
              <a:buNone/>
            </a:pPr>
            <a:r>
              <a:rPr lang="zh-CN" altLang="en-US" sz="1800" dirty="0" smtClean="0"/>
              <a:t>	</a:t>
            </a:r>
            <a:r>
              <a:rPr lang="en-US" altLang="zh-CN" sz="1800" dirty="0" err="1" smtClean="0"/>
              <a:t>RateLimiter</a:t>
            </a:r>
            <a:r>
              <a:rPr lang="zh-CN" altLang="en-US" sz="1800" dirty="0"/>
              <a:t>经常用于限制对一些物理资源或者逻辑资源的访问速率</a:t>
            </a:r>
            <a:r>
              <a:rPr lang="zh-CN" altLang="en-US" sz="1800" dirty="0" smtClean="0"/>
              <a:t>。</a:t>
            </a:r>
          </a:p>
          <a:p>
            <a:pPr marL="0" indent="0">
              <a:buNone/>
            </a:pPr>
            <a:r>
              <a:rPr lang="zh-CN" altLang="en-US" sz="1800" dirty="0" smtClean="0"/>
              <a:t>	通过</a:t>
            </a:r>
            <a:r>
              <a:rPr lang="zh-CN" altLang="en-US" sz="1800" dirty="0"/>
              <a:t>设置许可证的速率来定义</a:t>
            </a:r>
            <a:r>
              <a:rPr lang="en-US" altLang="zh-CN" sz="1800" dirty="0" err="1"/>
              <a:t>RateLimiter</a:t>
            </a:r>
            <a:r>
              <a:rPr lang="zh-CN" altLang="en-US" sz="1800" dirty="0"/>
              <a:t>。在默认配置下，许可证会在固定的速率下被分配，速率单位是每秒多少个许可证。为了确保维护配置的速率，许可会被平稳地分配，许可之间的延迟会做调整。</a:t>
            </a:r>
          </a:p>
          <a:p>
            <a:pPr marL="0" indent="0">
              <a:buNone/>
            </a:pPr>
            <a:r>
              <a:rPr lang="zh-CN" altLang="en-US" sz="1800" dirty="0" smtClean="0"/>
              <a:t>	可能</a:t>
            </a:r>
            <a:r>
              <a:rPr lang="zh-CN" altLang="en-US" sz="1800" dirty="0"/>
              <a:t>存在配置一个拥有预热期的</a:t>
            </a:r>
            <a:r>
              <a:rPr lang="en-US" altLang="zh-CN" sz="1800" dirty="0" err="1"/>
              <a:t>RateLimiter</a:t>
            </a:r>
            <a:r>
              <a:rPr lang="en-US" altLang="zh-CN" sz="1800" dirty="0"/>
              <a:t> </a:t>
            </a:r>
            <a:r>
              <a:rPr lang="zh-CN" altLang="en-US" sz="1800" dirty="0"/>
              <a:t>的情况，在这段时间内，每秒分配的许可数会稳定地增长直到达到稳定的速率</a:t>
            </a:r>
            <a:r>
              <a:rPr lang="zh-CN" altLang="en-US" sz="1800" dirty="0" smtClean="0"/>
              <a:t>。</a:t>
            </a:r>
          </a:p>
          <a:p>
            <a:pPr marL="0" indent="0">
              <a:buNone/>
            </a:pPr>
            <a:r>
              <a:rPr lang="zh-CN" altLang="en-US" sz="1800" dirty="0" smtClean="0"/>
              <a:t>	有</a:t>
            </a:r>
            <a:r>
              <a:rPr lang="zh-CN" altLang="en-US" sz="1800" dirty="0"/>
              <a:t>一点很重要，那就是请求的许可数从来不会影响到请求本身的限制（调用</a:t>
            </a:r>
            <a:r>
              <a:rPr lang="en-US" altLang="zh-CN" sz="1800" dirty="0"/>
              <a:t>acquire(1) </a:t>
            </a:r>
            <a:r>
              <a:rPr lang="zh-CN" altLang="en-US" sz="1800" dirty="0"/>
              <a:t>和调用</a:t>
            </a:r>
            <a:r>
              <a:rPr lang="en-US" altLang="zh-CN" sz="1800" dirty="0"/>
              <a:t>acquire(1000) </a:t>
            </a:r>
            <a:r>
              <a:rPr lang="zh-CN" altLang="en-US" sz="1800" dirty="0"/>
              <a:t>将得到相同的限制效果，如果存在这样的调用的话），但会影响下一次请求的限制，也就是说，如果一个高开销的任务抵达一个空闲的</a:t>
            </a:r>
            <a:r>
              <a:rPr lang="en-US" altLang="zh-CN" sz="1800" dirty="0" err="1"/>
              <a:t>RateLimiter</a:t>
            </a:r>
            <a:r>
              <a:rPr lang="zh-CN" altLang="en-US" sz="1800" dirty="0"/>
              <a:t>，它会被马上许可，但是下一个请求会经历额外的限制，从而来偿付高开销任务。注意：</a:t>
            </a:r>
            <a:r>
              <a:rPr lang="en-US" altLang="zh-CN" sz="1800" dirty="0" err="1"/>
              <a:t>RateLimiter</a:t>
            </a:r>
            <a:r>
              <a:rPr lang="en-US" altLang="zh-CN" sz="1800" dirty="0"/>
              <a:t> </a:t>
            </a:r>
            <a:r>
              <a:rPr lang="zh-CN" altLang="en-US" sz="1800" dirty="0"/>
              <a:t>并不提供公平性的保证</a:t>
            </a:r>
            <a:r>
              <a:rPr lang="zh-CN" altLang="en-US" sz="1800" dirty="0" smtClean="0"/>
              <a:t>。</a:t>
            </a:r>
            <a:endParaRPr lang="zh-CN" altLang="en-US" sz="1800" dirty="0">
              <a:latin typeface="SimHei" charset="0"/>
              <a:ea typeface="SimHei" charset="0"/>
              <a:cs typeface="SimHei" charset="0"/>
            </a:endParaRPr>
          </a:p>
          <a:p>
            <a:pPr marL="0" indent="0">
              <a:buNone/>
            </a:pP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30</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2.3.</a:t>
            </a:r>
            <a:r>
              <a:rPr lang="zh-CN" altLang="en-US" sz="3200" dirty="0" smtClean="0">
                <a:latin typeface="SimHei" charset="0"/>
                <a:ea typeface="SimHei" charset="0"/>
                <a:cs typeface="SimHei" charset="0"/>
              </a:rPr>
              <a:t>基于</a:t>
            </a:r>
            <a:r>
              <a:rPr lang="en-US" altLang="zh-CN" sz="3200" dirty="0" err="1">
                <a:latin typeface="SimHei" charset="0"/>
                <a:ea typeface="SimHei" charset="0"/>
                <a:cs typeface="SimHei" charset="0"/>
              </a:rPr>
              <a:t>RateLimiter</a:t>
            </a:r>
            <a:r>
              <a:rPr lang="zh-CN" altLang="en-US" sz="3200" dirty="0">
                <a:latin typeface="SimHei" charset="0"/>
                <a:ea typeface="SimHei" charset="0"/>
                <a:cs typeface="SimHei" charset="0"/>
              </a:rPr>
              <a:t>的流速控制</a:t>
            </a:r>
          </a:p>
        </p:txBody>
      </p:sp>
    </p:spTree>
    <p:extLst>
      <p:ext uri="{BB962C8B-B14F-4D97-AF65-F5344CB8AC3E}">
        <p14:creationId xmlns:p14="http://schemas.microsoft.com/office/powerpoint/2010/main" val="154398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31</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err="1" smtClean="0">
                <a:latin typeface="SimHei" charset="0"/>
                <a:ea typeface="SimHei" charset="0"/>
                <a:cs typeface="SimHei" charset="0"/>
              </a:rPr>
              <a:t>RateLimiter</a:t>
            </a:r>
            <a:r>
              <a:rPr lang="zh-CN" altLang="en-US" sz="3200" dirty="0" smtClean="0">
                <a:latin typeface="SimHei" charset="0"/>
                <a:ea typeface="SimHei" charset="0"/>
                <a:cs typeface="SimHei" charset="0"/>
              </a:rPr>
              <a:t>预热期</a:t>
            </a:r>
            <a:r>
              <a:rPr kumimoji="1" lang="zh-CN" altLang="en-US" sz="3200" dirty="0" smtClean="0">
                <a:latin typeface="SimHei" charset="0"/>
                <a:ea typeface="SimHei" charset="0"/>
                <a:cs typeface="SimHei" charset="0"/>
              </a:rPr>
              <a:t>设计</a:t>
            </a:r>
            <a:endParaRPr kumimoji="1" lang="zh-CN" altLang="en-US" sz="3200" dirty="0">
              <a:latin typeface="SimHei" charset="0"/>
              <a:ea typeface="SimHei" charset="0"/>
              <a:cs typeface="SimHei" charset="0"/>
            </a:endParaRPr>
          </a:p>
        </p:txBody>
      </p:sp>
      <p:pic>
        <p:nvPicPr>
          <p:cNvPr id="8" name="图片 7"/>
          <p:cNvPicPr>
            <a:picLocks noChangeAspect="1"/>
          </p:cNvPicPr>
          <p:nvPr/>
        </p:nvPicPr>
        <p:blipFill>
          <a:blip r:embed="rId2"/>
          <a:stretch>
            <a:fillRect/>
          </a:stretch>
        </p:blipFill>
        <p:spPr>
          <a:xfrm>
            <a:off x="1943100" y="1098550"/>
            <a:ext cx="5956300" cy="4963583"/>
          </a:xfrm>
          <a:prstGeom prst="rect">
            <a:avLst/>
          </a:prstGeom>
        </p:spPr>
      </p:pic>
    </p:spTree>
    <p:extLst>
      <p:ext uri="{BB962C8B-B14F-4D97-AF65-F5344CB8AC3E}">
        <p14:creationId xmlns:p14="http://schemas.microsoft.com/office/powerpoint/2010/main" val="1593290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fontScale="92500" lnSpcReduction="10000"/>
          </a:bodyPr>
          <a:lstStyle/>
          <a:p>
            <a:pPr marL="0" indent="0">
              <a:buNone/>
            </a:pPr>
            <a:r>
              <a:rPr lang="zh-CN" altLang="en-US" sz="1800" b="1" dirty="0">
                <a:latin typeface="SimHei" charset="0"/>
                <a:ea typeface="SimHei" charset="0"/>
                <a:cs typeface="SimHei" charset="0"/>
              </a:rPr>
              <a:t>简介</a:t>
            </a:r>
          </a:p>
          <a:p>
            <a:pPr marL="0" indent="0">
              <a:buNone/>
            </a:pPr>
            <a:r>
              <a:rPr lang="zh-CN" altLang="en-US" sz="1800" dirty="0" smtClean="0"/>
              <a:t>	信号量</a:t>
            </a:r>
            <a:r>
              <a:rPr lang="en-US" altLang="zh-CN" sz="1800" dirty="0"/>
              <a:t>(Semaphore)</a:t>
            </a:r>
            <a:r>
              <a:rPr lang="zh-CN" altLang="en-US" sz="1800" dirty="0"/>
              <a:t>，有时被称为信号灯，是在多线程环境下使用的一种设施</a:t>
            </a:r>
            <a:r>
              <a:rPr lang="en-US" altLang="zh-CN" sz="1800" dirty="0"/>
              <a:t>, </a:t>
            </a:r>
            <a:r>
              <a:rPr lang="zh-CN" altLang="en-US" sz="1800" dirty="0"/>
              <a:t>它负责协调各个线程</a:t>
            </a:r>
            <a:r>
              <a:rPr lang="en-US" altLang="zh-CN" sz="1800" dirty="0"/>
              <a:t>, </a:t>
            </a:r>
            <a:r>
              <a:rPr lang="zh-CN" altLang="en-US" sz="1800" dirty="0"/>
              <a:t>以保证它们能够正确、合理的使用公共资源。</a:t>
            </a:r>
          </a:p>
          <a:p>
            <a:pPr marL="0" indent="0">
              <a:buNone/>
            </a:pPr>
            <a:r>
              <a:rPr lang="zh-CN" altLang="en-US" sz="1800" dirty="0" smtClean="0"/>
              <a:t>	一</a:t>
            </a:r>
            <a:r>
              <a:rPr lang="zh-CN" altLang="en-US" sz="1800" dirty="0"/>
              <a:t>个计数信号量。从概念上讲，信号量维护了一个许可集。如有必要，在许可可用前会阻塞每一个 </a:t>
            </a:r>
            <a:r>
              <a:rPr lang="en-US" altLang="zh-CN" sz="1800" dirty="0"/>
              <a:t>acquire()</a:t>
            </a:r>
            <a:r>
              <a:rPr lang="zh-CN" altLang="en-US" sz="1800" dirty="0"/>
              <a:t>，然后再获取该许可。每个 </a:t>
            </a:r>
            <a:r>
              <a:rPr lang="en-US" altLang="zh-CN" sz="1800" dirty="0"/>
              <a:t>release() </a:t>
            </a:r>
            <a:r>
              <a:rPr lang="zh-CN" altLang="en-US" sz="1800" dirty="0"/>
              <a:t>添加一个许可，从而可能释放一个正在阻塞的获取者。但是，不使用实际的许可对象，</a:t>
            </a:r>
            <a:r>
              <a:rPr lang="en-US" altLang="zh-CN" sz="1800" dirty="0"/>
              <a:t>Semaphore </a:t>
            </a:r>
            <a:r>
              <a:rPr lang="zh-CN" altLang="en-US" sz="1800" dirty="0"/>
              <a:t>只对可用许可的号码进行计数，并采取相应的行动。拿到信号量的线程可以进入代码，否则就等待。通过</a:t>
            </a:r>
            <a:r>
              <a:rPr lang="en-US" altLang="zh-CN" sz="1800" dirty="0"/>
              <a:t>acquire()</a:t>
            </a:r>
            <a:r>
              <a:rPr lang="zh-CN" altLang="en-US" sz="1800" dirty="0"/>
              <a:t>和</a:t>
            </a:r>
            <a:r>
              <a:rPr lang="en-US" altLang="zh-CN" sz="1800" dirty="0"/>
              <a:t>release()</a:t>
            </a:r>
            <a:r>
              <a:rPr lang="zh-CN" altLang="en-US" sz="1800" dirty="0"/>
              <a:t>获取和释放访问许可</a:t>
            </a:r>
            <a:r>
              <a:rPr lang="zh-CN" altLang="en-US" sz="1800" dirty="0" smtClean="0"/>
              <a:t>。</a:t>
            </a:r>
          </a:p>
          <a:p>
            <a:pPr marL="0" indent="0">
              <a:buNone/>
            </a:pPr>
            <a:endParaRPr lang="zh-CN" altLang="en-US" sz="1800" dirty="0" smtClean="0"/>
          </a:p>
          <a:p>
            <a:pPr marL="0" indent="0">
              <a:buNone/>
            </a:pPr>
            <a:r>
              <a:rPr lang="zh-CN" altLang="en-US" sz="1800" b="1" dirty="0">
                <a:latin typeface="SimHei" charset="0"/>
                <a:ea typeface="SimHei" charset="0"/>
                <a:cs typeface="SimHei" charset="0"/>
              </a:rPr>
              <a:t>概念</a:t>
            </a:r>
          </a:p>
          <a:p>
            <a:pPr marL="0" indent="0">
              <a:buNone/>
            </a:pPr>
            <a:r>
              <a:rPr lang="zh-CN" altLang="en-US" sz="1800" dirty="0" smtClean="0"/>
              <a:t>	</a:t>
            </a:r>
            <a:r>
              <a:rPr lang="en-US" altLang="zh-CN" sz="1800" dirty="0" smtClean="0"/>
              <a:t>Semaphore</a:t>
            </a:r>
            <a:r>
              <a:rPr lang="zh-CN" altLang="en-US" sz="1800" dirty="0"/>
              <a:t>分为单值和多值两种，前者只能被一个线程获得，后者可以被若干个线程获得。</a:t>
            </a:r>
          </a:p>
          <a:p>
            <a:pPr marL="0" indent="0">
              <a:buNone/>
            </a:pPr>
            <a:r>
              <a:rPr lang="zh-CN" altLang="en-US" sz="1800" dirty="0" smtClean="0"/>
              <a:t>	以</a:t>
            </a:r>
            <a:r>
              <a:rPr lang="zh-CN" altLang="en-US" sz="1800" dirty="0"/>
              <a:t>一个停车场运作为例。为了简单起见，假设停车场只有三个车位，一开始三个车位都是空的。这时如果同时来了五辆车，看门人允许其中三辆不受阻碍的进入，然后放下车拦，剩下的车则必须在入口等待，此后来的车也都不得不在入口处等待。这时，有一辆车离开停车场，看门人得知后，打开车拦，放入一辆，如果又离开两辆，则又可以放入两辆，如此往复。</a:t>
            </a:r>
          </a:p>
          <a:p>
            <a:pPr marL="0" indent="0">
              <a:buNone/>
            </a:pPr>
            <a:r>
              <a:rPr lang="zh-CN" altLang="en-US" sz="1800" dirty="0" smtClean="0"/>
              <a:t>	在</a:t>
            </a:r>
            <a:r>
              <a:rPr lang="zh-CN" altLang="en-US" sz="1800" dirty="0"/>
              <a:t>这个停车场系统中，车位是公共资源，每辆车好比一个线程，看门人起的就是信号量的作用。</a:t>
            </a:r>
            <a:endParaRPr lang="zh-CN" altLang="en-US" sz="1800" dirty="0" smtClean="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32</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2.4.</a:t>
            </a:r>
            <a:r>
              <a:rPr lang="zh-CN" altLang="en-US" sz="3200" dirty="0" smtClean="0">
                <a:latin typeface="SimHei" charset="0"/>
                <a:ea typeface="SimHei" charset="0"/>
                <a:cs typeface="SimHei" charset="0"/>
              </a:rPr>
              <a:t>基于</a:t>
            </a:r>
            <a:r>
              <a:rPr lang="en-US" altLang="zh-CN" sz="3200" dirty="0">
                <a:latin typeface="SimHei" charset="0"/>
                <a:ea typeface="SimHei" charset="0"/>
                <a:cs typeface="SimHei" charset="0"/>
              </a:rPr>
              <a:t>Semaphore</a:t>
            </a:r>
            <a:r>
              <a:rPr lang="zh-CN" altLang="en-US" sz="3200" dirty="0">
                <a:latin typeface="SimHei" charset="0"/>
                <a:ea typeface="SimHei" charset="0"/>
                <a:cs typeface="SimHei" charset="0"/>
              </a:rPr>
              <a:t>信号量的并发控制</a:t>
            </a:r>
          </a:p>
        </p:txBody>
      </p:sp>
    </p:spTree>
    <p:extLst>
      <p:ext uri="{BB962C8B-B14F-4D97-AF65-F5344CB8AC3E}">
        <p14:creationId xmlns:p14="http://schemas.microsoft.com/office/powerpoint/2010/main" val="1140954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2.5.</a:t>
            </a:r>
            <a:r>
              <a:rPr kumimoji="1" lang="zh-CN" altLang="en-US" sz="3200" dirty="0" smtClean="0">
                <a:latin typeface="SimHei" charset="0"/>
                <a:ea typeface="SimHei" charset="0"/>
                <a:cs typeface="SimHei" charset="0"/>
              </a:rPr>
              <a:t>流量控制设计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33</a:t>
            </a:fld>
            <a:endParaRPr kumimoji="1" lang="zh-CN" altLang="en-US"/>
          </a:p>
        </p:txBody>
      </p:sp>
      <p:sp>
        <p:nvSpPr>
          <p:cNvPr id="29" name="圆角矩形 28"/>
          <p:cNvSpPr/>
          <p:nvPr/>
        </p:nvSpPr>
        <p:spPr>
          <a:xfrm>
            <a:off x="4780674" y="118296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流控开关</a:t>
            </a:r>
          </a:p>
        </p:txBody>
      </p:sp>
      <p:sp>
        <p:nvSpPr>
          <p:cNvPr id="95" name="圆角矩形 94"/>
          <p:cNvSpPr/>
          <p:nvPr/>
        </p:nvSpPr>
        <p:spPr>
          <a:xfrm>
            <a:off x="3006748" y="118422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2207800" y="286791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35" name="圆角矩形 34"/>
          <p:cNvSpPr/>
          <p:nvPr/>
        </p:nvSpPr>
        <p:spPr>
          <a:xfrm>
            <a:off x="7226050" y="2868311"/>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根据</a:t>
            </a:r>
            <a:r>
              <a:rPr kumimoji="1" lang="en-US" altLang="zh-CN" sz="1400" dirty="0" smtClean="0">
                <a:latin typeface="SimHei" charset="0"/>
                <a:ea typeface="SimHei" charset="0"/>
                <a:cs typeface="SimHei" charset="0"/>
              </a:rPr>
              <a:t>ID</a:t>
            </a:r>
            <a:r>
              <a:rPr kumimoji="1" lang="zh-CN" altLang="en-US" sz="1400" dirty="0" smtClean="0">
                <a:latin typeface="SimHei" charset="0"/>
                <a:ea typeface="SimHei" charset="0"/>
                <a:cs typeface="SimHei" charset="0"/>
              </a:rPr>
              <a:t>查找流控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cxnSp>
        <p:nvCxnSpPr>
          <p:cNvPr id="45" name="直线箭头连接符 44"/>
          <p:cNvCxnSpPr>
            <a:stCxn id="95" idx="3"/>
            <a:endCxn id="29" idx="1"/>
          </p:cNvCxnSpPr>
          <p:nvPr/>
        </p:nvCxnSpPr>
        <p:spPr>
          <a:xfrm flipV="1">
            <a:off x="4201048" y="1416968"/>
            <a:ext cx="579626" cy="1256"/>
          </a:xfrm>
          <a:prstGeom prst="straightConnector1">
            <a:avLst/>
          </a:prstGeom>
          <a:ln w="2857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30" idx="3"/>
          </p:cNvCxnSpPr>
          <p:nvPr/>
        </p:nvCxnSpPr>
        <p:spPr>
          <a:xfrm rot="10800000">
            <a:off x="5966874" y="2358193"/>
            <a:ext cx="1259177" cy="74411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006748" y="465728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34" name="曲线连接符 133"/>
          <p:cNvCxnSpPr>
            <a:stCxn id="29" idx="2"/>
            <a:endCxn id="35" idx="0"/>
          </p:cNvCxnSpPr>
          <p:nvPr/>
        </p:nvCxnSpPr>
        <p:spPr>
          <a:xfrm rot="16200000" flipH="1">
            <a:off x="5991841" y="1036951"/>
            <a:ext cx="1217343" cy="2445376"/>
          </a:xfrm>
          <a:prstGeom prst="curvedConnector3">
            <a:avLst>
              <a:gd name="adj1" fmla="val 29135"/>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543742" y="3597123"/>
            <a:ext cx="1321365" cy="798948"/>
          </a:xfrm>
          <a:prstGeom prst="curvedConnector3">
            <a:avLst>
              <a:gd name="adj1" fmla="val 7210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a:xfrm>
            <a:off x="560124" y="1076409"/>
            <a:ext cx="1292550" cy="574558"/>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初始化</a:t>
            </a:r>
          </a:p>
          <a:p>
            <a:pPr algn="ctr"/>
            <a:r>
              <a:rPr kumimoji="1" lang="zh-CN" altLang="en-US" sz="1400" dirty="0" smtClean="0">
                <a:latin typeface="SimHei" charset="0"/>
                <a:ea typeface="SimHei" charset="0"/>
                <a:cs typeface="SimHei" charset="0"/>
              </a:rPr>
              <a:t>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sp>
        <p:nvSpPr>
          <p:cNvPr id="30" name="圆角矩形 29"/>
          <p:cNvSpPr/>
          <p:nvPr/>
        </p:nvSpPr>
        <p:spPr>
          <a:xfrm>
            <a:off x="4772573" y="212419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a:p>
            <a:pPr algn="ctr"/>
            <a:r>
              <a:rPr kumimoji="1" lang="en-US" altLang="zh-CN" sz="1400" dirty="0" smtClean="0">
                <a:latin typeface="SimHei" charset="0"/>
                <a:ea typeface="SimHei" charset="0"/>
                <a:cs typeface="SimHei" charset="0"/>
              </a:rPr>
              <a:t>CCT</a:t>
            </a:r>
            <a:endParaRPr kumimoji="1" lang="zh-CN" altLang="en-US" sz="1400" dirty="0" smtClean="0">
              <a:latin typeface="SimHei" charset="0"/>
              <a:ea typeface="SimHei" charset="0"/>
              <a:cs typeface="SimHei" charset="0"/>
            </a:endParaRPr>
          </a:p>
        </p:txBody>
      </p:sp>
      <p:sp>
        <p:nvSpPr>
          <p:cNvPr id="31" name="圆角矩形 30"/>
          <p:cNvSpPr/>
          <p:nvPr/>
        </p:nvSpPr>
        <p:spPr>
          <a:xfrm>
            <a:off x="4780674" y="2867916"/>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速率流控</a:t>
            </a:r>
          </a:p>
          <a:p>
            <a:pPr algn="ctr"/>
            <a:r>
              <a:rPr kumimoji="1" lang="en-US" altLang="zh-CN" sz="1400" dirty="0" smtClean="0">
                <a:latin typeface="SimHei" charset="0"/>
                <a:ea typeface="SimHei" charset="0"/>
                <a:cs typeface="SimHei" charset="0"/>
              </a:rPr>
              <a:t>QPS</a:t>
            </a:r>
            <a:endParaRPr kumimoji="1" lang="zh-CN" altLang="en-US" sz="1400" dirty="0" smtClean="0">
              <a:latin typeface="SimHei" charset="0"/>
              <a:ea typeface="SimHei" charset="0"/>
              <a:cs typeface="SimHei" charset="0"/>
            </a:endParaRPr>
          </a:p>
        </p:txBody>
      </p:sp>
      <p:sp>
        <p:nvSpPr>
          <p:cNvPr id="32" name="圆角矩形 31"/>
          <p:cNvSpPr/>
          <p:nvPr/>
        </p:nvSpPr>
        <p:spPr>
          <a:xfrm>
            <a:off x="4780674" y="366775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CCT&amp;QPS</a:t>
            </a:r>
            <a:endParaRPr kumimoji="1" lang="zh-CN" altLang="en-US" sz="1400" dirty="0" smtClean="0">
              <a:latin typeface="SimHei" charset="0"/>
              <a:ea typeface="SimHei" charset="0"/>
              <a:cs typeface="SimHei" charset="0"/>
            </a:endParaRPr>
          </a:p>
        </p:txBody>
      </p:sp>
      <p:cxnSp>
        <p:nvCxnSpPr>
          <p:cNvPr id="43" name="曲线连接符 42"/>
          <p:cNvCxnSpPr>
            <a:stCxn id="35" idx="1"/>
            <a:endCxn id="31" idx="3"/>
          </p:cNvCxnSpPr>
          <p:nvPr/>
        </p:nvCxnSpPr>
        <p:spPr>
          <a:xfrm rot="10800000">
            <a:off x="5974974" y="3101917"/>
            <a:ext cx="1251076" cy="395"/>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35" idx="1"/>
            <a:endCxn id="32" idx="3"/>
          </p:cNvCxnSpPr>
          <p:nvPr/>
        </p:nvCxnSpPr>
        <p:spPr>
          <a:xfrm rot="10800000" flipV="1">
            <a:off x="5974974" y="3102311"/>
            <a:ext cx="1251076" cy="799444"/>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曲线连接符 48"/>
          <p:cNvCxnSpPr>
            <a:stCxn id="32" idx="1"/>
            <a:endCxn id="28" idx="3"/>
          </p:cNvCxnSpPr>
          <p:nvPr/>
        </p:nvCxnSpPr>
        <p:spPr>
          <a:xfrm rot="10800000">
            <a:off x="3402100" y="3101915"/>
            <a:ext cx="1378574" cy="79984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曲线连接符 51"/>
          <p:cNvCxnSpPr>
            <a:stCxn id="31" idx="1"/>
            <a:endCxn id="28" idx="3"/>
          </p:cNvCxnSpPr>
          <p:nvPr/>
        </p:nvCxnSpPr>
        <p:spPr>
          <a:xfrm rot="10800000">
            <a:off x="3402100" y="3101916"/>
            <a:ext cx="1378574" cy="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30" idx="1"/>
            <a:endCxn id="28" idx="3"/>
          </p:cNvCxnSpPr>
          <p:nvPr/>
        </p:nvCxnSpPr>
        <p:spPr>
          <a:xfrm rot="10800000" flipV="1">
            <a:off x="3402101" y="2358193"/>
            <a:ext cx="1370473" cy="74372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3300998" y="3657423"/>
            <a:ext cx="612000"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a:t>
            </a:r>
          </a:p>
          <a:p>
            <a:pPr algn="ctr"/>
            <a:r>
              <a:rPr kumimoji="1" lang="zh-CN" altLang="en-US" sz="1400" dirty="0" smtClean="0">
                <a:latin typeface="SimHei" charset="0"/>
                <a:ea typeface="SimHei" charset="0"/>
                <a:cs typeface="SimHei" charset="0"/>
              </a:rPr>
              <a:t>拒绝</a:t>
            </a:r>
          </a:p>
        </p:txBody>
      </p:sp>
      <p:cxnSp>
        <p:nvCxnSpPr>
          <p:cNvPr id="70" name="曲线连接符 69"/>
          <p:cNvCxnSpPr>
            <a:stCxn id="30" idx="1"/>
            <a:endCxn id="63" idx="3"/>
          </p:cNvCxnSpPr>
          <p:nvPr/>
        </p:nvCxnSpPr>
        <p:spPr>
          <a:xfrm rot="10800000" flipV="1">
            <a:off x="3912999" y="2358193"/>
            <a:ext cx="859575" cy="1533230"/>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3" name="曲线连接符 72"/>
          <p:cNvCxnSpPr>
            <a:stCxn id="31" idx="1"/>
            <a:endCxn id="63" idx="3"/>
          </p:cNvCxnSpPr>
          <p:nvPr/>
        </p:nvCxnSpPr>
        <p:spPr>
          <a:xfrm rot="10800000" flipV="1">
            <a:off x="3912998" y="3101915"/>
            <a:ext cx="867676" cy="789507"/>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32" idx="1"/>
            <a:endCxn id="63" idx="3"/>
          </p:cNvCxnSpPr>
          <p:nvPr/>
        </p:nvCxnSpPr>
        <p:spPr>
          <a:xfrm rot="10800000">
            <a:off x="3912998" y="3891423"/>
            <a:ext cx="867676" cy="10332"/>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9" name="曲线连接符 78"/>
          <p:cNvCxnSpPr>
            <a:stCxn id="63" idx="2"/>
            <a:endCxn id="106" idx="0"/>
          </p:cNvCxnSpPr>
          <p:nvPr/>
        </p:nvCxnSpPr>
        <p:spPr>
          <a:xfrm rot="5400000">
            <a:off x="3339520" y="4389801"/>
            <a:ext cx="531857" cy="3100"/>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8" name="圆角矩形 207"/>
          <p:cNvSpPr/>
          <p:nvPr/>
        </p:nvSpPr>
        <p:spPr>
          <a:xfrm>
            <a:off x="1993900" y="965200"/>
            <a:ext cx="6578600" cy="431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smtClean="0">
              <a:latin typeface="SimHei" charset="0"/>
              <a:ea typeface="SimHei" charset="0"/>
              <a:cs typeface="SimHei" charset="0"/>
            </a:endParaRPr>
          </a:p>
        </p:txBody>
      </p:sp>
      <p:cxnSp>
        <p:nvCxnSpPr>
          <p:cNvPr id="210" name="曲线连接符 209"/>
          <p:cNvCxnSpPr>
            <a:stCxn id="26" idx="2"/>
            <a:endCxn id="208" idx="1"/>
          </p:cNvCxnSpPr>
          <p:nvPr/>
        </p:nvCxnSpPr>
        <p:spPr>
          <a:xfrm rot="16200000" flipH="1">
            <a:off x="863533" y="1993832"/>
            <a:ext cx="1473233" cy="787501"/>
          </a:xfrm>
          <a:prstGeom prst="curvedConnector2">
            <a:avLst/>
          </a:prstGeom>
          <a:ln w="22225">
            <a:solidFill>
              <a:schemeClr val="bg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221" name="文本框 220"/>
          <p:cNvSpPr txBox="1"/>
          <p:nvPr/>
        </p:nvSpPr>
        <p:spPr>
          <a:xfrm>
            <a:off x="1249632" y="1694794"/>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启动时</a:t>
            </a:r>
          </a:p>
          <a:p>
            <a:r>
              <a:rPr kumimoji="1" lang="zh-CN" altLang="en-US" sz="1200" b="1" dirty="0" smtClean="0">
                <a:latin typeface="SimHei" charset="0"/>
                <a:ea typeface="SimHei" charset="0"/>
                <a:cs typeface="SimHei" charset="0"/>
              </a:rPr>
              <a:t>初始化</a:t>
            </a:r>
            <a:endParaRPr kumimoji="1" lang="zh-CN" altLang="en-US" sz="1200" b="1" dirty="0">
              <a:latin typeface="SimHei" charset="0"/>
              <a:ea typeface="SimHei" charset="0"/>
              <a:cs typeface="SimHei" charset="0"/>
            </a:endParaRPr>
          </a:p>
        </p:txBody>
      </p:sp>
      <p:sp>
        <p:nvSpPr>
          <p:cNvPr id="222" name="文本框 221"/>
          <p:cNvSpPr txBox="1"/>
          <p:nvPr/>
        </p:nvSpPr>
        <p:spPr>
          <a:xfrm>
            <a:off x="6809846" y="2616233"/>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有流控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4" name="文本框 223"/>
          <p:cNvSpPr txBox="1"/>
          <p:nvPr/>
        </p:nvSpPr>
        <p:spPr>
          <a:xfrm>
            <a:off x="7824625" y="3382165"/>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无流控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5" name="圆角矩形 224"/>
          <p:cNvSpPr/>
          <p:nvPr/>
        </p:nvSpPr>
        <p:spPr>
          <a:xfrm>
            <a:off x="5836550" y="466231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227" name="曲线连接符 226"/>
          <p:cNvCxnSpPr>
            <a:stCxn id="225" idx="1"/>
            <a:endCxn id="106" idx="3"/>
          </p:cNvCxnSpPr>
          <p:nvPr/>
        </p:nvCxnSpPr>
        <p:spPr>
          <a:xfrm rot="10800000">
            <a:off x="4201048" y="4891280"/>
            <a:ext cx="1635502" cy="5030"/>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32" name="文本框 231"/>
          <p:cNvSpPr txBox="1"/>
          <p:nvPr/>
        </p:nvSpPr>
        <p:spPr>
          <a:xfrm>
            <a:off x="3412369" y="2579754"/>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流控</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233" name="文本框 232"/>
          <p:cNvSpPr txBox="1"/>
          <p:nvPr/>
        </p:nvSpPr>
        <p:spPr>
          <a:xfrm>
            <a:off x="3936230" y="3900830"/>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流量拒绝</a:t>
            </a:r>
            <a:endParaRPr kumimoji="1" lang="zh-CN" altLang="en-US" sz="1200" b="1" dirty="0" smtClean="0">
              <a:latin typeface="SimHei" charset="0"/>
              <a:ea typeface="SimHei" charset="0"/>
              <a:cs typeface="SimHei" charset="0"/>
            </a:endParaRPr>
          </a:p>
        </p:txBody>
      </p:sp>
      <p:sp>
        <p:nvSpPr>
          <p:cNvPr id="234" name="文本框 233"/>
          <p:cNvSpPr txBox="1"/>
          <p:nvPr/>
        </p:nvSpPr>
        <p:spPr>
          <a:xfrm>
            <a:off x="2274405" y="3379942"/>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a:t>
            </a:r>
          </a:p>
          <a:p>
            <a:r>
              <a:rPr kumimoji="1" lang="zh-CN" altLang="en-US" sz="1200" b="1" dirty="0" smtClean="0">
                <a:latin typeface="SimHei" charset="0"/>
                <a:ea typeface="SimHei" charset="0"/>
                <a:cs typeface="SimHei" charset="0"/>
              </a:rPr>
              <a:t>响应</a:t>
            </a:r>
          </a:p>
        </p:txBody>
      </p:sp>
      <p:sp>
        <p:nvSpPr>
          <p:cNvPr id="235" name="文本框 234"/>
          <p:cNvSpPr txBox="1"/>
          <p:nvPr/>
        </p:nvSpPr>
        <p:spPr>
          <a:xfrm>
            <a:off x="4717200" y="4589662"/>
            <a:ext cx="858100" cy="276999"/>
          </a:xfrm>
          <a:prstGeom prst="rect">
            <a:avLst/>
          </a:prstGeom>
          <a:noFill/>
        </p:spPr>
        <p:txBody>
          <a:bodyPr wrap="square" rtlCol="0">
            <a:spAutoFit/>
          </a:bodyPr>
          <a:lstStyle/>
          <a:p>
            <a:r>
              <a:rPr kumimoji="1" lang="zh-CN" altLang="en-US" sz="1200" b="1" smtClean="0">
                <a:latin typeface="SimHei" charset="0"/>
                <a:ea typeface="SimHei" charset="0"/>
                <a:cs typeface="SimHei" charset="0"/>
              </a:rPr>
              <a:t>业务响应</a:t>
            </a:r>
            <a:endParaRPr kumimoji="1" lang="zh-CN" altLang="en-US" sz="1200" b="1" dirty="0" smtClean="0">
              <a:latin typeface="SimHei" charset="0"/>
              <a:ea typeface="SimHei" charset="0"/>
              <a:cs typeface="SimHei" charset="0"/>
            </a:endParaRPr>
          </a:p>
        </p:txBody>
      </p:sp>
      <p:sp>
        <p:nvSpPr>
          <p:cNvPr id="236" name="文本框 235"/>
          <p:cNvSpPr txBox="1"/>
          <p:nvPr/>
        </p:nvSpPr>
        <p:spPr>
          <a:xfrm>
            <a:off x="5984305" y="1644860"/>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237" name="文本框 236"/>
          <p:cNvSpPr txBox="1"/>
          <p:nvPr/>
        </p:nvSpPr>
        <p:spPr>
          <a:xfrm>
            <a:off x="2700751" y="168164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cxnSp>
        <p:nvCxnSpPr>
          <p:cNvPr id="238" name="肘形连接符 237"/>
          <p:cNvCxnSpPr>
            <a:stCxn id="35" idx="2"/>
            <a:endCxn id="225" idx="3"/>
          </p:cNvCxnSpPr>
          <p:nvPr/>
        </p:nvCxnSpPr>
        <p:spPr>
          <a:xfrm rot="5400000">
            <a:off x="6647026" y="3720135"/>
            <a:ext cx="1559999" cy="792350"/>
          </a:xfrm>
          <a:prstGeom prst="bentConnector2">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1" name="肘形连接符 240"/>
          <p:cNvCxnSpPr>
            <a:stCxn id="29" idx="2"/>
            <a:endCxn id="28" idx="0"/>
          </p:cNvCxnSpPr>
          <p:nvPr/>
        </p:nvCxnSpPr>
        <p:spPr>
          <a:xfrm rot="5400000">
            <a:off x="3482914" y="973004"/>
            <a:ext cx="1216947" cy="2572874"/>
          </a:xfrm>
          <a:prstGeom prst="bentConnector3">
            <a:avLst>
              <a:gd name="adj1" fmla="val 27041"/>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717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在设计大流量系统</a:t>
            </a:r>
            <a:r>
              <a:rPr lang="zh-CN" altLang="en-US" sz="1800" dirty="0"/>
              <a:t>时必须考虑当系统压力剧增时，需要根据业务与流量情况，对某些</a:t>
            </a:r>
            <a:r>
              <a:rPr lang="zh-CN" altLang="en-US" sz="1800" dirty="0" smtClean="0"/>
              <a:t>服务进行</a:t>
            </a:r>
            <a:r>
              <a:rPr lang="zh-CN" altLang="en-US" sz="1800" dirty="0"/>
              <a:t>有策略的降级，以释放服务器资源保证核心业务的运行。服务降级一般有业务层降级和系统层降级两种。</a:t>
            </a:r>
          </a:p>
          <a:p>
            <a:pPr marL="0" indent="0">
              <a:buNone/>
            </a:pPr>
            <a:r>
              <a:rPr lang="zh-CN" altLang="en-US" sz="1800" dirty="0" smtClean="0"/>
              <a:t>	业务</a:t>
            </a:r>
            <a:r>
              <a:rPr lang="zh-CN" altLang="en-US" sz="1800" dirty="0"/>
              <a:t>层降级，指的是对除核心主流程以外的功能，根据系统压力情况进行有策略的关闭，从而达成服务降级的目的。例如，停止某些运算复杂的促销配置、关闭某些页面的访问或写入操作等。一般对于前台交易系统来说，业务层降级点的优先级排序是根据对转化率的影响进行的。而对于后台作业系统，以商派的</a:t>
            </a:r>
            <a:r>
              <a:rPr lang="en-US" altLang="zh-CN" sz="1800" dirty="0"/>
              <a:t>ERP</a:t>
            </a:r>
            <a:r>
              <a:rPr lang="zh-CN" altLang="en-US" sz="1800" dirty="0"/>
              <a:t>为例，在峰值时会采用关闭数据条数显示、实时报表查询等非主业务流程的模块或功能，全力保障订单处理作业的顺利运转。</a:t>
            </a:r>
          </a:p>
          <a:p>
            <a:pPr marL="0" indent="0">
              <a:buNone/>
            </a:pPr>
            <a:r>
              <a:rPr lang="zh-CN" altLang="en-US" sz="1800" dirty="0" smtClean="0"/>
              <a:t>	系统</a:t>
            </a:r>
            <a:r>
              <a:rPr lang="zh-CN" altLang="en-US" sz="1800" dirty="0"/>
              <a:t>层降级，指的是通过对操作系统、</a:t>
            </a:r>
            <a:r>
              <a:rPr lang="en-US" altLang="zh-CN" sz="1800" dirty="0"/>
              <a:t>Web</a:t>
            </a:r>
            <a:r>
              <a:rPr lang="zh-CN" altLang="en-US" sz="1800" dirty="0"/>
              <a:t>服务器、数据库等系统架构层面的配置进行调整，从而达成服务降级的目的。一般的方法有访问限流、写入限制、异步延迟持久化等。总体来说，系统层降级对用户体验的影响会比业务层降级大很多，但在执行上比较简单，实现成本较低。注意，服务降级方案可能会在不同程度上影响用户体验、交易系统的转化率及业务处理流程，因此，开发运维方需要事先与业务方或客户方做好充分的沟通并经审核同意后，再进行控制点的埋点与开发，同时还应写入峰值情况应对预案。</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a:t>
            </a:r>
            <a:r>
              <a:rPr lang="zh-CN" altLang="en-US" sz="3200" dirty="0" smtClean="0">
                <a:latin typeface="SimHei" charset="0"/>
                <a:ea typeface="SimHei" charset="0"/>
                <a:cs typeface="SimHei" charset="0"/>
              </a:rPr>
              <a:t>服务降级</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197942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en-US" altLang="zh-CN" sz="3200" dirty="0">
                <a:latin typeface="SimHei" charset="0"/>
                <a:ea typeface="SimHei" charset="0"/>
                <a:cs typeface="SimHei" charset="0"/>
              </a:rPr>
              <a:t>.</a:t>
            </a:r>
            <a:r>
              <a:rPr kumimoji="1" lang="zh-CN" altLang="en-US" sz="3200" dirty="0" smtClean="0">
                <a:latin typeface="SimHei" charset="0"/>
                <a:ea typeface="SimHei" charset="0"/>
                <a:cs typeface="SimHei" charset="0"/>
              </a:rPr>
              <a:t>服务降级设计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35</a:t>
            </a:fld>
            <a:endParaRPr kumimoji="1" lang="zh-CN" altLang="en-US"/>
          </a:p>
        </p:txBody>
      </p:sp>
      <p:sp>
        <p:nvSpPr>
          <p:cNvPr id="29" name="圆角矩形 28"/>
          <p:cNvSpPr/>
          <p:nvPr/>
        </p:nvSpPr>
        <p:spPr>
          <a:xfrm>
            <a:off x="2740075" y="22635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95" name="圆角矩形 94"/>
          <p:cNvSpPr/>
          <p:nvPr/>
        </p:nvSpPr>
        <p:spPr>
          <a:xfrm>
            <a:off x="1006525" y="11209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6997450" y="265584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5" name="圆角矩形 34"/>
          <p:cNvSpPr/>
          <p:nvPr/>
        </p:nvSpPr>
        <p:spPr>
          <a:xfrm>
            <a:off x="2740075" y="304425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容错降级</a:t>
            </a:r>
          </a:p>
        </p:txBody>
      </p:sp>
      <p:sp>
        <p:nvSpPr>
          <p:cNvPr id="26" name="圆角矩形 25"/>
          <p:cNvSpPr/>
          <p:nvPr/>
        </p:nvSpPr>
        <p:spPr>
          <a:xfrm>
            <a:off x="2740075" y="126891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sp>
        <p:nvSpPr>
          <p:cNvPr id="32" name="圆角矩形 31"/>
          <p:cNvSpPr/>
          <p:nvPr/>
        </p:nvSpPr>
        <p:spPr>
          <a:xfrm>
            <a:off x="1006525" y="22695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a:t>
            </a:r>
          </a:p>
          <a:p>
            <a:pPr algn="ctr"/>
            <a:r>
              <a:rPr kumimoji="1" lang="zh-CN" altLang="en-US" sz="1400" dirty="0" smtClean="0">
                <a:latin typeface="SimHei" charset="0"/>
                <a:ea typeface="SimHei" charset="0"/>
                <a:cs typeface="SimHei" charset="0"/>
              </a:rPr>
              <a:t>级开关</a:t>
            </a:r>
          </a:p>
        </p:txBody>
      </p:sp>
      <p:sp>
        <p:nvSpPr>
          <p:cNvPr id="33" name="圆角矩形 32"/>
          <p:cNvSpPr/>
          <p:nvPr/>
        </p:nvSpPr>
        <p:spPr>
          <a:xfrm>
            <a:off x="4746674" y="1984184"/>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36" name="圆角矩形 35"/>
          <p:cNvSpPr/>
          <p:nvPr/>
        </p:nvSpPr>
        <p:spPr>
          <a:xfrm>
            <a:off x="4746674" y="270135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37" name="圆角矩形 36"/>
          <p:cNvSpPr/>
          <p:nvPr/>
        </p:nvSpPr>
        <p:spPr>
          <a:xfrm>
            <a:off x="4746674" y="3415215"/>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sp>
        <p:nvSpPr>
          <p:cNvPr id="39" name="圆角矩形 38"/>
          <p:cNvSpPr/>
          <p:nvPr/>
        </p:nvSpPr>
        <p:spPr>
          <a:xfrm>
            <a:off x="4746674" y="1255018"/>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40" name="曲线连接符 39"/>
          <p:cNvCxnSpPr>
            <a:stCxn id="32" idx="3"/>
            <a:endCxn id="29" idx="1"/>
          </p:cNvCxnSpPr>
          <p:nvPr/>
        </p:nvCxnSpPr>
        <p:spPr>
          <a:xfrm flipV="1">
            <a:off x="2200825" y="24975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曲线连接符 40"/>
          <p:cNvCxnSpPr>
            <a:stCxn id="32" idx="3"/>
            <a:endCxn id="35" idx="1"/>
          </p:cNvCxnSpPr>
          <p:nvPr/>
        </p:nvCxnSpPr>
        <p:spPr>
          <a:xfrm>
            <a:off x="2200825" y="2503553"/>
            <a:ext cx="539250" cy="774700"/>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曲线连接符 41"/>
          <p:cNvCxnSpPr>
            <a:stCxn id="32" idx="3"/>
            <a:endCxn id="26" idx="1"/>
          </p:cNvCxnSpPr>
          <p:nvPr/>
        </p:nvCxnSpPr>
        <p:spPr>
          <a:xfrm flipV="1">
            <a:off x="2200825" y="1502915"/>
            <a:ext cx="539250" cy="10006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29" idx="3"/>
            <a:endCxn id="33" idx="1"/>
          </p:cNvCxnSpPr>
          <p:nvPr/>
        </p:nvCxnSpPr>
        <p:spPr>
          <a:xfrm flipV="1">
            <a:off x="3934375" y="2218184"/>
            <a:ext cx="812299" cy="2794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36" idx="1"/>
          </p:cNvCxnSpPr>
          <p:nvPr/>
        </p:nvCxnSpPr>
        <p:spPr>
          <a:xfrm>
            <a:off x="3934375" y="2497584"/>
            <a:ext cx="812299" cy="43776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a:stCxn id="29" idx="3"/>
            <a:endCxn id="37" idx="1"/>
          </p:cNvCxnSpPr>
          <p:nvPr/>
        </p:nvCxnSpPr>
        <p:spPr>
          <a:xfrm>
            <a:off x="3934375" y="2497584"/>
            <a:ext cx="812299" cy="115163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曲线连接符 53"/>
          <p:cNvCxnSpPr>
            <a:stCxn id="93" idx="3"/>
            <a:endCxn id="33" idx="1"/>
          </p:cNvCxnSpPr>
          <p:nvPr/>
        </p:nvCxnSpPr>
        <p:spPr>
          <a:xfrm flipV="1">
            <a:off x="3933612" y="2218184"/>
            <a:ext cx="813062" cy="2114437"/>
          </a:xfrm>
          <a:prstGeom prst="curvedConnector3">
            <a:avLst>
              <a:gd name="adj1" fmla="val 3438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36" idx="1"/>
          </p:cNvCxnSpPr>
          <p:nvPr/>
        </p:nvCxnSpPr>
        <p:spPr>
          <a:xfrm flipV="1">
            <a:off x="3933612" y="2935353"/>
            <a:ext cx="813062" cy="139726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 name="曲线连接符 59"/>
          <p:cNvCxnSpPr>
            <a:stCxn id="93" idx="3"/>
            <a:endCxn id="37" idx="1"/>
          </p:cNvCxnSpPr>
          <p:nvPr/>
        </p:nvCxnSpPr>
        <p:spPr>
          <a:xfrm flipV="1">
            <a:off x="3933612" y="3649215"/>
            <a:ext cx="813062" cy="683406"/>
          </a:xfrm>
          <a:prstGeom prst="curvedConnector3">
            <a:avLst>
              <a:gd name="adj1" fmla="val 6249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26" idx="3"/>
            <a:endCxn id="39" idx="1"/>
          </p:cNvCxnSpPr>
          <p:nvPr/>
        </p:nvCxnSpPr>
        <p:spPr>
          <a:xfrm flipV="1">
            <a:off x="3934375" y="1489018"/>
            <a:ext cx="812299" cy="13897"/>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33" idx="3"/>
            <a:endCxn id="28" idx="1"/>
          </p:cNvCxnSpPr>
          <p:nvPr/>
        </p:nvCxnSpPr>
        <p:spPr>
          <a:xfrm>
            <a:off x="5940974" y="2218184"/>
            <a:ext cx="1056476" cy="671659"/>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36" idx="3"/>
            <a:endCxn id="28" idx="1"/>
          </p:cNvCxnSpPr>
          <p:nvPr/>
        </p:nvCxnSpPr>
        <p:spPr>
          <a:xfrm flipV="1">
            <a:off x="5940974" y="2889843"/>
            <a:ext cx="1056476" cy="4551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2" name="曲线连接符 71"/>
          <p:cNvCxnSpPr>
            <a:stCxn id="37" idx="3"/>
            <a:endCxn id="28" idx="1"/>
          </p:cNvCxnSpPr>
          <p:nvPr/>
        </p:nvCxnSpPr>
        <p:spPr>
          <a:xfrm flipV="1">
            <a:off x="5940974" y="2889843"/>
            <a:ext cx="1056476" cy="759372"/>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5" name="曲线连接符 74"/>
          <p:cNvCxnSpPr>
            <a:stCxn id="39" idx="3"/>
            <a:endCxn id="28" idx="1"/>
          </p:cNvCxnSpPr>
          <p:nvPr/>
        </p:nvCxnSpPr>
        <p:spPr>
          <a:xfrm>
            <a:off x="5940974" y="1489018"/>
            <a:ext cx="1056476" cy="1400825"/>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1373959" y="2967268"/>
            <a:ext cx="1595068" cy="1135637"/>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1603675" y="15889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028799" y="27798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338981" y="21964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2739312" y="409862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110" name="曲线连接符 109"/>
          <p:cNvCxnSpPr>
            <a:stCxn id="35" idx="2"/>
            <a:endCxn id="93" idx="0"/>
          </p:cNvCxnSpPr>
          <p:nvPr/>
        </p:nvCxnSpPr>
        <p:spPr>
          <a:xfrm rot="5400000">
            <a:off x="3043660" y="3805056"/>
            <a:ext cx="586368" cy="76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5" name="肘形连接符 124"/>
          <p:cNvCxnSpPr>
            <a:stCxn id="93" idx="3"/>
            <a:endCxn id="28" idx="2"/>
          </p:cNvCxnSpPr>
          <p:nvPr/>
        </p:nvCxnSpPr>
        <p:spPr>
          <a:xfrm flipV="1">
            <a:off x="3933612" y="3123843"/>
            <a:ext cx="3660988" cy="1208778"/>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28" name="文本框 127"/>
          <p:cNvSpPr txBox="1"/>
          <p:nvPr/>
        </p:nvSpPr>
        <p:spPr>
          <a:xfrm>
            <a:off x="5327499" y="4381164"/>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a:latin typeface="SimHei" charset="0"/>
              <a:ea typeface="SimHei" charset="0"/>
              <a:cs typeface="SimHei" charset="0"/>
            </a:endParaRPr>
          </a:p>
        </p:txBody>
      </p:sp>
      <p:sp>
        <p:nvSpPr>
          <p:cNvPr id="129" name="文本框 128"/>
          <p:cNvSpPr txBox="1"/>
          <p:nvPr/>
        </p:nvSpPr>
        <p:spPr>
          <a:xfrm>
            <a:off x="3639095" y="3633379"/>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容错</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0" name="文本框 129"/>
          <p:cNvSpPr txBox="1"/>
          <p:nvPr/>
        </p:nvSpPr>
        <p:spPr>
          <a:xfrm>
            <a:off x="3934420" y="195859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屏蔽</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1" name="内容占位符 2"/>
          <p:cNvSpPr>
            <a:spLocks noGrp="1"/>
          </p:cNvSpPr>
          <p:nvPr>
            <p:ph idx="1"/>
          </p:nvPr>
        </p:nvSpPr>
        <p:spPr>
          <a:xfrm>
            <a:off x="457200" y="4813412"/>
            <a:ext cx="8229600" cy="1566862"/>
          </a:xfrm>
        </p:spPr>
        <p:txBody>
          <a:bodyPr>
            <a:normAutofit/>
          </a:bodyPr>
          <a:lstStyle/>
          <a:p>
            <a:pPr marL="0" indent="0">
              <a:buNone/>
            </a:pPr>
            <a:r>
              <a:rPr lang="zh-CN" altLang="en-US" sz="1800" dirty="0"/>
              <a:t>服务降级埋点的地方</a:t>
            </a:r>
            <a:r>
              <a:rPr lang="zh-CN" altLang="en-US" sz="1800" dirty="0" smtClean="0"/>
              <a:t>：</a:t>
            </a:r>
            <a:endParaRPr lang="zh-CN" altLang="en-US" sz="1800" dirty="0"/>
          </a:p>
          <a:p>
            <a:pPr marL="0" indent="0">
              <a:buNone/>
            </a:pPr>
            <a:r>
              <a:rPr lang="zh-CN" altLang="en-US" sz="1800" dirty="0" smtClean="0"/>
              <a:t>消息</a:t>
            </a:r>
            <a:r>
              <a:rPr lang="zh-CN" altLang="en-US" sz="1800" dirty="0"/>
              <a:t>中间件：所有</a:t>
            </a:r>
            <a:r>
              <a:rPr lang="en-US" altLang="zh-CN" sz="1800" dirty="0"/>
              <a:t>API</a:t>
            </a:r>
            <a:r>
              <a:rPr lang="zh-CN" altLang="en-US" sz="1800" dirty="0"/>
              <a:t>调用可以使用消息中间件进行控制</a:t>
            </a:r>
          </a:p>
          <a:p>
            <a:pPr marL="0" indent="0">
              <a:buNone/>
            </a:pPr>
            <a:r>
              <a:rPr lang="zh-CN" altLang="en-US" sz="1800" dirty="0" smtClean="0"/>
              <a:t>前端</a:t>
            </a:r>
            <a:r>
              <a:rPr lang="zh-CN" altLang="en-US" sz="1800" dirty="0"/>
              <a:t>页面：指定网址不可访问（</a:t>
            </a:r>
            <a:r>
              <a:rPr lang="en-US" altLang="zh-CN" sz="1800" dirty="0"/>
              <a:t>NGINX+LUA</a:t>
            </a:r>
            <a:r>
              <a:rPr lang="zh-CN" altLang="en-US" sz="1800" dirty="0"/>
              <a:t>）</a:t>
            </a:r>
          </a:p>
          <a:p>
            <a:pPr marL="0" indent="0">
              <a:buNone/>
            </a:pPr>
            <a:r>
              <a:rPr lang="zh-CN" altLang="en-US" sz="1800" dirty="0" smtClean="0"/>
              <a:t>底层</a:t>
            </a:r>
            <a:r>
              <a:rPr lang="zh-CN" altLang="en-US" sz="1800" dirty="0"/>
              <a:t>数据驱动：拒绝所有增删改动作，只允许查询</a:t>
            </a:r>
            <a:endParaRPr lang="en-US" altLang="zh-CN" sz="1800" dirty="0"/>
          </a:p>
        </p:txBody>
      </p:sp>
    </p:spTree>
    <p:extLst>
      <p:ext uri="{BB962C8B-B14F-4D97-AF65-F5344CB8AC3E}">
        <p14:creationId xmlns:p14="http://schemas.microsoft.com/office/powerpoint/2010/main" val="512335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参考地址：</a:t>
            </a:r>
          </a:p>
          <a:p>
            <a:pPr marL="0" indent="0">
              <a:buNone/>
            </a:pPr>
            <a:r>
              <a:rPr lang="zh-CN" altLang="en-US" sz="1800" dirty="0"/>
              <a:t>聊聊高并发系统之降级</a:t>
            </a:r>
            <a:r>
              <a:rPr lang="zh-CN" altLang="en-US" sz="1800" dirty="0" smtClean="0"/>
              <a:t>特技：</a:t>
            </a:r>
            <a:r>
              <a:rPr lang="en-US" altLang="zh-CN" sz="1800" dirty="0" smtClean="0">
                <a:hlinkClick r:id="rId2"/>
              </a:rPr>
              <a:t>http</a:t>
            </a:r>
            <a:r>
              <a:rPr lang="en-US" altLang="zh-CN" sz="1800" dirty="0">
                <a:hlinkClick r:id="rId2"/>
              </a:rPr>
              <a:t>://</a:t>
            </a:r>
            <a:r>
              <a:rPr lang="en-US" altLang="zh-CN" sz="1800" dirty="0" smtClean="0">
                <a:hlinkClick r:id="rId2"/>
              </a:rPr>
              <a:t>jinnianshilongnian.iteye.com/blog/2306477</a:t>
            </a:r>
            <a:endParaRPr lang="zh-CN" altLang="en-US" sz="1800" dirty="0" smtClean="0"/>
          </a:p>
          <a:p>
            <a:pPr marL="0" indent="0">
              <a:buNone/>
            </a:pPr>
            <a:r>
              <a:rPr lang="zh-CN" altLang="en-US" sz="1800" dirty="0"/>
              <a:t>聊聊高并发系统之限流</a:t>
            </a:r>
            <a:r>
              <a:rPr lang="zh-CN" altLang="en-US" sz="1800" dirty="0" smtClean="0"/>
              <a:t>特技：</a:t>
            </a:r>
            <a:r>
              <a:rPr lang="en-US" altLang="zh-CN" sz="1800" dirty="0" smtClean="0">
                <a:hlinkClick r:id="rId3"/>
              </a:rPr>
              <a:t>http</a:t>
            </a:r>
            <a:r>
              <a:rPr lang="en-US" altLang="zh-CN" sz="1800" dirty="0">
                <a:hlinkClick r:id="rId3"/>
              </a:rPr>
              <a:t>://</a:t>
            </a:r>
            <a:r>
              <a:rPr lang="en-US" altLang="zh-CN" sz="1800" dirty="0" smtClean="0">
                <a:hlinkClick r:id="rId3"/>
              </a:rPr>
              <a:t>jinnianshilongnian.iteye.com/blog/2305117</a:t>
            </a:r>
            <a:endParaRPr lang="zh-CN" altLang="en-US" sz="1800" dirty="0">
              <a:latin typeface="SimHei" charset="0"/>
              <a:ea typeface="SimHei" charset="0"/>
              <a:cs typeface="SimHei" charset="0"/>
            </a:endParaRPr>
          </a:p>
          <a:p>
            <a:pPr marL="0" indent="0">
              <a:buNone/>
            </a:pPr>
            <a:endParaRPr lang="zh-CN" altLang="en-US" sz="1800" dirty="0" smtClean="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36</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zh-CN" altLang="en-US" sz="2800" dirty="0"/>
              <a:t>聊聊高并发系统之降级特技</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66473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a:t>
            </a:r>
            <a:r>
              <a:rPr kumimoji="1" lang="zh-CN" altLang="en-US" sz="3200" dirty="0" smtClean="0">
                <a:latin typeface="SimHei" charset="0"/>
                <a:ea typeface="SimHei" charset="0"/>
                <a:cs typeface="SimHei" charset="0"/>
              </a:rPr>
              <a:t>幂等机制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37</a:t>
            </a:fld>
            <a:endParaRPr kumimoji="1" lang="zh-CN" altLang="en-US"/>
          </a:p>
        </p:txBody>
      </p:sp>
      <p:sp>
        <p:nvSpPr>
          <p:cNvPr id="29" name="圆角矩形 28"/>
          <p:cNvSpPr/>
          <p:nvPr/>
        </p:nvSpPr>
        <p:spPr>
          <a:xfrm>
            <a:off x="3171875" y="21111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幂等记</a:t>
            </a:r>
          </a:p>
          <a:p>
            <a:pPr algn="ctr"/>
            <a:r>
              <a:rPr kumimoji="1" lang="zh-CN" altLang="en-US" sz="1400" dirty="0" smtClean="0">
                <a:latin typeface="SimHei" charset="0"/>
                <a:ea typeface="SimHei" charset="0"/>
                <a:cs typeface="SimHei" charset="0"/>
              </a:rPr>
              <a:t>录查找</a:t>
            </a:r>
          </a:p>
        </p:txBody>
      </p:sp>
      <p:sp>
        <p:nvSpPr>
          <p:cNvPr id="95" name="圆角矩形 94"/>
          <p:cNvSpPr/>
          <p:nvPr/>
        </p:nvSpPr>
        <p:spPr>
          <a:xfrm>
            <a:off x="1438325" y="9685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5148412" y="97783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2" name="圆角矩形 31"/>
          <p:cNvSpPr/>
          <p:nvPr/>
        </p:nvSpPr>
        <p:spPr>
          <a:xfrm>
            <a:off x="1438325" y="21171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40" name="曲线连接符 39"/>
          <p:cNvCxnSpPr>
            <a:stCxn id="32" idx="3"/>
            <a:endCxn id="29" idx="1"/>
          </p:cNvCxnSpPr>
          <p:nvPr/>
        </p:nvCxnSpPr>
        <p:spPr>
          <a:xfrm flipV="1">
            <a:off x="2632625" y="23451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28" idx="1"/>
          </p:cNvCxnSpPr>
          <p:nvPr/>
        </p:nvCxnSpPr>
        <p:spPr>
          <a:xfrm flipV="1">
            <a:off x="4366175" y="1211834"/>
            <a:ext cx="782237" cy="113335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65" idx="1"/>
          </p:cNvCxnSpPr>
          <p:nvPr/>
        </p:nvCxnSpPr>
        <p:spPr>
          <a:xfrm>
            <a:off x="4372787" y="3597816"/>
            <a:ext cx="788325" cy="1516"/>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2100650" y="2519978"/>
            <a:ext cx="1012663" cy="1143012"/>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2035475" y="14365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460599" y="26274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656481" y="20440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3178487" y="3363816"/>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31" name="内容占位符 2"/>
          <p:cNvSpPr>
            <a:spLocks noGrp="1"/>
          </p:cNvSpPr>
          <p:nvPr>
            <p:ph idx="1"/>
          </p:nvPr>
        </p:nvSpPr>
        <p:spPr>
          <a:xfrm>
            <a:off x="457200" y="4137395"/>
            <a:ext cx="8229600" cy="2242879"/>
          </a:xfrm>
        </p:spPr>
        <p:txBody>
          <a:bodyPr>
            <a:normAutofit/>
          </a:bodyPr>
          <a:lstStyle/>
          <a:p>
            <a:pPr marL="0" indent="0">
              <a:buNone/>
            </a:pPr>
            <a:r>
              <a:rPr lang="zh-CN" altLang="en-US" sz="1600" dirty="0" smtClean="0">
                <a:latin typeface="+mn-ea"/>
              </a:rPr>
              <a:t>	幂等机制是指系统接口对外的一</a:t>
            </a:r>
            <a:r>
              <a:rPr lang="zh-CN" altLang="en-US" sz="1600" dirty="0">
                <a:latin typeface="+mn-ea"/>
              </a:rPr>
              <a:t>种承诺</a:t>
            </a:r>
            <a:r>
              <a:rPr lang="en-US" altLang="zh-CN" sz="1600" dirty="0">
                <a:latin typeface="+mn-ea"/>
              </a:rPr>
              <a:t>(</a:t>
            </a:r>
            <a:r>
              <a:rPr lang="zh-CN" altLang="en-US" sz="1600" dirty="0">
                <a:latin typeface="+mn-ea"/>
              </a:rPr>
              <a:t>而不是实现</a:t>
            </a:r>
            <a:r>
              <a:rPr lang="en-US" altLang="zh-CN" sz="1600" dirty="0">
                <a:latin typeface="+mn-ea"/>
              </a:rPr>
              <a:t>), </a:t>
            </a:r>
            <a:r>
              <a:rPr lang="zh-CN" altLang="en-US" sz="1600" dirty="0">
                <a:latin typeface="+mn-ea"/>
              </a:rPr>
              <a:t>承诺只要调用</a:t>
            </a:r>
            <a:r>
              <a:rPr lang="zh-CN" altLang="en-US" sz="1600" dirty="0" smtClean="0">
                <a:latin typeface="+mn-ea"/>
              </a:rPr>
              <a:t>接口就会成功</a:t>
            </a:r>
            <a:r>
              <a:rPr lang="en-US" altLang="zh-CN" sz="1600" dirty="0">
                <a:latin typeface="+mn-ea"/>
              </a:rPr>
              <a:t>, </a:t>
            </a:r>
            <a:r>
              <a:rPr lang="zh-CN" altLang="en-US" sz="1600" dirty="0" smtClean="0">
                <a:latin typeface="+mn-ea"/>
              </a:rPr>
              <a:t>而且外部</a:t>
            </a:r>
            <a:r>
              <a:rPr lang="zh-CN" altLang="en-US" sz="1600" dirty="0">
                <a:latin typeface="+mn-ea"/>
              </a:rPr>
              <a:t>多次调用对系统的影响是一致</a:t>
            </a:r>
            <a:r>
              <a:rPr lang="zh-CN" altLang="en-US" sz="1600" dirty="0" smtClean="0">
                <a:latin typeface="+mn-ea"/>
              </a:rPr>
              <a:t>的，则声明：幂等接口会</a:t>
            </a:r>
            <a:r>
              <a:rPr lang="zh-CN" altLang="en-US" sz="1600" dirty="0">
                <a:latin typeface="+mn-ea"/>
              </a:rPr>
              <a:t>认为外部调用失败是常态</a:t>
            </a:r>
            <a:r>
              <a:rPr lang="en-US" altLang="zh-CN" sz="1600" dirty="0">
                <a:latin typeface="+mn-ea"/>
              </a:rPr>
              <a:t>, </a:t>
            </a:r>
            <a:r>
              <a:rPr lang="zh-CN" altLang="en-US" sz="1600" dirty="0">
                <a:latin typeface="+mn-ea"/>
              </a:rPr>
              <a:t>并且失败之后必然会有</a:t>
            </a:r>
            <a:r>
              <a:rPr lang="zh-CN" altLang="en-US" sz="1600" dirty="0" smtClean="0">
                <a:latin typeface="+mn-ea"/>
              </a:rPr>
              <a:t>重试。因此幂等机制只需要保证以下两点要求：</a:t>
            </a:r>
          </a:p>
          <a:p>
            <a:pPr lvl="1">
              <a:buFont typeface="Wingdings" charset="2"/>
              <a:buChar char="Ø"/>
            </a:pPr>
            <a:r>
              <a:rPr lang="zh-CN" altLang="en-US" sz="1600" dirty="0" smtClean="0">
                <a:latin typeface="+mn-ea"/>
              </a:rPr>
              <a:t>在一定的时间内，失败后会重复提交来保证服务质量</a:t>
            </a:r>
          </a:p>
          <a:p>
            <a:pPr lvl="1">
              <a:buFont typeface="Wingdings" charset="2"/>
              <a:buChar char="Ø"/>
            </a:pPr>
            <a:r>
              <a:rPr lang="zh-CN" altLang="en-US" sz="1600" dirty="0" smtClean="0">
                <a:latin typeface="+mn-ea"/>
              </a:rPr>
              <a:t>外部多次调用对系统的影响是一致的</a:t>
            </a:r>
            <a:endParaRPr lang="en-US" altLang="zh-CN" sz="1600" dirty="0">
              <a:latin typeface="+mn-ea"/>
            </a:endParaRPr>
          </a:p>
        </p:txBody>
      </p:sp>
      <p:sp>
        <p:nvSpPr>
          <p:cNvPr id="43" name="圆角矩形 42"/>
          <p:cNvSpPr/>
          <p:nvPr/>
        </p:nvSpPr>
        <p:spPr>
          <a:xfrm>
            <a:off x="6387850" y="212244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幂等存储</a:t>
            </a:r>
          </a:p>
        </p:txBody>
      </p:sp>
      <p:cxnSp>
        <p:nvCxnSpPr>
          <p:cNvPr id="44" name="曲线连接符 43"/>
          <p:cNvCxnSpPr>
            <a:stCxn id="43" idx="0"/>
            <a:endCxn id="28" idx="3"/>
          </p:cNvCxnSpPr>
          <p:nvPr/>
        </p:nvCxnSpPr>
        <p:spPr>
          <a:xfrm rot="16200000" flipV="1">
            <a:off x="6208552" y="1345994"/>
            <a:ext cx="910608" cy="642288"/>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7" name="曲线连接符 46"/>
          <p:cNvCxnSpPr>
            <a:stCxn id="29" idx="2"/>
            <a:endCxn id="93" idx="0"/>
          </p:cNvCxnSpPr>
          <p:nvPr/>
        </p:nvCxnSpPr>
        <p:spPr>
          <a:xfrm rot="16200000" flipH="1">
            <a:off x="3380015" y="2968194"/>
            <a:ext cx="784632" cy="661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5" name="圆角矩形 64"/>
          <p:cNvSpPr/>
          <p:nvPr/>
        </p:nvSpPr>
        <p:spPr>
          <a:xfrm>
            <a:off x="5161112" y="336533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73" name="曲线连接符 72"/>
          <p:cNvCxnSpPr>
            <a:stCxn id="65" idx="3"/>
            <a:endCxn id="43" idx="2"/>
          </p:cNvCxnSpPr>
          <p:nvPr/>
        </p:nvCxnSpPr>
        <p:spPr>
          <a:xfrm flipV="1">
            <a:off x="6355412" y="2590442"/>
            <a:ext cx="629588" cy="100889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65" idx="0"/>
            <a:endCxn id="28" idx="2"/>
          </p:cNvCxnSpPr>
          <p:nvPr/>
        </p:nvCxnSpPr>
        <p:spPr>
          <a:xfrm rot="16200000" flipV="1">
            <a:off x="4792163" y="2399233"/>
            <a:ext cx="1919498"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12" name="文本框 111"/>
          <p:cNvSpPr txBox="1"/>
          <p:nvPr/>
        </p:nvSpPr>
        <p:spPr>
          <a:xfrm>
            <a:off x="4434747" y="2322120"/>
            <a:ext cx="646331"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有记录</a:t>
            </a:r>
            <a:endParaRPr kumimoji="1" lang="zh-CN" altLang="en-US" sz="1200" b="1" dirty="0">
              <a:latin typeface="SimHei" charset="0"/>
              <a:ea typeface="SimHei" charset="0"/>
              <a:cs typeface="SimHei" charset="0"/>
            </a:endParaRPr>
          </a:p>
        </p:txBody>
      </p:sp>
      <p:sp>
        <p:nvSpPr>
          <p:cNvPr id="113" name="文本框 112"/>
          <p:cNvSpPr txBox="1"/>
          <p:nvPr/>
        </p:nvSpPr>
        <p:spPr>
          <a:xfrm>
            <a:off x="3811441" y="2855282"/>
            <a:ext cx="646331"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无记录</a:t>
            </a:r>
            <a:endParaRPr kumimoji="1" lang="zh-CN" altLang="en-US" sz="1200" b="1" dirty="0">
              <a:latin typeface="SimHei" charset="0"/>
              <a:ea typeface="SimHei" charset="0"/>
              <a:cs typeface="SimHei" charset="0"/>
            </a:endParaRPr>
          </a:p>
        </p:txBody>
      </p:sp>
      <p:sp>
        <p:nvSpPr>
          <p:cNvPr id="114" name="文本框 113"/>
          <p:cNvSpPr txBox="1"/>
          <p:nvPr/>
        </p:nvSpPr>
        <p:spPr>
          <a:xfrm>
            <a:off x="5759881" y="280233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115" name="文本框 114"/>
          <p:cNvSpPr txBox="1"/>
          <p:nvPr/>
        </p:nvSpPr>
        <p:spPr>
          <a:xfrm>
            <a:off x="6862918" y="3081732"/>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Tree>
    <p:extLst>
      <p:ext uri="{BB962C8B-B14F-4D97-AF65-F5344CB8AC3E}">
        <p14:creationId xmlns:p14="http://schemas.microsoft.com/office/powerpoint/2010/main" val="1783102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5.</a:t>
            </a:r>
            <a:r>
              <a:rPr kumimoji="1" lang="zh-CN" altLang="en-US" sz="3200" dirty="0" smtClean="0">
                <a:latin typeface="SimHei" charset="0"/>
                <a:ea typeface="SimHei" charset="0"/>
                <a:cs typeface="SimHei" charset="0"/>
              </a:rPr>
              <a:t>泛化容错核心设计</a:t>
            </a:r>
            <a:r>
              <a:rPr kumimoji="1" lang="en-US" altLang="zh-CN" sz="3200" dirty="0" smtClean="0">
                <a:latin typeface="SimHei" charset="0"/>
                <a:ea typeface="SimHei" charset="0"/>
                <a:cs typeface="SimHei" charset="0"/>
              </a:rPr>
              <a:t>(</a:t>
            </a:r>
            <a:r>
              <a:rPr kumimoji="1" lang="zh-CN" altLang="en-US" sz="2000" dirty="0" smtClean="0">
                <a:latin typeface="SimHei" charset="0"/>
                <a:ea typeface="SimHei" charset="0"/>
                <a:cs typeface="SimHei" charset="0"/>
              </a:rPr>
              <a:t>动态参数化控制整个容错</a:t>
            </a:r>
            <a:r>
              <a:rPr kumimoji="1" lang="en-US" altLang="zh-CN" sz="3200" dirty="0" smtClean="0">
                <a:latin typeface="SimHei" charset="0"/>
                <a:ea typeface="SimHei" charset="0"/>
                <a:cs typeface="SimHei" charset="0"/>
              </a:rPr>
              <a:t>)</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38</a:t>
            </a:fld>
            <a:endParaRPr kumimoji="1" lang="zh-CN" altLang="en-US"/>
          </a:p>
        </p:txBody>
      </p:sp>
      <p:sp>
        <p:nvSpPr>
          <p:cNvPr id="28" name="圆角矩形 27"/>
          <p:cNvSpPr/>
          <p:nvPr/>
        </p:nvSpPr>
        <p:spPr>
          <a:xfrm>
            <a:off x="567182" y="925837"/>
            <a:ext cx="159435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REQ</a:t>
            </a:r>
            <a:r>
              <a:rPr kumimoji="1" lang="zh-CN" altLang="en-US" sz="1600" dirty="0" smtClean="0">
                <a:latin typeface="SimHei" charset="0"/>
                <a:ea typeface="SimHei" charset="0"/>
                <a:cs typeface="SimHei" charset="0"/>
              </a:rPr>
              <a:t>请求</a:t>
            </a:r>
          </a:p>
        </p:txBody>
      </p:sp>
      <p:sp>
        <p:nvSpPr>
          <p:cNvPr id="24" name="圆角矩形 23"/>
          <p:cNvSpPr/>
          <p:nvPr/>
        </p:nvSpPr>
        <p:spPr>
          <a:xfrm>
            <a:off x="568288" y="1754255"/>
            <a:ext cx="159435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Run:route()</a:t>
            </a:r>
            <a:endParaRPr kumimoji="1" lang="zh-CN" altLang="en-US" sz="1600" dirty="0" smtClean="0">
              <a:latin typeface="SimHei" charset="0"/>
              <a:ea typeface="SimHei" charset="0"/>
              <a:cs typeface="SimHei" charset="0"/>
            </a:endParaRPr>
          </a:p>
        </p:txBody>
      </p:sp>
      <p:sp>
        <p:nvSpPr>
          <p:cNvPr id="26" name="圆角矩形 25"/>
          <p:cNvSpPr/>
          <p:nvPr/>
        </p:nvSpPr>
        <p:spPr>
          <a:xfrm>
            <a:off x="6919415" y="4492655"/>
            <a:ext cx="152284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Fallback:route()</a:t>
            </a:r>
            <a:endParaRPr kumimoji="1" lang="zh-CN" altLang="en-US" sz="1600" dirty="0" smtClean="0">
              <a:latin typeface="SimHei" charset="0"/>
              <a:ea typeface="SimHei" charset="0"/>
              <a:cs typeface="SimHei" charset="0"/>
            </a:endParaRPr>
          </a:p>
        </p:txBody>
      </p:sp>
      <p:sp>
        <p:nvSpPr>
          <p:cNvPr id="27" name="圆角矩形 26"/>
          <p:cNvSpPr/>
          <p:nvPr/>
        </p:nvSpPr>
        <p:spPr>
          <a:xfrm>
            <a:off x="468407" y="3467112"/>
            <a:ext cx="1783549"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maxRetryNum&gt;0</a:t>
            </a:r>
            <a:endParaRPr lang="zh-CN" altLang="en-US" sz="1400" dirty="0" smtClean="0">
              <a:solidFill>
                <a:schemeClr val="bg1"/>
              </a:solidFill>
            </a:endParaRPr>
          </a:p>
          <a:p>
            <a:pPr algn="ctr"/>
            <a:r>
              <a:rPr lang="zh-CN" altLang="en-US" sz="1400" dirty="0" smtClean="0">
                <a:solidFill>
                  <a:schemeClr val="bg1"/>
                </a:solidFill>
              </a:rPr>
              <a:t>或</a:t>
            </a:r>
            <a:r>
              <a:rPr lang="en-US" altLang="zh-CN" sz="1400" dirty="0" smtClean="0">
                <a:solidFill>
                  <a:schemeClr val="bg1"/>
                </a:solidFill>
              </a:rPr>
              <a:t>maxRetryNum=-1</a:t>
            </a:r>
            <a:endParaRPr kumimoji="1" lang="zh-CN" altLang="en-US" sz="1400" dirty="0" smtClean="0">
              <a:solidFill>
                <a:schemeClr val="bg1"/>
              </a:solidFill>
              <a:latin typeface="SimHei" charset="0"/>
              <a:ea typeface="SimHei" charset="0"/>
              <a:cs typeface="SimHei" charset="0"/>
            </a:endParaRPr>
          </a:p>
        </p:txBody>
      </p:sp>
      <p:sp>
        <p:nvSpPr>
          <p:cNvPr id="33" name="圆角矩形 32"/>
          <p:cNvSpPr/>
          <p:nvPr/>
        </p:nvSpPr>
        <p:spPr>
          <a:xfrm>
            <a:off x="7109880" y="903061"/>
            <a:ext cx="1141909" cy="468000"/>
          </a:xfrm>
          <a:prstGeom prst="roundRect">
            <a:avLst/>
          </a:prstGeom>
          <a:solidFill>
            <a:schemeClr val="bg1">
              <a:lumMod val="50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RES</a:t>
            </a:r>
            <a:r>
              <a:rPr kumimoji="1" lang="zh-CN" altLang="en-US" sz="1600" dirty="0" smtClean="0">
                <a:latin typeface="SimHei" charset="0"/>
                <a:ea typeface="SimHei" charset="0"/>
                <a:cs typeface="SimHei" charset="0"/>
              </a:rPr>
              <a:t>响应</a:t>
            </a:r>
          </a:p>
        </p:txBody>
      </p:sp>
      <p:sp>
        <p:nvSpPr>
          <p:cNvPr id="55" name="圆角矩形 54"/>
          <p:cNvSpPr/>
          <p:nvPr/>
        </p:nvSpPr>
        <p:spPr>
          <a:xfrm>
            <a:off x="2792523" y="3467112"/>
            <a:ext cx="159435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isMock()</a:t>
            </a:r>
            <a:endParaRPr lang="zh-CN" altLang="en-US" sz="1400" dirty="0" smtClean="0">
              <a:solidFill>
                <a:schemeClr val="bg1"/>
              </a:solidFill>
            </a:endParaRPr>
          </a:p>
          <a:p>
            <a:pPr algn="ct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sp>
        <p:nvSpPr>
          <p:cNvPr id="57" name="圆角矩形 56"/>
          <p:cNvSpPr/>
          <p:nvPr/>
        </p:nvSpPr>
        <p:spPr>
          <a:xfrm>
            <a:off x="4994750" y="3465976"/>
            <a:ext cx="159435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mock()</a:t>
            </a:r>
            <a:endParaRPr lang="zh-CN" altLang="en-US" sz="1400" dirty="0" smtClean="0"/>
          </a:p>
          <a:p>
            <a:pPr algn="ctr"/>
            <a:r>
              <a:rPr kumimoji="1" lang="zh-CN" altLang="en-US" sz="1000" dirty="0" smtClean="0">
                <a:latin typeface="SimHei" charset="0"/>
                <a:ea typeface="SimHei" charset="0"/>
                <a:cs typeface="SimHei" charset="0"/>
              </a:rPr>
              <a:t>执行</a:t>
            </a:r>
            <a:r>
              <a:rPr kumimoji="1" lang="en-US" altLang="zh-CN" sz="1000" dirty="0" smtClean="0">
                <a:latin typeface="SimHei" charset="0"/>
                <a:ea typeface="SimHei" charset="0"/>
                <a:cs typeface="SimHei" charset="0"/>
              </a:rPr>
              <a:t>mock</a:t>
            </a:r>
            <a:r>
              <a:rPr kumimoji="1" lang="zh-CN" altLang="en-US" sz="1000" dirty="0" smtClean="0">
                <a:latin typeface="SimHei" charset="0"/>
                <a:ea typeface="SimHei" charset="0"/>
                <a:cs typeface="SimHei" charset="0"/>
              </a:rPr>
              <a:t>服务</a:t>
            </a:r>
          </a:p>
        </p:txBody>
      </p:sp>
      <p:sp>
        <p:nvSpPr>
          <p:cNvPr id="64" name="圆角矩形 63"/>
          <p:cNvSpPr/>
          <p:nvPr/>
        </p:nvSpPr>
        <p:spPr>
          <a:xfrm>
            <a:off x="6305161" y="260288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66" name="曲线连接符 65"/>
          <p:cNvCxnSpPr>
            <a:stCxn id="57" idx="0"/>
            <a:endCxn id="64" idx="2"/>
          </p:cNvCxnSpPr>
          <p:nvPr/>
        </p:nvCxnSpPr>
        <p:spPr>
          <a:xfrm rot="5400000" flipH="1" flipV="1">
            <a:off x="6016223" y="2702588"/>
            <a:ext cx="539091" cy="987686"/>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64" idx="0"/>
            <a:endCxn id="33" idx="2"/>
          </p:cNvCxnSpPr>
          <p:nvPr/>
        </p:nvCxnSpPr>
        <p:spPr>
          <a:xfrm rot="5400000" flipH="1" flipV="1">
            <a:off x="6614311" y="1536361"/>
            <a:ext cx="1231824" cy="90122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 name="圆角矩形 102"/>
          <p:cNvSpPr/>
          <p:nvPr/>
        </p:nvSpPr>
        <p:spPr>
          <a:xfrm>
            <a:off x="2407860" y="4492655"/>
            <a:ext cx="23760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300" dirty="0" smtClean="0">
                <a:solidFill>
                  <a:schemeClr val="bg1"/>
                </a:solidFill>
              </a:rPr>
              <a:t>surplusRetryNum&lt;</a:t>
            </a:r>
            <a:r>
              <a:rPr lang="en-US" altLang="zh-CN" sz="1200" dirty="0">
                <a:solidFill>
                  <a:schemeClr val="bg1"/>
                </a:solidFill>
              </a:rPr>
              <a:t>maxRetryNum</a:t>
            </a:r>
            <a:endParaRPr lang="zh-CN" altLang="en-US" sz="1300" dirty="0" smtClean="0">
              <a:solidFill>
                <a:schemeClr val="bg1"/>
              </a:solidFill>
            </a:endParaRPr>
          </a:p>
          <a:p>
            <a:pPr algn="ctr"/>
            <a:r>
              <a:rPr lang="zh-CN" altLang="en-US" sz="1300" dirty="0" smtClean="0">
                <a:solidFill>
                  <a:schemeClr val="bg1"/>
                </a:solidFill>
              </a:rPr>
              <a:t>或</a:t>
            </a:r>
            <a:r>
              <a:rPr lang="en-US" altLang="zh-CN" sz="1300" dirty="0" smtClean="0">
                <a:solidFill>
                  <a:schemeClr val="bg1"/>
                </a:solidFill>
              </a:rPr>
              <a:t>maxRetryNum=-1</a:t>
            </a:r>
            <a:endParaRPr kumimoji="1" lang="zh-CN" altLang="en-US" sz="1300" dirty="0" smtClean="0">
              <a:solidFill>
                <a:schemeClr val="bg1"/>
              </a:solidFill>
              <a:latin typeface="SimHei" charset="0"/>
              <a:ea typeface="SimHei" charset="0"/>
              <a:cs typeface="SimHei" charset="0"/>
            </a:endParaRPr>
          </a:p>
        </p:txBody>
      </p:sp>
      <p:cxnSp>
        <p:nvCxnSpPr>
          <p:cNvPr id="277" name="直线箭头连接符 276"/>
          <p:cNvCxnSpPr>
            <a:stCxn id="28" idx="2"/>
            <a:endCxn id="24" idx="0"/>
          </p:cNvCxnSpPr>
          <p:nvPr/>
        </p:nvCxnSpPr>
        <p:spPr>
          <a:xfrm>
            <a:off x="1364357" y="1393837"/>
            <a:ext cx="1107" cy="360418"/>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80" name="直线箭头连接符 279"/>
          <p:cNvCxnSpPr>
            <a:stCxn id="164" idx="2"/>
            <a:endCxn id="27" idx="0"/>
          </p:cNvCxnSpPr>
          <p:nvPr/>
        </p:nvCxnSpPr>
        <p:spPr>
          <a:xfrm>
            <a:off x="1355722" y="2966156"/>
            <a:ext cx="4460" cy="500956"/>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1" name="直线箭头连接符 300"/>
          <p:cNvCxnSpPr>
            <a:stCxn id="27" idx="2"/>
            <a:endCxn id="170" idx="0"/>
          </p:cNvCxnSpPr>
          <p:nvPr/>
        </p:nvCxnSpPr>
        <p:spPr>
          <a:xfrm flipH="1">
            <a:off x="1355259" y="3935112"/>
            <a:ext cx="4923" cy="638476"/>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3" name="直线箭头连接符 312"/>
          <p:cNvCxnSpPr>
            <a:stCxn id="27" idx="3"/>
            <a:endCxn id="55" idx="1"/>
          </p:cNvCxnSpPr>
          <p:nvPr/>
        </p:nvCxnSpPr>
        <p:spPr>
          <a:xfrm>
            <a:off x="2251956" y="3701112"/>
            <a:ext cx="540567"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8" name="直线箭头连接符 317"/>
          <p:cNvCxnSpPr>
            <a:stCxn id="55" idx="3"/>
            <a:endCxn id="57" idx="1"/>
          </p:cNvCxnSpPr>
          <p:nvPr/>
        </p:nvCxnSpPr>
        <p:spPr>
          <a:xfrm flipV="1">
            <a:off x="4386873" y="3699976"/>
            <a:ext cx="607877" cy="113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0" name="直线箭头连接符 349"/>
          <p:cNvCxnSpPr>
            <a:stCxn id="26" idx="1"/>
            <a:endCxn id="461" idx="3"/>
          </p:cNvCxnSpPr>
          <p:nvPr/>
        </p:nvCxnSpPr>
        <p:spPr>
          <a:xfrm flipH="1">
            <a:off x="6337446" y="4726655"/>
            <a:ext cx="581969"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06" name="直线箭头连接符 405"/>
          <p:cNvCxnSpPr>
            <a:stCxn id="57" idx="3"/>
          </p:cNvCxnSpPr>
          <p:nvPr/>
        </p:nvCxnSpPr>
        <p:spPr>
          <a:xfrm>
            <a:off x="6589100" y="3699976"/>
            <a:ext cx="1091734"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10" name="直线箭头连接符 409"/>
          <p:cNvCxnSpPr>
            <a:stCxn id="55" idx="0"/>
            <a:endCxn id="320" idx="2"/>
          </p:cNvCxnSpPr>
          <p:nvPr/>
        </p:nvCxnSpPr>
        <p:spPr>
          <a:xfrm flipV="1">
            <a:off x="3589698" y="3041077"/>
            <a:ext cx="1945" cy="426035"/>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27" name="圆角矩形 426"/>
          <p:cNvSpPr/>
          <p:nvPr/>
        </p:nvSpPr>
        <p:spPr>
          <a:xfrm>
            <a:off x="2949500" y="5558576"/>
            <a:ext cx="1298876"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累积计数</a:t>
            </a:r>
          </a:p>
          <a:p>
            <a:pPr algn="ctr"/>
            <a:r>
              <a:rPr kumimoji="1" lang="zh-CN" altLang="en-US" sz="1000" dirty="0" smtClean="0">
                <a:latin typeface="SimHei" charset="0"/>
                <a:ea typeface="SimHei" charset="0"/>
                <a:cs typeface="SimHei" charset="0"/>
              </a:rPr>
              <a:t>统计已容错次数</a:t>
            </a:r>
          </a:p>
        </p:txBody>
      </p:sp>
      <p:sp>
        <p:nvSpPr>
          <p:cNvPr id="447" name="圆角矩形 446"/>
          <p:cNvSpPr/>
          <p:nvPr/>
        </p:nvSpPr>
        <p:spPr>
          <a:xfrm>
            <a:off x="4881207" y="5558576"/>
            <a:ext cx="159435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计算</a:t>
            </a:r>
            <a:r>
              <a:rPr lang="en-US" altLang="zh-CN" sz="1400" dirty="0" smtClean="0"/>
              <a:t>breathCycle()</a:t>
            </a:r>
            <a:endParaRPr lang="zh-CN" altLang="en-US" sz="1400" dirty="0" smtClean="0"/>
          </a:p>
          <a:p>
            <a:pPr algn="ctr"/>
            <a:r>
              <a:rPr kumimoji="1" lang="zh-CN" altLang="en-US" sz="1000" dirty="0" smtClean="0">
                <a:latin typeface="SimHei" charset="0"/>
                <a:ea typeface="SimHei" charset="0"/>
                <a:cs typeface="SimHei" charset="0"/>
              </a:rPr>
              <a:t>实时计算每次呼吸周期</a:t>
            </a:r>
          </a:p>
        </p:txBody>
      </p:sp>
      <p:sp>
        <p:nvSpPr>
          <p:cNvPr id="448" name="圆角矩形 447"/>
          <p:cNvSpPr/>
          <p:nvPr/>
        </p:nvSpPr>
        <p:spPr>
          <a:xfrm>
            <a:off x="6919413" y="5558576"/>
            <a:ext cx="1522841"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sleep()</a:t>
            </a:r>
            <a:endParaRPr lang="zh-CN" altLang="en-US" sz="1400" dirty="0" smtClean="0"/>
          </a:p>
          <a:p>
            <a:pPr algn="ctr"/>
            <a:r>
              <a:rPr kumimoji="1" lang="zh-CN" altLang="en-US" sz="1000" dirty="0" smtClean="0">
                <a:latin typeface="SimHei" charset="0"/>
                <a:ea typeface="SimHei" charset="0"/>
                <a:cs typeface="SimHei" charset="0"/>
              </a:rPr>
              <a:t>休眠后拉取尝试</a:t>
            </a:r>
            <a:endParaRPr kumimoji="1" lang="zh-CN" altLang="en-US" sz="1000" dirty="0">
              <a:latin typeface="SimHei" charset="0"/>
              <a:ea typeface="SimHei" charset="0"/>
              <a:cs typeface="SimHei" charset="0"/>
            </a:endParaRPr>
          </a:p>
        </p:txBody>
      </p:sp>
      <p:cxnSp>
        <p:nvCxnSpPr>
          <p:cNvPr id="449" name="直线箭头连接符 448"/>
          <p:cNvCxnSpPr>
            <a:stCxn id="427" idx="3"/>
            <a:endCxn id="447" idx="1"/>
          </p:cNvCxnSpPr>
          <p:nvPr/>
        </p:nvCxnSpPr>
        <p:spPr>
          <a:xfrm>
            <a:off x="4248376" y="5792576"/>
            <a:ext cx="632831"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52" name="直线箭头连接符 451"/>
          <p:cNvCxnSpPr>
            <a:stCxn id="447" idx="3"/>
            <a:endCxn id="448" idx="1"/>
          </p:cNvCxnSpPr>
          <p:nvPr/>
        </p:nvCxnSpPr>
        <p:spPr>
          <a:xfrm>
            <a:off x="6475557" y="5792576"/>
            <a:ext cx="443856"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1" name="圆角矩形 460"/>
          <p:cNvSpPr/>
          <p:nvPr/>
        </p:nvSpPr>
        <p:spPr>
          <a:xfrm>
            <a:off x="5388547" y="45646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463" name="直线箭头连接符 462"/>
          <p:cNvCxnSpPr>
            <a:stCxn id="461" idx="1"/>
            <a:endCxn id="103" idx="3"/>
          </p:cNvCxnSpPr>
          <p:nvPr/>
        </p:nvCxnSpPr>
        <p:spPr>
          <a:xfrm flipH="1">
            <a:off x="4783860" y="4726655"/>
            <a:ext cx="604687"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76" name="文本框 475"/>
          <p:cNvSpPr txBox="1"/>
          <p:nvPr/>
        </p:nvSpPr>
        <p:spPr>
          <a:xfrm>
            <a:off x="2268281" y="3361483"/>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77" name="文本框 476"/>
          <p:cNvSpPr txBox="1"/>
          <p:nvPr/>
        </p:nvSpPr>
        <p:spPr>
          <a:xfrm>
            <a:off x="318083" y="4090621"/>
            <a:ext cx="2337499" cy="307777"/>
          </a:xfrm>
          <a:prstGeom prst="rect">
            <a:avLst/>
          </a:prstGeom>
          <a:noFill/>
        </p:spPr>
        <p:txBody>
          <a:bodyPr wrap="none" rtlCol="0">
            <a:spAutoFit/>
          </a:bodyPr>
          <a:lstStyle/>
          <a:p>
            <a:r>
              <a:rPr kumimoji="1" lang="en-US" altLang="zh-CN" sz="1400" dirty="0" smtClean="0"/>
              <a:t>true(</a:t>
            </a:r>
            <a:r>
              <a:rPr kumimoji="1" lang="zh-CN" altLang="en-US" sz="1400" dirty="0" smtClean="0"/>
              <a:t>抛异常   模式拉起容错</a:t>
            </a:r>
            <a:r>
              <a:rPr kumimoji="1" lang="en-US" altLang="zh-CN" sz="1400" dirty="0" smtClean="0"/>
              <a:t>)</a:t>
            </a:r>
            <a:endParaRPr kumimoji="1" lang="zh-CN" altLang="en-US" sz="1400" dirty="0"/>
          </a:p>
        </p:txBody>
      </p:sp>
      <p:sp>
        <p:nvSpPr>
          <p:cNvPr id="480" name="文本框 479"/>
          <p:cNvSpPr txBox="1"/>
          <p:nvPr/>
        </p:nvSpPr>
        <p:spPr>
          <a:xfrm>
            <a:off x="691285" y="2260658"/>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482" name="文本框 481"/>
          <p:cNvSpPr txBox="1"/>
          <p:nvPr/>
        </p:nvSpPr>
        <p:spPr>
          <a:xfrm>
            <a:off x="2191271" y="1669763"/>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3" name="文本框 482"/>
          <p:cNvSpPr txBox="1"/>
          <p:nvPr/>
        </p:nvSpPr>
        <p:spPr>
          <a:xfrm>
            <a:off x="3618086" y="3149356"/>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84" name="文本框 483"/>
          <p:cNvSpPr txBox="1"/>
          <p:nvPr/>
        </p:nvSpPr>
        <p:spPr>
          <a:xfrm>
            <a:off x="6617611" y="3369599"/>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5" name="文本框 484"/>
          <p:cNvSpPr txBox="1"/>
          <p:nvPr/>
        </p:nvSpPr>
        <p:spPr>
          <a:xfrm>
            <a:off x="4414180" y="3361818"/>
            <a:ext cx="492443" cy="307777"/>
          </a:xfrm>
          <a:prstGeom prst="rect">
            <a:avLst/>
          </a:prstGeom>
          <a:noFill/>
        </p:spPr>
        <p:txBody>
          <a:bodyPr wrap="none" rtlCol="0">
            <a:spAutoFit/>
          </a:bodyPr>
          <a:lstStyle/>
          <a:p>
            <a:r>
              <a:rPr kumimoji="1" lang="en-US" altLang="zh-CN" sz="1400" dirty="0" smtClean="0"/>
              <a:t>true</a:t>
            </a:r>
            <a:endParaRPr kumimoji="1" lang="zh-CN" altLang="en-US" sz="1400" dirty="0"/>
          </a:p>
        </p:txBody>
      </p:sp>
      <p:sp>
        <p:nvSpPr>
          <p:cNvPr id="486" name="文本框 485"/>
          <p:cNvSpPr txBox="1"/>
          <p:nvPr/>
        </p:nvSpPr>
        <p:spPr>
          <a:xfrm>
            <a:off x="5139354" y="3155492"/>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508" name="文本框 507"/>
          <p:cNvSpPr txBox="1"/>
          <p:nvPr/>
        </p:nvSpPr>
        <p:spPr>
          <a:xfrm>
            <a:off x="7680833" y="4079900"/>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512" name="文本框 511"/>
          <p:cNvSpPr txBox="1"/>
          <p:nvPr/>
        </p:nvSpPr>
        <p:spPr>
          <a:xfrm>
            <a:off x="3618086" y="5068838"/>
            <a:ext cx="902811" cy="307777"/>
          </a:xfrm>
          <a:prstGeom prst="rect">
            <a:avLst/>
          </a:prstGeom>
          <a:noFill/>
        </p:spPr>
        <p:txBody>
          <a:bodyPr wrap="none" rtlCol="0">
            <a:spAutoFit/>
          </a:bodyPr>
          <a:lstStyle/>
          <a:p>
            <a:r>
              <a:rPr kumimoji="1" lang="zh-CN" altLang="en-US" sz="1400" dirty="0" smtClean="0"/>
              <a:t>慢性尝试</a:t>
            </a:r>
            <a:endParaRPr kumimoji="1" lang="zh-CN" altLang="en-US" sz="1400" dirty="0"/>
          </a:p>
        </p:txBody>
      </p:sp>
      <p:cxnSp>
        <p:nvCxnSpPr>
          <p:cNvPr id="125" name="直线箭头连接符 124"/>
          <p:cNvCxnSpPr>
            <a:stCxn id="448" idx="0"/>
            <a:endCxn id="26" idx="2"/>
          </p:cNvCxnSpPr>
          <p:nvPr/>
        </p:nvCxnSpPr>
        <p:spPr>
          <a:xfrm flipV="1">
            <a:off x="7680834" y="4960655"/>
            <a:ext cx="2" cy="597921"/>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63" name="文本框 162"/>
          <p:cNvSpPr txBox="1"/>
          <p:nvPr/>
        </p:nvSpPr>
        <p:spPr>
          <a:xfrm>
            <a:off x="6337446" y="4851766"/>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164" name="圆角矩形 163"/>
          <p:cNvSpPr/>
          <p:nvPr/>
        </p:nvSpPr>
        <p:spPr>
          <a:xfrm>
            <a:off x="881272" y="2642156"/>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166" name="直线箭头连接符 165"/>
          <p:cNvCxnSpPr>
            <a:stCxn id="24" idx="2"/>
            <a:endCxn id="164" idx="0"/>
          </p:cNvCxnSpPr>
          <p:nvPr/>
        </p:nvCxnSpPr>
        <p:spPr>
          <a:xfrm flipH="1">
            <a:off x="1355722" y="2222255"/>
            <a:ext cx="9742" cy="41990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0" name="圆角矩形 169"/>
          <p:cNvSpPr/>
          <p:nvPr/>
        </p:nvSpPr>
        <p:spPr>
          <a:xfrm>
            <a:off x="880809" y="4573588"/>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抛异常</a:t>
            </a:r>
          </a:p>
        </p:txBody>
      </p:sp>
      <p:cxnSp>
        <p:nvCxnSpPr>
          <p:cNvPr id="197" name="曲线连接符 196"/>
          <p:cNvCxnSpPr>
            <a:stCxn id="170" idx="3"/>
            <a:endCxn id="103" idx="1"/>
          </p:cNvCxnSpPr>
          <p:nvPr/>
        </p:nvCxnSpPr>
        <p:spPr>
          <a:xfrm flipV="1">
            <a:off x="1829708" y="4726655"/>
            <a:ext cx="578152" cy="8933"/>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91" name="直线箭头连接符 290"/>
          <p:cNvCxnSpPr>
            <a:stCxn id="26" idx="0"/>
            <a:endCxn id="33" idx="2"/>
          </p:cNvCxnSpPr>
          <p:nvPr/>
        </p:nvCxnSpPr>
        <p:spPr>
          <a:xfrm flipH="1" flipV="1">
            <a:off x="7680835" y="1371061"/>
            <a:ext cx="1" cy="3121594"/>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02" name="直线箭头连接符 301"/>
          <p:cNvCxnSpPr>
            <a:stCxn id="103" idx="0"/>
            <a:endCxn id="55" idx="2"/>
          </p:cNvCxnSpPr>
          <p:nvPr/>
        </p:nvCxnSpPr>
        <p:spPr>
          <a:xfrm flipH="1" flipV="1">
            <a:off x="3589698" y="3935112"/>
            <a:ext cx="6162" cy="557543"/>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19" name="圆角矩形 318"/>
          <p:cNvSpPr/>
          <p:nvPr/>
        </p:nvSpPr>
        <p:spPr>
          <a:xfrm>
            <a:off x="5218227" y="18262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抛异常</a:t>
            </a:r>
            <a:endParaRPr kumimoji="1" lang="zh-CN" altLang="en-US" sz="1400" dirty="0" smtClean="0">
              <a:latin typeface="SimHei" charset="0"/>
              <a:ea typeface="SimHei" charset="0"/>
              <a:cs typeface="SimHei" charset="0"/>
            </a:endParaRPr>
          </a:p>
        </p:txBody>
      </p:sp>
      <p:sp>
        <p:nvSpPr>
          <p:cNvPr id="320" name="圆角矩形 319"/>
          <p:cNvSpPr/>
          <p:nvPr/>
        </p:nvSpPr>
        <p:spPr>
          <a:xfrm>
            <a:off x="2687137" y="2573077"/>
            <a:ext cx="1809012"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isFallbackFEEnable()</a:t>
            </a: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cxnSp>
        <p:nvCxnSpPr>
          <p:cNvPr id="323" name="直线箭头连接符 322"/>
          <p:cNvCxnSpPr>
            <a:stCxn id="320" idx="0"/>
          </p:cNvCxnSpPr>
          <p:nvPr/>
        </p:nvCxnSpPr>
        <p:spPr>
          <a:xfrm flipV="1">
            <a:off x="3591643" y="2045407"/>
            <a:ext cx="0" cy="52767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26" name="曲线连接符 325"/>
          <p:cNvCxnSpPr>
            <a:stCxn id="320" idx="3"/>
            <a:endCxn id="319" idx="1"/>
          </p:cNvCxnSpPr>
          <p:nvPr/>
        </p:nvCxnSpPr>
        <p:spPr>
          <a:xfrm flipV="1">
            <a:off x="4496149" y="1988255"/>
            <a:ext cx="722078" cy="818822"/>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34" name="曲线连接符 333"/>
          <p:cNvCxnSpPr>
            <a:stCxn id="319" idx="3"/>
            <a:endCxn id="33" idx="1"/>
          </p:cNvCxnSpPr>
          <p:nvPr/>
        </p:nvCxnSpPr>
        <p:spPr>
          <a:xfrm flipV="1">
            <a:off x="6167126" y="1137061"/>
            <a:ext cx="942754" cy="85119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25" name="肘形连接符 224"/>
          <p:cNvCxnSpPr>
            <a:stCxn id="24" idx="3"/>
            <a:endCxn id="33" idx="1"/>
          </p:cNvCxnSpPr>
          <p:nvPr/>
        </p:nvCxnSpPr>
        <p:spPr>
          <a:xfrm flipV="1">
            <a:off x="2162639" y="1137061"/>
            <a:ext cx="4947241" cy="85119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6" name="直线箭头连接符 355"/>
          <p:cNvCxnSpPr>
            <a:stCxn id="103" idx="2"/>
            <a:endCxn id="427" idx="0"/>
          </p:cNvCxnSpPr>
          <p:nvPr/>
        </p:nvCxnSpPr>
        <p:spPr>
          <a:xfrm>
            <a:off x="3595860" y="4960655"/>
            <a:ext cx="3078" cy="597921"/>
          </a:xfrm>
          <a:prstGeom prst="straightConnector1">
            <a:avLst/>
          </a:prstGeom>
          <a:ln w="38100">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8" name="文本框 367"/>
          <p:cNvSpPr txBox="1"/>
          <p:nvPr/>
        </p:nvSpPr>
        <p:spPr>
          <a:xfrm>
            <a:off x="4512824" y="2821220"/>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370" name="文本框 369"/>
          <p:cNvSpPr txBox="1"/>
          <p:nvPr/>
        </p:nvSpPr>
        <p:spPr>
          <a:xfrm>
            <a:off x="3598925" y="2264111"/>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371" name="圆角矩形 370"/>
          <p:cNvSpPr/>
          <p:nvPr/>
        </p:nvSpPr>
        <p:spPr>
          <a:xfrm>
            <a:off x="2161532" y="4392068"/>
            <a:ext cx="6525268" cy="1736218"/>
          </a:xfrm>
          <a:prstGeom prst="roundRect">
            <a:avLst/>
          </a:prstGeom>
          <a:noFill/>
          <a:ln>
            <a:solidFill>
              <a:srgbClr val="00B05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dirty="0" smtClean="0">
              <a:latin typeface="SimHei" charset="0"/>
              <a:ea typeface="SimHei" charset="0"/>
              <a:cs typeface="SimHei" charset="0"/>
            </a:endParaRPr>
          </a:p>
        </p:txBody>
      </p:sp>
    </p:spTree>
    <p:extLst>
      <p:ext uri="{BB962C8B-B14F-4D97-AF65-F5344CB8AC3E}">
        <p14:creationId xmlns:p14="http://schemas.microsoft.com/office/powerpoint/2010/main" val="2015218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第四章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规划与展望</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39</a:t>
            </a:fld>
            <a:endParaRPr kumimoji="1" lang="zh-CN" altLang="en-US"/>
          </a:p>
        </p:txBody>
      </p:sp>
    </p:spTree>
    <p:extLst>
      <p:ext uri="{BB962C8B-B14F-4D97-AF65-F5344CB8AC3E}">
        <p14:creationId xmlns:p14="http://schemas.microsoft.com/office/powerpoint/2010/main" val="719635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en-US" altLang="zh-CN" sz="1800" dirty="0" smtClean="0"/>
              <a:t>Neural</a:t>
            </a:r>
            <a:r>
              <a:rPr lang="zh-CN" altLang="en-US" sz="1800" dirty="0" smtClean="0"/>
              <a:t>设计</a:t>
            </a:r>
            <a:r>
              <a:rPr lang="zh-CN" altLang="en-US" sz="1800" dirty="0"/>
              <a:t>，主要实现以下功能：</a:t>
            </a:r>
          </a:p>
          <a:p>
            <a:pPr>
              <a:buFont typeface="Wingdings" charset="2"/>
              <a:buChar char="Ø"/>
            </a:pPr>
            <a:r>
              <a:rPr lang="zh-CN" altLang="en-US" sz="1800" dirty="0" smtClean="0">
                <a:latin typeface="SimHei" charset="0"/>
                <a:ea typeface="SimHei" charset="0"/>
                <a:cs typeface="SimHei" charset="0"/>
              </a:rPr>
              <a:t>基础篇</a:t>
            </a:r>
          </a:p>
          <a:p>
            <a:pPr marL="0" indent="0">
              <a:buNone/>
            </a:pPr>
            <a:r>
              <a:rPr lang="zh-CN" altLang="en-US" sz="1800" dirty="0" smtClean="0">
                <a:latin typeface="SimHei" charset="0"/>
                <a:ea typeface="SimHei" charset="0"/>
                <a:cs typeface="SimHei" charset="0"/>
              </a:rPr>
              <a:t>   </a:t>
            </a:r>
            <a:r>
              <a:rPr lang="zh-CN" altLang="en-US" sz="1800" dirty="0" smtClean="0">
                <a:latin typeface="+mn-ea"/>
                <a:cs typeface="SimHei" charset="0"/>
              </a:rPr>
              <a:t>泛化</a:t>
            </a:r>
            <a:r>
              <a:rPr lang="zh-CN" altLang="en-US" sz="1800" dirty="0">
                <a:latin typeface="+mn-ea"/>
                <a:cs typeface="SimHei" charset="0"/>
              </a:rPr>
              <a:t>引用、泛化</a:t>
            </a:r>
            <a:r>
              <a:rPr lang="zh-CN" altLang="en-US" sz="1800" dirty="0" smtClean="0">
                <a:latin typeface="+mn-ea"/>
                <a:cs typeface="SimHei" charset="0"/>
              </a:rPr>
              <a:t>实现</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高级篇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链路</a:t>
            </a:r>
            <a:r>
              <a:rPr lang="zh-CN" altLang="en-US" sz="1800" dirty="0">
                <a:latin typeface="+mn-ea"/>
                <a:cs typeface="SimHei" charset="0"/>
              </a:rPr>
              <a:t>追踪、容量规划、实时</a:t>
            </a:r>
            <a:r>
              <a:rPr lang="zh-CN" altLang="en-US" sz="1800" dirty="0" smtClean="0">
                <a:latin typeface="+mn-ea"/>
                <a:cs typeface="SimHei" charset="0"/>
              </a:rPr>
              <a:t>监控</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核心篇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优雅</a:t>
            </a:r>
            <a:r>
              <a:rPr lang="zh-CN" altLang="en-US" sz="1800" dirty="0">
                <a:latin typeface="+mn-ea"/>
                <a:cs typeface="SimHei" charset="0"/>
              </a:rPr>
              <a:t>停机→黑白名单→管道缩放→流量控制→资源鉴权→服务降级→幂</a:t>
            </a:r>
            <a:r>
              <a:rPr lang="zh-CN" altLang="en-US" sz="1800" dirty="0" smtClean="0">
                <a:latin typeface="+mn-ea"/>
                <a:cs typeface="SimHei" charset="0"/>
              </a:rPr>
              <a:t>等</a:t>
            </a:r>
            <a:r>
              <a:rPr lang="zh-CN" altLang="en-US" sz="1800" dirty="0" smtClean="0">
                <a:latin typeface="+mn-ea"/>
                <a:cs typeface="SimHei" charset="0"/>
              </a:rPr>
              <a:t>控制</a:t>
            </a:r>
            <a:r>
              <a:rPr lang="zh-CN" altLang="en-US" sz="1800" dirty="0" smtClean="0">
                <a:latin typeface="+mn-ea"/>
                <a:cs typeface="SimHei" charset="0"/>
              </a:rPr>
              <a:t>→</a:t>
            </a:r>
            <a:r>
              <a:rPr lang="zh-CN" altLang="en-US" sz="1800" dirty="0">
                <a:latin typeface="+mn-ea"/>
                <a:cs typeface="SimHei" charset="0"/>
              </a:rPr>
              <a:t>灰度</a:t>
            </a:r>
            <a:r>
              <a:rPr lang="zh-CN" altLang="en-US" sz="1800" dirty="0" smtClean="0">
                <a:latin typeface="+mn-ea"/>
                <a:cs typeface="SimHei" charset="0"/>
              </a:rPr>
              <a:t>路由→</a:t>
            </a:r>
            <a:r>
              <a:rPr lang="zh-CN" altLang="en-US" sz="1800" dirty="0">
                <a:latin typeface="+mn-ea"/>
                <a:cs typeface="SimHei" charset="0"/>
              </a:rPr>
              <a:t>回声探测→</a:t>
            </a:r>
            <a:r>
              <a:rPr lang="en-US" altLang="zh-CN" sz="1800" dirty="0" smtClean="0">
                <a:solidFill>
                  <a:srgbClr val="FF0000"/>
                </a:solidFill>
                <a:latin typeface="+mn-ea"/>
                <a:cs typeface="SimHei" charset="0"/>
              </a:rPr>
              <a:t>[</a:t>
            </a:r>
            <a:r>
              <a:rPr lang="zh-CN" altLang="en-US" sz="1800" dirty="0" smtClean="0">
                <a:solidFill>
                  <a:srgbClr val="FF0000"/>
                </a:solidFill>
                <a:latin typeface="+mn-ea"/>
                <a:cs typeface="SimHei" charset="0"/>
              </a:rPr>
              <a:t>熔断拒绝→</a:t>
            </a:r>
            <a:r>
              <a:rPr lang="zh-CN" altLang="en-US" sz="1800" dirty="0" smtClean="0">
                <a:solidFill>
                  <a:srgbClr val="FF0000"/>
                </a:solidFill>
                <a:latin typeface="+mn-ea"/>
                <a:cs typeface="SimHei" charset="0"/>
              </a:rPr>
              <a:t>超时</a:t>
            </a:r>
            <a:r>
              <a:rPr lang="zh-CN" altLang="en-US" sz="1800" dirty="0">
                <a:solidFill>
                  <a:srgbClr val="FF0000"/>
                </a:solidFill>
                <a:latin typeface="+mn-ea"/>
                <a:cs typeface="SimHei" charset="0"/>
              </a:rPr>
              <a:t>控制→舱壁隔离→服务容错→慢性尝试</a:t>
            </a:r>
            <a:r>
              <a:rPr lang="en-US" altLang="zh-CN" sz="1800" dirty="0" smtClean="0">
                <a:solidFill>
                  <a:srgbClr val="FF0000"/>
                </a:solidFill>
                <a:latin typeface="+mn-ea"/>
                <a:cs typeface="SimHei" charset="0"/>
              </a:rPr>
              <a:t>]</a:t>
            </a:r>
            <a:r>
              <a:rPr lang="zh-CN" altLang="en-US" sz="1800" i="1" dirty="0" smtClean="0">
                <a:solidFill>
                  <a:schemeClr val="tx1">
                    <a:lumMod val="65000"/>
                    <a:lumOff val="35000"/>
                  </a:schemeClr>
                </a:solidFill>
                <a:latin typeface="+mn-ea"/>
                <a:cs typeface="SimHei" charset="0"/>
              </a:rPr>
              <a:t>→</a:t>
            </a:r>
            <a:r>
              <a:rPr lang="en-US" altLang="zh-CN" sz="1800" i="1" dirty="0" smtClean="0">
                <a:solidFill>
                  <a:schemeClr val="tx1">
                    <a:lumMod val="65000"/>
                    <a:lumOff val="35000"/>
                  </a:schemeClr>
                </a:solidFill>
                <a:latin typeface="+mn-ea"/>
                <a:cs typeface="SimHei" charset="0"/>
              </a:rPr>
              <a:t>[</a:t>
            </a:r>
            <a:r>
              <a:rPr lang="zh-CN" altLang="en-US" sz="1800" i="1" dirty="0">
                <a:solidFill>
                  <a:schemeClr val="tx1">
                    <a:lumMod val="65000"/>
                    <a:lumOff val="35000"/>
                  </a:schemeClr>
                </a:solidFill>
                <a:latin typeface="+mn-ea"/>
                <a:cs typeface="SimHei" charset="0"/>
              </a:rPr>
              <a:t>本地逻辑</a:t>
            </a:r>
            <a:r>
              <a:rPr lang="en-US" altLang="zh-CN" sz="1800" i="1" dirty="0">
                <a:solidFill>
                  <a:schemeClr val="tx1">
                    <a:lumMod val="65000"/>
                    <a:lumOff val="35000"/>
                  </a:schemeClr>
                </a:solidFill>
                <a:latin typeface="+mn-ea"/>
                <a:cs typeface="SimHei" charset="0"/>
              </a:rPr>
              <a:t>/RPC</a:t>
            </a:r>
            <a:r>
              <a:rPr lang="en-US" altLang="zh-CN" sz="1800" i="1" dirty="0" smtClean="0">
                <a:solidFill>
                  <a:schemeClr val="tx1">
                    <a:lumMod val="65000"/>
                    <a:lumOff val="35000"/>
                  </a:schemeClr>
                </a:solidFill>
                <a:latin typeface="+mn-ea"/>
                <a:cs typeface="SimHei" charset="0"/>
              </a:rPr>
              <a:t>]</a:t>
            </a:r>
            <a:endParaRPr lang="zh-CN" altLang="en-US" sz="1800" i="1" dirty="0">
              <a:solidFill>
                <a:schemeClr val="tx1">
                  <a:lumMod val="65000"/>
                  <a:lumOff val="35000"/>
                </a:schemeClr>
              </a:solidFill>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模块设计</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349262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灰度路由</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40</a:t>
            </a:fld>
            <a:endParaRPr kumimoji="1" lang="zh-CN" altLang="en-US"/>
          </a:p>
        </p:txBody>
      </p:sp>
      <p:sp>
        <p:nvSpPr>
          <p:cNvPr id="29" name="圆角矩形 28"/>
          <p:cNvSpPr/>
          <p:nvPr/>
        </p:nvSpPr>
        <p:spPr>
          <a:xfrm>
            <a:off x="3600500" y="128285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95" name="圆角矩形 94"/>
          <p:cNvSpPr/>
          <p:nvPr/>
        </p:nvSpPr>
        <p:spPr>
          <a:xfrm>
            <a:off x="1438325" y="1282858"/>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48" name="曲线连接符 47"/>
          <p:cNvCxnSpPr>
            <a:stCxn id="35" idx="3"/>
            <a:endCxn id="38" idx="1"/>
          </p:cNvCxnSpPr>
          <p:nvPr/>
        </p:nvCxnSpPr>
        <p:spPr>
          <a:xfrm>
            <a:off x="4794800" y="3068957"/>
            <a:ext cx="1010737" cy="400558"/>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3"/>
            <a:endCxn id="29" idx="1"/>
          </p:cNvCxnSpPr>
          <p:nvPr/>
        </p:nvCxnSpPr>
        <p:spPr>
          <a:xfrm>
            <a:off x="2632625" y="1516858"/>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a:off x="5762675" y="128285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33" name="直线箭头连接符 32"/>
          <p:cNvCxnSpPr>
            <a:stCxn id="29" idx="3"/>
            <a:endCxn id="93" idx="1"/>
          </p:cNvCxnSpPr>
          <p:nvPr/>
        </p:nvCxnSpPr>
        <p:spPr>
          <a:xfrm>
            <a:off x="4794800" y="1516858"/>
            <a:ext cx="967875" cy="0"/>
          </a:xfrm>
          <a:prstGeom prst="straightConnector1">
            <a:avLst/>
          </a:prstGeom>
          <a:ln w="22225">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3600500" y="2834957"/>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36" name="圆角矩形 35"/>
          <p:cNvSpPr/>
          <p:nvPr/>
        </p:nvSpPr>
        <p:spPr>
          <a:xfrm>
            <a:off x="1438325" y="283495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37" name="圆角矩形 36"/>
          <p:cNvSpPr/>
          <p:nvPr/>
        </p:nvSpPr>
        <p:spPr>
          <a:xfrm>
            <a:off x="5805537" y="244967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38" name="圆角矩形 37"/>
          <p:cNvSpPr/>
          <p:nvPr/>
        </p:nvSpPr>
        <p:spPr>
          <a:xfrm>
            <a:off x="5805537" y="323551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V1.1</a:t>
            </a:r>
            <a:endParaRPr kumimoji="1" lang="zh-CN" altLang="en-US" sz="1400" dirty="0" smtClean="0">
              <a:latin typeface="SimHei" charset="0"/>
              <a:ea typeface="SimHei" charset="0"/>
              <a:cs typeface="SimHei" charset="0"/>
            </a:endParaRPr>
          </a:p>
        </p:txBody>
      </p:sp>
      <p:cxnSp>
        <p:nvCxnSpPr>
          <p:cNvPr id="42" name="曲线连接符 41"/>
          <p:cNvCxnSpPr>
            <a:stCxn id="35" idx="3"/>
            <a:endCxn id="37" idx="1"/>
          </p:cNvCxnSpPr>
          <p:nvPr/>
        </p:nvCxnSpPr>
        <p:spPr>
          <a:xfrm flipV="1">
            <a:off x="4794800" y="2683670"/>
            <a:ext cx="1010737" cy="38528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a:stCxn id="36" idx="3"/>
            <a:endCxn id="35" idx="1"/>
          </p:cNvCxnSpPr>
          <p:nvPr/>
        </p:nvCxnSpPr>
        <p:spPr>
          <a:xfrm>
            <a:off x="2632625" y="3068957"/>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600500" y="447945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52" name="圆角矩形 51"/>
          <p:cNvSpPr/>
          <p:nvPr/>
        </p:nvSpPr>
        <p:spPr>
          <a:xfrm>
            <a:off x="1438325" y="41140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53" name="圆角矩形 52"/>
          <p:cNvSpPr/>
          <p:nvPr/>
        </p:nvSpPr>
        <p:spPr>
          <a:xfrm>
            <a:off x="5762675" y="414258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54" name="圆角矩形 53"/>
          <p:cNvSpPr/>
          <p:nvPr/>
        </p:nvSpPr>
        <p:spPr>
          <a:xfrm>
            <a:off x="1438325" y="4930458"/>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55" name="曲线连接符 54"/>
          <p:cNvCxnSpPr>
            <a:stCxn id="52" idx="3"/>
            <a:endCxn id="51" idx="1"/>
          </p:cNvCxnSpPr>
          <p:nvPr/>
        </p:nvCxnSpPr>
        <p:spPr>
          <a:xfrm>
            <a:off x="2632625" y="4348009"/>
            <a:ext cx="967875" cy="365443"/>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54" idx="3"/>
            <a:endCxn id="51" idx="1"/>
          </p:cNvCxnSpPr>
          <p:nvPr/>
        </p:nvCxnSpPr>
        <p:spPr>
          <a:xfrm flipV="1">
            <a:off x="2632625" y="4713452"/>
            <a:ext cx="967875" cy="451006"/>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1" name="圆角矩形 60"/>
          <p:cNvSpPr/>
          <p:nvPr/>
        </p:nvSpPr>
        <p:spPr>
          <a:xfrm>
            <a:off x="5762675" y="498769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63" name="曲线连接符 62"/>
          <p:cNvCxnSpPr>
            <a:stCxn id="51" idx="3"/>
            <a:endCxn id="53" idx="1"/>
          </p:cNvCxnSpPr>
          <p:nvPr/>
        </p:nvCxnSpPr>
        <p:spPr>
          <a:xfrm flipV="1">
            <a:off x="4794800" y="4376585"/>
            <a:ext cx="967875" cy="33686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51" idx="3"/>
            <a:endCxn id="61" idx="1"/>
          </p:cNvCxnSpPr>
          <p:nvPr/>
        </p:nvCxnSpPr>
        <p:spPr>
          <a:xfrm>
            <a:off x="4794800" y="4713452"/>
            <a:ext cx="967875" cy="508241"/>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25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第二章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总体设计方案</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5</a:t>
            </a:fld>
            <a:endParaRPr kumimoji="1" lang="zh-CN" altLang="en-US"/>
          </a:p>
        </p:txBody>
      </p:sp>
    </p:spTree>
    <p:extLst>
      <p:ext uri="{BB962C8B-B14F-4D97-AF65-F5344CB8AC3E}">
        <p14:creationId xmlns:p14="http://schemas.microsoft.com/office/powerpoint/2010/main" val="1130750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6</a:t>
            </a:fld>
            <a:endParaRPr kumimoji="1" lang="zh-CN" altLang="en-US"/>
          </a:p>
        </p:txBody>
      </p:sp>
      <p:sp>
        <p:nvSpPr>
          <p:cNvPr id="29" name="圆角矩形 28"/>
          <p:cNvSpPr/>
          <p:nvPr/>
        </p:nvSpPr>
        <p:spPr>
          <a:xfrm>
            <a:off x="2904056" y="17545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优雅停机</a:t>
            </a:r>
            <a:endParaRPr kumimoji="1" lang="zh-CN" altLang="en-US" sz="1400" dirty="0" smtClean="0">
              <a:latin typeface="SimHei" charset="0"/>
              <a:ea typeface="SimHei" charset="0"/>
              <a:cs typeface="SimHei" charset="0"/>
            </a:endParaRPr>
          </a:p>
        </p:txBody>
      </p:sp>
      <p:sp>
        <p:nvSpPr>
          <p:cNvPr id="95" name="圆角矩形 94"/>
          <p:cNvSpPr/>
          <p:nvPr/>
        </p:nvSpPr>
        <p:spPr>
          <a:xfrm>
            <a:off x="2902782"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954691"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818354" y="1754389"/>
            <a:ext cx="1194300" cy="468000"/>
          </a:xfrm>
          <a:prstGeom prst="roundRect">
            <a:avLst/>
          </a:prstGeom>
          <a:solidFill>
            <a:schemeClr val="tx1">
              <a:lumMod val="75000"/>
              <a:lumOff val="2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黑白名单</a:t>
            </a:r>
            <a:endParaRPr kumimoji="1" lang="zh-CN" altLang="en-US" sz="1400" dirty="0" smtClean="0">
              <a:latin typeface="SimHei" charset="0"/>
              <a:ea typeface="SimHei" charset="0"/>
              <a:cs typeface="SimHei" charset="0"/>
            </a:endParaRPr>
          </a:p>
        </p:txBody>
      </p:sp>
      <p:sp>
        <p:nvSpPr>
          <p:cNvPr id="40" name="圆角矩形 39"/>
          <p:cNvSpPr/>
          <p:nvPr/>
        </p:nvSpPr>
        <p:spPr>
          <a:xfrm>
            <a:off x="2852480"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幂等控制</a:t>
            </a:r>
            <a:endParaRPr kumimoji="1" lang="zh-CN" altLang="en-US" sz="1400" dirty="0">
              <a:latin typeface="SimHei" charset="0"/>
              <a:ea typeface="SimHei" charset="0"/>
              <a:cs typeface="SimHei" charset="0"/>
            </a:endParaRPr>
          </a:p>
        </p:txBody>
      </p:sp>
      <p:sp>
        <p:nvSpPr>
          <p:cNvPr id="42" name="圆角矩形 41"/>
          <p:cNvSpPr/>
          <p:nvPr/>
        </p:nvSpPr>
        <p:spPr>
          <a:xfrm>
            <a:off x="818354" y="27069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管道缩放</a:t>
            </a:r>
            <a:endParaRPr kumimoji="1" lang="zh-CN" altLang="en-US" sz="1400" dirty="0" smtClean="0">
              <a:latin typeface="SimHei" charset="0"/>
              <a:ea typeface="SimHei" charset="0"/>
              <a:cs typeface="SimHei" charset="0"/>
            </a:endParaRPr>
          </a:p>
        </p:txBody>
      </p:sp>
      <p:sp>
        <p:nvSpPr>
          <p:cNvPr id="54" name="圆角矩形 53"/>
          <p:cNvSpPr/>
          <p:nvPr/>
        </p:nvSpPr>
        <p:spPr>
          <a:xfrm>
            <a:off x="7015458" y="362133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818354" y="363603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endParaRPr kumimoji="1" lang="zh-CN" altLang="en-US" sz="1400" dirty="0" smtClean="0">
              <a:latin typeface="SimHei" charset="0"/>
              <a:ea typeface="SimHei" charset="0"/>
              <a:cs typeface="SimHei" charset="0"/>
            </a:endParaRPr>
          </a:p>
        </p:txBody>
      </p:sp>
      <p:sp>
        <p:nvSpPr>
          <p:cNvPr id="43" name="圆角矩形 42"/>
          <p:cNvSpPr/>
          <p:nvPr/>
        </p:nvSpPr>
        <p:spPr>
          <a:xfrm>
            <a:off x="7015458" y="1745385"/>
            <a:ext cx="1194300" cy="468000"/>
          </a:xfrm>
          <a:prstGeom prst="roundRect">
            <a:avLst/>
          </a:prstGeom>
          <a:solidFill>
            <a:srgbClr val="009643"/>
          </a:solidFill>
          <a:ln>
            <a:solidFill>
              <a:srgbClr val="008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服务容错</a:t>
            </a:r>
            <a:endParaRPr kumimoji="1" lang="zh-CN" altLang="en-US" sz="1400" dirty="0" smtClean="0">
              <a:latin typeface="SimHei" charset="0"/>
              <a:ea typeface="SimHei" charset="0"/>
              <a:cs typeface="SimHei" charset="0"/>
            </a:endParaRPr>
          </a:p>
        </p:txBody>
      </p:sp>
      <p:sp>
        <p:nvSpPr>
          <p:cNvPr id="44" name="圆角矩形 43"/>
          <p:cNvSpPr/>
          <p:nvPr/>
        </p:nvSpPr>
        <p:spPr>
          <a:xfrm>
            <a:off x="7015458" y="4540949"/>
            <a:ext cx="1194300" cy="468000"/>
          </a:xfrm>
          <a:prstGeom prst="round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a:t>
            </a:r>
            <a:r>
              <a:rPr kumimoji="1" lang="zh-CN" altLang="en-US" sz="1400" dirty="0" smtClean="0">
                <a:latin typeface="SimHei" charset="0"/>
                <a:ea typeface="SimHei" charset="0"/>
                <a:cs typeface="SimHei" charset="0"/>
              </a:rPr>
              <a:t>拒绝</a:t>
            </a:r>
            <a:endParaRPr kumimoji="1" lang="zh-CN" altLang="en-US" sz="1400" dirty="0" smtClean="0">
              <a:latin typeface="SimHei" charset="0"/>
              <a:ea typeface="SimHei" charset="0"/>
              <a:cs typeface="SimHei" charset="0"/>
            </a:endParaRPr>
          </a:p>
        </p:txBody>
      </p:sp>
      <p:sp>
        <p:nvSpPr>
          <p:cNvPr id="48" name="圆角矩形 47"/>
          <p:cNvSpPr/>
          <p:nvPr/>
        </p:nvSpPr>
        <p:spPr>
          <a:xfrm>
            <a:off x="7015458"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回声探测</a:t>
            </a:r>
            <a:endParaRPr kumimoji="1" lang="zh-CN" altLang="en-US" sz="1400" dirty="0">
              <a:latin typeface="SimHei" charset="0"/>
              <a:ea typeface="SimHei" charset="0"/>
              <a:cs typeface="SimHei" charset="0"/>
            </a:endParaRPr>
          </a:p>
        </p:txBody>
      </p:sp>
      <p:cxnSp>
        <p:nvCxnSpPr>
          <p:cNvPr id="52" name="直线箭头连接符 51"/>
          <p:cNvCxnSpPr>
            <a:stCxn id="29" idx="1"/>
            <a:endCxn id="30" idx="3"/>
          </p:cNvCxnSpPr>
          <p:nvPr/>
        </p:nvCxnSpPr>
        <p:spPr>
          <a:xfrm flipH="1" flipV="1">
            <a:off x="2012654" y="1988389"/>
            <a:ext cx="891402" cy="12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415504" y="2222389"/>
            <a:ext cx="0" cy="484520"/>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415504" y="3174909"/>
            <a:ext cx="0" cy="4611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76" idx="2"/>
          </p:cNvCxnSpPr>
          <p:nvPr/>
        </p:nvCxnSpPr>
        <p:spPr>
          <a:xfrm flipH="1" flipV="1">
            <a:off x="7612606" y="3213693"/>
            <a:ext cx="2" cy="407640"/>
          </a:xfrm>
          <a:prstGeom prst="straightConnector1">
            <a:avLst/>
          </a:prstGeom>
          <a:ln w="34925">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612608" y="4089333"/>
            <a:ext cx="0" cy="451616"/>
          </a:xfrm>
          <a:prstGeom prst="straightConnector1">
            <a:avLst/>
          </a:prstGeom>
          <a:ln w="34925">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612608" y="5008949"/>
            <a:ext cx="0" cy="564458"/>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70" idx="1"/>
          </p:cNvCxnSpPr>
          <p:nvPr/>
        </p:nvCxnSpPr>
        <p:spPr>
          <a:xfrm>
            <a:off x="4046780" y="5807407"/>
            <a:ext cx="917186" cy="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2"/>
            <a:endCxn id="58" idx="0"/>
          </p:cNvCxnSpPr>
          <p:nvPr/>
        </p:nvCxnSpPr>
        <p:spPr>
          <a:xfrm>
            <a:off x="1415504" y="4104035"/>
            <a:ext cx="0" cy="412873"/>
          </a:xfrm>
          <a:prstGeom prst="straightConnector1">
            <a:avLst/>
          </a:prstGeom>
          <a:ln w="34925">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821785" y="3513223"/>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2"/>
            <a:endCxn id="108" idx="0"/>
          </p:cNvCxnSpPr>
          <p:nvPr/>
        </p:nvCxnSpPr>
        <p:spPr>
          <a:xfrm rot="16200000" flipH="1">
            <a:off x="3314713" y="2409001"/>
            <a:ext cx="1290714" cy="91772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012654" y="1988389"/>
            <a:ext cx="1809131" cy="1875834"/>
          </a:xfrm>
          <a:prstGeom prst="curvedConnector3">
            <a:avLst>
              <a:gd name="adj1" fmla="val 50000"/>
            </a:avLst>
          </a:prstGeom>
          <a:ln w="19050">
            <a:solidFill>
              <a:schemeClr val="tx1">
                <a:lumMod val="65000"/>
                <a:lumOff val="3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a:off x="2012654" y="2940909"/>
            <a:ext cx="1809131" cy="923314"/>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3"/>
            <a:endCxn id="108" idx="1"/>
          </p:cNvCxnSpPr>
          <p:nvPr/>
        </p:nvCxnSpPr>
        <p:spPr>
          <a:xfrm flipV="1">
            <a:off x="2012654" y="3864223"/>
            <a:ext cx="1809131" cy="5812"/>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255190" y="4409663"/>
            <a:ext cx="1358184" cy="969305"/>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336680" y="3297478"/>
            <a:ext cx="1358184" cy="3193673"/>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016086" y="3864223"/>
            <a:ext cx="1999373" cy="910726"/>
          </a:xfrm>
          <a:prstGeom prst="curvedConnector3">
            <a:avLst>
              <a:gd name="adj1" fmla="val 50000"/>
            </a:avLst>
          </a:prstGeom>
          <a:ln w="19050">
            <a:solidFill>
              <a:schemeClr val="accent2"/>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016086" y="1979385"/>
            <a:ext cx="1999373" cy="1884838"/>
          </a:xfrm>
          <a:prstGeom prst="curvedConnector3">
            <a:avLst>
              <a:gd name="adj1" fmla="val 50000"/>
            </a:avLst>
          </a:prstGeom>
          <a:ln w="19050">
            <a:solidFill>
              <a:srgbClr val="008F0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flipV="1">
            <a:off x="5016086" y="3855333"/>
            <a:ext cx="1999373" cy="8890"/>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58" name="圆角矩形 57"/>
          <p:cNvSpPr/>
          <p:nvPr/>
        </p:nvSpPr>
        <p:spPr>
          <a:xfrm>
            <a:off x="818354" y="451690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资源鉴权</a:t>
            </a:r>
            <a:endParaRPr kumimoji="1" lang="zh-CN" altLang="en-US" sz="1400" dirty="0" smtClean="0">
              <a:latin typeface="SimHei" charset="0"/>
              <a:ea typeface="SimHei" charset="0"/>
              <a:cs typeface="SimHei" charset="0"/>
            </a:endParaRPr>
          </a:p>
        </p:txBody>
      </p:sp>
      <p:sp>
        <p:nvSpPr>
          <p:cNvPr id="61" name="圆角矩形 60"/>
          <p:cNvSpPr/>
          <p:nvPr/>
        </p:nvSpPr>
        <p:spPr>
          <a:xfrm>
            <a:off x="822368" y="5578169"/>
            <a:ext cx="1194300" cy="468000"/>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endParaRPr kumimoji="1" lang="zh-CN" altLang="en-US" sz="1400" dirty="0" smtClean="0">
              <a:latin typeface="SimHei" charset="0"/>
              <a:ea typeface="SimHei" charset="0"/>
              <a:cs typeface="SimHei" charset="0"/>
            </a:endParaRPr>
          </a:p>
        </p:txBody>
      </p:sp>
      <p:cxnSp>
        <p:nvCxnSpPr>
          <p:cNvPr id="63" name="直线箭头连接符 62"/>
          <p:cNvCxnSpPr>
            <a:stCxn id="58" idx="2"/>
            <a:endCxn id="61" idx="0"/>
          </p:cNvCxnSpPr>
          <p:nvPr/>
        </p:nvCxnSpPr>
        <p:spPr>
          <a:xfrm>
            <a:off x="1415504" y="4984908"/>
            <a:ext cx="4014" cy="593261"/>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6" name="直线箭头连接符 65"/>
          <p:cNvCxnSpPr>
            <a:stCxn id="61" idx="3"/>
            <a:endCxn id="40" idx="1"/>
          </p:cNvCxnSpPr>
          <p:nvPr/>
        </p:nvCxnSpPr>
        <p:spPr>
          <a:xfrm flipV="1">
            <a:off x="2016668" y="5807407"/>
            <a:ext cx="835812" cy="4762"/>
          </a:xfrm>
          <a:prstGeom prst="straightConnector1">
            <a:avLst/>
          </a:prstGeom>
          <a:ln w="34925">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4963966" y="5573407"/>
            <a:ext cx="1194300" cy="468000"/>
          </a:xfrm>
          <a:prstGeom prst="roundRect">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endParaRPr kumimoji="1" lang="zh-CN" altLang="en-US" sz="1400" dirty="0">
              <a:latin typeface="SimHei" charset="0"/>
              <a:ea typeface="SimHei" charset="0"/>
              <a:cs typeface="SimHei" charset="0"/>
            </a:endParaRPr>
          </a:p>
        </p:txBody>
      </p:sp>
      <p:cxnSp>
        <p:nvCxnSpPr>
          <p:cNvPr id="72" name="直线箭头连接符 71"/>
          <p:cNvCxnSpPr>
            <a:stCxn id="70" idx="3"/>
            <a:endCxn id="48" idx="1"/>
          </p:cNvCxnSpPr>
          <p:nvPr/>
        </p:nvCxnSpPr>
        <p:spPr>
          <a:xfrm>
            <a:off x="6158266" y="5807407"/>
            <a:ext cx="857192" cy="0"/>
          </a:xfrm>
          <a:prstGeom prst="straightConnector1">
            <a:avLst/>
          </a:prstGeom>
          <a:ln w="34925">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a:off x="7015456" y="2745693"/>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舱壁隔离</a:t>
            </a:r>
            <a:endParaRPr kumimoji="1" lang="zh-CN" altLang="en-US" sz="1400" dirty="0" smtClean="0">
              <a:latin typeface="SimHei" charset="0"/>
              <a:ea typeface="SimHei" charset="0"/>
              <a:cs typeface="SimHei" charset="0"/>
            </a:endParaRPr>
          </a:p>
        </p:txBody>
      </p:sp>
      <p:cxnSp>
        <p:nvCxnSpPr>
          <p:cNvPr id="79" name="直线箭头连接符 78"/>
          <p:cNvCxnSpPr>
            <a:stCxn id="76" idx="0"/>
            <a:endCxn id="43" idx="2"/>
          </p:cNvCxnSpPr>
          <p:nvPr/>
        </p:nvCxnSpPr>
        <p:spPr>
          <a:xfrm flipV="1">
            <a:off x="7612606" y="2213385"/>
            <a:ext cx="2" cy="532308"/>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2" name="圆角矩形 81"/>
          <p:cNvSpPr/>
          <p:nvPr/>
        </p:nvSpPr>
        <p:spPr>
          <a:xfrm>
            <a:off x="4954010" y="176239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endParaRPr kumimoji="1" lang="zh-CN" altLang="en-US" sz="1400" dirty="0" smtClean="0">
              <a:latin typeface="SimHei" charset="0"/>
              <a:ea typeface="SimHei" charset="0"/>
              <a:cs typeface="SimHei" charset="0"/>
            </a:endParaRPr>
          </a:p>
        </p:txBody>
      </p:sp>
      <p:cxnSp>
        <p:nvCxnSpPr>
          <p:cNvPr id="83" name="直线箭头连接符 82"/>
          <p:cNvCxnSpPr>
            <a:stCxn id="43" idx="1"/>
            <a:endCxn id="82" idx="3"/>
          </p:cNvCxnSpPr>
          <p:nvPr/>
        </p:nvCxnSpPr>
        <p:spPr>
          <a:xfrm flipH="1">
            <a:off x="6148310" y="1979385"/>
            <a:ext cx="867148" cy="17012"/>
          </a:xfrm>
          <a:prstGeom prst="straightConnector1">
            <a:avLst/>
          </a:prstGeom>
          <a:ln w="34925">
            <a:solidFill>
              <a:srgbClr val="008F00"/>
            </a:solidFill>
            <a:tailEnd type="arrow"/>
          </a:ln>
        </p:spPr>
        <p:style>
          <a:lnRef idx="2">
            <a:schemeClr val="accent1"/>
          </a:lnRef>
          <a:fillRef idx="0">
            <a:schemeClr val="accent1"/>
          </a:fillRef>
          <a:effectRef idx="1">
            <a:schemeClr val="accent1"/>
          </a:effectRef>
          <a:fontRef idx="minor">
            <a:schemeClr val="tx1"/>
          </a:fontRef>
        </p:style>
      </p:cxnSp>
      <p:cxnSp>
        <p:nvCxnSpPr>
          <p:cNvPr id="88" name="曲线连接符 87"/>
          <p:cNvCxnSpPr>
            <a:stCxn id="82" idx="2"/>
            <a:endCxn id="108" idx="0"/>
          </p:cNvCxnSpPr>
          <p:nvPr/>
        </p:nvCxnSpPr>
        <p:spPr>
          <a:xfrm rot="5400000">
            <a:off x="4343635" y="2305698"/>
            <a:ext cx="1282826" cy="1132225"/>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2" name="曲线连接符 91"/>
          <p:cNvCxnSpPr>
            <a:stCxn id="58" idx="3"/>
            <a:endCxn id="108" idx="1"/>
          </p:cNvCxnSpPr>
          <p:nvPr/>
        </p:nvCxnSpPr>
        <p:spPr>
          <a:xfrm flipV="1">
            <a:off x="2012654" y="3864223"/>
            <a:ext cx="1809131" cy="886685"/>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61" idx="0"/>
            <a:endCxn id="108" idx="2"/>
          </p:cNvCxnSpPr>
          <p:nvPr/>
        </p:nvCxnSpPr>
        <p:spPr>
          <a:xfrm rot="5400000" flipH="1" flipV="1">
            <a:off x="2237753" y="3396988"/>
            <a:ext cx="1362946" cy="2999417"/>
          </a:xfrm>
          <a:prstGeom prst="curvedConnector3">
            <a:avLst>
              <a:gd name="adj1" fmla="val 50000"/>
            </a:avLst>
          </a:prstGeom>
          <a:ln w="19050">
            <a:solidFill>
              <a:schemeClr val="accent6">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01" name="曲线连接符 100"/>
          <p:cNvCxnSpPr>
            <a:stCxn id="70" idx="0"/>
            <a:endCxn id="108" idx="2"/>
          </p:cNvCxnSpPr>
          <p:nvPr/>
        </p:nvCxnSpPr>
        <p:spPr>
          <a:xfrm rot="16200000" flipV="1">
            <a:off x="4310934" y="4323224"/>
            <a:ext cx="1358184" cy="1142181"/>
          </a:xfrm>
          <a:prstGeom prst="curvedConnector3">
            <a:avLst>
              <a:gd name="adj1" fmla="val 50000"/>
            </a:avLst>
          </a:prstGeom>
          <a:ln w="19050">
            <a:solidFill>
              <a:schemeClr val="tx1">
                <a:lumMod val="50000"/>
                <a:lumOff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1" name="直线箭头连接符 110"/>
          <p:cNvCxnSpPr>
            <a:stCxn id="95" idx="2"/>
            <a:endCxn id="29" idx="0"/>
          </p:cNvCxnSpPr>
          <p:nvPr/>
        </p:nvCxnSpPr>
        <p:spPr>
          <a:xfrm>
            <a:off x="3499932" y="1358071"/>
            <a:ext cx="1274" cy="396438"/>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3" name="直线箭头连接符 112"/>
          <p:cNvCxnSpPr>
            <a:stCxn id="82" idx="0"/>
            <a:endCxn id="28" idx="2"/>
          </p:cNvCxnSpPr>
          <p:nvPr/>
        </p:nvCxnSpPr>
        <p:spPr>
          <a:xfrm flipV="1">
            <a:off x="5551160" y="1358071"/>
            <a:ext cx="681" cy="4043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45" name="曲线连接符 144"/>
          <p:cNvCxnSpPr>
            <a:stCxn id="76" idx="1"/>
            <a:endCxn id="108" idx="3"/>
          </p:cNvCxnSpPr>
          <p:nvPr/>
        </p:nvCxnSpPr>
        <p:spPr>
          <a:xfrm rot="10800000" flipV="1">
            <a:off x="5016086" y="2979693"/>
            <a:ext cx="1999371" cy="884530"/>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131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7</a:t>
            </a:fld>
            <a:endParaRPr kumimoji="1" lang="zh-CN" altLang="en-US"/>
          </a:p>
        </p:txBody>
      </p:sp>
    </p:spTree>
    <p:extLst>
      <p:ext uri="{BB962C8B-B14F-4D97-AF65-F5344CB8AC3E}">
        <p14:creationId xmlns:p14="http://schemas.microsoft.com/office/powerpoint/2010/main" val="808140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优雅停机</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8</a:t>
            </a:fld>
            <a:endParaRPr kumimoji="1" lang="zh-CN" altLang="en-US"/>
          </a:p>
        </p:txBody>
      </p:sp>
      <p:sp>
        <p:nvSpPr>
          <p:cNvPr id="29" name="圆角矩形 28"/>
          <p:cNvSpPr/>
          <p:nvPr/>
        </p:nvSpPr>
        <p:spPr>
          <a:xfrm>
            <a:off x="3108874" y="193810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3108875"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1914575" y="301904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08" name="圆角矩形 107"/>
          <p:cNvSpPr/>
          <p:nvPr/>
        </p:nvSpPr>
        <p:spPr>
          <a:xfrm>
            <a:off x="5649875" y="182502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4303174" y="2172103"/>
            <a:ext cx="1346701" cy="391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4303175" y="3019041"/>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cxnSp>
        <p:nvCxnSpPr>
          <p:cNvPr id="38" name="曲线连接符 37"/>
          <p:cNvCxnSpPr>
            <a:stCxn id="35" idx="3"/>
            <a:endCxn id="108" idx="2"/>
          </p:cNvCxnSpPr>
          <p:nvPr/>
        </p:nvCxnSpPr>
        <p:spPr>
          <a:xfrm flipV="1">
            <a:off x="5497475" y="2527022"/>
            <a:ext cx="749550" cy="726019"/>
          </a:xfrm>
          <a:prstGeom prst="curvedConnector2">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95" idx="2"/>
            <a:endCxn id="29" idx="0"/>
          </p:cNvCxnSpPr>
          <p:nvPr/>
        </p:nvCxnSpPr>
        <p:spPr>
          <a:xfrm flipH="1">
            <a:off x="3706024" y="1500074"/>
            <a:ext cx="1" cy="43802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2802406" y="2115423"/>
            <a:ext cx="612938" cy="119429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28" idx="3"/>
          </p:cNvCxnSpPr>
          <p:nvPr/>
        </p:nvCxnSpPr>
        <p:spPr>
          <a:xfrm rot="10800000">
            <a:off x="3108875" y="3253041"/>
            <a:ext cx="1194300"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108874" y="416191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35" idx="2"/>
            <a:endCxn id="106" idx="0"/>
          </p:cNvCxnSpPr>
          <p:nvPr/>
        </p:nvCxnSpPr>
        <p:spPr>
          <a:xfrm rot="5400000">
            <a:off x="3965739" y="3227327"/>
            <a:ext cx="674872" cy="1194301"/>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4" name="曲线连接符 133"/>
          <p:cNvCxnSpPr>
            <a:stCxn id="29" idx="2"/>
            <a:endCxn id="35" idx="0"/>
          </p:cNvCxnSpPr>
          <p:nvPr/>
        </p:nvCxnSpPr>
        <p:spPr>
          <a:xfrm rot="16200000" flipH="1">
            <a:off x="3996705" y="2115421"/>
            <a:ext cx="612938" cy="119430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771438" y="3227327"/>
            <a:ext cx="674872" cy="1194299"/>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2895600"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关闭</a:t>
            </a:r>
            <a:endParaRPr kumimoji="1" lang="zh-CN" altLang="en-US" sz="1200" b="1" dirty="0">
              <a:latin typeface="SimHei" charset="0"/>
              <a:ea typeface="SimHei" charset="0"/>
              <a:cs typeface="SimHei" charset="0"/>
            </a:endParaRPr>
          </a:p>
        </p:txBody>
      </p:sp>
      <p:sp>
        <p:nvSpPr>
          <p:cNvPr id="170" name="文本框 169"/>
          <p:cNvSpPr txBox="1"/>
          <p:nvPr/>
        </p:nvSpPr>
        <p:spPr>
          <a:xfrm>
            <a:off x="3947073"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开启</a:t>
            </a:r>
            <a:endParaRPr kumimoji="1" lang="zh-CN" altLang="en-US" sz="1200" b="1" dirty="0">
              <a:latin typeface="SimHei" charset="0"/>
              <a:ea typeface="SimHei" charset="0"/>
              <a:cs typeface="SimHei" charset="0"/>
            </a:endParaRPr>
          </a:p>
        </p:txBody>
      </p:sp>
      <p:sp>
        <p:nvSpPr>
          <p:cNvPr id="171" name="文本框 170"/>
          <p:cNvSpPr txBox="1"/>
          <p:nvPr/>
        </p:nvSpPr>
        <p:spPr>
          <a:xfrm>
            <a:off x="3435624" y="2942475"/>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放通请求</a:t>
            </a:r>
            <a:endParaRPr kumimoji="1" lang="zh-CN" altLang="en-US" sz="1200" b="1" dirty="0">
              <a:latin typeface="SimHei" charset="0"/>
              <a:ea typeface="SimHei" charset="0"/>
              <a:cs typeface="SimHei" charset="0"/>
            </a:endParaRPr>
          </a:p>
        </p:txBody>
      </p:sp>
      <p:sp>
        <p:nvSpPr>
          <p:cNvPr id="172" name="文本框 171"/>
          <p:cNvSpPr txBox="1"/>
          <p:nvPr/>
        </p:nvSpPr>
        <p:spPr>
          <a:xfrm>
            <a:off x="4887624" y="3515347"/>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2557502" y="3865065"/>
            <a:ext cx="800219" cy="276999"/>
          </a:xfrm>
          <a:prstGeom prst="rect">
            <a:avLst/>
          </a:prstGeom>
          <a:noFill/>
        </p:spPr>
        <p:txBody>
          <a:bodyPr wrap="none" rtlCol="0">
            <a:spAutoFit/>
          </a:bodyPr>
          <a:lstStyle/>
          <a:p>
            <a:r>
              <a:rPr kumimoji="1" lang="zh-CN" altLang="en-US" sz="1200" b="1" smtClean="0">
                <a:solidFill>
                  <a:srgbClr val="00B050"/>
                </a:solidFill>
                <a:latin typeface="SimHei" charset="0"/>
                <a:ea typeface="SimHei" charset="0"/>
                <a:cs typeface="SimHei" charset="0"/>
              </a:rPr>
              <a:t>业务响应</a:t>
            </a:r>
            <a:endParaRPr kumimoji="1" lang="zh-CN" altLang="en-US" sz="1200" b="1" dirty="0">
              <a:solidFill>
                <a:srgbClr val="00B050"/>
              </a:solidFill>
              <a:latin typeface="SimHei" charset="0"/>
              <a:ea typeface="SimHei" charset="0"/>
              <a:cs typeface="SimHei" charset="0"/>
            </a:endParaRPr>
          </a:p>
        </p:txBody>
      </p:sp>
      <p:sp>
        <p:nvSpPr>
          <p:cNvPr id="174" name="文本框 173"/>
          <p:cNvSpPr txBox="1"/>
          <p:nvPr/>
        </p:nvSpPr>
        <p:spPr>
          <a:xfrm>
            <a:off x="4034981" y="3872213"/>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拒绝响应</a:t>
            </a:r>
            <a:endParaRPr kumimoji="1" lang="zh-CN" altLang="en-US" sz="1200" b="1" dirty="0">
              <a:solidFill>
                <a:srgbClr val="C00000"/>
              </a:solidFill>
              <a:latin typeface="SimHei" charset="0"/>
              <a:ea typeface="SimHei" charset="0"/>
              <a:cs typeface="SimHei" charset="0"/>
            </a:endParaRPr>
          </a:p>
        </p:txBody>
      </p:sp>
      <p:sp>
        <p:nvSpPr>
          <p:cNvPr id="175" name="文本框 174"/>
          <p:cNvSpPr txBox="1"/>
          <p:nvPr/>
        </p:nvSpPr>
        <p:spPr>
          <a:xfrm>
            <a:off x="4707693" y="1867680"/>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176" name="文本框 175"/>
          <p:cNvSpPr txBox="1"/>
          <p:nvPr/>
        </p:nvSpPr>
        <p:spPr>
          <a:xfrm>
            <a:off x="6278261" y="2586771"/>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Tree>
    <p:extLst>
      <p:ext uri="{BB962C8B-B14F-4D97-AF65-F5344CB8AC3E}">
        <p14:creationId xmlns:p14="http://schemas.microsoft.com/office/powerpoint/2010/main" val="211515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3.2</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黑白名单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9</a:t>
            </a:fld>
            <a:endParaRPr kumimoji="1" lang="zh-CN" altLang="en-US"/>
          </a:p>
        </p:txBody>
      </p:sp>
      <p:sp>
        <p:nvSpPr>
          <p:cNvPr id="26" name="圆角矩形 25"/>
          <p:cNvSpPr/>
          <p:nvPr/>
        </p:nvSpPr>
        <p:spPr>
          <a:xfrm>
            <a:off x="1174286" y="3315650"/>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sp>
        <p:nvSpPr>
          <p:cNvPr id="27" name="圆角矩形 26"/>
          <p:cNvSpPr/>
          <p:nvPr/>
        </p:nvSpPr>
        <p:spPr>
          <a:xfrm>
            <a:off x="2594525" y="179530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30" name="曲线连接符 29"/>
          <p:cNvCxnSpPr>
            <a:stCxn id="26" idx="3"/>
            <a:endCxn id="27" idx="2"/>
          </p:cNvCxnSpPr>
          <p:nvPr/>
        </p:nvCxnSpPr>
        <p:spPr>
          <a:xfrm flipV="1">
            <a:off x="2368586" y="2263300"/>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圆角矩形 32"/>
          <p:cNvSpPr/>
          <p:nvPr/>
        </p:nvSpPr>
        <p:spPr>
          <a:xfrm>
            <a:off x="3788825" y="3315650"/>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34" name="曲线连接符 33"/>
          <p:cNvCxnSpPr>
            <a:stCxn id="27" idx="3"/>
            <a:endCxn id="33" idx="0"/>
          </p:cNvCxnSpPr>
          <p:nvPr/>
        </p:nvCxnSpPr>
        <p:spPr>
          <a:xfrm>
            <a:off x="3788825" y="2029300"/>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曲线连接符 38"/>
          <p:cNvCxnSpPr>
            <a:stCxn id="27" idx="1"/>
            <a:endCxn id="26" idx="0"/>
          </p:cNvCxnSpPr>
          <p:nvPr/>
        </p:nvCxnSpPr>
        <p:spPr>
          <a:xfrm rot="10800000" flipV="1">
            <a:off x="1771437" y="2029300"/>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0" name="曲线连接符 49"/>
          <p:cNvCxnSpPr>
            <a:stCxn id="33" idx="1"/>
            <a:endCxn id="27" idx="2"/>
          </p:cNvCxnSpPr>
          <p:nvPr/>
        </p:nvCxnSpPr>
        <p:spPr>
          <a:xfrm rot="10800000">
            <a:off x="3191675" y="2263300"/>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9" name="圆角矩形 58"/>
          <p:cNvSpPr/>
          <p:nvPr/>
        </p:nvSpPr>
        <p:spPr>
          <a:xfrm>
            <a:off x="3788825" y="5070000"/>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60" name="曲线连接符 59"/>
          <p:cNvCxnSpPr>
            <a:stCxn id="33" idx="3"/>
            <a:endCxn id="59" idx="3"/>
          </p:cNvCxnSpPr>
          <p:nvPr/>
        </p:nvCxnSpPr>
        <p:spPr>
          <a:xfrm>
            <a:off x="4983125" y="3549650"/>
            <a:ext cx="12700" cy="1754350"/>
          </a:xfrm>
          <a:prstGeom prst="curvedConnector3">
            <a:avLst>
              <a:gd name="adj1" fmla="val 180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59" idx="1"/>
            <a:endCxn id="33" idx="2"/>
          </p:cNvCxnSpPr>
          <p:nvPr/>
        </p:nvCxnSpPr>
        <p:spPr>
          <a:xfrm rot="10800000" flipH="1">
            <a:off x="3788825" y="3783650"/>
            <a:ext cx="597150" cy="1520350"/>
          </a:xfrm>
          <a:prstGeom prst="curvedConnector4">
            <a:avLst>
              <a:gd name="adj1" fmla="val -38282"/>
              <a:gd name="adj2" fmla="val 57696"/>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2" name="文本框 51"/>
          <p:cNvSpPr txBox="1"/>
          <p:nvPr/>
        </p:nvSpPr>
        <p:spPr>
          <a:xfrm>
            <a:off x="2724468" y="1052650"/>
            <a:ext cx="1494320" cy="646331"/>
          </a:xfrm>
          <a:prstGeom prst="rect">
            <a:avLst/>
          </a:prstGeom>
          <a:noFill/>
        </p:spPr>
        <p:txBody>
          <a:bodyPr wrap="none" rtlCol="0">
            <a:spAutoFit/>
          </a:bodyPr>
          <a:lstStyle/>
          <a:p>
            <a:r>
              <a:rPr kumimoji="1" lang="zh-CN" altLang="en-US" dirty="0" smtClean="0"/>
              <a:t>交易</a:t>
            </a:r>
            <a:r>
              <a:rPr kumimoji="1" lang="en-US" altLang="zh-CN" dirty="0" smtClean="0"/>
              <a:t>001</a:t>
            </a:r>
            <a:endParaRPr kumimoji="1" lang="zh-CN" altLang="en-US" dirty="0" smtClean="0"/>
          </a:p>
          <a:p>
            <a:r>
              <a:rPr kumimoji="1" lang="zh-CN" altLang="en-US" dirty="0" smtClean="0"/>
              <a:t>交易</a:t>
            </a:r>
            <a:r>
              <a:rPr kumimoji="1" lang="en-US" altLang="zh-CN" dirty="0" smtClean="0"/>
              <a:t>ID:10000</a:t>
            </a:r>
            <a:endParaRPr kumimoji="1" lang="zh-CN" altLang="en-US" dirty="0" smtClean="0"/>
          </a:p>
        </p:txBody>
      </p:sp>
      <p:sp>
        <p:nvSpPr>
          <p:cNvPr id="53" name="文本框 52"/>
          <p:cNvSpPr txBox="1"/>
          <p:nvPr/>
        </p:nvSpPr>
        <p:spPr>
          <a:xfrm>
            <a:off x="4371975" y="2443163"/>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50ms</a:t>
            </a:r>
            <a:endParaRPr kumimoji="1" lang="zh-CN" altLang="en-US" sz="1200" dirty="0"/>
          </a:p>
        </p:txBody>
      </p:sp>
      <p:sp>
        <p:nvSpPr>
          <p:cNvPr id="74" name="文本框 73"/>
          <p:cNvSpPr txBox="1"/>
          <p:nvPr/>
        </p:nvSpPr>
        <p:spPr>
          <a:xfrm>
            <a:off x="3365984" y="2787074"/>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64ms</a:t>
            </a:r>
            <a:endParaRPr kumimoji="1" lang="zh-CN" altLang="en-US" sz="1200" dirty="0"/>
          </a:p>
        </p:txBody>
      </p:sp>
      <p:sp>
        <p:nvSpPr>
          <p:cNvPr id="75" name="文本框 74"/>
          <p:cNvSpPr txBox="1"/>
          <p:nvPr/>
        </p:nvSpPr>
        <p:spPr>
          <a:xfrm>
            <a:off x="2300260" y="2740153"/>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34ms</a:t>
            </a:r>
            <a:endParaRPr kumimoji="1" lang="zh-CN" altLang="en-US" sz="1200" dirty="0"/>
          </a:p>
        </p:txBody>
      </p:sp>
      <p:sp>
        <p:nvSpPr>
          <p:cNvPr id="76" name="文本框 75"/>
          <p:cNvSpPr txBox="1"/>
          <p:nvPr/>
        </p:nvSpPr>
        <p:spPr>
          <a:xfrm>
            <a:off x="895101" y="2304663"/>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13ms</a:t>
            </a:r>
            <a:endParaRPr kumimoji="1" lang="zh-CN" altLang="en-US" sz="1200" dirty="0"/>
          </a:p>
        </p:txBody>
      </p:sp>
      <p:sp>
        <p:nvSpPr>
          <p:cNvPr id="77" name="文本框 76"/>
          <p:cNvSpPr txBox="1"/>
          <p:nvPr/>
        </p:nvSpPr>
        <p:spPr>
          <a:xfrm>
            <a:off x="5235383" y="4288325"/>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42ms</a:t>
            </a:r>
            <a:endParaRPr kumimoji="1" lang="zh-CN" altLang="en-US" sz="1200" dirty="0"/>
          </a:p>
        </p:txBody>
      </p:sp>
      <p:sp>
        <p:nvSpPr>
          <p:cNvPr id="78" name="文本框 77"/>
          <p:cNvSpPr txBox="1"/>
          <p:nvPr/>
        </p:nvSpPr>
        <p:spPr>
          <a:xfrm>
            <a:off x="2640257" y="4405325"/>
            <a:ext cx="1141659" cy="276999"/>
          </a:xfrm>
          <a:prstGeom prst="rect">
            <a:avLst/>
          </a:prstGeom>
          <a:noFill/>
        </p:spPr>
        <p:txBody>
          <a:bodyPr wrap="none" rtlCol="0">
            <a:spAutoFit/>
          </a:bodyPr>
          <a:lstStyle/>
          <a:p>
            <a:r>
              <a:rPr kumimoji="1" lang="zh-CN" altLang="en-US" sz="1200" dirty="0" smtClean="0"/>
              <a:t>响应耗时</a:t>
            </a:r>
            <a:r>
              <a:rPr kumimoji="1" lang="en-US" altLang="zh-CN" sz="1200" dirty="0" smtClean="0"/>
              <a:t>42ms</a:t>
            </a:r>
            <a:endParaRPr kumimoji="1" lang="zh-CN" altLang="en-US" sz="1200" dirty="0"/>
          </a:p>
        </p:txBody>
      </p:sp>
      <p:sp>
        <p:nvSpPr>
          <p:cNvPr id="80" name="文本框 79"/>
          <p:cNvSpPr txBox="1"/>
          <p:nvPr/>
        </p:nvSpPr>
        <p:spPr>
          <a:xfrm>
            <a:off x="5209064" y="3411150"/>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2</a:t>
            </a:r>
            <a:r>
              <a:rPr kumimoji="1" lang="zh-CN" altLang="en-US" sz="1200" dirty="0" smtClean="0">
                <a:solidFill>
                  <a:srgbClr val="C00000"/>
                </a:solidFill>
              </a:rPr>
              <a:t>次</a:t>
            </a:r>
            <a:endParaRPr kumimoji="1" lang="zh-CN" altLang="en-US" sz="1200" dirty="0">
              <a:solidFill>
                <a:srgbClr val="C00000"/>
              </a:solidFill>
            </a:endParaRPr>
          </a:p>
        </p:txBody>
      </p:sp>
      <p:sp>
        <p:nvSpPr>
          <p:cNvPr id="81" name="文本框 80"/>
          <p:cNvSpPr txBox="1"/>
          <p:nvPr/>
        </p:nvSpPr>
        <p:spPr>
          <a:xfrm>
            <a:off x="101671" y="3506651"/>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82" name="文本框 81"/>
          <p:cNvSpPr txBox="1"/>
          <p:nvPr/>
        </p:nvSpPr>
        <p:spPr>
          <a:xfrm>
            <a:off x="2980254" y="5765676"/>
            <a:ext cx="2666114"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3</a:t>
            </a:r>
            <a:r>
              <a:rPr kumimoji="1" lang="zh-CN" altLang="en-US" sz="1200" dirty="0" smtClean="0">
                <a:solidFill>
                  <a:srgbClr val="C00000"/>
                </a:solidFill>
              </a:rPr>
              <a:t>次后调用</a:t>
            </a:r>
            <a:r>
              <a:rPr kumimoji="1" lang="en-US" altLang="zh-CN" sz="1200" dirty="0" smtClean="0">
                <a:solidFill>
                  <a:srgbClr val="C00000"/>
                </a:solidFill>
              </a:rPr>
              <a:t>mock</a:t>
            </a:r>
            <a:r>
              <a:rPr kumimoji="1" lang="zh-CN" altLang="en-US" sz="1200" dirty="0" smtClean="0">
                <a:solidFill>
                  <a:srgbClr val="C00000"/>
                </a:solidFill>
              </a:rPr>
              <a:t>进行降级</a:t>
            </a:r>
            <a:endParaRPr kumimoji="1" lang="zh-CN" altLang="en-US" sz="1200" dirty="0">
              <a:solidFill>
                <a:srgbClr val="C00000"/>
              </a:solidFill>
            </a:endParaRPr>
          </a:p>
        </p:txBody>
      </p:sp>
      <p:sp>
        <p:nvSpPr>
          <p:cNvPr id="83" name="文本框 82"/>
          <p:cNvSpPr txBox="1"/>
          <p:nvPr/>
        </p:nvSpPr>
        <p:spPr>
          <a:xfrm>
            <a:off x="3978728" y="1836663"/>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55" name="文本框 54"/>
          <p:cNvSpPr txBox="1"/>
          <p:nvPr/>
        </p:nvSpPr>
        <p:spPr>
          <a:xfrm>
            <a:off x="4499296" y="3421737"/>
            <a:ext cx="397866" cy="584775"/>
          </a:xfrm>
          <a:prstGeom prst="rect">
            <a:avLst/>
          </a:prstGeom>
          <a:noFill/>
        </p:spPr>
        <p:txBody>
          <a:bodyPr wrap="none" rtlCol="0">
            <a:spAutoFit/>
          </a:bodyPr>
          <a:lstStyle/>
          <a:p>
            <a:r>
              <a:rPr kumimoji="1" lang="en-US" altLang="zh-CN" sz="3200" smtClean="0">
                <a:solidFill>
                  <a:srgbClr val="FF0000"/>
                </a:solidFill>
              </a:rPr>
              <a:t>X</a:t>
            </a:r>
            <a:endParaRPr kumimoji="1" lang="zh-CN" altLang="en-US" sz="3200" dirty="0">
              <a:solidFill>
                <a:srgbClr val="FF0000"/>
              </a:solidFill>
            </a:endParaRPr>
          </a:p>
        </p:txBody>
      </p:sp>
    </p:spTree>
    <p:extLst>
      <p:ext uri="{BB962C8B-B14F-4D97-AF65-F5344CB8AC3E}">
        <p14:creationId xmlns:p14="http://schemas.microsoft.com/office/powerpoint/2010/main" val="189438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5544</TotalTime>
  <Words>852</Words>
  <Application>Microsoft Macintosh PowerPoint</Application>
  <PresentationFormat>全屏显示(4:3)</PresentationFormat>
  <Paragraphs>333</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Calibri</vt:lpstr>
      <vt:lpstr>SimHei</vt:lpstr>
      <vt:lpstr>Wingdings</vt:lpstr>
      <vt:lpstr>宋体</vt:lpstr>
      <vt:lpstr>Arial</vt:lpstr>
      <vt:lpstr>Office 主题</vt:lpstr>
      <vt:lpstr>Neural设计方案</vt:lpstr>
      <vt:lpstr>第一章  背景与目标</vt:lpstr>
      <vt:lpstr>Neural使用场景</vt:lpstr>
      <vt:lpstr>Neural模块设计</vt:lpstr>
      <vt:lpstr>第二章  总体设计方案</vt:lpstr>
      <vt:lpstr>Neural概念设计</vt:lpstr>
      <vt:lpstr>第三章  详细设计</vt:lpstr>
      <vt:lpstr>3.1 优雅停机</vt:lpstr>
      <vt:lpstr>3.2 黑白名单</vt:lpstr>
      <vt:lpstr>3.3 管道缩放</vt:lpstr>
      <vt:lpstr>3.4 流量控制</vt:lpstr>
      <vt:lpstr>3.5 资源鉴权</vt:lpstr>
      <vt:lpstr>3.6 服务降级</vt:lpstr>
      <vt:lpstr>3.7 幂等控制</vt:lpstr>
      <vt:lpstr>3.8 灰度路由</vt:lpstr>
      <vt:lpstr>3.9 回声探测</vt:lpstr>
      <vt:lpstr>3.10 熔断拒绝</vt:lpstr>
      <vt:lpstr>3.11 超时控制</vt:lpstr>
      <vt:lpstr>3.12 舱壁隔离</vt:lpstr>
      <vt:lpstr>3.13 服务容错</vt:lpstr>
      <vt:lpstr>3.14 慢性尝试</vt:lpstr>
      <vt:lpstr>第四章 高级设计</vt:lpstr>
      <vt:lpstr>4.1 实时监控</vt:lpstr>
      <vt:lpstr>4.2 链路追踪</vt:lpstr>
      <vt:lpstr>4.3 容量规划</vt:lpstr>
      <vt:lpstr>第三章  详细设计</vt:lpstr>
      <vt:lpstr>1.放通率控制设计</vt:lpstr>
      <vt:lpstr>2.1.限流算法----漏桶算法</vt:lpstr>
      <vt:lpstr>2.2.限流算法----令牌桶算法</vt:lpstr>
      <vt:lpstr>2.3.基于RateLimiter的流速控制</vt:lpstr>
      <vt:lpstr>RateLimiter预热期设计</vt:lpstr>
      <vt:lpstr>2.4.基于Semaphore信号量的并发控制</vt:lpstr>
      <vt:lpstr>2.5.流量控制设计</vt:lpstr>
      <vt:lpstr>3.服务降级</vt:lpstr>
      <vt:lpstr>3.1.服务降级设计</vt:lpstr>
      <vt:lpstr>聊聊高并发系统之降级特技</vt:lpstr>
      <vt:lpstr>4.幂等机制</vt:lpstr>
      <vt:lpstr>5.泛化容错核心设计(动态参数化控制整个容错)</vt:lpstr>
      <vt:lpstr>第四章  规划与展望</vt:lpstr>
      <vt:lpstr>1.灰度路由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监控告警中心</dc:title>
  <dc:creator>test</dc:creator>
  <cp:lastModifiedBy>administrator</cp:lastModifiedBy>
  <cp:revision>2482</cp:revision>
  <dcterms:created xsi:type="dcterms:W3CDTF">2015-12-08T05:36:32Z</dcterms:created>
  <dcterms:modified xsi:type="dcterms:W3CDTF">2016-07-29T08:57:42Z</dcterms:modified>
</cp:coreProperties>
</file>