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5" r:id="rId12"/>
    <p:sldId id="266" r:id="rId13"/>
    <p:sldId id="270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00FF00"/>
    <a:srgbClr val="FF0000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31" autoAdjust="0"/>
  </p:normalViewPr>
  <p:slideViewPr>
    <p:cSldViewPr>
      <p:cViewPr varScale="1">
        <p:scale>
          <a:sx n="87" d="100"/>
          <a:sy n="87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67EF54-1ED7-442D-AA58-CFFC577BA1C4}" type="datetimeFigureOut">
              <a:rPr lang="en-US"/>
              <a:pPr>
                <a:defRPr/>
              </a:pPr>
              <a:t>1/18/2010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5F30B0B-00B4-4A92-8803-6334A8CAAA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47507-6DDE-4109-9D2D-F673C2F457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2B132-95E1-4863-A5F3-4798F19FA8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338" y="188913"/>
            <a:ext cx="2058987" cy="594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7738" cy="594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5FFB5-AE42-45A1-96C8-1F70CFB034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18C5-BAFD-42C8-8F63-665778D8CA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B261D-DB0C-4B92-8514-FCA03CD655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7013" cy="522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08050"/>
            <a:ext cx="4038600" cy="522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B5809-3927-478B-AA91-36E2088C2E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310CE-EB45-4832-8125-0F414BC6BD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72749-68FD-4418-958D-DE880BC9B0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CD443-D78F-4996-9B59-01E4B9589F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72379-20D2-4166-9AC0-0168B6EA64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1CBF-6724-464D-A9EA-EBC86D32B1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8012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8013" cy="5221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57200" y="6240463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itchFamily="18" charset="0"/>
                <a:ea typeface="+mn-ea"/>
                <a:cs typeface="Times New Roman" pitchFamily="18" charset="0"/>
              </a:rPr>
              <a:t>© </a:t>
            </a:r>
            <a:r>
              <a:rPr lang="en-GB" sz="1200" dirty="0">
                <a:latin typeface="Times New Roman" pitchFamily="18" charset="0"/>
                <a:ea typeface="+mn-ea"/>
                <a:cs typeface="+mn-cs"/>
              </a:rPr>
              <a:t>Scott Logic Ltd </a:t>
            </a:r>
            <a:r>
              <a:rPr lang="en-GB" sz="1200" dirty="0" smtClean="0">
                <a:latin typeface="Times New Roman" pitchFamily="18" charset="0"/>
                <a:ea typeface="+mn-ea"/>
                <a:cs typeface="+mn-cs"/>
              </a:rPr>
              <a:t>2010</a:t>
            </a:r>
            <a:endParaRPr lang="en-GB" sz="1200" dirty="0">
              <a:latin typeface="Times New Roman" pitchFamily="18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latin typeface="Times New Roman" pitchFamily="18" charset="0"/>
                <a:ea typeface="+mn-ea"/>
                <a:cs typeface="+mn-cs"/>
              </a:rPr>
              <a:t>Strictly Confidential</a:t>
            </a:r>
            <a:endParaRPr lang="en-US" sz="1200" dirty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124200" y="624522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2771775" y="6237288"/>
            <a:ext cx="21320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72C02DC-0453-493E-8656-84CC74DBE1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165850"/>
            <a:ext cx="91440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836613"/>
            <a:ext cx="9144000" cy="1587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" name="Picture 10" descr="scott logic pad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3750" y="6357938"/>
            <a:ext cx="15001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Franklin Gothic Medium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Franklin Gothic Medium" pitchFamily="34" charset="0"/>
        <a:defRPr sz="2800" b="1">
          <a:solidFill>
            <a:schemeClr val="tx1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Franklin Gothic Medium" pitchFamily="34" charset="0"/>
        <a:defRPr sz="2800" b="1">
          <a:solidFill>
            <a:schemeClr val="tx1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Franklin Gothic Medium" pitchFamily="34" charset="0"/>
        <a:defRPr sz="2800" b="1">
          <a:solidFill>
            <a:schemeClr val="tx1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Franklin Gothic Medium" pitchFamily="34" charset="0"/>
        <a:defRPr sz="2800" b="1">
          <a:solidFill>
            <a:schemeClr val="tx1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5pPr>
      <a:lvl6pPr marL="1536700" indent="-215900"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>
          <a:solidFill>
            <a:srgbClr val="FFFFFF"/>
          </a:solidFill>
          <a:latin typeface="Franklin Gothic Medium" pitchFamily="34" charset="0"/>
          <a:ea typeface="Arial Unicode MS" pitchFamily="34" charset="-128"/>
          <a:cs typeface="Arial Unicode MS" pitchFamily="34" charset="-128"/>
        </a:defRPr>
      </a:lvl6pPr>
      <a:lvl7pPr marL="1993900" indent="-215900"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>
          <a:solidFill>
            <a:srgbClr val="FFFFFF"/>
          </a:solidFill>
          <a:latin typeface="Franklin Gothic Medium" pitchFamily="34" charset="0"/>
          <a:ea typeface="Arial Unicode MS" pitchFamily="34" charset="-128"/>
          <a:cs typeface="Arial Unicode MS" pitchFamily="34" charset="-128"/>
        </a:defRPr>
      </a:lvl7pPr>
      <a:lvl8pPr marL="2451100" indent="-215900"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>
          <a:solidFill>
            <a:srgbClr val="FFFFFF"/>
          </a:solidFill>
          <a:latin typeface="Franklin Gothic Medium" pitchFamily="34" charset="0"/>
          <a:ea typeface="Arial Unicode MS" pitchFamily="34" charset="-128"/>
          <a:cs typeface="Arial Unicode MS" pitchFamily="34" charset="-128"/>
        </a:defRPr>
      </a:lvl8pPr>
      <a:lvl9pPr marL="2908300" indent="-215900"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>
          <a:solidFill>
            <a:srgbClr val="FFFFFF"/>
          </a:solidFill>
          <a:latin typeface="Franklin Gothic Medium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05000"/>
        </a:lnSpc>
        <a:spcBef>
          <a:spcPts val="600"/>
        </a:spcBef>
        <a:spcAft>
          <a:spcPct val="0"/>
        </a:spcAft>
        <a:buClr>
          <a:srgbClr val="0066CC"/>
        </a:buClr>
        <a:buSzPct val="100000"/>
        <a:buFont typeface="Franklin Gothic Medium" pitchFamily="34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668338" indent="-325438" algn="l" defTabSz="449263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66CC"/>
        </a:buClr>
        <a:buSzPct val="100000"/>
        <a:buFont typeface="Franklin Gothic Medium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020763" indent="-349250" algn="l" defTabSz="449263" rtl="0" eaLnBrk="0" fontAlgn="base" hangingPunct="0">
        <a:lnSpc>
          <a:spcPct val="105000"/>
        </a:lnSpc>
        <a:spcBef>
          <a:spcPts val="400"/>
        </a:spcBef>
        <a:spcAft>
          <a:spcPct val="0"/>
        </a:spcAft>
        <a:buClr>
          <a:srgbClr val="0066CC"/>
        </a:buClr>
        <a:buSzPct val="100000"/>
        <a:buFont typeface="Franklin Gothic Medium" pitchFamily="34" charset="0"/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1338263" indent="-314325" algn="l" defTabSz="449263" rtl="0" eaLnBrk="0" fontAlgn="base" hangingPunct="0">
        <a:lnSpc>
          <a:spcPct val="105000"/>
        </a:lnSpc>
        <a:spcBef>
          <a:spcPts val="300"/>
        </a:spcBef>
        <a:spcAft>
          <a:spcPct val="0"/>
        </a:spcAft>
        <a:buClr>
          <a:srgbClr val="0066CC"/>
        </a:buClr>
        <a:buSzPct val="100000"/>
        <a:buFont typeface="Franklin Gothic Medium" pitchFamily="34" charset="0"/>
        <a:buChar char="•"/>
        <a:defRPr sz="1200">
          <a:solidFill>
            <a:srgbClr val="000000"/>
          </a:solidFill>
          <a:latin typeface="+mn-lt"/>
          <a:ea typeface="+mn-ea"/>
          <a:cs typeface="+mn-cs"/>
        </a:defRPr>
      </a:lvl4pPr>
      <a:lvl5pPr marL="1679575" indent="-338138" algn="l" defTabSz="449263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lr>
          <a:srgbClr val="0066CC"/>
        </a:buClr>
        <a:buSzPct val="100000"/>
        <a:buFont typeface="Franklin Gothic Medium" pitchFamily="34" charset="0"/>
        <a:buChar char="•"/>
        <a:defRPr sz="800">
          <a:solidFill>
            <a:srgbClr val="000000"/>
          </a:solidFill>
          <a:latin typeface="+mn-lt"/>
          <a:ea typeface="+mn-ea"/>
          <a:cs typeface="+mn-cs"/>
        </a:defRPr>
      </a:lvl5pPr>
      <a:lvl6pPr marL="2136775" indent="-338138" algn="l" defTabSz="449263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lr>
          <a:srgbClr val="0066CC"/>
        </a:buClr>
        <a:buSzPct val="100000"/>
        <a:buFont typeface="Franklin Gothic Medium" pitchFamily="34" charset="0"/>
        <a:buChar char="•"/>
        <a:defRPr sz="800">
          <a:solidFill>
            <a:srgbClr val="000000"/>
          </a:solidFill>
          <a:latin typeface="+mn-lt"/>
          <a:ea typeface="+mn-ea"/>
          <a:cs typeface="+mn-cs"/>
        </a:defRPr>
      </a:lvl6pPr>
      <a:lvl7pPr marL="2593975" indent="-338138" algn="l" defTabSz="449263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lr>
          <a:srgbClr val="0066CC"/>
        </a:buClr>
        <a:buSzPct val="100000"/>
        <a:buFont typeface="Franklin Gothic Medium" pitchFamily="34" charset="0"/>
        <a:buChar char="•"/>
        <a:defRPr sz="800">
          <a:solidFill>
            <a:srgbClr val="000000"/>
          </a:solidFill>
          <a:latin typeface="+mn-lt"/>
          <a:ea typeface="+mn-ea"/>
          <a:cs typeface="+mn-cs"/>
        </a:defRPr>
      </a:lvl7pPr>
      <a:lvl8pPr marL="3051175" indent="-338138" algn="l" defTabSz="449263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lr>
          <a:srgbClr val="0066CC"/>
        </a:buClr>
        <a:buSzPct val="100000"/>
        <a:buFont typeface="Franklin Gothic Medium" pitchFamily="34" charset="0"/>
        <a:buChar char="•"/>
        <a:defRPr sz="800">
          <a:solidFill>
            <a:srgbClr val="000000"/>
          </a:solidFill>
          <a:latin typeface="+mn-lt"/>
          <a:ea typeface="+mn-ea"/>
          <a:cs typeface="+mn-cs"/>
        </a:defRPr>
      </a:lvl8pPr>
      <a:lvl9pPr marL="3508375" indent="-338138" algn="l" defTabSz="449263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lr>
          <a:srgbClr val="0066CC"/>
        </a:buClr>
        <a:buSzPct val="100000"/>
        <a:buFont typeface="Franklin Gothic Medium" pitchFamily="34" charset="0"/>
        <a:buChar char="•"/>
        <a:defRPr sz="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000125" y="1785938"/>
            <a:ext cx="8143875" cy="1470025"/>
          </a:xfrm>
        </p:spPr>
        <p:txBody>
          <a:bodyPr/>
          <a:lstStyle/>
          <a:p>
            <a:r>
              <a:rPr lang="en-US" sz="3600" dirty="0" smtClean="0"/>
              <a:t>With Agile Development -</a:t>
            </a:r>
            <a:br>
              <a:rPr lang="en-US" sz="3600" dirty="0" smtClean="0"/>
            </a:br>
            <a:r>
              <a:rPr lang="en-US" sz="3600" dirty="0" smtClean="0"/>
              <a:t>              Communication is The Key</a:t>
            </a:r>
            <a:endParaRPr lang="en-GB" sz="3600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Colin Eberhardt </a:t>
            </a:r>
          </a:p>
          <a:p>
            <a:r>
              <a:rPr lang="en-GB" smtClean="0"/>
              <a:t>Technical Architect</a:t>
            </a:r>
          </a:p>
          <a:p>
            <a:r>
              <a:rPr lang="en-GB" smtClean="0"/>
              <a:t>Scott Logic Ltd.</a:t>
            </a:r>
          </a:p>
        </p:txBody>
      </p:sp>
      <p:pic>
        <p:nvPicPr>
          <p:cNvPr id="2053" name="Picture 5" descr="Mobile phon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4143380"/>
            <a:ext cx="2857500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lifecycle – start of </a:t>
            </a:r>
            <a:r>
              <a:rPr lang="en-GB" dirty="0" smtClean="0"/>
              <a:t>Sprint</a:t>
            </a:r>
            <a:endParaRPr lang="en-GB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01705" y="1493860"/>
            <a:ext cx="8228013" cy="5221288"/>
          </a:xfrm>
        </p:spPr>
        <p:txBody>
          <a:bodyPr/>
          <a:lstStyle/>
          <a:p>
            <a:r>
              <a:rPr lang="en-GB" sz="2800" dirty="0" smtClean="0"/>
              <a:t>Sprint = iteration</a:t>
            </a:r>
          </a:p>
          <a:p>
            <a:r>
              <a:rPr lang="en-GB" sz="2800" dirty="0" smtClean="0"/>
              <a:t>Select </a:t>
            </a:r>
            <a:r>
              <a:rPr lang="en-GB" sz="2800" dirty="0" smtClean="0"/>
              <a:t>high-level tasks</a:t>
            </a:r>
          </a:p>
          <a:p>
            <a:pPr lvl="1"/>
            <a:r>
              <a:rPr lang="en-GB" sz="2800" dirty="0" smtClean="0"/>
              <a:t>Based on priority and milestones</a:t>
            </a:r>
          </a:p>
          <a:p>
            <a:r>
              <a:rPr lang="en-GB" sz="2800" dirty="0" smtClean="0"/>
              <a:t>Breakdown and estimate</a:t>
            </a:r>
          </a:p>
          <a:p>
            <a:pPr lvl="1"/>
            <a:r>
              <a:rPr lang="en-GB" sz="2800" dirty="0" smtClean="0"/>
              <a:t>Create low level tasks</a:t>
            </a:r>
          </a:p>
          <a:p>
            <a:pPr lvl="1"/>
            <a:r>
              <a:rPr lang="en-GB" sz="2800" dirty="0" smtClean="0"/>
              <a:t>Estimate as a </a:t>
            </a:r>
            <a:r>
              <a:rPr lang="en-GB" sz="2800" dirty="0" smtClean="0"/>
              <a:t>team</a:t>
            </a:r>
          </a:p>
          <a:p>
            <a:pPr lvl="2"/>
            <a:r>
              <a:rPr lang="en-GB" sz="2400" dirty="0" smtClean="0"/>
              <a:t>Results in “buy-in”</a:t>
            </a:r>
            <a:endParaRPr lang="en-GB" sz="2400" dirty="0" smtClean="0"/>
          </a:p>
          <a:p>
            <a:pPr lvl="1"/>
            <a:r>
              <a:rPr lang="en-GB" sz="2800" dirty="0" smtClean="0"/>
              <a:t>Measure in hours</a:t>
            </a:r>
          </a:p>
          <a:p>
            <a:pPr lvl="1"/>
            <a:endParaRPr lang="en-GB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85B5E1-941C-4A05-B6C0-7E4A6E27375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11270" name="Picture 6" descr="Out of the n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643314"/>
            <a:ext cx="2857500" cy="2143125"/>
          </a:xfrm>
          <a:prstGeom prst="rect">
            <a:avLst/>
          </a:prstGeom>
          <a:noFill/>
        </p:spPr>
      </p:pic>
      <p:pic>
        <p:nvPicPr>
          <p:cNvPr id="6" name="Picture 5" descr="no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213">
            <a:off x="7426214" y="66791"/>
            <a:ext cx="1650995" cy="165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Project lifecycle – daily meetings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54619-03F1-4786-9575-D44163DE8E9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457200" y="1050926"/>
            <a:ext cx="8228013" cy="2020884"/>
          </a:xfrm>
        </p:spPr>
        <p:txBody>
          <a:bodyPr/>
          <a:lstStyle/>
          <a:p>
            <a:r>
              <a:rPr lang="en-GB" sz="2800" dirty="0" smtClean="0"/>
              <a:t>Daily team meetings</a:t>
            </a:r>
          </a:p>
          <a:p>
            <a:pPr lvl="1"/>
            <a:r>
              <a:rPr lang="en-GB" sz="2800" dirty="0" smtClean="0"/>
              <a:t>Brief discussion of progress</a:t>
            </a:r>
          </a:p>
          <a:p>
            <a:pPr lvl="1"/>
            <a:r>
              <a:rPr lang="en-GB" sz="2800" dirty="0" smtClean="0"/>
              <a:t>Re-estimation of </a:t>
            </a:r>
            <a:r>
              <a:rPr lang="en-GB" sz="2800" dirty="0" smtClean="0"/>
              <a:t>tasks</a:t>
            </a:r>
          </a:p>
          <a:p>
            <a:pPr lvl="1">
              <a:buNone/>
            </a:pPr>
            <a:endParaRPr lang="en-GB" sz="2800" dirty="0" smtClean="0"/>
          </a:p>
        </p:txBody>
      </p:sp>
      <p:pic>
        <p:nvPicPr>
          <p:cNvPr id="6" name="Picture 5" descr="no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309213">
            <a:off x="7426214" y="66791"/>
            <a:ext cx="1650995" cy="165099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lum bright="-16000" contrast="30000"/>
          </a:blip>
          <a:srcRect/>
          <a:stretch>
            <a:fillRect/>
          </a:stretch>
        </p:blipFill>
        <p:spPr bwMode="auto">
          <a:xfrm>
            <a:off x="1857355" y="2786058"/>
            <a:ext cx="4585683" cy="287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lifecycle – The </a:t>
            </a:r>
            <a:r>
              <a:rPr lang="en-GB" dirty="0" err="1" smtClean="0"/>
              <a:t>burndown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668E91-F214-485C-9003-A2C3EF1143E9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 cstate="print">
            <a:lum bright="-16000" contrast="30000"/>
          </a:blip>
          <a:srcRect/>
          <a:stretch>
            <a:fillRect/>
          </a:stretch>
        </p:blipFill>
        <p:spPr bwMode="auto">
          <a:xfrm>
            <a:off x="482600" y="2730504"/>
            <a:ext cx="2160000" cy="141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Content Placeholder 2"/>
          <p:cNvSpPr>
            <a:spLocks noGrp="1"/>
          </p:cNvSpPr>
          <p:nvPr>
            <p:ph idx="1"/>
          </p:nvPr>
        </p:nvSpPr>
        <p:spPr>
          <a:xfrm>
            <a:off x="3357554" y="1142984"/>
            <a:ext cx="5184775" cy="4786346"/>
          </a:xfrm>
        </p:spPr>
        <p:txBody>
          <a:bodyPr/>
          <a:lstStyle/>
          <a:p>
            <a:r>
              <a:rPr lang="en-GB" sz="2400" dirty="0" smtClean="0"/>
              <a:t>Communicates progress</a:t>
            </a:r>
          </a:p>
          <a:p>
            <a:pPr lvl="1"/>
            <a:r>
              <a:rPr lang="en-GB" sz="2400" dirty="0" smtClean="0"/>
              <a:t>Visible to Developers</a:t>
            </a:r>
          </a:p>
          <a:p>
            <a:pPr lvl="1"/>
            <a:r>
              <a:rPr lang="en-GB" sz="2400" dirty="0" smtClean="0"/>
              <a:t>Visible to Business Owner</a:t>
            </a:r>
          </a:p>
          <a:p>
            <a:pPr lvl="1"/>
            <a:r>
              <a:rPr lang="en-GB" sz="2400" dirty="0" smtClean="0"/>
              <a:t>Visible to Peer-teams</a:t>
            </a:r>
          </a:p>
          <a:p>
            <a:r>
              <a:rPr lang="en-GB" sz="2400" dirty="0" smtClean="0"/>
              <a:t>Continually re-assessed</a:t>
            </a:r>
          </a:p>
          <a:p>
            <a:pPr lvl="1"/>
            <a:r>
              <a:rPr lang="en-GB" sz="2400" dirty="0" smtClean="0"/>
              <a:t>Each day the effort remaining is your best guess</a:t>
            </a:r>
          </a:p>
          <a:p>
            <a:pPr lvl="1"/>
            <a:r>
              <a:rPr lang="en-GB" sz="2400" dirty="0" smtClean="0"/>
              <a:t>Visible impact of changed requirements</a:t>
            </a:r>
          </a:p>
          <a:p>
            <a:r>
              <a:rPr lang="en-GB" sz="2400" dirty="0" smtClean="0"/>
              <a:t>Retrospective</a:t>
            </a:r>
          </a:p>
          <a:p>
            <a:pPr lvl="1"/>
            <a:r>
              <a:rPr lang="en-GB" sz="2400" dirty="0" smtClean="0"/>
              <a:t>A great tool for analysis</a:t>
            </a:r>
          </a:p>
          <a:p>
            <a:endParaRPr lang="en-GB" sz="2400" dirty="0" smtClean="0"/>
          </a:p>
          <a:p>
            <a:pPr lvl="1"/>
            <a:endParaRPr lang="en-GB" sz="2400" dirty="0" smtClean="0"/>
          </a:p>
        </p:txBody>
      </p:sp>
      <p:pic>
        <p:nvPicPr>
          <p:cNvPr id="13321" name="Picture 9" descr="Progression View 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0034" y="4214818"/>
            <a:ext cx="2143140" cy="160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no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309213">
            <a:off x="7426214" y="66791"/>
            <a:ext cx="1650995" cy="165099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 cstate="print">
            <a:lum bright="-13000" contrast="31000"/>
          </a:blip>
          <a:srcRect/>
          <a:stretch>
            <a:fillRect/>
          </a:stretch>
        </p:blipFill>
        <p:spPr bwMode="auto">
          <a:xfrm>
            <a:off x="500034" y="1255698"/>
            <a:ext cx="2160000" cy="124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7" y="1643050"/>
            <a:ext cx="6429420" cy="2714644"/>
          </a:xfrm>
        </p:spPr>
        <p:txBody>
          <a:bodyPr/>
          <a:lstStyle/>
          <a:p>
            <a:r>
              <a:rPr lang="en-GB" sz="2800" dirty="0" smtClean="0"/>
              <a:t>Process has been a success over 4 projects (to date)</a:t>
            </a:r>
          </a:p>
          <a:p>
            <a:endParaRPr lang="en-GB" sz="2800" dirty="0" smtClean="0"/>
          </a:p>
          <a:p>
            <a:r>
              <a:rPr lang="en-GB" sz="2800" dirty="0" smtClean="0"/>
              <a:t>Another 3 in progress</a:t>
            </a:r>
          </a:p>
          <a:p>
            <a:endParaRPr lang="en-GB" sz="2800" dirty="0" smtClean="0"/>
          </a:p>
          <a:p>
            <a:r>
              <a:rPr lang="en-GB" sz="2800" dirty="0" smtClean="0"/>
              <a:t>This is a particularly process-aware client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DB018C5-BAFD-42C8-8F63-665778D8CA41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5" name="Picture 4" descr="no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309213">
            <a:off x="7426214" y="66791"/>
            <a:ext cx="1650995" cy="1650995"/>
          </a:xfrm>
          <a:prstGeom prst="rect">
            <a:avLst/>
          </a:prstGeom>
        </p:spPr>
      </p:pic>
      <p:pic>
        <p:nvPicPr>
          <p:cNvPr id="2050" name="Picture 2" descr="thumbs up!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3071810"/>
            <a:ext cx="177165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Tackling the challenges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228013" cy="4486275"/>
          </a:xfrm>
        </p:spPr>
        <p:txBody>
          <a:bodyPr/>
          <a:lstStyle/>
          <a:p>
            <a:r>
              <a:rPr lang="en-GB" sz="2400" dirty="0" smtClean="0"/>
              <a:t>Requirements</a:t>
            </a:r>
          </a:p>
          <a:p>
            <a:pPr lvl="1"/>
            <a:r>
              <a:rPr lang="en-GB" sz="2400" dirty="0" smtClean="0"/>
              <a:t>Allow them to evolve</a:t>
            </a:r>
          </a:p>
          <a:p>
            <a:pPr lvl="1"/>
            <a:r>
              <a:rPr lang="en-GB" sz="2400" dirty="0" smtClean="0"/>
              <a:t>Milestones, </a:t>
            </a:r>
            <a:r>
              <a:rPr lang="en-GB" sz="2400" dirty="0" err="1" smtClean="0"/>
              <a:t>burndowns</a:t>
            </a:r>
            <a:r>
              <a:rPr lang="en-GB" sz="2400" dirty="0" smtClean="0"/>
              <a:t>, releases, encourage communication with the business owner</a:t>
            </a:r>
          </a:p>
          <a:p>
            <a:pPr lvl="1"/>
            <a:r>
              <a:rPr lang="en-GB" sz="2400" dirty="0" smtClean="0"/>
              <a:t>Wrong moves are acceptable!</a:t>
            </a:r>
          </a:p>
          <a:p>
            <a:pPr lvl="1"/>
            <a:endParaRPr lang="en-GB" sz="2400" dirty="0" smtClean="0"/>
          </a:p>
          <a:p>
            <a:r>
              <a:rPr lang="en-GB" sz="2400" dirty="0" smtClean="0"/>
              <a:t>Estimation</a:t>
            </a:r>
          </a:p>
          <a:p>
            <a:pPr lvl="1"/>
            <a:r>
              <a:rPr lang="en-GB" sz="2400" dirty="0" smtClean="0"/>
              <a:t>Collaborative </a:t>
            </a:r>
          </a:p>
          <a:p>
            <a:pPr lvl="1"/>
            <a:r>
              <a:rPr lang="en-GB" sz="2400" dirty="0" smtClean="0"/>
              <a:t>Team buy-in</a:t>
            </a:r>
            <a:endParaRPr lang="en-GB" sz="2400" dirty="0" smtClean="0"/>
          </a:p>
          <a:p>
            <a:pPr lvl="1"/>
            <a:r>
              <a:rPr lang="en-GB" sz="2400" dirty="0" smtClean="0"/>
              <a:t>Sprint retrospective</a:t>
            </a:r>
          </a:p>
          <a:p>
            <a:pPr lvl="1"/>
            <a:r>
              <a:rPr lang="en-GB" sz="2400" dirty="0" smtClean="0"/>
              <a:t>Estimation errors are measureable</a:t>
            </a:r>
          </a:p>
          <a:p>
            <a:pPr lvl="1"/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BAC7DD-CA44-4793-BD1A-465ED6C12396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928688"/>
            <a:ext cx="8228012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49263" eaLnBrk="0" hangingPunct="0">
              <a:lnSpc>
                <a:spcPct val="105000"/>
              </a:lnSpc>
              <a:buClr>
                <a:srgbClr val="FFFFFF"/>
              </a:buClr>
              <a:buSzPct val="100000"/>
              <a:buFont typeface="Franklin Gothic Medium" pitchFamily="34" charset="0"/>
              <a:buNone/>
              <a:defRPr/>
            </a:pPr>
            <a:r>
              <a:rPr lang="en-GB" sz="28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… through communication</a:t>
            </a:r>
          </a:p>
        </p:txBody>
      </p:sp>
      <p:pic>
        <p:nvPicPr>
          <p:cNvPr id="14343" name="Picture 7" descr="Old ph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3786190"/>
            <a:ext cx="3000364" cy="1990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Which methodology?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27A675-B324-47B2-8AE2-60689078070C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5124" name="Picture 2" descr="http://upload.wikimedia.org/wikipedia/commons/thumb/3/30/DSDM_Development_Process.svg/320px-DSDM_Development_Proces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6" y="1142984"/>
            <a:ext cx="2500298" cy="182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4" descr="http://www.i-strategy.co.za/istrat/sites/default/files/800px-Scrum_process.svg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4357688"/>
            <a:ext cx="31194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http://www.cioppino.net/images/circl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1142984"/>
            <a:ext cx="2287587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86062" y="1428736"/>
            <a:ext cx="17145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latin typeface="+mn-lt"/>
              </a:rPr>
              <a:t>DSDM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628" y="1428736"/>
            <a:ext cx="17145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latin typeface="+mn-lt"/>
              </a:rPr>
              <a:t>XP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538" y="3786190"/>
            <a:ext cx="17145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latin typeface="+mn-lt"/>
              </a:rPr>
              <a:t>SCRUM ?</a:t>
            </a:r>
          </a:p>
        </p:txBody>
      </p:sp>
      <p:pic>
        <p:nvPicPr>
          <p:cNvPr id="5132" name="Picture 12" descr="3d maz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4000504"/>
            <a:ext cx="2857500" cy="21336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500562" y="3500438"/>
            <a:ext cx="3214687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200" b="1" i="1" dirty="0">
                <a:latin typeface="+mn-lt"/>
              </a:rPr>
              <a:t>Does it really matter</a:t>
            </a:r>
            <a:r>
              <a:rPr lang="en-GB" sz="3200" b="1" i="1" dirty="0" smtClean="0">
                <a:latin typeface="+mn-lt"/>
              </a:rPr>
              <a:t>? …</a:t>
            </a:r>
          </a:p>
          <a:p>
            <a:pPr>
              <a:defRPr/>
            </a:pPr>
            <a:endParaRPr lang="en-GB" sz="3200" b="1" i="1" dirty="0" smtClean="0">
              <a:latin typeface="+mn-lt"/>
            </a:endParaRPr>
          </a:p>
          <a:p>
            <a:pPr>
              <a:defRPr/>
            </a:pPr>
            <a:r>
              <a:rPr lang="en-GB" sz="4400" b="1" i="1" dirty="0" smtClean="0">
                <a:latin typeface="+mn-lt"/>
              </a:rPr>
              <a:t>NO!</a:t>
            </a:r>
            <a:endParaRPr lang="en-GB" sz="4400" b="1" i="1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15074" y="3929066"/>
            <a:ext cx="2857520" cy="2214578"/>
          </a:xfrm>
          <a:prstGeom prst="rect">
            <a:avLst/>
          </a:prstGeom>
          <a:gradFill flip="none" rotWithShape="1">
            <a:gsLst>
              <a:gs pos="40000">
                <a:schemeClr val="bg1">
                  <a:lumMod val="95000"/>
                  <a:alpha val="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49263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Heavy" pitchFamily="34" charset="0"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08174"/>
            <a:ext cx="8228013" cy="2878147"/>
          </a:xfrm>
        </p:spPr>
        <p:txBody>
          <a:bodyPr/>
          <a:lstStyle/>
          <a:p>
            <a:r>
              <a:rPr lang="en-GB" sz="4400" dirty="0" smtClean="0"/>
              <a:t>Iterate</a:t>
            </a:r>
          </a:p>
          <a:p>
            <a:r>
              <a:rPr lang="en-GB" sz="4400" dirty="0" smtClean="0"/>
              <a:t>Communicate</a:t>
            </a:r>
          </a:p>
          <a:p>
            <a:r>
              <a:rPr lang="en-GB" sz="4400" dirty="0" smtClean="0"/>
              <a:t>Succeed</a:t>
            </a:r>
          </a:p>
          <a:p>
            <a:endParaRPr lang="en-GB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BF05F-8D76-42F7-B345-30DD79A7F74F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15368" name="Picture 8" descr="Swir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2214554"/>
            <a:ext cx="2857500" cy="2486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We’re all doomed!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186737" cy="1928812"/>
          </a:xfrm>
        </p:spPr>
        <p:txBody>
          <a:bodyPr/>
          <a:lstStyle/>
          <a:p>
            <a:r>
              <a:rPr lang="en-GB" sz="3600" smtClean="0"/>
              <a:t>200% of projects overrun their budget</a:t>
            </a:r>
          </a:p>
          <a:p>
            <a:r>
              <a:rPr lang="en-GB" sz="3600" smtClean="0"/>
              <a:t>125% of software projects fail </a:t>
            </a:r>
          </a:p>
          <a:p>
            <a:r>
              <a:rPr lang="en-GB" sz="3600" smtClean="0"/>
              <a:t>…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CCBC06-C74E-4FC8-8361-0D1661EBA54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smtClean="0"/>
          </a:p>
        </p:txBody>
      </p:sp>
      <p:sp>
        <p:nvSpPr>
          <p:cNvPr id="5" name="TextBox 4"/>
          <p:cNvSpPr txBox="1"/>
          <p:nvPr/>
        </p:nvSpPr>
        <p:spPr>
          <a:xfrm>
            <a:off x="6072198" y="3286124"/>
            <a:ext cx="2530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Source: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Wikipedia</a:t>
            </a:r>
          </a:p>
        </p:txBody>
      </p:sp>
      <p:pic>
        <p:nvPicPr>
          <p:cNvPr id="3078" name="Picture 2" descr="http://home.btconnect.com/rdi/fraz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3643314"/>
            <a:ext cx="2727125" cy="242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n-lt"/>
              </a:rPr>
              <a:t>What is Agile Development?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06268-55CE-401E-8A89-F93F90936587}" type="slidenum">
              <a:rPr lang="en-GB" smtClean="0">
                <a:latin typeface="+mn-l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smtClean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985838"/>
            <a:ext cx="1500188" cy="352425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buFont typeface="Franklin Gothic Heavy" pitchFamily="34" charset="0"/>
              <a:buNone/>
              <a:defRPr/>
            </a:pPr>
            <a:r>
              <a:rPr lang="en-GB" sz="14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71688" y="1492250"/>
            <a:ext cx="1500187" cy="352425"/>
          </a:xfrm>
          <a:prstGeom prst="roundRect">
            <a:avLst/>
          </a:prstGeom>
          <a:solidFill>
            <a:srgbClr val="00FF00">
              <a:alpha val="20000"/>
            </a:srgbClr>
          </a:solidFill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buFont typeface="Franklin Gothic Heavy" pitchFamily="34" charset="0"/>
              <a:buNone/>
              <a:defRPr/>
            </a:pPr>
            <a:r>
              <a:rPr lang="en-GB" sz="1400" b="1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000375" y="1992313"/>
            <a:ext cx="1500188" cy="352425"/>
          </a:xfrm>
          <a:prstGeom prst="roundRect">
            <a:avLst/>
          </a:prstGeom>
          <a:solidFill>
            <a:srgbClr val="0000FF">
              <a:alpha val="21176"/>
            </a:srgbClr>
          </a:solidFill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buFont typeface="Franklin Gothic Heavy" pitchFamily="34" charset="0"/>
              <a:buNone/>
              <a:defRPr/>
            </a:pPr>
            <a:r>
              <a:rPr lang="en-GB" sz="1400" b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929063" y="2513013"/>
            <a:ext cx="1500187" cy="352425"/>
          </a:xfrm>
          <a:prstGeom prst="roundRect">
            <a:avLst/>
          </a:prstGeom>
          <a:solidFill>
            <a:srgbClr val="FFFF00">
              <a:alpha val="36863"/>
            </a:srgbClr>
          </a:solidFill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buFont typeface="Franklin Gothic Heavy" pitchFamily="34" charset="0"/>
              <a:buNone/>
              <a:defRPr/>
            </a:pPr>
            <a:r>
              <a:rPr lang="en-GB" sz="1400" b="1" dirty="0">
                <a:solidFill>
                  <a:schemeClr val="tx1"/>
                </a:solidFill>
              </a:rPr>
              <a:t>Release</a:t>
            </a:r>
          </a:p>
        </p:txBody>
      </p:sp>
      <p:cxnSp>
        <p:nvCxnSpPr>
          <p:cNvPr id="4104" name="Shape 9"/>
          <p:cNvCxnSpPr>
            <a:cxnSpLocks noChangeShapeType="1"/>
            <a:stCxn id="5" idx="3"/>
            <a:endCxn id="6" idx="0"/>
          </p:cNvCxnSpPr>
          <p:nvPr/>
        </p:nvCxnSpPr>
        <p:spPr bwMode="auto">
          <a:xfrm>
            <a:off x="2643188" y="1162050"/>
            <a:ext cx="179387" cy="330200"/>
          </a:xfrm>
          <a:prstGeom prst="curvedConnector2">
            <a:avLst/>
          </a:prstGeom>
          <a:noFill/>
          <a:ln w="19050" cap="rnd" algn="ctr">
            <a:solidFill>
              <a:schemeClr val="bg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05" name="Shape 11"/>
          <p:cNvCxnSpPr>
            <a:cxnSpLocks noChangeShapeType="1"/>
            <a:stCxn id="6" idx="3"/>
            <a:endCxn id="7" idx="0"/>
          </p:cNvCxnSpPr>
          <p:nvPr/>
        </p:nvCxnSpPr>
        <p:spPr bwMode="auto">
          <a:xfrm>
            <a:off x="3571875" y="1668463"/>
            <a:ext cx="179388" cy="323850"/>
          </a:xfrm>
          <a:prstGeom prst="curvedConnector2">
            <a:avLst/>
          </a:prstGeom>
          <a:noFill/>
          <a:ln w="19050" cap="rnd" algn="ctr">
            <a:solidFill>
              <a:schemeClr val="bg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06" name="Shape 13"/>
          <p:cNvCxnSpPr>
            <a:cxnSpLocks noChangeShapeType="1"/>
            <a:stCxn id="7" idx="3"/>
            <a:endCxn id="8" idx="0"/>
          </p:cNvCxnSpPr>
          <p:nvPr/>
        </p:nvCxnSpPr>
        <p:spPr bwMode="auto">
          <a:xfrm>
            <a:off x="4500563" y="2168525"/>
            <a:ext cx="179387" cy="344488"/>
          </a:xfrm>
          <a:prstGeom prst="curvedConnector2">
            <a:avLst/>
          </a:prstGeom>
          <a:noFill/>
          <a:ln w="19050" cap="rnd" algn="ctr">
            <a:solidFill>
              <a:schemeClr val="bg2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19" name="Rounded Rectangle 18"/>
          <p:cNvSpPr/>
          <p:nvPr/>
        </p:nvSpPr>
        <p:spPr bwMode="auto">
          <a:xfrm>
            <a:off x="1428750" y="4349750"/>
            <a:ext cx="1500188" cy="352425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buFont typeface="Franklin Gothic Heavy" pitchFamily="34" charset="0"/>
              <a:buNone/>
              <a:defRPr/>
            </a:pPr>
            <a:r>
              <a:rPr lang="en-GB" sz="14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2786063" y="3563938"/>
            <a:ext cx="1500187" cy="352425"/>
          </a:xfrm>
          <a:prstGeom prst="roundRect">
            <a:avLst/>
          </a:prstGeom>
          <a:solidFill>
            <a:srgbClr val="00FF00">
              <a:alpha val="20000"/>
            </a:srgbClr>
          </a:solidFill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buFont typeface="Franklin Gothic Heavy" pitchFamily="34" charset="0"/>
              <a:buNone/>
              <a:defRPr/>
            </a:pPr>
            <a:r>
              <a:rPr lang="en-GB" sz="1400" b="1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214813" y="4349750"/>
            <a:ext cx="1500187" cy="352425"/>
          </a:xfrm>
          <a:prstGeom prst="roundRect">
            <a:avLst/>
          </a:prstGeom>
          <a:solidFill>
            <a:srgbClr val="0000FF">
              <a:alpha val="21176"/>
            </a:srgbClr>
          </a:solidFill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buFont typeface="Franklin Gothic Heavy" pitchFamily="34" charset="0"/>
              <a:buNone/>
              <a:defRPr/>
            </a:pPr>
            <a:r>
              <a:rPr lang="en-GB" sz="1400" b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786063" y="5135563"/>
            <a:ext cx="1500187" cy="352425"/>
          </a:xfrm>
          <a:prstGeom prst="roundRect">
            <a:avLst/>
          </a:prstGeom>
          <a:solidFill>
            <a:srgbClr val="FFFF00">
              <a:alpha val="36863"/>
            </a:srgbClr>
          </a:solidFill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buFont typeface="Franklin Gothic Heavy" pitchFamily="34" charset="0"/>
              <a:buNone/>
              <a:defRPr/>
            </a:pPr>
            <a:r>
              <a:rPr lang="en-GB" sz="1400" b="1" dirty="0">
                <a:solidFill>
                  <a:schemeClr val="tx1"/>
                </a:solidFill>
              </a:rPr>
              <a:t>Release</a:t>
            </a:r>
          </a:p>
        </p:txBody>
      </p:sp>
      <p:cxnSp>
        <p:nvCxnSpPr>
          <p:cNvPr id="4111" name="Shape 22"/>
          <p:cNvCxnSpPr>
            <a:cxnSpLocks noChangeShapeType="1"/>
            <a:stCxn id="20" idx="3"/>
            <a:endCxn id="21" idx="0"/>
          </p:cNvCxnSpPr>
          <p:nvPr/>
        </p:nvCxnSpPr>
        <p:spPr bwMode="auto">
          <a:xfrm>
            <a:off x="4286250" y="3740150"/>
            <a:ext cx="679450" cy="609600"/>
          </a:xfrm>
          <a:prstGeom prst="curvedConnector2">
            <a:avLst/>
          </a:prstGeom>
          <a:noFill/>
          <a:ln w="19050" cap="rnd" algn="ctr">
            <a:solidFill>
              <a:schemeClr val="bg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12" name="Shape 25"/>
          <p:cNvCxnSpPr>
            <a:cxnSpLocks noChangeShapeType="1"/>
            <a:stCxn id="21" idx="2"/>
            <a:endCxn id="22" idx="3"/>
          </p:cNvCxnSpPr>
          <p:nvPr/>
        </p:nvCxnSpPr>
        <p:spPr bwMode="auto">
          <a:xfrm rot="5400000">
            <a:off x="4321175" y="4667250"/>
            <a:ext cx="609600" cy="679450"/>
          </a:xfrm>
          <a:prstGeom prst="curvedConnector2">
            <a:avLst/>
          </a:prstGeom>
          <a:noFill/>
          <a:ln w="19050" cap="rnd" algn="ctr">
            <a:solidFill>
              <a:schemeClr val="bg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13" name="Shape 29"/>
          <p:cNvCxnSpPr>
            <a:cxnSpLocks noChangeShapeType="1"/>
            <a:stCxn id="22" idx="1"/>
            <a:endCxn id="19" idx="2"/>
          </p:cNvCxnSpPr>
          <p:nvPr/>
        </p:nvCxnSpPr>
        <p:spPr bwMode="auto">
          <a:xfrm rot="10800000">
            <a:off x="2179638" y="4702175"/>
            <a:ext cx="606425" cy="609600"/>
          </a:xfrm>
          <a:prstGeom prst="curvedConnector2">
            <a:avLst/>
          </a:prstGeom>
          <a:noFill/>
          <a:ln w="19050" cap="rnd" algn="ctr">
            <a:solidFill>
              <a:schemeClr val="bg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14" name="Shape 32"/>
          <p:cNvCxnSpPr>
            <a:cxnSpLocks noChangeShapeType="1"/>
            <a:stCxn id="19" idx="0"/>
            <a:endCxn id="20" idx="1"/>
          </p:cNvCxnSpPr>
          <p:nvPr/>
        </p:nvCxnSpPr>
        <p:spPr bwMode="auto">
          <a:xfrm rot="5400000" flipH="1" flipV="1">
            <a:off x="2177257" y="3740943"/>
            <a:ext cx="609600" cy="608013"/>
          </a:xfrm>
          <a:prstGeom prst="curvedConnector2">
            <a:avLst/>
          </a:prstGeom>
          <a:noFill/>
          <a:ln w="19050" cap="rnd" algn="ctr">
            <a:solidFill>
              <a:schemeClr val="bg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15" name="Shape 35"/>
          <p:cNvCxnSpPr>
            <a:cxnSpLocks noChangeShapeType="1"/>
            <a:endCxn id="19" idx="1"/>
          </p:cNvCxnSpPr>
          <p:nvPr/>
        </p:nvCxnSpPr>
        <p:spPr bwMode="auto">
          <a:xfrm rot="16200000" flipH="1">
            <a:off x="701675" y="3798888"/>
            <a:ext cx="739775" cy="714375"/>
          </a:xfrm>
          <a:prstGeom prst="curvedConnector2">
            <a:avLst/>
          </a:prstGeom>
          <a:noFill/>
          <a:ln w="19050" cap="rnd" algn="ctr">
            <a:solidFill>
              <a:schemeClr val="bg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16" name="Shape 39"/>
          <p:cNvCxnSpPr>
            <a:cxnSpLocks noChangeShapeType="1"/>
            <a:stCxn id="22" idx="2"/>
          </p:cNvCxnSpPr>
          <p:nvPr/>
        </p:nvCxnSpPr>
        <p:spPr bwMode="auto">
          <a:xfrm rot="16200000" flipH="1">
            <a:off x="4155282" y="4869656"/>
            <a:ext cx="298450" cy="1535113"/>
          </a:xfrm>
          <a:prstGeom prst="curvedConnector2">
            <a:avLst/>
          </a:prstGeom>
          <a:noFill/>
          <a:ln w="19050" cap="rnd" algn="ctr">
            <a:solidFill>
              <a:schemeClr val="bg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17" name="Straight Connector 49"/>
          <p:cNvCxnSpPr>
            <a:cxnSpLocks noChangeShapeType="1"/>
          </p:cNvCxnSpPr>
          <p:nvPr/>
        </p:nvCxnSpPr>
        <p:spPr bwMode="auto">
          <a:xfrm>
            <a:off x="357188" y="3214688"/>
            <a:ext cx="8501062" cy="0"/>
          </a:xfrm>
          <a:prstGeom prst="line">
            <a:avLst/>
          </a:prstGeom>
          <a:noFill/>
          <a:ln w="28575" cap="rnd" algn="ctr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26" name="TextBox 25"/>
          <p:cNvSpPr txBox="1"/>
          <p:nvPr/>
        </p:nvSpPr>
        <p:spPr>
          <a:xfrm>
            <a:off x="6643702" y="1214422"/>
            <a:ext cx="178592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latin typeface="+mn-lt"/>
              </a:rPr>
              <a:t>Waterfall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8016" y="3429000"/>
            <a:ext cx="178592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latin typeface="+mn-lt"/>
              </a:rPr>
              <a:t>Agile</a:t>
            </a:r>
          </a:p>
        </p:txBody>
      </p:sp>
      <p:sp>
        <p:nvSpPr>
          <p:cNvPr id="4120" name="Content Placeholder 2"/>
          <p:cNvSpPr>
            <a:spLocks noGrp="1"/>
          </p:cNvSpPr>
          <p:nvPr>
            <p:ph idx="1"/>
          </p:nvPr>
        </p:nvSpPr>
        <p:spPr>
          <a:xfrm>
            <a:off x="5936109" y="4071938"/>
            <a:ext cx="2636391" cy="1928812"/>
          </a:xfrm>
        </p:spPr>
        <p:txBody>
          <a:bodyPr/>
          <a:lstStyle/>
          <a:p>
            <a:r>
              <a:rPr lang="en-GB" dirty="0" smtClean="0"/>
              <a:t>Iterative</a:t>
            </a:r>
          </a:p>
          <a:p>
            <a:r>
              <a:rPr lang="en-GB" dirty="0" smtClean="0"/>
              <a:t>Collaborative</a:t>
            </a:r>
          </a:p>
          <a:p>
            <a:r>
              <a:rPr lang="en-GB" dirty="0" smtClean="0"/>
              <a:t>Adaptive</a:t>
            </a:r>
          </a:p>
          <a:p>
            <a:r>
              <a:rPr lang="en-GB" dirty="0" smtClean="0"/>
              <a:t>Lightweight</a:t>
            </a:r>
          </a:p>
          <a:p>
            <a:r>
              <a:rPr lang="en-GB" dirty="0" smtClean="0"/>
              <a:t>Frequent releases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Which methodology?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27A675-B324-47B2-8AE2-60689078070C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5124" name="Picture 2" descr="http://upload.wikimedia.org/wikipedia/commons/thumb/3/30/DSDM_Development_Process.svg/320px-DSDM_Development_Proces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6" y="1142984"/>
            <a:ext cx="2500298" cy="182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4" descr="http://www.i-strategy.co.za/istrat/sites/default/files/800px-Scrum_process.svg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4357688"/>
            <a:ext cx="31194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http://www.cioppino.net/images/circl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1142984"/>
            <a:ext cx="2287587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86062" y="1428736"/>
            <a:ext cx="17145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latin typeface="+mn-lt"/>
              </a:rPr>
              <a:t>DSDM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628" y="1428736"/>
            <a:ext cx="17145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latin typeface="+mn-lt"/>
              </a:rPr>
              <a:t>XP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538" y="3786190"/>
            <a:ext cx="17145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latin typeface="+mn-lt"/>
              </a:rPr>
              <a:t>SCRUM ?</a:t>
            </a:r>
          </a:p>
        </p:txBody>
      </p:sp>
      <p:pic>
        <p:nvPicPr>
          <p:cNvPr id="5132" name="Picture 12" descr="3d maz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4000504"/>
            <a:ext cx="2857500" cy="21336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357686" y="3357562"/>
            <a:ext cx="3214687" cy="10779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3200" b="1" i="1" dirty="0">
                <a:latin typeface="+mn-lt"/>
              </a:rPr>
              <a:t>Does it really matter?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15074" y="3929066"/>
            <a:ext cx="2857520" cy="2214578"/>
          </a:xfrm>
          <a:prstGeom prst="rect">
            <a:avLst/>
          </a:prstGeom>
          <a:gradFill flip="none" rotWithShape="1">
            <a:gsLst>
              <a:gs pos="40000">
                <a:schemeClr val="bg1">
                  <a:lumMod val="95000"/>
                  <a:alpha val="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49263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Heavy" pitchFamily="34" charset="0"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Scott Logic - Diversity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042303" cy="5214974"/>
          </a:xfrm>
        </p:spPr>
        <p:txBody>
          <a:bodyPr/>
          <a:lstStyle/>
          <a:p>
            <a:r>
              <a:rPr lang="en-GB" sz="2400" dirty="0" smtClean="0"/>
              <a:t>Diverse range of clients</a:t>
            </a:r>
          </a:p>
          <a:p>
            <a:pPr lvl="1"/>
            <a:r>
              <a:rPr lang="en-GB" sz="2400" dirty="0" smtClean="0"/>
              <a:t>Diverse range of </a:t>
            </a:r>
            <a:r>
              <a:rPr lang="en-GB" sz="2400" dirty="0" smtClean="0"/>
              <a:t>methodologies</a:t>
            </a:r>
          </a:p>
          <a:p>
            <a:pPr lvl="1"/>
            <a:r>
              <a:rPr lang="en-GB" sz="2400" dirty="0" smtClean="0"/>
              <a:t>Global: New York, Tokyo, Denmark, …</a:t>
            </a:r>
            <a:endParaRPr lang="en-GB" sz="2400" dirty="0" smtClean="0"/>
          </a:p>
          <a:p>
            <a:r>
              <a:rPr lang="en-GB" sz="2400" dirty="0" smtClean="0"/>
              <a:t>Diverse range of projects</a:t>
            </a:r>
          </a:p>
          <a:p>
            <a:pPr lvl="1"/>
            <a:r>
              <a:rPr lang="en-GB" sz="2400" dirty="0" smtClean="0"/>
              <a:t>Small / large</a:t>
            </a:r>
          </a:p>
          <a:p>
            <a:pPr lvl="1"/>
            <a:r>
              <a:rPr lang="en-GB" sz="2400" dirty="0" smtClean="0"/>
              <a:t>Long / </a:t>
            </a:r>
            <a:r>
              <a:rPr lang="en-GB" sz="2400" dirty="0" smtClean="0"/>
              <a:t>short</a:t>
            </a:r>
            <a:endParaRPr lang="en-GB" sz="2400" dirty="0" smtClean="0"/>
          </a:p>
          <a:p>
            <a:r>
              <a:rPr lang="en-GB" sz="2400" dirty="0" smtClean="0"/>
              <a:t>Remote working</a:t>
            </a:r>
          </a:p>
          <a:p>
            <a:pPr lvl="1"/>
            <a:r>
              <a:rPr lang="en-GB" sz="2400" dirty="0" err="1" smtClean="0"/>
              <a:t>Timezone</a:t>
            </a:r>
            <a:r>
              <a:rPr lang="en-GB" sz="2400" dirty="0" smtClean="0"/>
              <a:t> / culture / language </a:t>
            </a:r>
          </a:p>
          <a:p>
            <a:pPr lvl="1"/>
            <a:r>
              <a:rPr lang="en-GB" sz="2400" dirty="0" smtClean="0"/>
              <a:t>Communication </a:t>
            </a:r>
            <a:endParaRPr lang="en-GB" sz="2400" dirty="0" smtClean="0"/>
          </a:p>
          <a:p>
            <a:r>
              <a:rPr lang="en-GB" sz="2400" dirty="0" smtClean="0"/>
              <a:t>Provides us with a range of experiences</a:t>
            </a:r>
          </a:p>
          <a:p>
            <a:pPr lvl="1"/>
            <a:r>
              <a:rPr lang="en-GB" sz="2400" dirty="0" smtClean="0"/>
              <a:t>Good and bad!</a:t>
            </a: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F2FD5D-ECAD-400D-88F7-79C6B3BF0089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7174" name="Picture 6" descr="Green+Red ap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3732" y="3286124"/>
            <a:ext cx="3144528" cy="2347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Challenges to project success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7829550" cy="4664075"/>
          </a:xfrm>
        </p:spPr>
        <p:txBody>
          <a:bodyPr/>
          <a:lstStyle/>
          <a:p>
            <a:r>
              <a:rPr lang="en-GB" sz="2800" dirty="0" smtClean="0"/>
              <a:t>Requirements</a:t>
            </a:r>
          </a:p>
          <a:p>
            <a:pPr lvl="1"/>
            <a:r>
              <a:rPr lang="en-GB" sz="2800" dirty="0" smtClean="0"/>
              <a:t>Understanding</a:t>
            </a:r>
          </a:p>
          <a:p>
            <a:pPr lvl="1"/>
            <a:r>
              <a:rPr lang="en-GB" sz="2800" dirty="0" smtClean="0"/>
              <a:t>Accommodating change</a:t>
            </a:r>
          </a:p>
          <a:p>
            <a:pPr lvl="1"/>
            <a:r>
              <a:rPr lang="en-GB" sz="2800" dirty="0" smtClean="0"/>
              <a:t>Capturing correctly</a:t>
            </a:r>
          </a:p>
          <a:p>
            <a:pPr lvl="1"/>
            <a:endParaRPr lang="en-GB" sz="2800" dirty="0" smtClean="0"/>
          </a:p>
          <a:p>
            <a:r>
              <a:rPr lang="en-GB" sz="2800" dirty="0" smtClean="0"/>
              <a:t>Estimation</a:t>
            </a:r>
          </a:p>
          <a:p>
            <a:pPr lvl="1"/>
            <a:r>
              <a:rPr lang="en-GB" sz="2800" dirty="0" smtClean="0"/>
              <a:t>Expert estimation is dominant approach</a:t>
            </a:r>
          </a:p>
          <a:p>
            <a:pPr lvl="1"/>
            <a:r>
              <a:rPr lang="en-GB" sz="2800" dirty="0" smtClean="0"/>
              <a:t>Typically over-optimistic</a:t>
            </a:r>
          </a:p>
          <a:p>
            <a:pPr lvl="1"/>
            <a:r>
              <a:rPr lang="en-GB" sz="2800" dirty="0" smtClean="0"/>
              <a:t>It is not easy!</a:t>
            </a:r>
          </a:p>
          <a:p>
            <a:pPr lvl="1"/>
            <a:endParaRPr lang="en-GB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99F1A5-A5F6-4E5D-B135-F6F21FED40D9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6150" name="Picture 6" descr="Box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4429132"/>
            <a:ext cx="2857500" cy="1600200"/>
          </a:xfrm>
          <a:prstGeom prst="rect">
            <a:avLst/>
          </a:prstGeom>
          <a:noFill/>
        </p:spPr>
      </p:pic>
      <p:pic>
        <p:nvPicPr>
          <p:cNvPr id="6152" name="Picture 8" descr="pile of books 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857232"/>
            <a:ext cx="1230630" cy="2714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	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273189" y="1143000"/>
            <a:ext cx="5299075" cy="1949450"/>
          </a:xfrm>
        </p:spPr>
        <p:txBody>
          <a:bodyPr/>
          <a:lstStyle/>
          <a:p>
            <a:r>
              <a:rPr lang="en-GB" sz="2800" dirty="0" smtClean="0"/>
              <a:t>Danish Investment Bank</a:t>
            </a:r>
          </a:p>
          <a:p>
            <a:pPr lvl="1"/>
            <a:r>
              <a:rPr lang="en-GB" sz="2800" dirty="0" smtClean="0"/>
              <a:t>Online Investment Bank</a:t>
            </a:r>
          </a:p>
          <a:p>
            <a:pPr lvl="1"/>
            <a:r>
              <a:rPr lang="en-GB" sz="2800" dirty="0" smtClean="0"/>
              <a:t>Their software is key to their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F98489-0DAB-47E7-A3A1-1A42F5D4A5C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3286125"/>
            <a:ext cx="32861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29124" y="3765566"/>
            <a:ext cx="5299075" cy="194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41313" indent="-341313" defTabSz="449263" eaLnBrk="0" hangingPunct="0">
              <a:lnSpc>
                <a:spcPct val="105000"/>
              </a:lnSpc>
              <a:spcBef>
                <a:spcPts val="600"/>
              </a:spcBef>
              <a:buClr>
                <a:srgbClr val="0066CC"/>
              </a:buClr>
              <a:buSzPct val="100000"/>
              <a:buFont typeface="Franklin Gothic Medium" pitchFamily="34" charset="0"/>
              <a:buChar char="•"/>
              <a:defRPr/>
            </a:pPr>
            <a:r>
              <a:rPr lang="en-GB" sz="2800" b="1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FX Options Board Project</a:t>
            </a:r>
          </a:p>
          <a:p>
            <a:pPr marL="668338" lvl="1" indent="-325438" defTabSz="449263" eaLnBrk="0" hangingPunct="0">
              <a:lnSpc>
                <a:spcPct val="105000"/>
              </a:lnSpc>
              <a:spcBef>
                <a:spcPts val="500"/>
              </a:spcBef>
              <a:buClr>
                <a:srgbClr val="0066CC"/>
              </a:buClr>
              <a:buSzPct val="100000"/>
              <a:buFont typeface="Franklin Gothic Medium" pitchFamily="34" charset="0"/>
              <a:buChar char="•"/>
              <a:defRPr/>
            </a:pPr>
            <a:r>
              <a:rPr lang="en-GB" sz="280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4 months to live</a:t>
            </a:r>
          </a:p>
          <a:p>
            <a:pPr marL="668338" lvl="1" indent="-325438" defTabSz="449263" eaLnBrk="0" hangingPunct="0">
              <a:lnSpc>
                <a:spcPct val="105000"/>
              </a:lnSpc>
              <a:spcBef>
                <a:spcPts val="500"/>
              </a:spcBef>
              <a:buClr>
                <a:srgbClr val="0066CC"/>
              </a:buClr>
              <a:buSzPct val="100000"/>
              <a:buFont typeface="Franklin Gothic Medium" pitchFamily="34" charset="0"/>
              <a:buChar char="•"/>
              <a:defRPr/>
            </a:pPr>
            <a:r>
              <a:rPr lang="en-GB" sz="2800" dirty="0"/>
              <a:t>SCRUM process</a:t>
            </a:r>
          </a:p>
          <a:p>
            <a:pPr marL="668338" lvl="1" indent="-325438" defTabSz="449263" eaLnBrk="0" hangingPunct="0">
              <a:lnSpc>
                <a:spcPct val="105000"/>
              </a:lnSpc>
              <a:spcBef>
                <a:spcPts val="500"/>
              </a:spcBef>
              <a:buClr>
                <a:srgbClr val="0066CC"/>
              </a:buClr>
              <a:buSzPct val="100000"/>
              <a:buFont typeface="Franklin Gothic Medium" pitchFamily="34" charset="0"/>
              <a:buChar char="•"/>
              <a:defRPr/>
            </a:pPr>
            <a:endParaRPr lang="en-GB" sz="2800" kern="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no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213">
            <a:off x="7426214" y="66791"/>
            <a:ext cx="1650995" cy="165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5" name="Picture 19" descr="Peop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4786322"/>
            <a:ext cx="1518038" cy="1052507"/>
          </a:xfrm>
          <a:prstGeom prst="rect">
            <a:avLst/>
          </a:prstGeom>
          <a:noFill/>
        </p:spPr>
      </p:pic>
      <p:pic>
        <p:nvPicPr>
          <p:cNvPr id="9233" name="Picture 17" descr="Peopl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500570"/>
            <a:ext cx="1143008" cy="1648569"/>
          </a:xfrm>
          <a:prstGeom prst="rect">
            <a:avLst/>
          </a:prstGeom>
          <a:noFill/>
        </p:spPr>
      </p:pic>
      <p:pic>
        <p:nvPicPr>
          <p:cNvPr id="9231" name="Picture 15" descr="Peopl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785926"/>
            <a:ext cx="1337306" cy="1928806"/>
          </a:xfrm>
          <a:prstGeom prst="rect">
            <a:avLst/>
          </a:prstGeom>
          <a:noFill/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Project structure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44516" y="1142984"/>
            <a:ext cx="8228012" cy="1663700"/>
          </a:xfrm>
        </p:spPr>
        <p:txBody>
          <a:bodyPr/>
          <a:lstStyle/>
          <a:p>
            <a:r>
              <a:rPr lang="en-GB" sz="2800" dirty="0" smtClean="0"/>
              <a:t>Small teams (3-6 people)</a:t>
            </a:r>
          </a:p>
          <a:p>
            <a:pPr lvl="1"/>
            <a:r>
              <a:rPr lang="en-GB" sz="2800" dirty="0" smtClean="0"/>
              <a:t>Split across sites</a:t>
            </a:r>
          </a:p>
          <a:p>
            <a:pPr lvl="1"/>
            <a:r>
              <a:rPr lang="en-GB" sz="2800" dirty="0" smtClean="0"/>
              <a:t>Component focussed</a:t>
            </a:r>
          </a:p>
          <a:p>
            <a:pPr lvl="1"/>
            <a:endParaRPr lang="en-GB" sz="2800" dirty="0" smtClean="0"/>
          </a:p>
          <a:p>
            <a:pPr lvl="1"/>
            <a:endParaRPr lang="en-GB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278CA8-0C08-4DCB-9539-907C42A86AE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9" name="Rounded Rectangle 8"/>
          <p:cNvSpPr/>
          <p:nvPr/>
        </p:nvSpPr>
        <p:spPr bwMode="auto">
          <a:xfrm>
            <a:off x="5715008" y="4929198"/>
            <a:ext cx="2357437" cy="746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buFont typeface="Franklin Gothic Heavy" pitchFamily="34" charset="0"/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Franklin Gothic Heavy" pitchFamily="34" charset="0"/>
              </a:rPr>
              <a:t>Back-end team</a:t>
            </a:r>
            <a:endParaRPr lang="en-GB" dirty="0">
              <a:solidFill>
                <a:schemeClr val="tx1"/>
              </a:solidFill>
              <a:latin typeface="Franklin Gothic Heavy" pitchFamily="34" charset="0"/>
            </a:endParaRPr>
          </a:p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buFont typeface="Franklin Gothic Heavy" pitchFamily="34" charset="0"/>
              <a:buNone/>
              <a:defRPr/>
            </a:pPr>
            <a:r>
              <a:rPr lang="en-GB" dirty="0">
                <a:solidFill>
                  <a:schemeClr val="tx1"/>
                </a:solidFill>
                <a:latin typeface="Franklin Gothic Heavy" pitchFamily="34" charset="0"/>
              </a:rPr>
              <a:t>3-6 Developers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143124" y="4929198"/>
            <a:ext cx="2357438" cy="746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defRPr/>
            </a:pPr>
            <a:r>
              <a:rPr lang="en-GB" dirty="0" smtClean="0">
                <a:solidFill>
                  <a:schemeClr val="tx1"/>
                </a:solidFill>
                <a:latin typeface="Franklin Gothic Heavy" pitchFamily="34" charset="0"/>
              </a:rPr>
              <a:t>Fron</a:t>
            </a:r>
            <a:r>
              <a:rPr lang="en-GB" dirty="0" smtClean="0">
                <a:solidFill>
                  <a:schemeClr val="tx1"/>
                </a:solidFill>
                <a:latin typeface="Franklin Gothic Heavy" pitchFamily="34" charset="0"/>
              </a:rPr>
              <a:t>t end-team</a:t>
            </a:r>
            <a:endParaRPr lang="en-GB" dirty="0">
              <a:solidFill>
                <a:schemeClr val="tx1"/>
              </a:solidFill>
              <a:latin typeface="Franklin Gothic Heavy" pitchFamily="34" charset="0"/>
            </a:endParaRPr>
          </a:p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chemeClr val="tx1"/>
                </a:solidFill>
                <a:latin typeface="Franklin Gothic Heavy" pitchFamily="34" charset="0"/>
              </a:rPr>
              <a:t>3-6 Developers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72215" y="2430038"/>
            <a:ext cx="2357437" cy="504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defTabSz="449263">
              <a:lnSpc>
                <a:spcPct val="105000"/>
              </a:lnSpc>
              <a:buClr>
                <a:srgbClr val="000000"/>
              </a:buClr>
              <a:buSzPct val="100000"/>
              <a:buFont typeface="Franklin Gothic Heavy" pitchFamily="34" charset="0"/>
              <a:buNone/>
              <a:defRPr/>
            </a:pPr>
            <a:r>
              <a:rPr lang="en-GB" dirty="0">
                <a:solidFill>
                  <a:schemeClr val="tx1"/>
                </a:solidFill>
                <a:latin typeface="Franklin Gothic Heavy" pitchFamily="34" charset="0"/>
              </a:rPr>
              <a:t>Business Owner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4643438" y="5357826"/>
            <a:ext cx="928688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3571874" y="3214686"/>
            <a:ext cx="2928952" cy="16430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6251588" y="4036224"/>
            <a:ext cx="164307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no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309213">
            <a:off x="7426214" y="66791"/>
            <a:ext cx="1650995" cy="165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Project lifecycle – kick-off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58829" y="1122375"/>
            <a:ext cx="8228013" cy="4664079"/>
          </a:xfrm>
        </p:spPr>
        <p:txBody>
          <a:bodyPr/>
          <a:lstStyle/>
          <a:p>
            <a:r>
              <a:rPr lang="en-GB" sz="2400" dirty="0" smtClean="0"/>
              <a:t>Lightweight requirements</a:t>
            </a:r>
          </a:p>
          <a:p>
            <a:pPr lvl="1"/>
            <a:r>
              <a:rPr lang="en-GB" sz="2400" dirty="0" smtClean="0"/>
              <a:t>Typically a few mock-ups and a perhaps some text</a:t>
            </a:r>
          </a:p>
          <a:p>
            <a:pPr lvl="1"/>
            <a:r>
              <a:rPr lang="en-GB" sz="2400" dirty="0" smtClean="0"/>
              <a:t>Visual mock-ups double as marketing tools</a:t>
            </a:r>
          </a:p>
          <a:p>
            <a:r>
              <a:rPr lang="en-GB" sz="2400" dirty="0" smtClean="0"/>
              <a:t>Assemble teams</a:t>
            </a:r>
          </a:p>
          <a:p>
            <a:r>
              <a:rPr lang="en-GB" sz="2400" dirty="0" smtClean="0"/>
              <a:t>Initial milestones determined</a:t>
            </a:r>
          </a:p>
          <a:p>
            <a:pPr lvl="1"/>
            <a:r>
              <a:rPr lang="en-GB" sz="2400" dirty="0" smtClean="0"/>
              <a:t>Milestones are used as progress markers</a:t>
            </a:r>
          </a:p>
          <a:p>
            <a:r>
              <a:rPr lang="en-GB" sz="2400" dirty="0" smtClean="0"/>
              <a:t>Initial backlog of tasks constructed</a:t>
            </a:r>
          </a:p>
          <a:p>
            <a:pPr lvl="1"/>
            <a:r>
              <a:rPr lang="en-GB" sz="2400" dirty="0" smtClean="0"/>
              <a:t>High level</a:t>
            </a:r>
          </a:p>
          <a:p>
            <a:pPr lvl="1"/>
            <a:r>
              <a:rPr lang="en-GB" sz="2400" dirty="0" smtClean="0"/>
              <a:t>Component focussed</a:t>
            </a:r>
          </a:p>
          <a:p>
            <a:pPr lvl="1"/>
            <a:r>
              <a:rPr lang="en-GB" sz="2400" dirty="0" smtClean="0"/>
              <a:t>Measured in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88222-9D3C-4BAF-A768-091284DBA1C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10246" name="Picture 6" descr="green 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3286124"/>
            <a:ext cx="2143125" cy="2857500"/>
          </a:xfrm>
          <a:prstGeom prst="rect">
            <a:avLst/>
          </a:prstGeom>
          <a:noFill/>
        </p:spPr>
      </p:pic>
      <p:pic>
        <p:nvPicPr>
          <p:cNvPr id="6" name="Picture 5" descr="no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213">
            <a:off x="7426214" y="66791"/>
            <a:ext cx="1650995" cy="165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CCFF"/>
            </a:gs>
            <a:gs pos="100000">
              <a:srgbClr val="DDDDDD"/>
            </a:gs>
          </a:gsLst>
          <a:path path="rect">
            <a:fillToRect l="50000" t="50000" r="50000" b="50000"/>
          </a:path>
        </a:gradFill>
        <a:ln w="127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449263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Franklin Gothic Heavy" pitchFamily="34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CCFF"/>
            </a:gs>
            <a:gs pos="100000">
              <a:srgbClr val="DDDDDD"/>
            </a:gs>
          </a:gsLst>
          <a:path path="rect">
            <a:fillToRect l="50000" t="50000" r="50000" b="50000"/>
          </a:path>
        </a:gradFill>
        <a:ln w="127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449263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Franklin Gothic Heavy" pitchFamily="34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422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With Agile Development -               Communication is The Key</vt:lpstr>
      <vt:lpstr>We’re all doomed!</vt:lpstr>
      <vt:lpstr>What is Agile Development?</vt:lpstr>
      <vt:lpstr>Which methodology?</vt:lpstr>
      <vt:lpstr>Scott Logic - Diversity</vt:lpstr>
      <vt:lpstr>Challenges to project success </vt:lpstr>
      <vt:lpstr>Case Study </vt:lpstr>
      <vt:lpstr>Project structure</vt:lpstr>
      <vt:lpstr>Project lifecycle – kick-off</vt:lpstr>
      <vt:lpstr>Project lifecycle – start of Sprint</vt:lpstr>
      <vt:lpstr>Project lifecycle – daily meetings</vt:lpstr>
      <vt:lpstr>Project lifecycle – The burndown</vt:lpstr>
      <vt:lpstr>Case study</vt:lpstr>
      <vt:lpstr>Tackling the challenges</vt:lpstr>
      <vt:lpstr>Which methodology?</vt:lpstr>
      <vt:lpstr>Conclusions</vt:lpstr>
    </vt:vector>
  </TitlesOfParts>
  <Company>Scott Logic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Agile Development, Communication is The Key</dc:title>
  <dc:creator>Colin Eberhardt</dc:creator>
  <cp:lastModifiedBy>Colin Eberhardt</cp:lastModifiedBy>
  <cp:revision>298</cp:revision>
  <dcterms:created xsi:type="dcterms:W3CDTF">2010-01-08T16:49:01Z</dcterms:created>
  <dcterms:modified xsi:type="dcterms:W3CDTF">2010-01-19T14:20:28Z</dcterms:modified>
</cp:coreProperties>
</file>