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74" r:id="rId2"/>
    <p:sldId id="258" r:id="rId3"/>
    <p:sldId id="276" r:id="rId4"/>
    <p:sldId id="275" r:id="rId5"/>
    <p:sldId id="277" r:id="rId6"/>
    <p:sldId id="266" r:id="rId7"/>
    <p:sldId id="263" r:id="rId8"/>
    <p:sldId id="264" r:id="rId9"/>
    <p:sldId id="265" r:id="rId10"/>
    <p:sldId id="279" r:id="rId11"/>
    <p:sldId id="283" r:id="rId12"/>
    <p:sldId id="281" r:id="rId13"/>
    <p:sldId id="269" r:id="rId14"/>
    <p:sldId id="271" r:id="rId15"/>
    <p:sldId id="272" r:id="rId16"/>
    <p:sldId id="284" r:id="rId17"/>
    <p:sldId id="261" r:id="rId18"/>
    <p:sldId id="259" r:id="rId19"/>
    <p:sldId id="260" r:id="rId20"/>
    <p:sldId id="285" r:id="rId21"/>
    <p:sldId id="268" r:id="rId22"/>
    <p:sldId id="262" r:id="rId23"/>
    <p:sldId id="273" r:id="rId24"/>
    <p:sldId id="280" r:id="rId25"/>
    <p:sldId id="270" r:id="rId26"/>
    <p:sldId id="286" r:id="rId27"/>
    <p:sldId id="287" r:id="rId28"/>
    <p:sldId id="288" r:id="rId29"/>
    <p:sldId id="25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B7FB"/>
    <a:srgbClr val="0597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2" autoAdjust="0"/>
    <p:restoredTop sz="72059" autoAdjust="0"/>
  </p:normalViewPr>
  <p:slideViewPr>
    <p:cSldViewPr>
      <p:cViewPr>
        <p:scale>
          <a:sx n="66" d="100"/>
          <a:sy n="66" d="100"/>
        </p:scale>
        <p:origin x="-2304" y="-4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5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D5D08F-71BC-43C8-95B5-9D6573408303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35AEF32-EDDC-4B63-8AE6-EE4B96B47C19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dirty="0" err="1" smtClean="0"/>
            <a:t>UserControl</a:t>
          </a:r>
          <a:r>
            <a:rPr lang="en-GB" dirty="0" smtClean="0"/>
            <a:t> Constructor</a:t>
          </a:r>
          <a:endParaRPr lang="en-GB" dirty="0"/>
        </a:p>
      </dgm:t>
    </dgm:pt>
    <dgm:pt modelId="{EDA43CFE-67B4-4E36-ACD5-2F1A497A9437}" type="parTrans" cxnId="{53084461-EF5C-4188-AC2A-0F9F72A9317E}">
      <dgm:prSet/>
      <dgm:spPr/>
      <dgm:t>
        <a:bodyPr/>
        <a:lstStyle/>
        <a:p>
          <a:endParaRPr lang="en-GB"/>
        </a:p>
      </dgm:t>
    </dgm:pt>
    <dgm:pt modelId="{0CF23EED-E330-43EA-B531-D6FD8EB28339}" type="sibTrans" cxnId="{53084461-EF5C-4188-AC2A-0F9F72A9317E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GB"/>
        </a:p>
      </dgm:t>
    </dgm:pt>
    <dgm:pt modelId="{B60256DE-84D3-48E8-899F-F448B41CF890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dirty="0" err="1" smtClean="0"/>
            <a:t>MyControl</a:t>
          </a:r>
          <a:r>
            <a:rPr lang="en-GB" dirty="0" smtClean="0"/>
            <a:t> Constructor</a:t>
          </a:r>
          <a:endParaRPr lang="en-GB" dirty="0"/>
        </a:p>
      </dgm:t>
    </dgm:pt>
    <dgm:pt modelId="{E46EFAD3-6923-4FFB-8275-FE4CBFBE0CA9}" type="parTrans" cxnId="{65ACF27C-FD61-4814-B78A-91C4B83997C9}">
      <dgm:prSet/>
      <dgm:spPr/>
      <dgm:t>
        <a:bodyPr/>
        <a:lstStyle/>
        <a:p>
          <a:endParaRPr lang="en-GB"/>
        </a:p>
      </dgm:t>
    </dgm:pt>
    <dgm:pt modelId="{F8666E5B-32B5-471A-9CFF-8B094F913EE5}" type="sibTrans" cxnId="{65ACF27C-FD61-4814-B78A-91C4B83997C9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GB"/>
        </a:p>
      </dgm:t>
    </dgm:pt>
    <dgm:pt modelId="{73247275-C6C6-4F05-886C-673825631B14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dirty="0" err="1" smtClean="0"/>
            <a:t>MyControl</a:t>
          </a:r>
          <a:r>
            <a:rPr lang="en-GB" dirty="0" smtClean="0"/>
            <a:t> Loaded</a:t>
          </a:r>
          <a:endParaRPr lang="en-GB" dirty="0"/>
        </a:p>
      </dgm:t>
    </dgm:pt>
    <dgm:pt modelId="{D4DDBE82-EB3D-46B3-BA65-DEA7ED5E36A2}" type="parTrans" cxnId="{1912912C-316B-4656-A320-6A552A33B24C}">
      <dgm:prSet/>
      <dgm:spPr/>
      <dgm:t>
        <a:bodyPr/>
        <a:lstStyle/>
        <a:p>
          <a:endParaRPr lang="en-GB"/>
        </a:p>
      </dgm:t>
    </dgm:pt>
    <dgm:pt modelId="{94AD9546-497C-43C2-845B-6EBB7249F570}" type="sibTrans" cxnId="{1912912C-316B-4656-A320-6A552A33B24C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GB"/>
        </a:p>
      </dgm:t>
    </dgm:pt>
    <dgm:pt modelId="{45E70433-76C2-4A70-93B7-18637333F2EA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dirty="0" err="1" smtClean="0"/>
            <a:t>UserControl</a:t>
          </a:r>
          <a:r>
            <a:rPr lang="en-GB" dirty="0" smtClean="0"/>
            <a:t> Loaded</a:t>
          </a:r>
          <a:endParaRPr lang="en-GB" dirty="0"/>
        </a:p>
      </dgm:t>
    </dgm:pt>
    <dgm:pt modelId="{02638386-0287-4CE7-A94B-69194296DA00}" type="parTrans" cxnId="{9FBACC75-D1C4-411C-BB8A-6879490418D0}">
      <dgm:prSet/>
      <dgm:spPr/>
      <dgm:t>
        <a:bodyPr/>
        <a:lstStyle/>
        <a:p>
          <a:endParaRPr lang="en-GB"/>
        </a:p>
      </dgm:t>
    </dgm:pt>
    <dgm:pt modelId="{376134A3-06B1-4907-871C-56EC9A391099}" type="sibTrans" cxnId="{9FBACC75-D1C4-411C-BB8A-6879490418D0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GB"/>
        </a:p>
      </dgm:t>
    </dgm:pt>
    <dgm:pt modelId="{F32A4251-F8F1-479C-97C2-30F12A2D1812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dirty="0" err="1" smtClean="0"/>
            <a:t>MyControl</a:t>
          </a:r>
          <a:r>
            <a:rPr lang="en-GB" dirty="0" smtClean="0"/>
            <a:t> </a:t>
          </a:r>
          <a:r>
            <a:rPr lang="en-GB" dirty="0" err="1" smtClean="0"/>
            <a:t>OnApplyTemplate</a:t>
          </a:r>
          <a:endParaRPr lang="en-GB" dirty="0"/>
        </a:p>
      </dgm:t>
    </dgm:pt>
    <dgm:pt modelId="{526AE48F-1C51-4F1E-890A-B490A2A22E12}" type="parTrans" cxnId="{8E155D45-8436-4BC3-9F81-BE3DAF572C39}">
      <dgm:prSet/>
      <dgm:spPr/>
      <dgm:t>
        <a:bodyPr/>
        <a:lstStyle/>
        <a:p>
          <a:endParaRPr lang="en-GB"/>
        </a:p>
      </dgm:t>
    </dgm:pt>
    <dgm:pt modelId="{2EBF64A7-D2B2-47F6-A8FC-93D2A1FEC670}" type="sibTrans" cxnId="{8E155D45-8436-4BC3-9F81-BE3DAF572C39}">
      <dgm:prSet/>
      <dgm:spPr/>
      <dgm:t>
        <a:bodyPr/>
        <a:lstStyle/>
        <a:p>
          <a:endParaRPr lang="en-GB"/>
        </a:p>
      </dgm:t>
    </dgm:pt>
    <dgm:pt modelId="{D36752B1-6712-4D97-9682-95B2126F11A9}" type="pres">
      <dgm:prSet presAssocID="{8BD5D08F-71BC-43C8-95B5-9D6573408303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E63BBFFF-3353-4150-A67D-4EF0E9551D62}" type="pres">
      <dgm:prSet presAssocID="{8BD5D08F-71BC-43C8-95B5-9D6573408303}" presName="dummyMaxCanvas" presStyleCnt="0">
        <dgm:presLayoutVars/>
      </dgm:prSet>
      <dgm:spPr/>
    </dgm:pt>
    <dgm:pt modelId="{3E45AFB0-57F7-478A-9727-F0E711D323D0}" type="pres">
      <dgm:prSet presAssocID="{8BD5D08F-71BC-43C8-95B5-9D6573408303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8DF97AE-90E9-4E3D-BAE2-A58A81EA1ADD}" type="pres">
      <dgm:prSet presAssocID="{8BD5D08F-71BC-43C8-95B5-9D6573408303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046CD64-AECC-4A55-941B-21A26E78617C}" type="pres">
      <dgm:prSet presAssocID="{8BD5D08F-71BC-43C8-95B5-9D6573408303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C8F65EA-47A4-44DE-B771-C807392234F2}" type="pres">
      <dgm:prSet presAssocID="{8BD5D08F-71BC-43C8-95B5-9D6573408303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33ADE33-4D2C-47A3-B8AF-93D835D37D9F}" type="pres">
      <dgm:prSet presAssocID="{8BD5D08F-71BC-43C8-95B5-9D6573408303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BDAFB2B-C9E3-494E-8841-78764590731E}" type="pres">
      <dgm:prSet presAssocID="{8BD5D08F-71BC-43C8-95B5-9D6573408303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DC15A66-F1E5-4F55-9E0F-931DC0B0EC60}" type="pres">
      <dgm:prSet presAssocID="{8BD5D08F-71BC-43C8-95B5-9D6573408303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60A2D61-FA2C-4494-9333-26CD1BD7F046}" type="pres">
      <dgm:prSet presAssocID="{8BD5D08F-71BC-43C8-95B5-9D6573408303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0A620BD-984A-455F-B596-DB22CB012A27}" type="pres">
      <dgm:prSet presAssocID="{8BD5D08F-71BC-43C8-95B5-9D6573408303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28812AC-0D65-47BD-A2EB-1CEAEB01C73C}" type="pres">
      <dgm:prSet presAssocID="{8BD5D08F-71BC-43C8-95B5-9D6573408303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B984C0F-ECBD-4A71-A2E9-8D8241371B04}" type="pres">
      <dgm:prSet presAssocID="{8BD5D08F-71BC-43C8-95B5-9D6573408303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4D5B632-81AF-4839-BB30-8586C97F6807}" type="pres">
      <dgm:prSet presAssocID="{8BD5D08F-71BC-43C8-95B5-9D6573408303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010663B-BB89-40D9-9094-D065EB3E1740}" type="pres">
      <dgm:prSet presAssocID="{8BD5D08F-71BC-43C8-95B5-9D6573408303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FD96889-2738-4402-B1D8-17CF7F2A23CD}" type="pres">
      <dgm:prSet presAssocID="{8BD5D08F-71BC-43C8-95B5-9D6573408303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B0B0A635-9F11-4292-ADC7-B961E2BF278A}" type="presOf" srcId="{F32A4251-F8F1-479C-97C2-30F12A2D1812}" destId="{AFD96889-2738-4402-B1D8-17CF7F2A23CD}" srcOrd="1" destOrd="0" presId="urn:microsoft.com/office/officeart/2005/8/layout/vProcess5"/>
    <dgm:cxn modelId="{20D62EC0-4214-45F3-9854-13EC06CFE639}" type="presOf" srcId="{F32A4251-F8F1-479C-97C2-30F12A2D1812}" destId="{533ADE33-4D2C-47A3-B8AF-93D835D37D9F}" srcOrd="0" destOrd="0" presId="urn:microsoft.com/office/officeart/2005/8/layout/vProcess5"/>
    <dgm:cxn modelId="{1912912C-316B-4656-A320-6A552A33B24C}" srcId="{8BD5D08F-71BC-43C8-95B5-9D6573408303}" destId="{73247275-C6C6-4F05-886C-673825631B14}" srcOrd="2" destOrd="0" parTransId="{D4DDBE82-EB3D-46B3-BA65-DEA7ED5E36A2}" sibTransId="{94AD9546-497C-43C2-845B-6EBB7249F570}"/>
    <dgm:cxn modelId="{EAE4A9C1-7385-4217-9E09-0AD022FFEFE9}" type="presOf" srcId="{735AEF32-EDDC-4B63-8AE6-EE4B96B47C19}" destId="{3E45AFB0-57F7-478A-9727-F0E711D323D0}" srcOrd="0" destOrd="0" presId="urn:microsoft.com/office/officeart/2005/8/layout/vProcess5"/>
    <dgm:cxn modelId="{5C5C2C54-41C9-4340-84A9-BDEDB0E7D009}" type="presOf" srcId="{376134A3-06B1-4907-871C-56EC9A391099}" destId="{F0A620BD-984A-455F-B596-DB22CB012A27}" srcOrd="0" destOrd="0" presId="urn:microsoft.com/office/officeart/2005/8/layout/vProcess5"/>
    <dgm:cxn modelId="{AD492CFA-8C39-465A-84CF-52FB13EA8A0A}" type="presOf" srcId="{0CF23EED-E330-43EA-B531-D6FD8EB28339}" destId="{5BDAFB2B-C9E3-494E-8841-78764590731E}" srcOrd="0" destOrd="0" presId="urn:microsoft.com/office/officeart/2005/8/layout/vProcess5"/>
    <dgm:cxn modelId="{53084461-EF5C-4188-AC2A-0F9F72A9317E}" srcId="{8BD5D08F-71BC-43C8-95B5-9D6573408303}" destId="{735AEF32-EDDC-4B63-8AE6-EE4B96B47C19}" srcOrd="0" destOrd="0" parTransId="{EDA43CFE-67B4-4E36-ACD5-2F1A497A9437}" sibTransId="{0CF23EED-E330-43EA-B531-D6FD8EB28339}"/>
    <dgm:cxn modelId="{402D5F98-B7E0-43B7-9310-1661C9A5BD6B}" type="presOf" srcId="{45E70433-76C2-4A70-93B7-18637333F2EA}" destId="{B010663B-BB89-40D9-9094-D065EB3E1740}" srcOrd="1" destOrd="0" presId="urn:microsoft.com/office/officeart/2005/8/layout/vProcess5"/>
    <dgm:cxn modelId="{F88E8CA7-5785-4532-B833-259CE059BBEA}" type="presOf" srcId="{735AEF32-EDDC-4B63-8AE6-EE4B96B47C19}" destId="{A28812AC-0D65-47BD-A2EB-1CEAEB01C73C}" srcOrd="1" destOrd="0" presId="urn:microsoft.com/office/officeart/2005/8/layout/vProcess5"/>
    <dgm:cxn modelId="{8BC0EA66-8272-42A2-8915-6DC21C823E48}" type="presOf" srcId="{8BD5D08F-71BC-43C8-95B5-9D6573408303}" destId="{D36752B1-6712-4D97-9682-95B2126F11A9}" srcOrd="0" destOrd="0" presId="urn:microsoft.com/office/officeart/2005/8/layout/vProcess5"/>
    <dgm:cxn modelId="{93C1E23C-4184-4FEE-9036-1031D74947CB}" type="presOf" srcId="{94AD9546-497C-43C2-845B-6EBB7249F570}" destId="{560A2D61-FA2C-4494-9333-26CD1BD7F046}" srcOrd="0" destOrd="0" presId="urn:microsoft.com/office/officeart/2005/8/layout/vProcess5"/>
    <dgm:cxn modelId="{9B957E3C-BAD6-438C-94F0-D4734A26C39B}" type="presOf" srcId="{F8666E5B-32B5-471A-9CFF-8B094F913EE5}" destId="{8DC15A66-F1E5-4F55-9E0F-931DC0B0EC60}" srcOrd="0" destOrd="0" presId="urn:microsoft.com/office/officeart/2005/8/layout/vProcess5"/>
    <dgm:cxn modelId="{E5A89598-957B-42C0-BDA5-F073B29B7DD2}" type="presOf" srcId="{B60256DE-84D3-48E8-899F-F448B41CF890}" destId="{3B984C0F-ECBD-4A71-A2E9-8D8241371B04}" srcOrd="1" destOrd="0" presId="urn:microsoft.com/office/officeart/2005/8/layout/vProcess5"/>
    <dgm:cxn modelId="{62A04A17-F96E-4E83-8101-B33B9CC73B50}" type="presOf" srcId="{73247275-C6C6-4F05-886C-673825631B14}" destId="{3046CD64-AECC-4A55-941B-21A26E78617C}" srcOrd="0" destOrd="0" presId="urn:microsoft.com/office/officeart/2005/8/layout/vProcess5"/>
    <dgm:cxn modelId="{8E155D45-8436-4BC3-9F81-BE3DAF572C39}" srcId="{8BD5D08F-71BC-43C8-95B5-9D6573408303}" destId="{F32A4251-F8F1-479C-97C2-30F12A2D1812}" srcOrd="4" destOrd="0" parTransId="{526AE48F-1C51-4F1E-890A-B490A2A22E12}" sibTransId="{2EBF64A7-D2B2-47F6-A8FC-93D2A1FEC670}"/>
    <dgm:cxn modelId="{65ACF27C-FD61-4814-B78A-91C4B83997C9}" srcId="{8BD5D08F-71BC-43C8-95B5-9D6573408303}" destId="{B60256DE-84D3-48E8-899F-F448B41CF890}" srcOrd="1" destOrd="0" parTransId="{E46EFAD3-6923-4FFB-8275-FE4CBFBE0CA9}" sibTransId="{F8666E5B-32B5-471A-9CFF-8B094F913EE5}"/>
    <dgm:cxn modelId="{C0269C66-3AF3-4150-9284-723651244D29}" type="presOf" srcId="{45E70433-76C2-4A70-93B7-18637333F2EA}" destId="{1C8F65EA-47A4-44DE-B771-C807392234F2}" srcOrd="0" destOrd="0" presId="urn:microsoft.com/office/officeart/2005/8/layout/vProcess5"/>
    <dgm:cxn modelId="{31B5891A-021B-47A2-9FC6-74F354897987}" type="presOf" srcId="{73247275-C6C6-4F05-886C-673825631B14}" destId="{54D5B632-81AF-4839-BB30-8586C97F6807}" srcOrd="1" destOrd="0" presId="urn:microsoft.com/office/officeart/2005/8/layout/vProcess5"/>
    <dgm:cxn modelId="{6F1F2DFA-F1CC-44CA-9ED3-21098B4022A4}" type="presOf" srcId="{B60256DE-84D3-48E8-899F-F448B41CF890}" destId="{38DF97AE-90E9-4E3D-BAE2-A58A81EA1ADD}" srcOrd="0" destOrd="0" presId="urn:microsoft.com/office/officeart/2005/8/layout/vProcess5"/>
    <dgm:cxn modelId="{9FBACC75-D1C4-411C-BB8A-6879490418D0}" srcId="{8BD5D08F-71BC-43C8-95B5-9D6573408303}" destId="{45E70433-76C2-4A70-93B7-18637333F2EA}" srcOrd="3" destOrd="0" parTransId="{02638386-0287-4CE7-A94B-69194296DA00}" sibTransId="{376134A3-06B1-4907-871C-56EC9A391099}"/>
    <dgm:cxn modelId="{2B379B17-6ED8-4932-8D4D-029988A8E586}" type="presParOf" srcId="{D36752B1-6712-4D97-9682-95B2126F11A9}" destId="{E63BBFFF-3353-4150-A67D-4EF0E9551D62}" srcOrd="0" destOrd="0" presId="urn:microsoft.com/office/officeart/2005/8/layout/vProcess5"/>
    <dgm:cxn modelId="{030F2B39-DB26-4AF0-8CD3-4895CCB9539E}" type="presParOf" srcId="{D36752B1-6712-4D97-9682-95B2126F11A9}" destId="{3E45AFB0-57F7-478A-9727-F0E711D323D0}" srcOrd="1" destOrd="0" presId="urn:microsoft.com/office/officeart/2005/8/layout/vProcess5"/>
    <dgm:cxn modelId="{67BC7DF8-0AEE-4951-A057-2859EA455950}" type="presParOf" srcId="{D36752B1-6712-4D97-9682-95B2126F11A9}" destId="{38DF97AE-90E9-4E3D-BAE2-A58A81EA1ADD}" srcOrd="2" destOrd="0" presId="urn:microsoft.com/office/officeart/2005/8/layout/vProcess5"/>
    <dgm:cxn modelId="{64F6CA28-64F8-4DEF-8F97-8D7FB2A90137}" type="presParOf" srcId="{D36752B1-6712-4D97-9682-95B2126F11A9}" destId="{3046CD64-AECC-4A55-941B-21A26E78617C}" srcOrd="3" destOrd="0" presId="urn:microsoft.com/office/officeart/2005/8/layout/vProcess5"/>
    <dgm:cxn modelId="{0915352E-752D-433E-946F-86AD562FCC50}" type="presParOf" srcId="{D36752B1-6712-4D97-9682-95B2126F11A9}" destId="{1C8F65EA-47A4-44DE-B771-C807392234F2}" srcOrd="4" destOrd="0" presId="urn:microsoft.com/office/officeart/2005/8/layout/vProcess5"/>
    <dgm:cxn modelId="{F4D129EC-292D-49CE-969D-C553B688A836}" type="presParOf" srcId="{D36752B1-6712-4D97-9682-95B2126F11A9}" destId="{533ADE33-4D2C-47A3-B8AF-93D835D37D9F}" srcOrd="5" destOrd="0" presId="urn:microsoft.com/office/officeart/2005/8/layout/vProcess5"/>
    <dgm:cxn modelId="{A784768A-EBEB-466A-955F-586E731C31D0}" type="presParOf" srcId="{D36752B1-6712-4D97-9682-95B2126F11A9}" destId="{5BDAFB2B-C9E3-494E-8841-78764590731E}" srcOrd="6" destOrd="0" presId="urn:microsoft.com/office/officeart/2005/8/layout/vProcess5"/>
    <dgm:cxn modelId="{8651BBE3-D437-4D1C-9923-317AA3991F1E}" type="presParOf" srcId="{D36752B1-6712-4D97-9682-95B2126F11A9}" destId="{8DC15A66-F1E5-4F55-9E0F-931DC0B0EC60}" srcOrd="7" destOrd="0" presId="urn:microsoft.com/office/officeart/2005/8/layout/vProcess5"/>
    <dgm:cxn modelId="{916DC130-2528-483D-B836-42167C2EE14A}" type="presParOf" srcId="{D36752B1-6712-4D97-9682-95B2126F11A9}" destId="{560A2D61-FA2C-4494-9333-26CD1BD7F046}" srcOrd="8" destOrd="0" presId="urn:microsoft.com/office/officeart/2005/8/layout/vProcess5"/>
    <dgm:cxn modelId="{130D1D9A-2871-481C-B680-EA4CF6E4AFE2}" type="presParOf" srcId="{D36752B1-6712-4D97-9682-95B2126F11A9}" destId="{F0A620BD-984A-455F-B596-DB22CB012A27}" srcOrd="9" destOrd="0" presId="urn:microsoft.com/office/officeart/2005/8/layout/vProcess5"/>
    <dgm:cxn modelId="{4865CC8F-84D0-4397-9CDF-07CD042557DB}" type="presParOf" srcId="{D36752B1-6712-4D97-9682-95B2126F11A9}" destId="{A28812AC-0D65-47BD-A2EB-1CEAEB01C73C}" srcOrd="10" destOrd="0" presId="urn:microsoft.com/office/officeart/2005/8/layout/vProcess5"/>
    <dgm:cxn modelId="{AF468A9D-CD96-4C75-A698-E2E8370D9AA6}" type="presParOf" srcId="{D36752B1-6712-4D97-9682-95B2126F11A9}" destId="{3B984C0F-ECBD-4A71-A2E9-8D8241371B04}" srcOrd="11" destOrd="0" presId="urn:microsoft.com/office/officeart/2005/8/layout/vProcess5"/>
    <dgm:cxn modelId="{492C8D45-A725-4C76-ADDB-DF9266AB5547}" type="presParOf" srcId="{D36752B1-6712-4D97-9682-95B2126F11A9}" destId="{54D5B632-81AF-4839-BB30-8586C97F6807}" srcOrd="12" destOrd="0" presId="urn:microsoft.com/office/officeart/2005/8/layout/vProcess5"/>
    <dgm:cxn modelId="{C552EFF4-9DD1-41D7-A0D1-98774555BD34}" type="presParOf" srcId="{D36752B1-6712-4D97-9682-95B2126F11A9}" destId="{B010663B-BB89-40D9-9094-D065EB3E1740}" srcOrd="13" destOrd="0" presId="urn:microsoft.com/office/officeart/2005/8/layout/vProcess5"/>
    <dgm:cxn modelId="{85D8582D-71DC-4599-9B93-51B339979DCC}" type="presParOf" srcId="{D36752B1-6712-4D97-9682-95B2126F11A9}" destId="{AFD96889-2738-4402-B1D8-17CF7F2A23CD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3A05E2-0B5F-4197-9137-CCADAA03DA41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EBD46A8-4001-4C5A-8161-FC3C2D611763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dirty="0" err="1" smtClean="0"/>
            <a:t>UserControl</a:t>
          </a:r>
          <a:r>
            <a:rPr lang="en-GB" dirty="0" smtClean="0"/>
            <a:t> Constructor</a:t>
          </a:r>
          <a:endParaRPr lang="en-GB" dirty="0"/>
        </a:p>
      </dgm:t>
    </dgm:pt>
    <dgm:pt modelId="{27B17924-3E60-4D96-BB76-A93E6AA7A699}" type="parTrans" cxnId="{A3370014-CEB4-4540-97D5-AF0F563BAEB1}">
      <dgm:prSet/>
      <dgm:spPr/>
      <dgm:t>
        <a:bodyPr/>
        <a:lstStyle/>
        <a:p>
          <a:endParaRPr lang="en-GB"/>
        </a:p>
      </dgm:t>
    </dgm:pt>
    <dgm:pt modelId="{32EBFC4A-8187-4243-8C70-6035FF2CC1C8}" type="sibTrans" cxnId="{A3370014-CEB4-4540-97D5-AF0F563BAEB1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GB"/>
        </a:p>
      </dgm:t>
    </dgm:pt>
    <dgm:pt modelId="{F73DFAE1-CCC0-4715-A6A5-16E0B6FA9BC9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dirty="0" err="1" smtClean="0"/>
            <a:t>MyControl</a:t>
          </a:r>
          <a:r>
            <a:rPr lang="en-GB" dirty="0" smtClean="0"/>
            <a:t> Constructor</a:t>
          </a:r>
          <a:endParaRPr lang="en-GB" dirty="0"/>
        </a:p>
      </dgm:t>
    </dgm:pt>
    <dgm:pt modelId="{3177BDE5-AF8F-40A7-A5B9-5D8EF0FB798E}" type="parTrans" cxnId="{C8C50118-AA27-42FB-8759-3BE791CF2DFD}">
      <dgm:prSet/>
      <dgm:spPr/>
      <dgm:t>
        <a:bodyPr/>
        <a:lstStyle/>
        <a:p>
          <a:endParaRPr lang="en-GB"/>
        </a:p>
      </dgm:t>
    </dgm:pt>
    <dgm:pt modelId="{9C3BDB45-7798-430E-A8B2-2CA8DF8FDDDB}" type="sibTrans" cxnId="{C8C50118-AA27-42FB-8759-3BE791CF2DFD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GB"/>
        </a:p>
      </dgm:t>
    </dgm:pt>
    <dgm:pt modelId="{D07692F2-DA5B-4DC9-8180-7F513531A15D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dirty="0" err="1" smtClean="0"/>
            <a:t>MyControl</a:t>
          </a:r>
          <a:r>
            <a:rPr lang="en-GB" dirty="0" smtClean="0"/>
            <a:t> </a:t>
          </a:r>
          <a:r>
            <a:rPr lang="en-GB" dirty="0" err="1" smtClean="0"/>
            <a:t>OnApplyTemplate</a:t>
          </a:r>
          <a:endParaRPr lang="en-GB" dirty="0"/>
        </a:p>
      </dgm:t>
    </dgm:pt>
    <dgm:pt modelId="{3B46A108-E263-41E7-A8C5-526B4821C212}" type="parTrans" cxnId="{1B932B27-1272-4A4F-8CA5-95A59984A581}">
      <dgm:prSet/>
      <dgm:spPr/>
      <dgm:t>
        <a:bodyPr/>
        <a:lstStyle/>
        <a:p>
          <a:endParaRPr lang="en-GB"/>
        </a:p>
      </dgm:t>
    </dgm:pt>
    <dgm:pt modelId="{FF6961A9-AEA6-413F-BB96-5D205FAA6076}" type="sibTrans" cxnId="{1B932B27-1272-4A4F-8CA5-95A59984A581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GB"/>
        </a:p>
      </dgm:t>
    </dgm:pt>
    <dgm:pt modelId="{B7AA08E0-5D8B-423E-8E13-E317B614A038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dirty="0" err="1" smtClean="0"/>
            <a:t>MyControl</a:t>
          </a:r>
          <a:r>
            <a:rPr lang="en-GB" dirty="0" smtClean="0"/>
            <a:t> Loaded</a:t>
          </a:r>
          <a:endParaRPr lang="en-GB" dirty="0"/>
        </a:p>
      </dgm:t>
    </dgm:pt>
    <dgm:pt modelId="{984F65E5-FF44-4D4B-9D6E-B5D3161079F8}" type="parTrans" cxnId="{6DB2BE47-0C35-4F10-8C85-0339B2D31A79}">
      <dgm:prSet/>
      <dgm:spPr/>
      <dgm:t>
        <a:bodyPr/>
        <a:lstStyle/>
        <a:p>
          <a:endParaRPr lang="en-GB"/>
        </a:p>
      </dgm:t>
    </dgm:pt>
    <dgm:pt modelId="{AD705594-5BB4-4D4F-8555-E37090A024AF}" type="sibTrans" cxnId="{6DB2BE47-0C35-4F10-8C85-0339B2D31A79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GB"/>
        </a:p>
      </dgm:t>
    </dgm:pt>
    <dgm:pt modelId="{9F47EDC1-4118-4EB2-96ED-91A3DB4429FC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dirty="0" err="1" smtClean="0"/>
            <a:t>UserControl</a:t>
          </a:r>
          <a:r>
            <a:rPr lang="en-GB" dirty="0" smtClean="0"/>
            <a:t> Loaded</a:t>
          </a:r>
          <a:endParaRPr lang="en-GB" dirty="0"/>
        </a:p>
      </dgm:t>
    </dgm:pt>
    <dgm:pt modelId="{1A268C70-80C0-44EC-A49B-0C8F18BD128E}" type="parTrans" cxnId="{F98AEB12-40A0-4ADC-A0B8-B91555109FE0}">
      <dgm:prSet/>
      <dgm:spPr/>
      <dgm:t>
        <a:bodyPr/>
        <a:lstStyle/>
        <a:p>
          <a:endParaRPr lang="en-GB"/>
        </a:p>
      </dgm:t>
    </dgm:pt>
    <dgm:pt modelId="{FDAFDB2A-9FCF-4C37-B69A-D4275171C411}" type="sibTrans" cxnId="{F98AEB12-40A0-4ADC-A0B8-B91555109FE0}">
      <dgm:prSet/>
      <dgm:spPr/>
      <dgm:t>
        <a:bodyPr/>
        <a:lstStyle/>
        <a:p>
          <a:endParaRPr lang="en-GB"/>
        </a:p>
      </dgm:t>
    </dgm:pt>
    <dgm:pt modelId="{6BAB8896-A425-4BCB-B57C-089F699630EB}" type="pres">
      <dgm:prSet presAssocID="{093A05E2-0B5F-4197-9137-CCADAA03DA41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D495D178-89BC-40BF-A384-746CB8BC7524}" type="pres">
      <dgm:prSet presAssocID="{093A05E2-0B5F-4197-9137-CCADAA03DA41}" presName="dummyMaxCanvas" presStyleCnt="0">
        <dgm:presLayoutVars/>
      </dgm:prSet>
      <dgm:spPr/>
    </dgm:pt>
    <dgm:pt modelId="{5C8293B0-F814-40C3-A61A-8A4876CBD66F}" type="pres">
      <dgm:prSet presAssocID="{093A05E2-0B5F-4197-9137-CCADAA03DA41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06B370C-2922-4158-869A-6D42B6C0033D}" type="pres">
      <dgm:prSet presAssocID="{093A05E2-0B5F-4197-9137-CCADAA03DA41}" presName="FiveNodes_2" presStyleLbl="node1" presStyleIdx="1" presStyleCnt="5" custLinFactNeighborX="1723" custLinFactNeighborY="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7028F70-DB43-4043-BCBF-0C1781906CD5}" type="pres">
      <dgm:prSet presAssocID="{093A05E2-0B5F-4197-9137-CCADAA03DA41}" presName="FiveNodes_3" presStyleLbl="node1" presStyleIdx="2" presStyleCnt="5" custLinFactNeighborX="1723" custLinFactNeighborY="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37542CB-06CE-43E9-8364-84668E5C11E9}" type="pres">
      <dgm:prSet presAssocID="{093A05E2-0B5F-4197-9137-CCADAA03DA41}" presName="FiveNodes_4" presStyleLbl="node1" presStyleIdx="3" presStyleCnt="5" custLinFactNeighborX="1723" custLinFactNeighborY="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2AF54CE-2A68-4085-BA5F-06DD6175C1AA}" type="pres">
      <dgm:prSet presAssocID="{093A05E2-0B5F-4197-9137-CCADAA03DA41}" presName="FiveNodes_5" presStyleLbl="node1" presStyleIdx="4" presStyleCnt="5" custLinFactNeighborX="1723" custLinFactNeighborY="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A15D34B-974A-4461-88CA-944B0C0B2FA2}" type="pres">
      <dgm:prSet presAssocID="{093A05E2-0B5F-4197-9137-CCADAA03DA41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1B9E1DD-E278-4494-B9AB-9FC8F26B3887}" type="pres">
      <dgm:prSet presAssocID="{093A05E2-0B5F-4197-9137-CCADAA03DA41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F8F4551-76CC-4F8E-8559-1FE121C53896}" type="pres">
      <dgm:prSet presAssocID="{093A05E2-0B5F-4197-9137-CCADAA03DA41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4871195-88F9-48D4-A8A5-ADFBC70FE4AB}" type="pres">
      <dgm:prSet presAssocID="{093A05E2-0B5F-4197-9137-CCADAA03DA41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3053E9C-BCE8-47DD-BD04-09365A21BDD0}" type="pres">
      <dgm:prSet presAssocID="{093A05E2-0B5F-4197-9137-CCADAA03DA41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48D5118-EFF5-46FE-A121-32104DDF51F6}" type="pres">
      <dgm:prSet presAssocID="{093A05E2-0B5F-4197-9137-CCADAA03DA41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544D918-8C11-46DF-968B-8692AE28EC78}" type="pres">
      <dgm:prSet presAssocID="{093A05E2-0B5F-4197-9137-CCADAA03DA41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63EFE05-0E68-4887-B951-9909B095FFE9}" type="pres">
      <dgm:prSet presAssocID="{093A05E2-0B5F-4197-9137-CCADAA03DA41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0B6DEA0-49C6-4120-A446-9BEB588367FD}" type="pres">
      <dgm:prSet presAssocID="{093A05E2-0B5F-4197-9137-CCADAA03DA41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F98AEB12-40A0-4ADC-A0B8-B91555109FE0}" srcId="{093A05E2-0B5F-4197-9137-CCADAA03DA41}" destId="{9F47EDC1-4118-4EB2-96ED-91A3DB4429FC}" srcOrd="4" destOrd="0" parTransId="{1A268C70-80C0-44EC-A49B-0C8F18BD128E}" sibTransId="{FDAFDB2A-9FCF-4C37-B69A-D4275171C411}"/>
    <dgm:cxn modelId="{C630E708-3F8E-4784-96E8-49C0324EC7CB}" type="presOf" srcId="{32EBFC4A-8187-4243-8C70-6035FF2CC1C8}" destId="{9A15D34B-974A-4461-88CA-944B0C0B2FA2}" srcOrd="0" destOrd="0" presId="urn:microsoft.com/office/officeart/2005/8/layout/vProcess5"/>
    <dgm:cxn modelId="{89579D21-EE56-4224-8AFD-D1612D57AE66}" type="presOf" srcId="{B7AA08E0-5D8B-423E-8E13-E317B614A038}" destId="{C63EFE05-0E68-4887-B951-9909B095FFE9}" srcOrd="1" destOrd="0" presId="urn:microsoft.com/office/officeart/2005/8/layout/vProcess5"/>
    <dgm:cxn modelId="{6DB2BE47-0C35-4F10-8C85-0339B2D31A79}" srcId="{093A05E2-0B5F-4197-9137-CCADAA03DA41}" destId="{B7AA08E0-5D8B-423E-8E13-E317B614A038}" srcOrd="3" destOrd="0" parTransId="{984F65E5-FF44-4D4B-9D6E-B5D3161079F8}" sibTransId="{AD705594-5BB4-4D4F-8555-E37090A024AF}"/>
    <dgm:cxn modelId="{302E370E-AAB2-4EA0-B649-433E97836A9E}" type="presOf" srcId="{B7AA08E0-5D8B-423E-8E13-E317B614A038}" destId="{737542CB-06CE-43E9-8364-84668E5C11E9}" srcOrd="0" destOrd="0" presId="urn:microsoft.com/office/officeart/2005/8/layout/vProcess5"/>
    <dgm:cxn modelId="{A8F2D4CD-1457-467E-9936-6D08D0D9D16A}" type="presOf" srcId="{D07692F2-DA5B-4DC9-8180-7F513531A15D}" destId="{E7028F70-DB43-4043-BCBF-0C1781906CD5}" srcOrd="0" destOrd="0" presId="urn:microsoft.com/office/officeart/2005/8/layout/vProcess5"/>
    <dgm:cxn modelId="{61EDE424-45F6-4DB9-9FBD-9CCB84C80618}" type="presOf" srcId="{F73DFAE1-CCC0-4715-A6A5-16E0B6FA9BC9}" destId="{A06B370C-2922-4158-869A-6D42B6C0033D}" srcOrd="0" destOrd="0" presId="urn:microsoft.com/office/officeart/2005/8/layout/vProcess5"/>
    <dgm:cxn modelId="{A3370014-CEB4-4540-97D5-AF0F563BAEB1}" srcId="{093A05E2-0B5F-4197-9137-CCADAA03DA41}" destId="{0EBD46A8-4001-4C5A-8161-FC3C2D611763}" srcOrd="0" destOrd="0" parTransId="{27B17924-3E60-4D96-BB76-A93E6AA7A699}" sibTransId="{32EBFC4A-8187-4243-8C70-6035FF2CC1C8}"/>
    <dgm:cxn modelId="{52E6AE8A-F663-410C-B4F3-E2DCF3215A72}" type="presOf" srcId="{093A05E2-0B5F-4197-9137-CCADAA03DA41}" destId="{6BAB8896-A425-4BCB-B57C-089F699630EB}" srcOrd="0" destOrd="0" presId="urn:microsoft.com/office/officeart/2005/8/layout/vProcess5"/>
    <dgm:cxn modelId="{BF7A9595-08D6-4607-A46B-6ECEBE8B54CE}" type="presOf" srcId="{F73DFAE1-CCC0-4715-A6A5-16E0B6FA9BC9}" destId="{548D5118-EFF5-46FE-A121-32104DDF51F6}" srcOrd="1" destOrd="0" presId="urn:microsoft.com/office/officeart/2005/8/layout/vProcess5"/>
    <dgm:cxn modelId="{A2B36D28-8570-4EA3-B9CB-4FFAC85C0C28}" type="presOf" srcId="{FF6961A9-AEA6-413F-BB96-5D205FAA6076}" destId="{7F8F4551-76CC-4F8E-8559-1FE121C53896}" srcOrd="0" destOrd="0" presId="urn:microsoft.com/office/officeart/2005/8/layout/vProcess5"/>
    <dgm:cxn modelId="{4C50AD87-8E71-4314-A113-8F412C03C409}" type="presOf" srcId="{9F47EDC1-4118-4EB2-96ED-91A3DB4429FC}" destId="{20B6DEA0-49C6-4120-A446-9BEB588367FD}" srcOrd="1" destOrd="0" presId="urn:microsoft.com/office/officeart/2005/8/layout/vProcess5"/>
    <dgm:cxn modelId="{1B932B27-1272-4A4F-8CA5-95A59984A581}" srcId="{093A05E2-0B5F-4197-9137-CCADAA03DA41}" destId="{D07692F2-DA5B-4DC9-8180-7F513531A15D}" srcOrd="2" destOrd="0" parTransId="{3B46A108-E263-41E7-A8C5-526B4821C212}" sibTransId="{FF6961A9-AEA6-413F-BB96-5D205FAA6076}"/>
    <dgm:cxn modelId="{7D6EBC0F-9932-4999-956A-63CD8F3EB466}" type="presOf" srcId="{0EBD46A8-4001-4C5A-8161-FC3C2D611763}" destId="{23053E9C-BCE8-47DD-BD04-09365A21BDD0}" srcOrd="1" destOrd="0" presId="urn:microsoft.com/office/officeart/2005/8/layout/vProcess5"/>
    <dgm:cxn modelId="{42B0B34F-5D13-41CB-8B9C-584626CDEBA7}" type="presOf" srcId="{AD705594-5BB4-4D4F-8555-E37090A024AF}" destId="{A4871195-88F9-48D4-A8A5-ADFBC70FE4AB}" srcOrd="0" destOrd="0" presId="urn:microsoft.com/office/officeart/2005/8/layout/vProcess5"/>
    <dgm:cxn modelId="{38E2CB14-170A-430D-BA77-F998FF416F14}" type="presOf" srcId="{9F47EDC1-4118-4EB2-96ED-91A3DB4429FC}" destId="{02AF54CE-2A68-4085-BA5F-06DD6175C1AA}" srcOrd="0" destOrd="0" presId="urn:microsoft.com/office/officeart/2005/8/layout/vProcess5"/>
    <dgm:cxn modelId="{C8C50118-AA27-42FB-8759-3BE791CF2DFD}" srcId="{093A05E2-0B5F-4197-9137-CCADAA03DA41}" destId="{F73DFAE1-CCC0-4715-A6A5-16E0B6FA9BC9}" srcOrd="1" destOrd="0" parTransId="{3177BDE5-AF8F-40A7-A5B9-5D8EF0FB798E}" sibTransId="{9C3BDB45-7798-430E-A8B2-2CA8DF8FDDDB}"/>
    <dgm:cxn modelId="{92CB85B5-4E6C-46EF-BD9E-5C68CDA277CD}" type="presOf" srcId="{D07692F2-DA5B-4DC9-8180-7F513531A15D}" destId="{8544D918-8C11-46DF-968B-8692AE28EC78}" srcOrd="1" destOrd="0" presId="urn:microsoft.com/office/officeart/2005/8/layout/vProcess5"/>
    <dgm:cxn modelId="{31B90C64-4B7E-47BC-9DC5-3A43A6913A03}" type="presOf" srcId="{0EBD46A8-4001-4C5A-8161-FC3C2D611763}" destId="{5C8293B0-F814-40C3-A61A-8A4876CBD66F}" srcOrd="0" destOrd="0" presId="urn:microsoft.com/office/officeart/2005/8/layout/vProcess5"/>
    <dgm:cxn modelId="{376BF3EB-50A7-48CD-B210-917C7E12A3A6}" type="presOf" srcId="{9C3BDB45-7798-430E-A8B2-2CA8DF8FDDDB}" destId="{51B9E1DD-E278-4494-B9AB-9FC8F26B3887}" srcOrd="0" destOrd="0" presId="urn:microsoft.com/office/officeart/2005/8/layout/vProcess5"/>
    <dgm:cxn modelId="{D4743E34-9B0D-49C2-9D04-241238CE76BD}" type="presParOf" srcId="{6BAB8896-A425-4BCB-B57C-089F699630EB}" destId="{D495D178-89BC-40BF-A384-746CB8BC7524}" srcOrd="0" destOrd="0" presId="urn:microsoft.com/office/officeart/2005/8/layout/vProcess5"/>
    <dgm:cxn modelId="{30D9C4CA-828E-4E4E-9889-681712968E21}" type="presParOf" srcId="{6BAB8896-A425-4BCB-B57C-089F699630EB}" destId="{5C8293B0-F814-40C3-A61A-8A4876CBD66F}" srcOrd="1" destOrd="0" presId="urn:microsoft.com/office/officeart/2005/8/layout/vProcess5"/>
    <dgm:cxn modelId="{14DCF7F7-016E-44C4-8AB5-891BF1483474}" type="presParOf" srcId="{6BAB8896-A425-4BCB-B57C-089F699630EB}" destId="{A06B370C-2922-4158-869A-6D42B6C0033D}" srcOrd="2" destOrd="0" presId="urn:microsoft.com/office/officeart/2005/8/layout/vProcess5"/>
    <dgm:cxn modelId="{4367B279-F1E9-4FC8-B503-C03B958C037E}" type="presParOf" srcId="{6BAB8896-A425-4BCB-B57C-089F699630EB}" destId="{E7028F70-DB43-4043-BCBF-0C1781906CD5}" srcOrd="3" destOrd="0" presId="urn:microsoft.com/office/officeart/2005/8/layout/vProcess5"/>
    <dgm:cxn modelId="{C8C9A447-A894-445F-8BAC-4123F5AB0C51}" type="presParOf" srcId="{6BAB8896-A425-4BCB-B57C-089F699630EB}" destId="{737542CB-06CE-43E9-8364-84668E5C11E9}" srcOrd="4" destOrd="0" presId="urn:microsoft.com/office/officeart/2005/8/layout/vProcess5"/>
    <dgm:cxn modelId="{59378E33-F876-4AB4-94AA-BAFB2DA0366A}" type="presParOf" srcId="{6BAB8896-A425-4BCB-B57C-089F699630EB}" destId="{02AF54CE-2A68-4085-BA5F-06DD6175C1AA}" srcOrd="5" destOrd="0" presId="urn:microsoft.com/office/officeart/2005/8/layout/vProcess5"/>
    <dgm:cxn modelId="{45A14E5B-780D-4EAA-B1B0-61374B5C827E}" type="presParOf" srcId="{6BAB8896-A425-4BCB-B57C-089F699630EB}" destId="{9A15D34B-974A-4461-88CA-944B0C0B2FA2}" srcOrd="6" destOrd="0" presId="urn:microsoft.com/office/officeart/2005/8/layout/vProcess5"/>
    <dgm:cxn modelId="{DFAAA6DD-D6B3-4F64-97A6-2BD4EB44DB94}" type="presParOf" srcId="{6BAB8896-A425-4BCB-B57C-089F699630EB}" destId="{51B9E1DD-E278-4494-B9AB-9FC8F26B3887}" srcOrd="7" destOrd="0" presId="urn:microsoft.com/office/officeart/2005/8/layout/vProcess5"/>
    <dgm:cxn modelId="{56FA00B2-4A46-4AFF-ADC2-80982A907786}" type="presParOf" srcId="{6BAB8896-A425-4BCB-B57C-089F699630EB}" destId="{7F8F4551-76CC-4F8E-8559-1FE121C53896}" srcOrd="8" destOrd="0" presId="urn:microsoft.com/office/officeart/2005/8/layout/vProcess5"/>
    <dgm:cxn modelId="{4F826DCF-C81A-4F23-B096-155E3CACC7D4}" type="presParOf" srcId="{6BAB8896-A425-4BCB-B57C-089F699630EB}" destId="{A4871195-88F9-48D4-A8A5-ADFBC70FE4AB}" srcOrd="9" destOrd="0" presId="urn:microsoft.com/office/officeart/2005/8/layout/vProcess5"/>
    <dgm:cxn modelId="{48C572A0-B4A7-42BB-A4B8-9778EEC34EB9}" type="presParOf" srcId="{6BAB8896-A425-4BCB-B57C-089F699630EB}" destId="{23053E9C-BCE8-47DD-BD04-09365A21BDD0}" srcOrd="10" destOrd="0" presId="urn:microsoft.com/office/officeart/2005/8/layout/vProcess5"/>
    <dgm:cxn modelId="{61BEB7D7-0251-4E47-B129-FDAED1BA9D1C}" type="presParOf" srcId="{6BAB8896-A425-4BCB-B57C-089F699630EB}" destId="{548D5118-EFF5-46FE-A121-32104DDF51F6}" srcOrd="11" destOrd="0" presId="urn:microsoft.com/office/officeart/2005/8/layout/vProcess5"/>
    <dgm:cxn modelId="{69D59CE0-D4F3-4934-8AB7-00ED6499502B}" type="presParOf" srcId="{6BAB8896-A425-4BCB-B57C-089F699630EB}" destId="{8544D918-8C11-46DF-968B-8692AE28EC78}" srcOrd="12" destOrd="0" presId="urn:microsoft.com/office/officeart/2005/8/layout/vProcess5"/>
    <dgm:cxn modelId="{38A2351D-5CF1-4CCD-9749-2163E85D8499}" type="presParOf" srcId="{6BAB8896-A425-4BCB-B57C-089F699630EB}" destId="{C63EFE05-0E68-4887-B951-9909B095FFE9}" srcOrd="13" destOrd="0" presId="urn:microsoft.com/office/officeart/2005/8/layout/vProcess5"/>
    <dgm:cxn modelId="{FFDBAFAC-EB8A-4B2A-9F28-331D24D4FB65}" type="presParOf" srcId="{6BAB8896-A425-4BCB-B57C-089F699630EB}" destId="{20B6DEA0-49C6-4120-A446-9BEB588367FD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5AFB0-57F7-478A-9727-F0E711D323D0}">
      <dsp:nvSpPr>
        <dsp:cNvPr id="0" name=""/>
        <dsp:cNvSpPr/>
      </dsp:nvSpPr>
      <dsp:spPr>
        <a:xfrm>
          <a:off x="0" y="0"/>
          <a:ext cx="2920425" cy="33983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err="1" smtClean="0"/>
            <a:t>UserControl</a:t>
          </a:r>
          <a:r>
            <a:rPr lang="en-GB" sz="1400" kern="1200" dirty="0" smtClean="0"/>
            <a:t> Constructor</a:t>
          </a:r>
          <a:endParaRPr lang="en-GB" sz="1400" kern="1200" dirty="0"/>
        </a:p>
      </dsp:txBody>
      <dsp:txXfrm>
        <a:off x="9953" y="9953"/>
        <a:ext cx="2513954" cy="319931"/>
      </dsp:txXfrm>
    </dsp:sp>
    <dsp:sp modelId="{38DF97AE-90E9-4E3D-BAE2-A58A81EA1ADD}">
      <dsp:nvSpPr>
        <dsp:cNvPr id="0" name=""/>
        <dsp:cNvSpPr/>
      </dsp:nvSpPr>
      <dsp:spPr>
        <a:xfrm>
          <a:off x="218083" y="387036"/>
          <a:ext cx="2920425" cy="33983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err="1" smtClean="0"/>
            <a:t>MyControl</a:t>
          </a:r>
          <a:r>
            <a:rPr lang="en-GB" sz="1400" kern="1200" dirty="0" smtClean="0"/>
            <a:t> Constructor</a:t>
          </a:r>
          <a:endParaRPr lang="en-GB" sz="1400" kern="1200" dirty="0"/>
        </a:p>
      </dsp:txBody>
      <dsp:txXfrm>
        <a:off x="228036" y="396989"/>
        <a:ext cx="2461541" cy="319931"/>
      </dsp:txXfrm>
    </dsp:sp>
    <dsp:sp modelId="{3046CD64-AECC-4A55-941B-21A26E78617C}">
      <dsp:nvSpPr>
        <dsp:cNvPr id="0" name=""/>
        <dsp:cNvSpPr/>
      </dsp:nvSpPr>
      <dsp:spPr>
        <a:xfrm>
          <a:off x="436167" y="774073"/>
          <a:ext cx="2920425" cy="33983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err="1" smtClean="0"/>
            <a:t>MyControl</a:t>
          </a:r>
          <a:r>
            <a:rPr lang="en-GB" sz="1400" kern="1200" dirty="0" smtClean="0"/>
            <a:t> Loaded</a:t>
          </a:r>
          <a:endParaRPr lang="en-GB" sz="1400" kern="1200" dirty="0"/>
        </a:p>
      </dsp:txBody>
      <dsp:txXfrm>
        <a:off x="446120" y="784026"/>
        <a:ext cx="2461541" cy="319931"/>
      </dsp:txXfrm>
    </dsp:sp>
    <dsp:sp modelId="{1C8F65EA-47A4-44DE-B771-C807392234F2}">
      <dsp:nvSpPr>
        <dsp:cNvPr id="0" name=""/>
        <dsp:cNvSpPr/>
      </dsp:nvSpPr>
      <dsp:spPr>
        <a:xfrm>
          <a:off x="654251" y="1161110"/>
          <a:ext cx="2920425" cy="33983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err="1" smtClean="0"/>
            <a:t>UserControl</a:t>
          </a:r>
          <a:r>
            <a:rPr lang="en-GB" sz="1400" kern="1200" dirty="0" smtClean="0"/>
            <a:t> Loaded</a:t>
          </a:r>
          <a:endParaRPr lang="en-GB" sz="1400" kern="1200" dirty="0"/>
        </a:p>
      </dsp:txBody>
      <dsp:txXfrm>
        <a:off x="664204" y="1171063"/>
        <a:ext cx="2461541" cy="319931"/>
      </dsp:txXfrm>
    </dsp:sp>
    <dsp:sp modelId="{533ADE33-4D2C-47A3-B8AF-93D835D37D9F}">
      <dsp:nvSpPr>
        <dsp:cNvPr id="0" name=""/>
        <dsp:cNvSpPr/>
      </dsp:nvSpPr>
      <dsp:spPr>
        <a:xfrm>
          <a:off x="872334" y="1548146"/>
          <a:ext cx="2920425" cy="33983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err="1" smtClean="0"/>
            <a:t>MyControl</a:t>
          </a:r>
          <a:r>
            <a:rPr lang="en-GB" sz="1400" kern="1200" dirty="0" smtClean="0"/>
            <a:t> </a:t>
          </a:r>
          <a:r>
            <a:rPr lang="en-GB" sz="1400" kern="1200" dirty="0" err="1" smtClean="0"/>
            <a:t>OnApplyTemplate</a:t>
          </a:r>
          <a:endParaRPr lang="en-GB" sz="1400" kern="1200" dirty="0"/>
        </a:p>
      </dsp:txBody>
      <dsp:txXfrm>
        <a:off x="882287" y="1558099"/>
        <a:ext cx="2461541" cy="319931"/>
      </dsp:txXfrm>
    </dsp:sp>
    <dsp:sp modelId="{5BDAFB2B-C9E3-494E-8841-78764590731E}">
      <dsp:nvSpPr>
        <dsp:cNvPr id="0" name=""/>
        <dsp:cNvSpPr/>
      </dsp:nvSpPr>
      <dsp:spPr>
        <a:xfrm>
          <a:off x="2699531" y="248269"/>
          <a:ext cx="220894" cy="220894"/>
        </a:xfrm>
        <a:prstGeom prst="downArrow">
          <a:avLst>
            <a:gd name="adj1" fmla="val 55000"/>
            <a:gd name="adj2" fmla="val 45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000" kern="1200"/>
        </a:p>
      </dsp:txBody>
      <dsp:txXfrm>
        <a:off x="2749232" y="248269"/>
        <a:ext cx="121492" cy="166223"/>
      </dsp:txXfrm>
    </dsp:sp>
    <dsp:sp modelId="{8DC15A66-F1E5-4F55-9E0F-931DC0B0EC60}">
      <dsp:nvSpPr>
        <dsp:cNvPr id="0" name=""/>
        <dsp:cNvSpPr/>
      </dsp:nvSpPr>
      <dsp:spPr>
        <a:xfrm>
          <a:off x="2917614" y="635306"/>
          <a:ext cx="220894" cy="220894"/>
        </a:xfrm>
        <a:prstGeom prst="downArrow">
          <a:avLst>
            <a:gd name="adj1" fmla="val 55000"/>
            <a:gd name="adj2" fmla="val 45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000" kern="1200"/>
        </a:p>
      </dsp:txBody>
      <dsp:txXfrm>
        <a:off x="2967315" y="635306"/>
        <a:ext cx="121492" cy="166223"/>
      </dsp:txXfrm>
    </dsp:sp>
    <dsp:sp modelId="{560A2D61-FA2C-4494-9333-26CD1BD7F046}">
      <dsp:nvSpPr>
        <dsp:cNvPr id="0" name=""/>
        <dsp:cNvSpPr/>
      </dsp:nvSpPr>
      <dsp:spPr>
        <a:xfrm>
          <a:off x="3135698" y="1016679"/>
          <a:ext cx="220894" cy="220894"/>
        </a:xfrm>
        <a:prstGeom prst="downArrow">
          <a:avLst>
            <a:gd name="adj1" fmla="val 55000"/>
            <a:gd name="adj2" fmla="val 45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000" kern="1200"/>
        </a:p>
      </dsp:txBody>
      <dsp:txXfrm>
        <a:off x="3185399" y="1016679"/>
        <a:ext cx="121492" cy="166223"/>
      </dsp:txXfrm>
    </dsp:sp>
    <dsp:sp modelId="{F0A620BD-984A-455F-B596-DB22CB012A27}">
      <dsp:nvSpPr>
        <dsp:cNvPr id="0" name=""/>
        <dsp:cNvSpPr/>
      </dsp:nvSpPr>
      <dsp:spPr>
        <a:xfrm>
          <a:off x="3353782" y="1407492"/>
          <a:ext cx="220894" cy="220894"/>
        </a:xfrm>
        <a:prstGeom prst="downArrow">
          <a:avLst>
            <a:gd name="adj1" fmla="val 55000"/>
            <a:gd name="adj2" fmla="val 45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000" kern="1200"/>
        </a:p>
      </dsp:txBody>
      <dsp:txXfrm>
        <a:off x="3403483" y="1407492"/>
        <a:ext cx="121492" cy="1662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8293B0-F814-40C3-A61A-8A4876CBD66F}">
      <dsp:nvSpPr>
        <dsp:cNvPr id="0" name=""/>
        <dsp:cNvSpPr/>
      </dsp:nvSpPr>
      <dsp:spPr>
        <a:xfrm>
          <a:off x="0" y="0"/>
          <a:ext cx="3437661" cy="34995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err="1" smtClean="0"/>
            <a:t>UserControl</a:t>
          </a:r>
          <a:r>
            <a:rPr lang="en-GB" sz="1500" kern="1200" dirty="0" smtClean="0"/>
            <a:t> Constructor</a:t>
          </a:r>
          <a:endParaRPr lang="en-GB" sz="1500" kern="1200" dirty="0"/>
        </a:p>
      </dsp:txBody>
      <dsp:txXfrm>
        <a:off x="10250" y="10250"/>
        <a:ext cx="3019083" cy="329458"/>
      </dsp:txXfrm>
    </dsp:sp>
    <dsp:sp modelId="{A06B370C-2922-4158-869A-6D42B6C0033D}">
      <dsp:nvSpPr>
        <dsp:cNvPr id="0" name=""/>
        <dsp:cNvSpPr/>
      </dsp:nvSpPr>
      <dsp:spPr>
        <a:xfrm>
          <a:off x="315939" y="398564"/>
          <a:ext cx="3437661" cy="34995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err="1" smtClean="0"/>
            <a:t>MyControl</a:t>
          </a:r>
          <a:r>
            <a:rPr lang="en-GB" sz="1500" kern="1200" dirty="0" smtClean="0"/>
            <a:t> Constructor</a:t>
          </a:r>
          <a:endParaRPr lang="en-GB" sz="1500" kern="1200" dirty="0"/>
        </a:p>
      </dsp:txBody>
      <dsp:txXfrm>
        <a:off x="326189" y="408814"/>
        <a:ext cx="2932980" cy="329458"/>
      </dsp:txXfrm>
    </dsp:sp>
    <dsp:sp modelId="{E7028F70-DB43-4043-BCBF-0C1781906CD5}">
      <dsp:nvSpPr>
        <dsp:cNvPr id="0" name=""/>
        <dsp:cNvSpPr/>
      </dsp:nvSpPr>
      <dsp:spPr>
        <a:xfrm>
          <a:off x="572647" y="797128"/>
          <a:ext cx="3437661" cy="34995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err="1" smtClean="0"/>
            <a:t>MyControl</a:t>
          </a:r>
          <a:r>
            <a:rPr lang="en-GB" sz="1500" kern="1200" dirty="0" smtClean="0"/>
            <a:t> </a:t>
          </a:r>
          <a:r>
            <a:rPr lang="en-GB" sz="1500" kern="1200" dirty="0" err="1" smtClean="0"/>
            <a:t>OnApplyTemplate</a:t>
          </a:r>
          <a:endParaRPr lang="en-GB" sz="1500" kern="1200" dirty="0"/>
        </a:p>
      </dsp:txBody>
      <dsp:txXfrm>
        <a:off x="582897" y="807378"/>
        <a:ext cx="2932980" cy="329458"/>
      </dsp:txXfrm>
    </dsp:sp>
    <dsp:sp modelId="{737542CB-06CE-43E9-8364-84668E5C11E9}">
      <dsp:nvSpPr>
        <dsp:cNvPr id="0" name=""/>
        <dsp:cNvSpPr/>
      </dsp:nvSpPr>
      <dsp:spPr>
        <a:xfrm>
          <a:off x="829356" y="1195692"/>
          <a:ext cx="3437661" cy="34995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err="1" smtClean="0"/>
            <a:t>MyControl</a:t>
          </a:r>
          <a:r>
            <a:rPr lang="en-GB" sz="1500" kern="1200" dirty="0" smtClean="0"/>
            <a:t> Loaded</a:t>
          </a:r>
          <a:endParaRPr lang="en-GB" sz="1500" kern="1200" dirty="0"/>
        </a:p>
      </dsp:txBody>
      <dsp:txXfrm>
        <a:off x="839606" y="1205942"/>
        <a:ext cx="2932980" cy="329458"/>
      </dsp:txXfrm>
    </dsp:sp>
    <dsp:sp modelId="{02AF54CE-2A68-4085-BA5F-06DD6175C1AA}">
      <dsp:nvSpPr>
        <dsp:cNvPr id="0" name=""/>
        <dsp:cNvSpPr/>
      </dsp:nvSpPr>
      <dsp:spPr>
        <a:xfrm>
          <a:off x="1026834" y="1594257"/>
          <a:ext cx="3437661" cy="34995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err="1" smtClean="0"/>
            <a:t>UserControl</a:t>
          </a:r>
          <a:r>
            <a:rPr lang="en-GB" sz="1500" kern="1200" dirty="0" smtClean="0"/>
            <a:t> Loaded</a:t>
          </a:r>
          <a:endParaRPr lang="en-GB" sz="1500" kern="1200" dirty="0"/>
        </a:p>
      </dsp:txBody>
      <dsp:txXfrm>
        <a:off x="1037084" y="1604507"/>
        <a:ext cx="2932980" cy="329458"/>
      </dsp:txXfrm>
    </dsp:sp>
    <dsp:sp modelId="{9A15D34B-974A-4461-88CA-944B0C0B2FA2}">
      <dsp:nvSpPr>
        <dsp:cNvPr id="0" name=""/>
        <dsp:cNvSpPr/>
      </dsp:nvSpPr>
      <dsp:spPr>
        <a:xfrm>
          <a:off x="3210188" y="255664"/>
          <a:ext cx="227473" cy="227473"/>
        </a:xfrm>
        <a:prstGeom prst="downArrow">
          <a:avLst>
            <a:gd name="adj1" fmla="val 55000"/>
            <a:gd name="adj2" fmla="val 45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000" kern="1200"/>
        </a:p>
      </dsp:txBody>
      <dsp:txXfrm>
        <a:off x="3261369" y="255664"/>
        <a:ext cx="125111" cy="171173"/>
      </dsp:txXfrm>
    </dsp:sp>
    <dsp:sp modelId="{51B9E1DD-E278-4494-B9AB-9FC8F26B3887}">
      <dsp:nvSpPr>
        <dsp:cNvPr id="0" name=""/>
        <dsp:cNvSpPr/>
      </dsp:nvSpPr>
      <dsp:spPr>
        <a:xfrm>
          <a:off x="3466897" y="654228"/>
          <a:ext cx="227473" cy="227473"/>
        </a:xfrm>
        <a:prstGeom prst="downArrow">
          <a:avLst>
            <a:gd name="adj1" fmla="val 55000"/>
            <a:gd name="adj2" fmla="val 45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000" kern="1200"/>
        </a:p>
      </dsp:txBody>
      <dsp:txXfrm>
        <a:off x="3518078" y="654228"/>
        <a:ext cx="125111" cy="171173"/>
      </dsp:txXfrm>
    </dsp:sp>
    <dsp:sp modelId="{7F8F4551-76CC-4F8E-8559-1FE121C53896}">
      <dsp:nvSpPr>
        <dsp:cNvPr id="0" name=""/>
        <dsp:cNvSpPr/>
      </dsp:nvSpPr>
      <dsp:spPr>
        <a:xfrm>
          <a:off x="3723605" y="1046960"/>
          <a:ext cx="227473" cy="227473"/>
        </a:xfrm>
        <a:prstGeom prst="downArrow">
          <a:avLst>
            <a:gd name="adj1" fmla="val 55000"/>
            <a:gd name="adj2" fmla="val 45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000" kern="1200"/>
        </a:p>
      </dsp:txBody>
      <dsp:txXfrm>
        <a:off x="3774786" y="1046960"/>
        <a:ext cx="125111" cy="171173"/>
      </dsp:txXfrm>
    </dsp:sp>
    <dsp:sp modelId="{A4871195-88F9-48D4-A8A5-ADFBC70FE4AB}">
      <dsp:nvSpPr>
        <dsp:cNvPr id="0" name=""/>
        <dsp:cNvSpPr/>
      </dsp:nvSpPr>
      <dsp:spPr>
        <a:xfrm>
          <a:off x="3980314" y="1449413"/>
          <a:ext cx="227473" cy="227473"/>
        </a:xfrm>
        <a:prstGeom prst="downArrow">
          <a:avLst>
            <a:gd name="adj1" fmla="val 55000"/>
            <a:gd name="adj2" fmla="val 45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000" kern="1200"/>
        </a:p>
      </dsp:txBody>
      <dsp:txXfrm>
        <a:off x="4031495" y="1449413"/>
        <a:ext cx="125111" cy="1711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1301-18C9-4CA0-A0BF-791B6E0DDD4D}" type="datetimeFigureOut">
              <a:rPr lang="en-GB" smtClean="0"/>
              <a:t>27/06/2011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20BA8-12AF-476D-99B2-894C09A4E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7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0925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Things</a:t>
            </a:r>
            <a:r>
              <a:rPr lang="en-GB" baseline="0" dirty="0" smtClean="0"/>
              <a:t> that are not directly documented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139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Why cross platform?</a:t>
            </a:r>
          </a:p>
          <a:p>
            <a:r>
              <a:rPr lang="en-GB" dirty="0" smtClean="0"/>
              <a:t>A few years back software</a:t>
            </a:r>
            <a:r>
              <a:rPr lang="en-GB" baseline="0" dirty="0" smtClean="0"/>
              <a:t> was constrained to the desktop</a:t>
            </a:r>
          </a:p>
          <a:p>
            <a:r>
              <a:rPr lang="en-GB" baseline="0" dirty="0" smtClean="0"/>
              <a:t>Increased processor power, battery life, miniaturisation, connectivity =&gt; platform explosion</a:t>
            </a:r>
          </a:p>
          <a:p>
            <a:r>
              <a:rPr lang="en-GB" baseline="0" dirty="0" smtClean="0"/>
              <a:t>Greater user expectations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417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 smtClean="0"/>
              <a:t>We’ll assume that you have</a:t>
            </a:r>
            <a:r>
              <a:rPr lang="en-GB" b="0" baseline="0" dirty="0" smtClean="0"/>
              <a:t> determined which platforms to target, and you are in a multi-platform context</a:t>
            </a:r>
            <a:endParaRPr lang="en-GB" b="0" dirty="0" smtClean="0"/>
          </a:p>
          <a:p>
            <a:endParaRPr lang="en-GB" b="1" dirty="0" smtClean="0"/>
          </a:p>
          <a:p>
            <a:r>
              <a:rPr lang="en-GB" b="1" dirty="0" smtClean="0"/>
              <a:t>The problem: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baseline="0" dirty="0" smtClean="0"/>
              <a:t>Different platforms require different technologies, different developer skills, and often different teams.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baseline="0" dirty="0" smtClean="0"/>
              <a:t>Need to coordinate features between teams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baseline="0" dirty="0" smtClean="0"/>
              <a:t>Mobile space is even worse!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dirty="0" smtClean="0"/>
              <a:t>Developing</a:t>
            </a:r>
            <a:r>
              <a:rPr lang="en-GB" baseline="0" dirty="0" smtClean="0"/>
              <a:t> for multiple platforms is costly</a:t>
            </a:r>
          </a:p>
          <a:p>
            <a:endParaRPr lang="en-GB" dirty="0" smtClean="0"/>
          </a:p>
          <a:p>
            <a:r>
              <a:rPr lang="en-GB" dirty="0" smtClean="0"/>
              <a:t>I have done</a:t>
            </a:r>
            <a:r>
              <a:rPr lang="en-GB" baseline="0" dirty="0" smtClean="0"/>
              <a:t> multi-platform development the ‘traditional’ way</a:t>
            </a:r>
          </a:p>
          <a:p>
            <a:r>
              <a:rPr lang="en-GB" baseline="0" dirty="0" smtClean="0"/>
              <a:t>I have also written cross-platform applications / components 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1248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 smtClean="0"/>
          </a:p>
          <a:p>
            <a:r>
              <a:rPr lang="en-GB" b="0" dirty="0" smtClean="0"/>
              <a:t>Which platform can each XAML technology address?</a:t>
            </a:r>
          </a:p>
          <a:p>
            <a:r>
              <a:rPr lang="en-GB" b="0" dirty="0" smtClean="0"/>
              <a:t>Notice the phone has become a WP7 device!</a:t>
            </a:r>
          </a:p>
          <a:p>
            <a:r>
              <a:rPr lang="en-GB" b="0" dirty="0" smtClean="0"/>
              <a:t>WPF can be used on desktop</a:t>
            </a:r>
            <a:r>
              <a:rPr lang="en-GB" b="0" baseline="0" dirty="0" smtClean="0"/>
              <a:t> and in the browser as an XBAP</a:t>
            </a:r>
          </a:p>
          <a:p>
            <a:r>
              <a:rPr lang="en-GB" b="0" baseline="0" dirty="0" smtClean="0"/>
              <a:t>Silverlight can be used OOB on desktop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1248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Windows</a:t>
            </a:r>
            <a:r>
              <a:rPr lang="en-GB" baseline="0" dirty="0" smtClean="0"/>
              <a:t> Phone 7 SL3 =&gt; SL4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518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444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WPF has Windows, Silverlight has Pages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413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WPF has Windows, Silverlight has Pages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413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Assuming we are happy</a:t>
            </a:r>
            <a:r>
              <a:rPr lang="en-GB" baseline="0" dirty="0" smtClean="0"/>
              <a:t> with targeting the common APIs …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279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79512" y="116632"/>
            <a:ext cx="8964488" cy="674136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41000"/>
                </a:schemeClr>
              </a:gs>
              <a:gs pos="33000">
                <a:schemeClr val="tx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480720" cy="77809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1"/>
              </a:buClr>
              <a:buFont typeface="Arial" pitchFamily="34" charset="0"/>
              <a:buChar char="•"/>
              <a:defRPr/>
            </a:lvl1pPr>
            <a:lvl2pPr marL="540000" indent="-285750">
              <a:buClr>
                <a:schemeClr val="tx1"/>
              </a:buClr>
              <a:buFont typeface="Arial" pitchFamily="34" charset="0"/>
              <a:buChar char="•"/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 marL="720000">
              <a:buClr>
                <a:schemeClr val="tx1"/>
              </a:buClr>
              <a:defRPr>
                <a:solidFill>
                  <a:schemeClr val="bg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3948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260648"/>
            <a:ext cx="179512" cy="792088"/>
          </a:xfrm>
          <a:prstGeom prst="rect">
            <a:avLst/>
          </a:prstGeom>
          <a:gradFill>
            <a:gsLst>
              <a:gs pos="0">
                <a:srgbClr val="51B7FB">
                  <a:lumMod val="69000"/>
                  <a:lumOff val="31000"/>
                </a:srgbClr>
              </a:gs>
              <a:gs pos="100000">
                <a:srgbClr val="0597FA">
                  <a:lumMod val="8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13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devblog.ailon.org/devblog/post/2010/01/13/Writing-WPFSilverlight-compatible-code-Part-6-Adding-XAML-files-as-links.aspx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chemas.microsoft.com/winfx/2006/xaml" TargetMode="External"/><Relationship Id="rId2" Type="http://schemas.openxmlformats.org/officeDocument/2006/relationships/hyperlink" Target="http://schemas.microsoft.com/winfx/2006/xaml/presentation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devblog.ailon.org/devblog/post/2010/01/13/Writing-WPFSilverlight-compatible-code-Part-6-Adding-XAML-files-as-links.aspx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bclteam/archive/2011/01/19/announcing-portable-library-tools-ctp-justin-van-patten.aspx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ff648745.aspx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silverlight.codeplex.com/workitem/5052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devblog.ailon.org/devblog/post/2009/11/02/Writing-WPFSilverlight-compatible-code-Part-1-The-Big-Picture.aspx" TargetMode="External"/><Relationship Id="rId2" Type="http://schemas.openxmlformats.org/officeDocument/2006/relationships/hyperlink" Target="http://www.sharpgis.net/post/2009/02/06/Silverlight-and-WPF-code-reuse-pitfalls.aspx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nerddawg.blogspot.com/2008/03/silverlight-2-demystifying-uri.html" TargetMode="External"/><Relationship Id="rId4" Type="http://schemas.openxmlformats.org/officeDocument/2006/relationships/hyperlink" Target="http://wpfslguidance.codeplex.com/releases/view/30311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gif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Cross Platform XAML Applications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/>
          <a:lstStyle/>
          <a:p>
            <a:r>
              <a:rPr lang="en-GB" dirty="0" smtClean="0"/>
              <a:t>Colin Eberhardt</a:t>
            </a:r>
          </a:p>
          <a:p>
            <a:pPr lvl="1"/>
            <a:r>
              <a:rPr lang="en-GB" dirty="0" smtClean="0"/>
              <a:t>Technical Architect, Scott Logic Ltd.</a:t>
            </a:r>
          </a:p>
          <a:p>
            <a:pPr lvl="1"/>
            <a:r>
              <a:rPr lang="en-GB" dirty="0" smtClean="0"/>
              <a:t>w: http://www.scottlogic.co.uk/blog/colin/</a:t>
            </a:r>
          </a:p>
          <a:p>
            <a:pPr lvl="1"/>
            <a:r>
              <a:rPr lang="en-GB" dirty="0" smtClean="0"/>
              <a:t>t: @</a:t>
            </a:r>
            <a:r>
              <a:rPr lang="en-GB" dirty="0" err="1" smtClean="0"/>
              <a:t>ColinEberhardt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573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Practical Steps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Different ‘top level’ classes</a:t>
            </a:r>
          </a:p>
          <a:p>
            <a:pPr lvl="1"/>
            <a:r>
              <a:rPr lang="en-GB" sz="2400" dirty="0" smtClean="0"/>
              <a:t>⇒ Extensive </a:t>
            </a:r>
            <a:r>
              <a:rPr lang="en-GB" sz="2400" dirty="0"/>
              <a:t>use of </a:t>
            </a:r>
            <a:r>
              <a:rPr lang="en-GB" sz="2400" dirty="0" err="1"/>
              <a:t>UserControls</a:t>
            </a:r>
            <a:r>
              <a:rPr lang="en-GB" sz="2400" dirty="0"/>
              <a:t> </a:t>
            </a:r>
          </a:p>
          <a:p>
            <a:endParaRPr lang="en-GB" sz="2800" dirty="0" smtClean="0"/>
          </a:p>
          <a:p>
            <a:r>
              <a:rPr lang="en-GB" sz="2800" dirty="0" smtClean="0"/>
              <a:t>Silverlight is a subset of WPF</a:t>
            </a:r>
          </a:p>
          <a:p>
            <a:pPr lvl="1"/>
            <a:r>
              <a:rPr lang="en-GB" sz="2400" dirty="0"/>
              <a:t>⇒ </a:t>
            </a:r>
            <a:r>
              <a:rPr lang="en-GB" sz="2400" dirty="0" smtClean="0"/>
              <a:t>Silverlight project is the ‘primary’ project</a:t>
            </a:r>
          </a:p>
          <a:p>
            <a:pPr lvl="1"/>
            <a:r>
              <a:rPr lang="en-GB" sz="2400" dirty="0"/>
              <a:t>⇒ </a:t>
            </a:r>
            <a:r>
              <a:rPr lang="en-GB" sz="2400" dirty="0" smtClean="0"/>
              <a:t>WPF files “Add As Link”</a:t>
            </a:r>
          </a:p>
          <a:p>
            <a:endParaRPr lang="en-GB" sz="2800" dirty="0"/>
          </a:p>
          <a:p>
            <a:r>
              <a:rPr lang="en-GB" sz="2800" dirty="0" smtClean="0"/>
              <a:t>Let’s give it a go …</a:t>
            </a:r>
            <a:endParaRPr lang="en-GB" sz="2800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013176"/>
            <a:ext cx="936104" cy="88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282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Quick 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r>
              <a:rPr lang="en-GB" sz="2800" dirty="0" smtClean="0"/>
              <a:t>Different ‘top level’ classes</a:t>
            </a:r>
          </a:p>
          <a:p>
            <a:pPr lvl="1"/>
            <a:r>
              <a:rPr lang="en-GB" sz="2400" dirty="0" smtClean="0"/>
              <a:t>⇒ Extensive </a:t>
            </a:r>
            <a:r>
              <a:rPr lang="en-GB" sz="2400" dirty="0"/>
              <a:t>use of </a:t>
            </a:r>
            <a:r>
              <a:rPr lang="en-GB" sz="2400" dirty="0" err="1"/>
              <a:t>UserControls</a:t>
            </a:r>
            <a:r>
              <a:rPr lang="en-GB" sz="2400" dirty="0"/>
              <a:t> </a:t>
            </a:r>
          </a:p>
          <a:p>
            <a:endParaRPr lang="en-GB" sz="2800" dirty="0" smtClean="0"/>
          </a:p>
          <a:p>
            <a:r>
              <a:rPr lang="en-GB" sz="2800" dirty="0" smtClean="0"/>
              <a:t>Silverlight is a subset of WPF</a:t>
            </a:r>
          </a:p>
          <a:p>
            <a:pPr lvl="1"/>
            <a:r>
              <a:rPr lang="en-GB" sz="2400" dirty="0"/>
              <a:t>⇒ </a:t>
            </a:r>
            <a:r>
              <a:rPr lang="en-GB" sz="2400" dirty="0" smtClean="0"/>
              <a:t>Silverlight project is the ‘primary’ project</a:t>
            </a:r>
          </a:p>
          <a:p>
            <a:pPr lvl="1"/>
            <a:r>
              <a:rPr lang="en-GB" sz="2400" dirty="0"/>
              <a:t>⇒ </a:t>
            </a:r>
            <a:r>
              <a:rPr lang="en-GB" sz="2400" dirty="0" smtClean="0"/>
              <a:t>WPF files “Add As Link”</a:t>
            </a:r>
          </a:p>
          <a:p>
            <a:endParaRPr lang="en-GB" sz="2800" dirty="0"/>
          </a:p>
          <a:p>
            <a:r>
              <a:rPr lang="en-GB" sz="2800" dirty="0" smtClean="0"/>
              <a:t>Issues so far …</a:t>
            </a:r>
          </a:p>
          <a:p>
            <a:pPr lvl="1"/>
            <a:r>
              <a:rPr lang="en-GB" sz="2400" dirty="0" smtClean="0"/>
              <a:t>⇒ Compatible Resource URIs</a:t>
            </a:r>
            <a:endParaRPr lang="en-GB" sz="2400" dirty="0"/>
          </a:p>
          <a:p>
            <a:pPr lvl="1"/>
            <a:r>
              <a:rPr lang="en-GB" sz="2400" dirty="0"/>
              <a:t>⇒ </a:t>
            </a:r>
            <a:r>
              <a:rPr lang="en-GB" sz="2400" dirty="0" smtClean="0"/>
              <a:t>Design-time data relative URIs</a:t>
            </a:r>
            <a:endParaRPr lang="en-GB" sz="24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35987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/>
              <a:t>D</a:t>
            </a:r>
            <a:r>
              <a:rPr lang="en-GB" dirty="0" smtClean="0"/>
              <a:t>ifferences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1. ‘Big picture’ differences</a:t>
            </a:r>
          </a:p>
          <a:p>
            <a:r>
              <a:rPr lang="en-GB" dirty="0" smtClean="0"/>
              <a:t>2. The detail …</a:t>
            </a:r>
            <a:endParaRPr lang="en-GB" dirty="0"/>
          </a:p>
        </p:txBody>
      </p:sp>
      <p:sp>
        <p:nvSpPr>
          <p:cNvPr id="4" name="Freeform 3"/>
          <p:cNvSpPr/>
          <p:nvPr/>
        </p:nvSpPr>
        <p:spPr>
          <a:xfrm>
            <a:off x="4932181" y="3943930"/>
            <a:ext cx="1734471" cy="1513796"/>
          </a:xfrm>
          <a:custGeom>
            <a:avLst/>
            <a:gdLst>
              <a:gd name="connsiteX0" fmla="*/ 38629 w 1335087"/>
              <a:gd name="connsiteY0" fmla="*/ 282575 h 1165225"/>
              <a:gd name="connsiteX1" fmla="*/ 89429 w 1335087"/>
              <a:gd name="connsiteY1" fmla="*/ 434975 h 1165225"/>
              <a:gd name="connsiteX2" fmla="*/ 200554 w 1335087"/>
              <a:gd name="connsiteY2" fmla="*/ 644525 h 1165225"/>
              <a:gd name="connsiteX3" fmla="*/ 311679 w 1335087"/>
              <a:gd name="connsiteY3" fmla="*/ 793750 h 1165225"/>
              <a:gd name="connsiteX4" fmla="*/ 435504 w 1335087"/>
              <a:gd name="connsiteY4" fmla="*/ 866775 h 1165225"/>
              <a:gd name="connsiteX5" fmla="*/ 568854 w 1335087"/>
              <a:gd name="connsiteY5" fmla="*/ 968375 h 1165225"/>
              <a:gd name="connsiteX6" fmla="*/ 797454 w 1335087"/>
              <a:gd name="connsiteY6" fmla="*/ 1069975 h 1165225"/>
              <a:gd name="connsiteX7" fmla="*/ 943504 w 1335087"/>
              <a:gd name="connsiteY7" fmla="*/ 1111250 h 1165225"/>
              <a:gd name="connsiteX8" fmla="*/ 1172104 w 1335087"/>
              <a:gd name="connsiteY8" fmla="*/ 1152525 h 1165225"/>
              <a:gd name="connsiteX9" fmla="*/ 1229254 w 1335087"/>
              <a:gd name="connsiteY9" fmla="*/ 1035050 h 1165225"/>
              <a:gd name="connsiteX10" fmla="*/ 1314979 w 1335087"/>
              <a:gd name="connsiteY10" fmla="*/ 838200 h 1165225"/>
              <a:gd name="connsiteX11" fmla="*/ 1311804 w 1335087"/>
              <a:gd name="connsiteY11" fmla="*/ 546100 h 1165225"/>
              <a:gd name="connsiteX12" fmla="*/ 1175279 w 1335087"/>
              <a:gd name="connsiteY12" fmla="*/ 266700 h 1165225"/>
              <a:gd name="connsiteX13" fmla="*/ 822854 w 1335087"/>
              <a:gd name="connsiteY13" fmla="*/ 34925 h 1165225"/>
              <a:gd name="connsiteX14" fmla="*/ 321204 w 1335087"/>
              <a:gd name="connsiteY14" fmla="*/ 57150 h 1165225"/>
              <a:gd name="connsiteX15" fmla="*/ 38629 w 1335087"/>
              <a:gd name="connsiteY15" fmla="*/ 282575 h 116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35087" h="1165225">
                <a:moveTo>
                  <a:pt x="38629" y="282575"/>
                </a:moveTo>
                <a:cubicBezTo>
                  <a:pt x="0" y="345546"/>
                  <a:pt x="62442" y="374650"/>
                  <a:pt x="89429" y="434975"/>
                </a:cubicBezTo>
                <a:cubicBezTo>
                  <a:pt x="116416" y="495300"/>
                  <a:pt x="163512" y="584729"/>
                  <a:pt x="200554" y="644525"/>
                </a:cubicBezTo>
                <a:cubicBezTo>
                  <a:pt x="237596" y="704321"/>
                  <a:pt x="272521" y="756708"/>
                  <a:pt x="311679" y="793750"/>
                </a:cubicBezTo>
                <a:cubicBezTo>
                  <a:pt x="350837" y="830792"/>
                  <a:pt x="392642" y="837671"/>
                  <a:pt x="435504" y="866775"/>
                </a:cubicBezTo>
                <a:cubicBezTo>
                  <a:pt x="478366" y="895879"/>
                  <a:pt x="508529" y="934508"/>
                  <a:pt x="568854" y="968375"/>
                </a:cubicBezTo>
                <a:cubicBezTo>
                  <a:pt x="629179" y="1002242"/>
                  <a:pt x="735012" y="1046163"/>
                  <a:pt x="797454" y="1069975"/>
                </a:cubicBezTo>
                <a:cubicBezTo>
                  <a:pt x="859896" y="1093787"/>
                  <a:pt x="881062" y="1097492"/>
                  <a:pt x="943504" y="1111250"/>
                </a:cubicBezTo>
                <a:cubicBezTo>
                  <a:pt x="1005946" y="1125008"/>
                  <a:pt x="1124479" y="1165225"/>
                  <a:pt x="1172104" y="1152525"/>
                </a:cubicBezTo>
                <a:cubicBezTo>
                  <a:pt x="1219729" y="1139825"/>
                  <a:pt x="1205442" y="1087437"/>
                  <a:pt x="1229254" y="1035050"/>
                </a:cubicBezTo>
                <a:cubicBezTo>
                  <a:pt x="1253066" y="982663"/>
                  <a:pt x="1301221" y="919692"/>
                  <a:pt x="1314979" y="838200"/>
                </a:cubicBezTo>
                <a:cubicBezTo>
                  <a:pt x="1328737" y="756708"/>
                  <a:pt x="1335087" y="641350"/>
                  <a:pt x="1311804" y="546100"/>
                </a:cubicBezTo>
                <a:cubicBezTo>
                  <a:pt x="1288521" y="450850"/>
                  <a:pt x="1256771" y="351896"/>
                  <a:pt x="1175279" y="266700"/>
                </a:cubicBezTo>
                <a:cubicBezTo>
                  <a:pt x="1093787" y="181504"/>
                  <a:pt x="965200" y="69850"/>
                  <a:pt x="822854" y="34925"/>
                </a:cubicBezTo>
                <a:cubicBezTo>
                  <a:pt x="680508" y="0"/>
                  <a:pt x="448204" y="21167"/>
                  <a:pt x="321204" y="57150"/>
                </a:cubicBezTo>
                <a:cubicBezTo>
                  <a:pt x="194204" y="93133"/>
                  <a:pt x="77258" y="219604"/>
                  <a:pt x="38629" y="282575"/>
                </a:cubicBezTo>
                <a:close/>
              </a:path>
            </a:pathLst>
          </a:custGeom>
          <a:pattFill prst="wdUpDiag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5" name="Freeform 4"/>
          <p:cNvSpPr/>
          <p:nvPr/>
        </p:nvSpPr>
        <p:spPr>
          <a:xfrm>
            <a:off x="4928057" y="3935680"/>
            <a:ext cx="1734471" cy="1513796"/>
          </a:xfrm>
          <a:custGeom>
            <a:avLst/>
            <a:gdLst>
              <a:gd name="connsiteX0" fmla="*/ 38629 w 1335087"/>
              <a:gd name="connsiteY0" fmla="*/ 282575 h 1165225"/>
              <a:gd name="connsiteX1" fmla="*/ 89429 w 1335087"/>
              <a:gd name="connsiteY1" fmla="*/ 434975 h 1165225"/>
              <a:gd name="connsiteX2" fmla="*/ 200554 w 1335087"/>
              <a:gd name="connsiteY2" fmla="*/ 644525 h 1165225"/>
              <a:gd name="connsiteX3" fmla="*/ 311679 w 1335087"/>
              <a:gd name="connsiteY3" fmla="*/ 793750 h 1165225"/>
              <a:gd name="connsiteX4" fmla="*/ 435504 w 1335087"/>
              <a:gd name="connsiteY4" fmla="*/ 866775 h 1165225"/>
              <a:gd name="connsiteX5" fmla="*/ 568854 w 1335087"/>
              <a:gd name="connsiteY5" fmla="*/ 968375 h 1165225"/>
              <a:gd name="connsiteX6" fmla="*/ 797454 w 1335087"/>
              <a:gd name="connsiteY6" fmla="*/ 1069975 h 1165225"/>
              <a:gd name="connsiteX7" fmla="*/ 943504 w 1335087"/>
              <a:gd name="connsiteY7" fmla="*/ 1111250 h 1165225"/>
              <a:gd name="connsiteX8" fmla="*/ 1172104 w 1335087"/>
              <a:gd name="connsiteY8" fmla="*/ 1152525 h 1165225"/>
              <a:gd name="connsiteX9" fmla="*/ 1229254 w 1335087"/>
              <a:gd name="connsiteY9" fmla="*/ 1035050 h 1165225"/>
              <a:gd name="connsiteX10" fmla="*/ 1314979 w 1335087"/>
              <a:gd name="connsiteY10" fmla="*/ 838200 h 1165225"/>
              <a:gd name="connsiteX11" fmla="*/ 1311804 w 1335087"/>
              <a:gd name="connsiteY11" fmla="*/ 546100 h 1165225"/>
              <a:gd name="connsiteX12" fmla="*/ 1175279 w 1335087"/>
              <a:gd name="connsiteY12" fmla="*/ 266700 h 1165225"/>
              <a:gd name="connsiteX13" fmla="*/ 822854 w 1335087"/>
              <a:gd name="connsiteY13" fmla="*/ 34925 h 1165225"/>
              <a:gd name="connsiteX14" fmla="*/ 321204 w 1335087"/>
              <a:gd name="connsiteY14" fmla="*/ 57150 h 1165225"/>
              <a:gd name="connsiteX15" fmla="*/ 38629 w 1335087"/>
              <a:gd name="connsiteY15" fmla="*/ 282575 h 116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35087" h="1165225">
                <a:moveTo>
                  <a:pt x="38629" y="282575"/>
                </a:moveTo>
                <a:cubicBezTo>
                  <a:pt x="0" y="345546"/>
                  <a:pt x="62442" y="374650"/>
                  <a:pt x="89429" y="434975"/>
                </a:cubicBezTo>
                <a:cubicBezTo>
                  <a:pt x="116416" y="495300"/>
                  <a:pt x="163512" y="584729"/>
                  <a:pt x="200554" y="644525"/>
                </a:cubicBezTo>
                <a:cubicBezTo>
                  <a:pt x="237596" y="704321"/>
                  <a:pt x="272521" y="756708"/>
                  <a:pt x="311679" y="793750"/>
                </a:cubicBezTo>
                <a:cubicBezTo>
                  <a:pt x="350837" y="830792"/>
                  <a:pt x="392642" y="837671"/>
                  <a:pt x="435504" y="866775"/>
                </a:cubicBezTo>
                <a:cubicBezTo>
                  <a:pt x="478366" y="895879"/>
                  <a:pt x="508529" y="934508"/>
                  <a:pt x="568854" y="968375"/>
                </a:cubicBezTo>
                <a:cubicBezTo>
                  <a:pt x="629179" y="1002242"/>
                  <a:pt x="735012" y="1046163"/>
                  <a:pt x="797454" y="1069975"/>
                </a:cubicBezTo>
                <a:cubicBezTo>
                  <a:pt x="859896" y="1093787"/>
                  <a:pt x="881062" y="1097492"/>
                  <a:pt x="943504" y="1111250"/>
                </a:cubicBezTo>
                <a:cubicBezTo>
                  <a:pt x="1005946" y="1125008"/>
                  <a:pt x="1124479" y="1165225"/>
                  <a:pt x="1172104" y="1152525"/>
                </a:cubicBezTo>
                <a:cubicBezTo>
                  <a:pt x="1219729" y="1139825"/>
                  <a:pt x="1205442" y="1087437"/>
                  <a:pt x="1229254" y="1035050"/>
                </a:cubicBezTo>
                <a:cubicBezTo>
                  <a:pt x="1253066" y="982663"/>
                  <a:pt x="1301221" y="919692"/>
                  <a:pt x="1314979" y="838200"/>
                </a:cubicBezTo>
                <a:cubicBezTo>
                  <a:pt x="1328737" y="756708"/>
                  <a:pt x="1335087" y="641350"/>
                  <a:pt x="1311804" y="546100"/>
                </a:cubicBezTo>
                <a:cubicBezTo>
                  <a:pt x="1288521" y="450850"/>
                  <a:pt x="1256771" y="351896"/>
                  <a:pt x="1175279" y="266700"/>
                </a:cubicBezTo>
                <a:cubicBezTo>
                  <a:pt x="1093787" y="181504"/>
                  <a:pt x="965200" y="69850"/>
                  <a:pt x="822854" y="34925"/>
                </a:cubicBezTo>
                <a:cubicBezTo>
                  <a:pt x="680508" y="0"/>
                  <a:pt x="448204" y="21167"/>
                  <a:pt x="321204" y="57150"/>
                </a:cubicBezTo>
                <a:cubicBezTo>
                  <a:pt x="194204" y="93133"/>
                  <a:pt x="77258" y="219604"/>
                  <a:pt x="38629" y="282575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4945244" y="2417760"/>
            <a:ext cx="3151413" cy="3044091"/>
          </a:xfrm>
          <a:prstGeom prst="ellipse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4957619" y="3396917"/>
            <a:ext cx="2359786" cy="2279421"/>
          </a:xfrm>
          <a:prstGeom prst="ellipse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8" name="Oval 7"/>
          <p:cNvSpPr/>
          <p:nvPr/>
        </p:nvSpPr>
        <p:spPr>
          <a:xfrm>
            <a:off x="4800878" y="3939717"/>
            <a:ext cx="1876775" cy="181286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6185153" y="2754342"/>
            <a:ext cx="1059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 smtClean="0">
                <a:solidFill>
                  <a:schemeClr val="accent1"/>
                </a:solidFill>
                <a:latin typeface="+mj-lt"/>
              </a:rPr>
              <a:t>WPF</a:t>
            </a:r>
            <a:endParaRPr lang="en-GB" sz="3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" name="TextBox 6"/>
          <p:cNvSpPr txBox="1"/>
          <p:nvPr/>
        </p:nvSpPr>
        <p:spPr>
          <a:xfrm>
            <a:off x="6677652" y="5511348"/>
            <a:ext cx="18778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 smtClean="0">
                <a:solidFill>
                  <a:schemeClr val="accent3"/>
                </a:solidFill>
                <a:latin typeface="+mj-lt"/>
              </a:rPr>
              <a:t>Silverlight</a:t>
            </a:r>
            <a:endParaRPr lang="en-GB" sz="32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5118484" y="5845455"/>
            <a:ext cx="982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 smtClean="0">
                <a:solidFill>
                  <a:schemeClr val="accent2"/>
                </a:solidFill>
                <a:latin typeface="+mj-lt"/>
              </a:rPr>
              <a:t>WP7</a:t>
            </a:r>
            <a:endParaRPr lang="en-GB" sz="3200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0172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291" y="1198820"/>
            <a:ext cx="6125054" cy="5230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Controls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73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.NET Framework</a:t>
            </a:r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82687"/>
            <a:ext cx="7776864" cy="2092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799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381089577"/>
              </p:ext>
            </p:extLst>
          </p:nvPr>
        </p:nvGraphicFramePr>
        <p:xfrm>
          <a:off x="408856" y="3789040"/>
          <a:ext cx="3792760" cy="1887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338281071"/>
              </p:ext>
            </p:extLst>
          </p:nvPr>
        </p:nvGraphicFramePr>
        <p:xfrm>
          <a:off x="4427984" y="3789040"/>
          <a:ext cx="4464496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Control Lifecycle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1240182" y="1504189"/>
            <a:ext cx="6479813" cy="131509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GB" dirty="0" err="1">
                <a:solidFill>
                  <a:srgbClr val="A31515"/>
                </a:solidFill>
                <a:latin typeface="Consolas"/>
              </a:rPr>
              <a:t>UserControl</a:t>
            </a:r>
            <a:r>
              <a:rPr lang="en-GB" dirty="0">
                <a:solidFill>
                  <a:srgbClr val="FF0000"/>
                </a:solidFill>
                <a:latin typeface="Consolas"/>
              </a:rPr>
              <a:t> Loaded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GB" dirty="0" err="1">
                <a:solidFill>
                  <a:srgbClr val="0000FF"/>
                </a:solidFill>
                <a:latin typeface="Consolas"/>
              </a:rPr>
              <a:t>UserControl_Loaded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"&gt;</a:t>
            </a:r>
            <a:endParaRPr lang="en-GB" dirty="0">
              <a:solidFill>
                <a:prstClr val="black"/>
              </a:solidFill>
              <a:latin typeface="Consolas"/>
            </a:endParaRPr>
          </a:p>
          <a:p>
            <a:r>
              <a:rPr lang="en-GB" dirty="0">
                <a:solidFill>
                  <a:srgbClr val="A31515"/>
                </a:solidFill>
                <a:latin typeface="Consolas"/>
              </a:rPr>
              <a:t> 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GB" dirty="0" err="1">
                <a:solidFill>
                  <a:srgbClr val="A31515"/>
                </a:solidFill>
                <a:latin typeface="Consolas"/>
              </a:rPr>
              <a:t>my</a:t>
            </a:r>
            <a:r>
              <a:rPr lang="en-GB" dirty="0" err="1">
                <a:solidFill>
                  <a:srgbClr val="0000FF"/>
                </a:solidFill>
                <a:latin typeface="Consolas"/>
              </a:rPr>
              <a:t>:</a:t>
            </a:r>
            <a:r>
              <a:rPr lang="en-GB" dirty="0" err="1">
                <a:solidFill>
                  <a:srgbClr val="A31515"/>
                </a:solidFill>
                <a:latin typeface="Consolas"/>
              </a:rPr>
              <a:t>MyControl</a:t>
            </a:r>
            <a:r>
              <a:rPr lang="en-GB" dirty="0">
                <a:solidFill>
                  <a:srgbClr val="FF0000"/>
                </a:solidFill>
                <a:latin typeface="Consolas"/>
              </a:rPr>
              <a:t> Loaded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GB" dirty="0" err="1">
                <a:solidFill>
                  <a:srgbClr val="0000FF"/>
                </a:solidFill>
                <a:latin typeface="Consolas"/>
              </a:rPr>
              <a:t>MyControl_Loaded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 /&gt;</a:t>
            </a:r>
            <a:endParaRPr lang="en-GB" dirty="0">
              <a:solidFill>
                <a:prstClr val="black"/>
              </a:solidFill>
              <a:latin typeface="Consolas"/>
            </a:endParaRPr>
          </a:p>
          <a:p>
            <a:r>
              <a:rPr lang="en-GB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GB" dirty="0" err="1">
                <a:solidFill>
                  <a:srgbClr val="A31515"/>
                </a:solidFill>
                <a:latin typeface="Consolas"/>
              </a:rPr>
              <a:t>UserControl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8803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Linked XAML Resources</a:t>
            </a:r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84784"/>
            <a:ext cx="5194284" cy="3590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971600" y="5517232"/>
            <a:ext cx="7051930" cy="792088"/>
          </a:xfrm>
        </p:spPr>
        <p:txBody>
          <a:bodyPr>
            <a:noAutofit/>
          </a:bodyPr>
          <a:lstStyle/>
          <a:p>
            <a:r>
              <a:rPr lang="en-GB" sz="4000" dirty="0" smtClean="0"/>
              <a:t>It’s in the wrong place!!!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59002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Resolving Pitfalls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Linked files</a:t>
            </a:r>
          </a:p>
          <a:p>
            <a:r>
              <a:rPr lang="en-GB" dirty="0" smtClean="0"/>
              <a:t>Compiler directives</a:t>
            </a:r>
          </a:p>
          <a:p>
            <a:r>
              <a:rPr lang="en-GB" dirty="0" smtClean="0"/>
              <a:t>Partial classes</a:t>
            </a:r>
          </a:p>
          <a:p>
            <a:r>
              <a:rPr lang="en-GB" dirty="0" err="1" smtClean="0"/>
              <a:t>GoF</a:t>
            </a:r>
            <a:r>
              <a:rPr lang="en-GB" dirty="0" smtClean="0"/>
              <a:t> patterns - adapter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25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Pitfalls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377301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000" b="1" dirty="0" smtClean="0"/>
              <a:t>Framework</a:t>
            </a:r>
          </a:p>
          <a:p>
            <a:r>
              <a:rPr lang="en-GB" sz="2000" dirty="0" err="1" smtClean="0"/>
              <a:t>DefaultStyleKey</a:t>
            </a:r>
            <a:endParaRPr lang="en-GB" sz="2000" dirty="0" smtClean="0"/>
          </a:p>
          <a:p>
            <a:r>
              <a:rPr lang="en-GB" sz="2000" dirty="0" smtClean="0"/>
              <a:t>Resource loading</a:t>
            </a:r>
          </a:p>
          <a:p>
            <a:pPr lvl="1"/>
            <a:r>
              <a:rPr lang="en-GB" sz="1800" dirty="0" err="1" smtClean="0"/>
              <a:t>Generic.XAML</a:t>
            </a:r>
            <a:endParaRPr lang="en-GB" sz="1800" dirty="0" smtClean="0"/>
          </a:p>
          <a:p>
            <a:r>
              <a:rPr lang="en-GB" sz="2000" dirty="0" smtClean="0"/>
              <a:t>Binding differences</a:t>
            </a:r>
          </a:p>
          <a:p>
            <a:pPr lvl="1"/>
            <a:r>
              <a:rPr lang="en-GB" sz="1800" dirty="0" err="1" smtClean="0"/>
              <a:t>BindingMode</a:t>
            </a:r>
            <a:r>
              <a:rPr lang="en-GB" sz="1800" dirty="0" smtClean="0"/>
              <a:t> (default </a:t>
            </a:r>
            <a:r>
              <a:rPr lang="en-GB" sz="1800" dirty="0" err="1" smtClean="0"/>
              <a:t>TwoWay</a:t>
            </a:r>
            <a:r>
              <a:rPr lang="en-GB" sz="1800" dirty="0" smtClean="0"/>
              <a:t> WPF)</a:t>
            </a:r>
          </a:p>
          <a:p>
            <a:pPr lvl="1"/>
            <a:endParaRPr lang="en-GB" sz="1800" dirty="0"/>
          </a:p>
          <a:p>
            <a:r>
              <a:rPr lang="en-GB" sz="2200" dirty="0" smtClean="0"/>
              <a:t>DPs</a:t>
            </a:r>
          </a:p>
          <a:p>
            <a:pPr lvl="1"/>
            <a:r>
              <a:rPr lang="en-GB" sz="1800" dirty="0" smtClean="0"/>
              <a:t>WPF has value coercion,  read-only properties</a:t>
            </a:r>
          </a:p>
          <a:p>
            <a:pPr lvl="1"/>
            <a:r>
              <a:rPr lang="en-GB" sz="1800" dirty="0" smtClean="0"/>
              <a:t>Property metadata allows you to add change handlers</a:t>
            </a:r>
          </a:p>
          <a:p>
            <a:pPr lvl="1"/>
            <a:endParaRPr lang="en-GB" sz="1800" dirty="0"/>
          </a:p>
          <a:p>
            <a:pPr marL="0" indent="0">
              <a:buNone/>
            </a:pPr>
            <a:r>
              <a:rPr lang="en-GB" sz="2200" b="1" dirty="0" smtClean="0"/>
              <a:t>Other APIs</a:t>
            </a:r>
          </a:p>
          <a:p>
            <a:r>
              <a:rPr lang="en-GB" sz="2200" dirty="0" smtClean="0"/>
              <a:t>Differences in </a:t>
            </a:r>
            <a:r>
              <a:rPr lang="en-GB" sz="2200" dirty="0" err="1" smtClean="0"/>
              <a:t>DataGrid</a:t>
            </a:r>
            <a:endParaRPr lang="en-GB" sz="2200" dirty="0" smtClean="0"/>
          </a:p>
          <a:p>
            <a:pPr lvl="1"/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13976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DefaultStyleKey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3531596"/>
              </p:ext>
            </p:extLst>
          </p:nvPr>
        </p:nvGraphicFramePr>
        <p:xfrm>
          <a:off x="1384070" y="1600200"/>
          <a:ext cx="6375860" cy="4525963"/>
        </p:xfrm>
        <a:graphic>
          <a:graphicData uri="http://schemas.openxmlformats.org/drawingml/2006/table">
            <a:tbl>
              <a:tblPr/>
              <a:tblGrid>
                <a:gridCol w="6375860"/>
              </a:tblGrid>
              <a:tr h="4525963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400" b="0" i="0" dirty="0">
                          <a:effectLst/>
                          <a:latin typeface="Consolas"/>
                        </a:rPr>
                        <a:t>#if !SILVERLIGHT</a:t>
                      </a:r>
                    </a:p>
                    <a:p>
                      <a:pPr algn="l" fontAlgn="base"/>
                      <a:r>
                        <a:rPr lang="en-GB" sz="1400" b="0" i="0" dirty="0">
                          <a:effectLst/>
                          <a:latin typeface="Consolas"/>
                        </a:rPr>
                        <a:t>        /// &lt;summary&gt;</a:t>
                      </a:r>
                    </a:p>
                    <a:p>
                      <a:pPr algn="l" fontAlgn="base"/>
                      <a:r>
                        <a:rPr lang="en-GB" sz="1400" b="0" i="0" dirty="0">
                          <a:effectLst/>
                          <a:latin typeface="Consolas"/>
                        </a:rPr>
                        <a:t>        /// Static initializer for the </a:t>
                      </a:r>
                      <a:r>
                        <a:rPr lang="en-GB" sz="1400" b="0" i="0" dirty="0" err="1">
                          <a:effectLst/>
                          <a:latin typeface="Consolas"/>
                        </a:rPr>
                        <a:t>Gravatar</a:t>
                      </a:r>
                      <a:r>
                        <a:rPr lang="en-GB" sz="1400" b="0" i="0" dirty="0">
                          <a:effectLst/>
                          <a:latin typeface="Consolas"/>
                        </a:rPr>
                        <a:t> type.</a:t>
                      </a:r>
                    </a:p>
                    <a:p>
                      <a:pPr algn="l" fontAlgn="base"/>
                      <a:r>
                        <a:rPr lang="en-GB" sz="1400" b="0" i="0" dirty="0">
                          <a:effectLst/>
                          <a:latin typeface="Consolas"/>
                        </a:rPr>
                        <a:t>        /// &lt;/summary&gt;</a:t>
                      </a:r>
                    </a:p>
                    <a:p>
                      <a:pPr algn="l" fontAlgn="base"/>
                      <a:r>
                        <a:rPr lang="en-GB" sz="1400" b="0" i="0" dirty="0">
                          <a:effectLst/>
                          <a:latin typeface="Consolas"/>
                        </a:rPr>
                        <a:t>        static </a:t>
                      </a:r>
                      <a:r>
                        <a:rPr lang="en-GB" sz="1400" b="0" i="0" dirty="0" err="1">
                          <a:effectLst/>
                          <a:latin typeface="Consolas"/>
                        </a:rPr>
                        <a:t>Gravatar</a:t>
                      </a:r>
                      <a:r>
                        <a:rPr lang="en-GB" sz="1400" b="0" i="0" dirty="0">
                          <a:effectLst/>
                          <a:latin typeface="Consolas"/>
                        </a:rPr>
                        <a:t>()</a:t>
                      </a:r>
                    </a:p>
                    <a:p>
                      <a:pPr algn="l" fontAlgn="base"/>
                      <a:r>
                        <a:rPr lang="en-GB" sz="1400" b="0" i="0" dirty="0">
                          <a:effectLst/>
                          <a:latin typeface="Consolas"/>
                        </a:rPr>
                        <a:t>        {</a:t>
                      </a:r>
                    </a:p>
                    <a:p>
                      <a:pPr algn="l" fontAlgn="base"/>
                      <a:r>
                        <a:rPr lang="en-GB" sz="1400" b="0" i="0" dirty="0">
                          <a:effectLst/>
                          <a:latin typeface="Consolas"/>
                        </a:rPr>
                        <a:t>            </a:t>
                      </a:r>
                      <a:r>
                        <a:rPr lang="en-GB" sz="1400" b="0" i="0" dirty="0" err="1">
                          <a:effectLst/>
                          <a:latin typeface="Consolas"/>
                        </a:rPr>
                        <a:t>DefaultStyleKeyProperty.OverrideMetadata</a:t>
                      </a:r>
                      <a:r>
                        <a:rPr lang="en-GB" sz="1400" b="0" i="0" dirty="0">
                          <a:effectLst/>
                          <a:latin typeface="Consolas"/>
                        </a:rPr>
                        <a:t>(</a:t>
                      </a:r>
                      <a:r>
                        <a:rPr lang="en-GB" sz="1400" b="0" i="0" dirty="0" err="1">
                          <a:effectLst/>
                          <a:latin typeface="Consolas"/>
                        </a:rPr>
                        <a:t>typeof</a:t>
                      </a:r>
                      <a:r>
                        <a:rPr lang="en-GB" sz="1400" b="0" i="0" dirty="0">
                          <a:effectLst/>
                          <a:latin typeface="Consolas"/>
                        </a:rPr>
                        <a:t>(</a:t>
                      </a:r>
                      <a:r>
                        <a:rPr lang="en-GB" sz="1400" b="0" i="0" dirty="0" err="1">
                          <a:effectLst/>
                          <a:latin typeface="Consolas"/>
                        </a:rPr>
                        <a:t>Gravatar</a:t>
                      </a:r>
                      <a:r>
                        <a:rPr lang="en-GB" sz="1400" b="0" i="0" dirty="0">
                          <a:effectLst/>
                          <a:latin typeface="Consolas"/>
                        </a:rPr>
                        <a:t>), new </a:t>
                      </a:r>
                      <a:r>
                        <a:rPr lang="en-GB" sz="1400" b="0" i="0" dirty="0" err="1">
                          <a:effectLst/>
                          <a:latin typeface="Consolas"/>
                        </a:rPr>
                        <a:t>FrameworkPropertyMetadata</a:t>
                      </a:r>
                      <a:r>
                        <a:rPr lang="en-GB" sz="1400" b="0" i="0" dirty="0">
                          <a:effectLst/>
                          <a:latin typeface="Consolas"/>
                        </a:rPr>
                        <a:t>(</a:t>
                      </a:r>
                      <a:r>
                        <a:rPr lang="en-GB" sz="1400" b="0" i="0" dirty="0" err="1">
                          <a:effectLst/>
                          <a:latin typeface="Consolas"/>
                        </a:rPr>
                        <a:t>typeof</a:t>
                      </a:r>
                      <a:r>
                        <a:rPr lang="en-GB" sz="1400" b="0" i="0" dirty="0">
                          <a:effectLst/>
                          <a:latin typeface="Consolas"/>
                        </a:rPr>
                        <a:t>(</a:t>
                      </a:r>
                      <a:r>
                        <a:rPr lang="en-GB" sz="1400" b="0" i="0" dirty="0" err="1">
                          <a:effectLst/>
                          <a:latin typeface="Consolas"/>
                        </a:rPr>
                        <a:t>Gravatar</a:t>
                      </a:r>
                      <a:r>
                        <a:rPr lang="en-GB" sz="1400" b="0" i="0" dirty="0">
                          <a:effectLst/>
                          <a:latin typeface="Consolas"/>
                        </a:rPr>
                        <a:t>)));</a:t>
                      </a:r>
                    </a:p>
                    <a:p>
                      <a:pPr algn="l" fontAlgn="base"/>
                      <a:r>
                        <a:rPr lang="en-GB" sz="1400" b="0" i="0" dirty="0">
                          <a:effectLst/>
                          <a:latin typeface="Consolas"/>
                        </a:rPr>
                        <a:t>        }</a:t>
                      </a:r>
                    </a:p>
                    <a:p>
                      <a:pPr algn="l" fontAlgn="base"/>
                      <a:r>
                        <a:rPr lang="en-GB" sz="1400" b="0" i="0" dirty="0">
                          <a:effectLst/>
                          <a:latin typeface="Consolas"/>
                        </a:rPr>
                        <a:t>#</a:t>
                      </a:r>
                      <a:r>
                        <a:rPr lang="en-GB" sz="1400" b="0" i="0" dirty="0" err="1">
                          <a:effectLst/>
                          <a:latin typeface="Consolas"/>
                        </a:rPr>
                        <a:t>endif</a:t>
                      </a:r>
                      <a:endParaRPr lang="en-GB" sz="1400" b="0" i="0" dirty="0">
                        <a:effectLst/>
                        <a:latin typeface="Consolas"/>
                      </a:endParaRPr>
                    </a:p>
                    <a:p>
                      <a:pPr algn="l" fontAlgn="base"/>
                      <a:r>
                        <a:rPr lang="en-GB" sz="1400" b="0" i="0" dirty="0">
                          <a:effectLst/>
                          <a:latin typeface="Consolas"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GB" sz="1400" b="0" i="0" dirty="0">
                          <a:effectLst/>
                          <a:latin typeface="Consolas"/>
                        </a:rPr>
                        <a:t>        /// &lt;summary&gt;</a:t>
                      </a:r>
                    </a:p>
                    <a:p>
                      <a:pPr algn="l" fontAlgn="base"/>
                      <a:r>
                        <a:rPr lang="en-GB" sz="1400" b="0" i="0" dirty="0">
                          <a:effectLst/>
                          <a:latin typeface="Consolas"/>
                        </a:rPr>
                        <a:t>        /// Initializes a new instance of the </a:t>
                      </a:r>
                      <a:r>
                        <a:rPr lang="en-GB" sz="1400" b="0" i="0" dirty="0" err="1">
                          <a:effectLst/>
                          <a:latin typeface="Consolas"/>
                        </a:rPr>
                        <a:t>Gravatar</a:t>
                      </a:r>
                      <a:r>
                        <a:rPr lang="en-GB" sz="1400" b="0" i="0" dirty="0">
                          <a:effectLst/>
                          <a:latin typeface="Consolas"/>
                        </a:rPr>
                        <a:t> control.</a:t>
                      </a:r>
                    </a:p>
                    <a:p>
                      <a:pPr algn="l" fontAlgn="base"/>
                      <a:r>
                        <a:rPr lang="en-GB" sz="1400" b="0" i="0" dirty="0">
                          <a:effectLst/>
                          <a:latin typeface="Consolas"/>
                        </a:rPr>
                        <a:t>        /// &lt;/summary&gt;</a:t>
                      </a:r>
                    </a:p>
                    <a:p>
                      <a:pPr algn="l" fontAlgn="base"/>
                      <a:r>
                        <a:rPr lang="en-GB" sz="1400" b="0" i="0" dirty="0">
                          <a:effectLst/>
                          <a:latin typeface="Consolas"/>
                        </a:rPr>
                        <a:t>        public </a:t>
                      </a:r>
                      <a:r>
                        <a:rPr lang="en-GB" sz="1400" b="0" i="0" dirty="0" err="1">
                          <a:effectLst/>
                          <a:latin typeface="Consolas"/>
                        </a:rPr>
                        <a:t>Gravatar</a:t>
                      </a:r>
                      <a:r>
                        <a:rPr lang="en-GB" sz="1400" b="0" i="0" dirty="0">
                          <a:effectLst/>
                          <a:latin typeface="Consolas"/>
                        </a:rPr>
                        <a:t>()</a:t>
                      </a:r>
                    </a:p>
                    <a:p>
                      <a:pPr algn="l" fontAlgn="base"/>
                      <a:r>
                        <a:rPr lang="en-GB" sz="1400" b="0" i="0" dirty="0">
                          <a:effectLst/>
                          <a:latin typeface="Consolas"/>
                        </a:rPr>
                        <a:t>        {</a:t>
                      </a:r>
                    </a:p>
                    <a:p>
                      <a:pPr algn="l" fontAlgn="base"/>
                      <a:r>
                        <a:rPr lang="en-GB" sz="1400" b="0" i="0" dirty="0">
                          <a:effectLst/>
                          <a:latin typeface="Consolas"/>
                        </a:rPr>
                        <a:t>#if SILVERLIGHT</a:t>
                      </a:r>
                    </a:p>
                    <a:p>
                      <a:pPr algn="l" fontAlgn="base"/>
                      <a:r>
                        <a:rPr lang="en-GB" sz="1400" b="0" i="0" dirty="0">
                          <a:effectLst/>
                          <a:latin typeface="Consolas"/>
                        </a:rPr>
                        <a:t>            </a:t>
                      </a:r>
                      <a:r>
                        <a:rPr lang="en-GB" sz="1400" b="0" i="0" dirty="0" err="1">
                          <a:effectLst/>
                          <a:latin typeface="Consolas"/>
                        </a:rPr>
                        <a:t>DefaultStyleKey</a:t>
                      </a:r>
                      <a:r>
                        <a:rPr lang="en-GB" sz="1400" b="0" i="0" dirty="0">
                          <a:effectLst/>
                          <a:latin typeface="Consolas"/>
                        </a:rPr>
                        <a:t> = </a:t>
                      </a:r>
                      <a:r>
                        <a:rPr lang="en-GB" sz="1400" b="0" i="0" dirty="0" err="1">
                          <a:effectLst/>
                          <a:latin typeface="Consolas"/>
                        </a:rPr>
                        <a:t>typeof</a:t>
                      </a:r>
                      <a:r>
                        <a:rPr lang="en-GB" sz="1400" b="0" i="0" dirty="0">
                          <a:effectLst/>
                          <a:latin typeface="Consolas"/>
                        </a:rPr>
                        <a:t>(</a:t>
                      </a:r>
                      <a:r>
                        <a:rPr lang="en-GB" sz="1400" b="0" i="0" dirty="0" err="1">
                          <a:effectLst/>
                          <a:latin typeface="Consolas"/>
                        </a:rPr>
                        <a:t>Gravatar</a:t>
                      </a:r>
                      <a:r>
                        <a:rPr lang="en-GB" sz="1400" b="0" i="0" dirty="0">
                          <a:effectLst/>
                          <a:latin typeface="Consolas"/>
                        </a:rPr>
                        <a:t>);</a:t>
                      </a:r>
                    </a:p>
                    <a:p>
                      <a:pPr algn="l" fontAlgn="base"/>
                      <a:r>
                        <a:rPr lang="en-GB" sz="1400" b="0" i="0" dirty="0">
                          <a:effectLst/>
                          <a:latin typeface="Consolas"/>
                        </a:rPr>
                        <a:t>#</a:t>
                      </a:r>
                      <a:r>
                        <a:rPr lang="en-GB" sz="1400" b="0" i="0" dirty="0" err="1" smtClean="0">
                          <a:effectLst/>
                          <a:latin typeface="Consolas"/>
                        </a:rPr>
                        <a:t>endif</a:t>
                      </a:r>
                      <a:endParaRPr lang="en-GB" sz="1400" b="0" i="0" dirty="0" smtClean="0">
                        <a:effectLst/>
                        <a:latin typeface="Consolas"/>
                      </a:endParaRPr>
                    </a:p>
                    <a:p>
                      <a:pPr algn="l" fontAlgn="base"/>
                      <a:r>
                        <a:rPr lang="en-GB" sz="1400" b="0" i="0" dirty="0" smtClean="0">
                          <a:effectLst/>
                          <a:latin typeface="Consolas"/>
                        </a:rPr>
                        <a:t>        }</a:t>
                      </a:r>
                      <a:endParaRPr lang="en-GB" sz="1400" b="0" i="0" dirty="0"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384300" y="160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3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/>
          <a:lstStyle/>
          <a:p>
            <a:r>
              <a:rPr lang="en-GB" dirty="0" smtClean="0"/>
              <a:t>Why cross-platform?</a:t>
            </a:r>
          </a:p>
          <a:p>
            <a:r>
              <a:rPr lang="en-GB" dirty="0" smtClean="0"/>
              <a:t>Fundamental framework differences</a:t>
            </a:r>
          </a:p>
          <a:p>
            <a:r>
              <a:rPr lang="en-GB" dirty="0"/>
              <a:t>Practical approach</a:t>
            </a:r>
          </a:p>
          <a:p>
            <a:r>
              <a:rPr lang="en-GB" dirty="0" smtClean="0"/>
              <a:t>Pitfalls</a:t>
            </a:r>
          </a:p>
          <a:p>
            <a:r>
              <a:rPr lang="en-GB" dirty="0"/>
              <a:t>Resolving the </a:t>
            </a:r>
            <a:r>
              <a:rPr lang="en-GB" dirty="0" smtClean="0"/>
              <a:t>pitfalls</a:t>
            </a:r>
          </a:p>
          <a:p>
            <a:r>
              <a:rPr lang="en-GB" dirty="0" smtClean="0"/>
              <a:t>Example Application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GB" dirty="0" smtClean="0"/>
              <a:t>ntroduction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382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Linked XAML Resources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611560" y="3789040"/>
            <a:ext cx="8208912" cy="201622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GB" sz="1400" dirty="0" err="1">
                <a:solidFill>
                  <a:srgbClr val="A31515"/>
                </a:solidFill>
                <a:latin typeface="Consolas"/>
              </a:rPr>
              <a:t>ResourceDictionary</a:t>
            </a:r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  </a:t>
            </a:r>
            <a:r>
              <a:rPr lang="en-GB" sz="1400" dirty="0" err="1">
                <a:solidFill>
                  <a:srgbClr val="FF0000"/>
                </a:solidFill>
                <a:latin typeface="Consolas"/>
              </a:rPr>
              <a:t>xmlns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="http://schemas.microsoft.com/</a:t>
            </a:r>
            <a:r>
              <a:rPr lang="en-GB" sz="1400" dirty="0" err="1">
                <a:solidFill>
                  <a:srgbClr val="0000FF"/>
                </a:solidFill>
                <a:latin typeface="Consolas"/>
              </a:rPr>
              <a:t>winfx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/2006/</a:t>
            </a:r>
            <a:r>
              <a:rPr lang="en-GB" sz="1400" dirty="0" err="1">
                <a:solidFill>
                  <a:srgbClr val="0000FF"/>
                </a:solidFill>
                <a:latin typeface="Consolas"/>
              </a:rPr>
              <a:t>xaml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/presentation"</a:t>
            </a:r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    </a:t>
            </a:r>
            <a:r>
              <a:rPr lang="en-GB" sz="1400" dirty="0" err="1">
                <a:solidFill>
                  <a:srgbClr val="FF0000"/>
                </a:solidFill>
                <a:latin typeface="Consolas"/>
              </a:rPr>
              <a:t>xmlns</a:t>
            </a:r>
            <a:r>
              <a:rPr lang="en-GB" sz="1400" dirty="0" err="1">
                <a:solidFill>
                  <a:srgbClr val="0000FF"/>
                </a:solidFill>
                <a:latin typeface="Consolas"/>
              </a:rPr>
              <a:t>:</a:t>
            </a:r>
            <a:r>
              <a:rPr lang="en-GB" sz="1400" dirty="0" err="1">
                <a:solidFill>
                  <a:srgbClr val="FF0000"/>
                </a:solidFill>
                <a:latin typeface="Consolas"/>
              </a:rPr>
              <a:t>x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="http://schemas.microsoft.com/</a:t>
            </a:r>
            <a:r>
              <a:rPr lang="en-GB" sz="1400" dirty="0" err="1">
                <a:solidFill>
                  <a:srgbClr val="0000FF"/>
                </a:solidFill>
                <a:latin typeface="Consolas"/>
              </a:rPr>
              <a:t>winfx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/2006/</a:t>
            </a:r>
            <a:r>
              <a:rPr lang="en-GB" sz="1400" dirty="0" err="1">
                <a:solidFill>
                  <a:srgbClr val="0000FF"/>
                </a:solidFill>
                <a:latin typeface="Consolas"/>
              </a:rPr>
              <a:t>xaml</a:t>
            </a:r>
            <a:r>
              <a:rPr lang="en-GB" sz="1400" dirty="0" smtClean="0">
                <a:solidFill>
                  <a:srgbClr val="0000FF"/>
                </a:solidFill>
                <a:latin typeface="Consolas"/>
              </a:rPr>
              <a:t>"&gt;</a:t>
            </a:r>
            <a:r>
              <a:rPr lang="en-GB" sz="1400" dirty="0" smtClean="0">
                <a:solidFill>
                  <a:srgbClr val="A31515"/>
                </a:solidFill>
                <a:latin typeface="Consolas"/>
              </a:rPr>
              <a:t>  </a:t>
            </a:r>
            <a:r>
              <a:rPr lang="en-GB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GB" sz="1400" dirty="0" err="1" smtClean="0">
                <a:solidFill>
                  <a:srgbClr val="A31515"/>
                </a:solidFill>
                <a:latin typeface="Consolas"/>
              </a:rPr>
              <a:t>ResourceDictionary.MergedDictionaries</a:t>
            </a:r>
            <a:r>
              <a:rPr lang="en-GB" sz="1400" dirty="0" smtClean="0">
                <a:solidFill>
                  <a:srgbClr val="0000FF"/>
                </a:solidFill>
                <a:latin typeface="Consolas"/>
              </a:rPr>
              <a:t>&gt;</a:t>
            </a:r>
            <a:r>
              <a:rPr lang="en-GB" sz="1400" dirty="0" smtClean="0">
                <a:solidFill>
                  <a:srgbClr val="A31515"/>
                </a:solidFill>
                <a:latin typeface="Consolas"/>
              </a:rPr>
              <a:t>          </a:t>
            </a:r>
            <a:endParaRPr lang="en-GB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GB" sz="1400" dirty="0" smtClean="0">
                <a:solidFill>
                  <a:srgbClr val="A31515"/>
                </a:solidFill>
                <a:latin typeface="Consolas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GB" sz="1400" dirty="0" err="1" smtClean="0">
                <a:solidFill>
                  <a:srgbClr val="A31515"/>
                </a:solidFill>
                <a:latin typeface="Consolas"/>
              </a:rPr>
              <a:t>ResourceDictionary</a:t>
            </a:r>
            <a:endParaRPr lang="en-GB" sz="1400" dirty="0" smtClean="0">
              <a:solidFill>
                <a:srgbClr val="A31515"/>
              </a:solidFill>
              <a:latin typeface="Consolas"/>
            </a:endParaRPr>
          </a:p>
          <a:p>
            <a:r>
              <a:rPr lang="en-GB" sz="14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en-GB" sz="1400" dirty="0" smtClean="0">
                <a:solidFill>
                  <a:srgbClr val="A31515"/>
                </a:solidFill>
                <a:latin typeface="Consolas"/>
              </a:rPr>
              <a:t>        </a:t>
            </a:r>
            <a:r>
              <a:rPr lang="en-GB" sz="1400" dirty="0" smtClean="0">
                <a:solidFill>
                  <a:srgbClr val="FF0000"/>
                </a:solidFill>
                <a:latin typeface="Consolas"/>
              </a:rPr>
              <a:t>Source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="/</a:t>
            </a:r>
            <a:r>
              <a:rPr lang="en-GB" sz="1400" dirty="0" err="1">
                <a:solidFill>
                  <a:srgbClr val="0000FF"/>
                </a:solidFill>
                <a:latin typeface="Consolas"/>
              </a:rPr>
              <a:t>MySilverlightApplication;component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/</a:t>
            </a:r>
            <a:r>
              <a:rPr lang="en-GB" sz="1400" dirty="0" err="1">
                <a:solidFill>
                  <a:srgbClr val="0000FF"/>
                </a:solidFill>
                <a:latin typeface="Consolas"/>
              </a:rPr>
              <a:t>generic.xaml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"/&gt;</a:t>
            </a:r>
            <a:r>
              <a:rPr lang="en-GB" sz="1400" dirty="0">
                <a:solidFill>
                  <a:srgbClr val="A31515"/>
                </a:solidFill>
                <a:latin typeface="Consolas"/>
              </a:rPr>
              <a:t>        </a:t>
            </a:r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en-GB" sz="1400" dirty="0">
                <a:solidFill>
                  <a:srgbClr val="A31515"/>
                </a:solidFill>
                <a:latin typeface="Consolas"/>
              </a:rPr>
              <a:t>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GB" sz="1400" dirty="0" err="1">
                <a:solidFill>
                  <a:srgbClr val="A31515"/>
                </a:solidFill>
                <a:latin typeface="Consolas"/>
              </a:rPr>
              <a:t>ResourceDictionary.MergedDictionaries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en-GB" sz="1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GB" sz="1400" dirty="0" err="1">
                <a:solidFill>
                  <a:srgbClr val="A31515"/>
                </a:solidFill>
                <a:latin typeface="Consolas"/>
              </a:rPr>
              <a:t>ResourceDictionary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endParaRPr lang="en-GB" sz="1400" dirty="0">
              <a:solidFill>
                <a:srgbClr val="0000FF"/>
              </a:solidFill>
              <a:latin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7623" y="6337923"/>
            <a:ext cx="8396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hlinkClick r:id="rId2"/>
              </a:rPr>
              <a:t>http://devblog.ailon.org/devblog/post/2010/01/13/Writing-WPFSilverlight-compatible-code-Part-6-Adding-XAML-files-as-links.aspx</a:t>
            </a:r>
            <a:endParaRPr lang="en-GB" sz="1200" dirty="0">
              <a:latin typeface="Consolas"/>
            </a:endParaRPr>
          </a:p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47805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TargetType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&lt;Style x:Key="MyButtonStyle" </a:t>
            </a:r>
            <a:r>
              <a:rPr lang="en-US" dirty="0" err="1"/>
              <a:t>TargetType</a:t>
            </a:r>
            <a:r>
              <a:rPr lang="en-US" dirty="0"/>
              <a:t>="{</a:t>
            </a:r>
            <a:r>
              <a:rPr lang="en-US" dirty="0" err="1"/>
              <a:t>x:Type</a:t>
            </a:r>
            <a:r>
              <a:rPr lang="en-US" dirty="0"/>
              <a:t> Button}"&gt; 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TergetType</a:t>
            </a:r>
            <a:r>
              <a:rPr lang="en-US" dirty="0" smtClean="0"/>
              <a:t> has a </a:t>
            </a:r>
            <a:r>
              <a:rPr lang="en-US" dirty="0" err="1" smtClean="0"/>
              <a:t>TypeConverter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72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Generic.xaml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0645873"/>
              </p:ext>
            </p:extLst>
          </p:nvPr>
        </p:nvGraphicFramePr>
        <p:xfrm>
          <a:off x="683568" y="1412776"/>
          <a:ext cx="7093594" cy="2953325"/>
        </p:xfrm>
        <a:graphic>
          <a:graphicData uri="http://schemas.openxmlformats.org/drawingml/2006/table">
            <a:tbl>
              <a:tblPr/>
              <a:tblGrid>
                <a:gridCol w="7093594"/>
              </a:tblGrid>
              <a:tr h="2953325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200" b="0" i="0" dirty="0">
                          <a:effectLst/>
                          <a:latin typeface="Consolas"/>
                        </a:rPr>
                        <a:t>&lt;</a:t>
                      </a:r>
                      <a:r>
                        <a:rPr lang="en-GB" sz="1200" b="0" i="0" dirty="0" err="1">
                          <a:effectLst/>
                          <a:latin typeface="Consolas"/>
                        </a:rPr>
                        <a:t>ResourceDictionary</a:t>
                      </a:r>
                      <a:endParaRPr lang="en-GB" sz="1200" b="0" i="0" dirty="0">
                        <a:effectLst/>
                        <a:latin typeface="Consolas"/>
                      </a:endParaRPr>
                    </a:p>
                    <a:p>
                      <a:pPr algn="l" fontAlgn="base"/>
                      <a:r>
                        <a:rPr lang="en-GB" sz="1200" b="0" i="0" dirty="0">
                          <a:effectLst/>
                          <a:latin typeface="Consolas"/>
                        </a:rPr>
                        <a:t>    </a:t>
                      </a:r>
                      <a:r>
                        <a:rPr lang="en-GB" sz="1200" b="0" i="0" dirty="0" err="1">
                          <a:effectLst/>
                          <a:latin typeface="Consolas"/>
                        </a:rPr>
                        <a:t>xmlns</a:t>
                      </a:r>
                      <a:r>
                        <a:rPr lang="en-GB" sz="1200" b="0" i="0" dirty="0">
                          <a:effectLst/>
                          <a:latin typeface="Consolas"/>
                        </a:rPr>
                        <a:t>="</a:t>
                      </a:r>
                      <a:r>
                        <a:rPr lang="en-GB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/>
                          <a:hlinkClick r:id="rId2"/>
                        </a:rPr>
                        <a:t>http://schemas.microsoft.com/</a:t>
                      </a:r>
                      <a:r>
                        <a:rPr lang="en-GB" sz="12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onsolas"/>
                          <a:hlinkClick r:id="rId2"/>
                        </a:rPr>
                        <a:t>winfx</a:t>
                      </a:r>
                      <a:r>
                        <a:rPr lang="en-GB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/>
                          <a:hlinkClick r:id="rId2"/>
                        </a:rPr>
                        <a:t>/2006/</a:t>
                      </a:r>
                      <a:r>
                        <a:rPr lang="en-GB" sz="12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onsolas"/>
                          <a:hlinkClick r:id="rId2"/>
                        </a:rPr>
                        <a:t>xaml</a:t>
                      </a:r>
                      <a:r>
                        <a:rPr lang="en-GB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/>
                          <a:hlinkClick r:id="rId2"/>
                        </a:rPr>
                        <a:t>/presentation</a:t>
                      </a:r>
                      <a:r>
                        <a:rPr lang="en-GB" sz="1200" b="0" i="0" dirty="0">
                          <a:effectLst/>
                          <a:latin typeface="Consolas"/>
                        </a:rPr>
                        <a:t>"</a:t>
                      </a:r>
                    </a:p>
                    <a:p>
                      <a:pPr algn="l" fontAlgn="base"/>
                      <a:r>
                        <a:rPr lang="en-GB" sz="1200" b="0" i="0" dirty="0">
                          <a:effectLst/>
                          <a:latin typeface="Consolas"/>
                        </a:rPr>
                        <a:t>    </a:t>
                      </a:r>
                      <a:r>
                        <a:rPr lang="en-GB" sz="1200" b="0" i="0" dirty="0" err="1">
                          <a:effectLst/>
                          <a:latin typeface="Consolas"/>
                        </a:rPr>
                        <a:t>xmlns:x</a:t>
                      </a:r>
                      <a:r>
                        <a:rPr lang="en-GB" sz="1200" b="0" i="0" dirty="0">
                          <a:effectLst/>
                          <a:latin typeface="Consolas"/>
                        </a:rPr>
                        <a:t>="</a:t>
                      </a:r>
                      <a:r>
                        <a:rPr lang="en-GB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/>
                          <a:hlinkClick r:id="rId3"/>
                        </a:rPr>
                        <a:t>http://schemas.microsoft.com/</a:t>
                      </a:r>
                      <a:r>
                        <a:rPr lang="en-GB" sz="12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onsolas"/>
                          <a:hlinkClick r:id="rId3"/>
                        </a:rPr>
                        <a:t>winfx</a:t>
                      </a:r>
                      <a:r>
                        <a:rPr lang="en-GB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/>
                          <a:hlinkClick r:id="rId3"/>
                        </a:rPr>
                        <a:t>/2006/</a:t>
                      </a:r>
                      <a:r>
                        <a:rPr lang="en-GB" sz="12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onsolas"/>
                          <a:hlinkClick r:id="rId3"/>
                        </a:rPr>
                        <a:t>xaml</a:t>
                      </a:r>
                      <a:r>
                        <a:rPr lang="en-GB" sz="1200" b="0" i="0" dirty="0">
                          <a:effectLst/>
                          <a:latin typeface="Consolas"/>
                        </a:rPr>
                        <a:t>"&gt;</a:t>
                      </a:r>
                    </a:p>
                    <a:p>
                      <a:pPr algn="l" fontAlgn="base"/>
                      <a:r>
                        <a:rPr lang="en-GB" sz="1200" b="0" i="0" dirty="0">
                          <a:effectLst/>
                          <a:latin typeface="Consolas"/>
                        </a:rPr>
                        <a:t>    &lt;</a:t>
                      </a:r>
                      <a:r>
                        <a:rPr lang="en-GB" sz="1200" b="0" i="0" dirty="0" err="1">
                          <a:effectLst/>
                          <a:latin typeface="Consolas"/>
                        </a:rPr>
                        <a:t>ResourceDictionary.MergedDictionaries</a:t>
                      </a:r>
                      <a:r>
                        <a:rPr lang="en-GB" sz="1200" b="0" i="0" dirty="0">
                          <a:effectLst/>
                          <a:latin typeface="Consolas"/>
                        </a:rPr>
                        <a:t>&gt;</a:t>
                      </a:r>
                    </a:p>
                    <a:p>
                      <a:pPr algn="l" fontAlgn="base"/>
                      <a:r>
                        <a:rPr lang="en-GB" sz="1200" b="0" i="0" dirty="0">
                          <a:effectLst/>
                          <a:latin typeface="Consolas"/>
                        </a:rPr>
                        <a:t>        &lt;</a:t>
                      </a:r>
                      <a:r>
                        <a:rPr lang="en-GB" sz="1200" b="0" i="0" dirty="0" err="1">
                          <a:effectLst/>
                          <a:latin typeface="Consolas"/>
                        </a:rPr>
                        <a:t>ResourceDictionary</a:t>
                      </a:r>
                      <a:r>
                        <a:rPr lang="en-GB" sz="1200" b="0" i="0" dirty="0">
                          <a:effectLst/>
                          <a:latin typeface="Consolas"/>
                        </a:rPr>
                        <a:t> Source="/</a:t>
                      </a:r>
                      <a:r>
                        <a:rPr lang="en-GB" sz="1200" b="0" i="0" dirty="0" err="1">
                          <a:effectLst/>
                          <a:latin typeface="Consolas"/>
                        </a:rPr>
                        <a:t>Controls.Gravatar;component</a:t>
                      </a:r>
                      <a:r>
                        <a:rPr lang="en-GB" sz="1200" b="0" i="0" dirty="0">
                          <a:effectLst/>
                          <a:latin typeface="Consolas"/>
                        </a:rPr>
                        <a:t>/</a:t>
                      </a:r>
                      <a:r>
                        <a:rPr lang="en-GB" sz="1200" b="0" i="0" dirty="0" err="1">
                          <a:effectLst/>
                          <a:latin typeface="Consolas"/>
                        </a:rPr>
                        <a:t>generic.xaml</a:t>
                      </a:r>
                      <a:r>
                        <a:rPr lang="en-GB" sz="1200" b="0" i="0" dirty="0">
                          <a:effectLst/>
                          <a:latin typeface="Consolas"/>
                        </a:rPr>
                        <a:t>"/&gt;</a:t>
                      </a:r>
                    </a:p>
                    <a:p>
                      <a:pPr algn="l" fontAlgn="base"/>
                      <a:r>
                        <a:rPr lang="en-GB" sz="1200" b="0" i="0" dirty="0">
                          <a:effectLst/>
                          <a:latin typeface="Consolas"/>
                        </a:rPr>
                        <a:t>    &lt;/</a:t>
                      </a:r>
                      <a:r>
                        <a:rPr lang="en-GB" sz="1200" b="0" i="0" dirty="0" err="1">
                          <a:effectLst/>
                          <a:latin typeface="Consolas"/>
                        </a:rPr>
                        <a:t>ResourceDictionary.MergedDictionaries</a:t>
                      </a:r>
                      <a:r>
                        <a:rPr lang="en-GB" sz="1200" b="0" i="0" dirty="0">
                          <a:effectLst/>
                          <a:latin typeface="Consolas"/>
                        </a:rPr>
                        <a:t>&gt;</a:t>
                      </a:r>
                    </a:p>
                    <a:p>
                      <a:pPr algn="l" fontAlgn="base"/>
                      <a:r>
                        <a:rPr lang="en-GB" sz="1200" b="0" i="0" dirty="0">
                          <a:effectLst/>
                          <a:latin typeface="Consolas"/>
                        </a:rPr>
                        <a:t>&lt;/</a:t>
                      </a:r>
                      <a:r>
                        <a:rPr lang="en-GB" sz="1200" b="0" i="0" dirty="0" err="1">
                          <a:effectLst/>
                          <a:latin typeface="Consolas"/>
                        </a:rPr>
                        <a:t>ResourceDictionary</a:t>
                      </a:r>
                      <a:r>
                        <a:rPr lang="en-GB" sz="1200" b="0" i="0" dirty="0" smtClean="0">
                          <a:effectLst/>
                          <a:latin typeface="Consolas"/>
                        </a:rPr>
                        <a:t>&gt;</a:t>
                      </a:r>
                    </a:p>
                    <a:p>
                      <a:pPr algn="l" fontAlgn="base"/>
                      <a:endParaRPr lang="en-GB" sz="1200" b="0" i="0" dirty="0" smtClean="0">
                        <a:effectLst/>
                        <a:latin typeface="Consolas"/>
                      </a:endParaRPr>
                    </a:p>
                    <a:p>
                      <a:pPr algn="l" fontAlgn="base"/>
                      <a:endParaRPr lang="en-GB" sz="1200" b="0" i="0" dirty="0" smtClean="0">
                        <a:effectLst/>
                        <a:latin typeface="Consolas"/>
                      </a:endParaRPr>
                    </a:p>
                    <a:p>
                      <a:pPr algn="l" fontAlgn="base"/>
                      <a:r>
                        <a:rPr lang="en-GB" sz="1200" dirty="0" smtClean="0">
                          <a:hlinkClick r:id="rId4"/>
                        </a:rPr>
                        <a:t>http://devblog.ailon.org/devblog/post/2010/01/13/Writing-WPFSilverlight-compatible-code-Part-6-Adding-XAML-files-as-links.aspx</a:t>
                      </a:r>
                      <a:endParaRPr lang="en-GB" sz="1200" b="0" i="0" dirty="0"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366838" y="2354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1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Portable Class Library</a:t>
            </a:r>
            <a:endParaRPr lang="en-GB" sz="3600" dirty="0"/>
          </a:p>
        </p:txBody>
      </p:sp>
      <p:pic>
        <p:nvPicPr>
          <p:cNvPr id="8194" name="Picture 2" descr="http://blogs.msdn.com/resized-image.ashx/__size/550x0/__key/CommunityServer-Blogs-Components-WeblogFiles/00-00-00-30-50/5224.plibproje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89137"/>
            <a:ext cx="3979651" cy="250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71092" y="6333069"/>
            <a:ext cx="87484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hlinkClick r:id="rId3"/>
              </a:rPr>
              <a:t>http://</a:t>
            </a:r>
            <a:r>
              <a:rPr lang="en-GB" sz="1400" dirty="0">
                <a:hlinkClick r:id="rId3"/>
              </a:rPr>
              <a:t>blogs.msdn.com/b/bclteam/archive/2011/01/19/announcing-portable-library-tools-ctp-justin-van-patten.aspx</a:t>
            </a:r>
            <a:endParaRPr lang="en-GB" sz="16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262214"/>
            <a:ext cx="526732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 descr="Change targe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541950"/>
            <a:ext cx="3081324" cy="199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8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Linker</a:t>
            </a:r>
            <a:endParaRPr lang="en-GB" dirty="0"/>
          </a:p>
        </p:txBody>
      </p:sp>
      <p:pic>
        <p:nvPicPr>
          <p:cNvPr id="7170" name="Picture 2" descr="Ff648745.37b9ca8c-9070-4b87-ac6b-75506ad10314(en-us,PandP.10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04864"/>
            <a:ext cx="6038850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339752" y="5898422"/>
            <a:ext cx="60841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hlinkClick r:id="rId3"/>
              </a:rPr>
              <a:t>http://msdn.microsoft.com/en-us/library/ff648745.aspx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30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MultiBinding</a:t>
            </a:r>
            <a:endParaRPr lang="en-GB" dirty="0"/>
          </a:p>
        </p:txBody>
      </p:sp>
      <p:pic>
        <p:nvPicPr>
          <p:cNvPr id="6146" name="Picture 2" descr="http://www.scottlogic.co.uk/blog/colin/wp-content/uploads/2009/06/virtualbran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00808"/>
            <a:ext cx="5753100" cy="375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6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MVVM WPF</a:t>
            </a: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487196" y="5189151"/>
            <a:ext cx="2554071" cy="566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 smtClean="0"/>
              <a:t>PriceListViewModel</a:t>
            </a:r>
            <a:endParaRPr lang="en-GB" sz="2000" dirty="0"/>
          </a:p>
        </p:txBody>
      </p:sp>
      <p:sp>
        <p:nvSpPr>
          <p:cNvPr id="5" name="Rounded Rectangle 4"/>
          <p:cNvSpPr/>
          <p:nvPr/>
        </p:nvSpPr>
        <p:spPr>
          <a:xfrm>
            <a:off x="2994175" y="5981239"/>
            <a:ext cx="2851154" cy="4720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 smtClean="0"/>
              <a:t>InstrumentViewModel</a:t>
            </a:r>
            <a:endParaRPr lang="en-GB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5764435" y="5189151"/>
            <a:ext cx="2554071" cy="566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 smtClean="0"/>
              <a:t>HeatMapViewModel</a:t>
            </a:r>
            <a:endParaRPr lang="en-GB" sz="2000" dirty="0"/>
          </a:p>
        </p:txBody>
      </p:sp>
      <p:sp>
        <p:nvSpPr>
          <p:cNvPr id="19" name="Rounded Rectangle 18"/>
          <p:cNvSpPr/>
          <p:nvPr/>
        </p:nvSpPr>
        <p:spPr>
          <a:xfrm>
            <a:off x="2613785" y="1083115"/>
            <a:ext cx="3150650" cy="56651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 smtClean="0"/>
              <a:t>XAMLFinanceViewModel</a:t>
            </a:r>
            <a:endParaRPr lang="en-GB" sz="2000" dirty="0"/>
          </a:p>
        </p:txBody>
      </p:sp>
      <p:sp>
        <p:nvSpPr>
          <p:cNvPr id="31" name="Rounded Rectangle 30"/>
          <p:cNvSpPr/>
          <p:nvPr/>
        </p:nvSpPr>
        <p:spPr>
          <a:xfrm>
            <a:off x="1213394" y="2492896"/>
            <a:ext cx="2109081" cy="56651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 smtClean="0"/>
              <a:t>TabbedItems</a:t>
            </a:r>
            <a:endParaRPr lang="en-GB" sz="2000" dirty="0"/>
          </a:p>
        </p:txBody>
      </p:sp>
      <p:sp>
        <p:nvSpPr>
          <p:cNvPr id="32" name="Rounded Rectangle 31"/>
          <p:cNvSpPr/>
          <p:nvPr/>
        </p:nvSpPr>
        <p:spPr>
          <a:xfrm>
            <a:off x="5364088" y="2492896"/>
            <a:ext cx="2109081" cy="56651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 smtClean="0"/>
              <a:t>FloatingItems</a:t>
            </a:r>
            <a:endParaRPr lang="en-GB" sz="2000" dirty="0"/>
          </a:p>
        </p:txBody>
      </p:sp>
      <p:cxnSp>
        <p:nvCxnSpPr>
          <p:cNvPr id="33" name="Elbow Connector 32"/>
          <p:cNvCxnSpPr>
            <a:stCxn id="19" idx="2"/>
            <a:endCxn id="31" idx="0"/>
          </p:cNvCxnSpPr>
          <p:nvPr/>
        </p:nvCxnSpPr>
        <p:spPr>
          <a:xfrm rot="5400000">
            <a:off x="2806891" y="1110676"/>
            <a:ext cx="843265" cy="1921175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9" idx="2"/>
            <a:endCxn id="32" idx="0"/>
          </p:cNvCxnSpPr>
          <p:nvPr/>
        </p:nvCxnSpPr>
        <p:spPr>
          <a:xfrm rot="16200000" flipH="1">
            <a:off x="4882237" y="956503"/>
            <a:ext cx="843265" cy="2229519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3067109" y="3955152"/>
            <a:ext cx="2692584" cy="566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i="1" dirty="0" err="1" smtClean="0"/>
              <a:t>NamedViewModelBase</a:t>
            </a:r>
            <a:endParaRPr lang="en-GB" sz="2000" i="1" dirty="0"/>
          </a:p>
        </p:txBody>
      </p:sp>
      <p:cxnSp>
        <p:nvCxnSpPr>
          <p:cNvPr id="72" name="Elbow Connector 71"/>
          <p:cNvCxnSpPr>
            <a:stCxn id="4" idx="0"/>
            <a:endCxn id="69" idx="2"/>
          </p:cNvCxnSpPr>
          <p:nvPr/>
        </p:nvCxnSpPr>
        <p:spPr>
          <a:xfrm rot="5400000" flipH="1" flipV="1">
            <a:off x="2755075" y="3530826"/>
            <a:ext cx="667483" cy="2649169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6" idx="0"/>
            <a:endCxn id="69" idx="2"/>
          </p:cNvCxnSpPr>
          <p:nvPr/>
        </p:nvCxnSpPr>
        <p:spPr>
          <a:xfrm rot="16200000" flipV="1">
            <a:off x="5393695" y="3541375"/>
            <a:ext cx="667483" cy="2628070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5" idx="0"/>
            <a:endCxn id="69" idx="2"/>
          </p:cNvCxnSpPr>
          <p:nvPr/>
        </p:nvCxnSpPr>
        <p:spPr>
          <a:xfrm rot="16200000" flipV="1">
            <a:off x="3686792" y="5248278"/>
            <a:ext cx="1459571" cy="6351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31" idx="2"/>
            <a:endCxn id="69" idx="0"/>
          </p:cNvCxnSpPr>
          <p:nvPr/>
        </p:nvCxnSpPr>
        <p:spPr>
          <a:xfrm rot="16200000" flipH="1">
            <a:off x="2892798" y="2434549"/>
            <a:ext cx="895740" cy="2145466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32" idx="2"/>
            <a:endCxn id="69" idx="0"/>
          </p:cNvCxnSpPr>
          <p:nvPr/>
        </p:nvCxnSpPr>
        <p:spPr>
          <a:xfrm rot="5400000">
            <a:off x="4968145" y="2504668"/>
            <a:ext cx="895740" cy="2005228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423524" y="358582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chemeClr val="bg1"/>
                </a:solidFill>
              </a:rPr>
              <a:t>*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478574" y="207126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1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881226" y="211438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1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54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MVVM Silverlight</a:t>
            </a: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487196" y="5189151"/>
            <a:ext cx="2554071" cy="566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 smtClean="0"/>
              <a:t>PriceListViewModel</a:t>
            </a:r>
            <a:endParaRPr lang="en-GB" sz="2000" dirty="0"/>
          </a:p>
        </p:txBody>
      </p:sp>
      <p:sp>
        <p:nvSpPr>
          <p:cNvPr id="5" name="Rounded Rectangle 4"/>
          <p:cNvSpPr/>
          <p:nvPr/>
        </p:nvSpPr>
        <p:spPr>
          <a:xfrm>
            <a:off x="2994175" y="5981239"/>
            <a:ext cx="2851154" cy="4720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 smtClean="0"/>
              <a:t>InstrumentViewModel</a:t>
            </a:r>
            <a:endParaRPr lang="en-GB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5764435" y="5189151"/>
            <a:ext cx="2554071" cy="566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 smtClean="0"/>
              <a:t>HeatMapViewModel</a:t>
            </a:r>
            <a:endParaRPr lang="en-GB" sz="2000" dirty="0"/>
          </a:p>
        </p:txBody>
      </p:sp>
      <p:sp>
        <p:nvSpPr>
          <p:cNvPr id="19" name="Rounded Rectangle 18"/>
          <p:cNvSpPr/>
          <p:nvPr/>
        </p:nvSpPr>
        <p:spPr>
          <a:xfrm>
            <a:off x="1262752" y="1092632"/>
            <a:ext cx="3150650" cy="56651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 smtClean="0"/>
              <a:t>XAMLFinanceViewModel</a:t>
            </a:r>
            <a:endParaRPr lang="en-GB" sz="2000" dirty="0"/>
          </a:p>
        </p:txBody>
      </p:sp>
      <p:sp>
        <p:nvSpPr>
          <p:cNvPr id="31" name="Rounded Rectangle 30"/>
          <p:cNvSpPr/>
          <p:nvPr/>
        </p:nvSpPr>
        <p:spPr>
          <a:xfrm>
            <a:off x="1780807" y="2583969"/>
            <a:ext cx="2109081" cy="56651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 smtClean="0"/>
              <a:t>TabbedItems</a:t>
            </a:r>
            <a:endParaRPr lang="en-GB" sz="2000" dirty="0"/>
          </a:p>
        </p:txBody>
      </p:sp>
      <p:cxnSp>
        <p:nvCxnSpPr>
          <p:cNvPr id="33" name="Elbow Connector 32"/>
          <p:cNvCxnSpPr>
            <a:stCxn id="19" idx="2"/>
            <a:endCxn id="31" idx="0"/>
          </p:cNvCxnSpPr>
          <p:nvPr/>
        </p:nvCxnSpPr>
        <p:spPr>
          <a:xfrm rot="5400000">
            <a:off x="2374303" y="2120194"/>
            <a:ext cx="924821" cy="2729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3067109" y="3955152"/>
            <a:ext cx="2692584" cy="566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i="1" dirty="0" err="1" smtClean="0"/>
              <a:t>NamedViewModelBase</a:t>
            </a:r>
            <a:endParaRPr lang="en-GB" sz="2000" i="1" dirty="0"/>
          </a:p>
        </p:txBody>
      </p:sp>
      <p:cxnSp>
        <p:nvCxnSpPr>
          <p:cNvPr id="72" name="Elbow Connector 71"/>
          <p:cNvCxnSpPr>
            <a:stCxn id="4" idx="0"/>
            <a:endCxn id="69" idx="2"/>
          </p:cNvCxnSpPr>
          <p:nvPr/>
        </p:nvCxnSpPr>
        <p:spPr>
          <a:xfrm rot="5400000" flipH="1" flipV="1">
            <a:off x="2755075" y="3530826"/>
            <a:ext cx="667483" cy="2649169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6" idx="0"/>
            <a:endCxn id="69" idx="2"/>
          </p:cNvCxnSpPr>
          <p:nvPr/>
        </p:nvCxnSpPr>
        <p:spPr>
          <a:xfrm rot="16200000" flipV="1">
            <a:off x="5393695" y="3541375"/>
            <a:ext cx="667483" cy="2628070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5" idx="0"/>
            <a:endCxn id="69" idx="2"/>
          </p:cNvCxnSpPr>
          <p:nvPr/>
        </p:nvCxnSpPr>
        <p:spPr>
          <a:xfrm rot="16200000" flipV="1">
            <a:off x="3686792" y="5248278"/>
            <a:ext cx="1459571" cy="6351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31" idx="2"/>
            <a:endCxn id="69" idx="0"/>
          </p:cNvCxnSpPr>
          <p:nvPr/>
        </p:nvCxnSpPr>
        <p:spPr>
          <a:xfrm rot="16200000" flipH="1">
            <a:off x="3222041" y="2763791"/>
            <a:ext cx="804667" cy="1578053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423524" y="358582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chemeClr val="bg1"/>
                </a:solidFill>
              </a:rPr>
              <a:t>*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448639" y="217431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1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45832" y="3394171"/>
            <a:ext cx="37981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hlinkClick r:id="rId2"/>
              </a:rPr>
              <a:t>http://silverlight.codeplex.com/workitem/5052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26430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MVVM WP7</a:t>
            </a: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487196" y="5189151"/>
            <a:ext cx="2554071" cy="566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 smtClean="0"/>
              <a:t>PriceListViewModel</a:t>
            </a:r>
            <a:endParaRPr lang="en-GB" sz="2000" dirty="0"/>
          </a:p>
        </p:txBody>
      </p:sp>
      <p:sp>
        <p:nvSpPr>
          <p:cNvPr id="5" name="Rounded Rectangle 4"/>
          <p:cNvSpPr/>
          <p:nvPr/>
        </p:nvSpPr>
        <p:spPr>
          <a:xfrm>
            <a:off x="2994175" y="5981239"/>
            <a:ext cx="2851154" cy="4720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 smtClean="0"/>
              <a:t>InstrumentViewModel</a:t>
            </a:r>
            <a:endParaRPr lang="en-GB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5764435" y="5189151"/>
            <a:ext cx="2554071" cy="566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 smtClean="0"/>
              <a:t>HeatMapViewModel</a:t>
            </a:r>
            <a:endParaRPr lang="en-GB" sz="2000" dirty="0"/>
          </a:p>
        </p:txBody>
      </p:sp>
      <p:sp>
        <p:nvSpPr>
          <p:cNvPr id="19" name="Rounded Rectangle 18"/>
          <p:cNvSpPr/>
          <p:nvPr/>
        </p:nvSpPr>
        <p:spPr>
          <a:xfrm>
            <a:off x="2838076" y="1412776"/>
            <a:ext cx="3150650" cy="56651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 smtClean="0"/>
              <a:t>XAMLFinanceViewModel</a:t>
            </a:r>
            <a:endParaRPr lang="en-GB" sz="2000" dirty="0"/>
          </a:p>
        </p:txBody>
      </p:sp>
      <p:sp>
        <p:nvSpPr>
          <p:cNvPr id="69" name="Rounded Rectangle 68"/>
          <p:cNvSpPr/>
          <p:nvPr/>
        </p:nvSpPr>
        <p:spPr>
          <a:xfrm>
            <a:off x="3067109" y="3955152"/>
            <a:ext cx="2692584" cy="566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i="1" dirty="0" err="1" smtClean="0"/>
              <a:t>NamedViewModelBase</a:t>
            </a:r>
            <a:endParaRPr lang="en-GB" sz="2000" i="1" dirty="0"/>
          </a:p>
        </p:txBody>
      </p:sp>
      <p:cxnSp>
        <p:nvCxnSpPr>
          <p:cNvPr id="72" name="Elbow Connector 71"/>
          <p:cNvCxnSpPr>
            <a:stCxn id="4" idx="0"/>
            <a:endCxn id="69" idx="2"/>
          </p:cNvCxnSpPr>
          <p:nvPr/>
        </p:nvCxnSpPr>
        <p:spPr>
          <a:xfrm rot="5400000" flipH="1" flipV="1">
            <a:off x="2755075" y="3530826"/>
            <a:ext cx="667483" cy="2649169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6" idx="0"/>
            <a:endCxn id="69" idx="2"/>
          </p:cNvCxnSpPr>
          <p:nvPr/>
        </p:nvCxnSpPr>
        <p:spPr>
          <a:xfrm rot="16200000" flipV="1">
            <a:off x="5393695" y="3541375"/>
            <a:ext cx="667483" cy="2628070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5" idx="0"/>
            <a:endCxn id="69" idx="2"/>
          </p:cNvCxnSpPr>
          <p:nvPr/>
        </p:nvCxnSpPr>
        <p:spPr>
          <a:xfrm rot="16200000" flipV="1">
            <a:off x="3686792" y="5248278"/>
            <a:ext cx="1459571" cy="6351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9" idx="2"/>
          </p:cNvCxnSpPr>
          <p:nvPr/>
        </p:nvCxnSpPr>
        <p:spPr>
          <a:xfrm rot="5400000">
            <a:off x="1263783" y="2054422"/>
            <a:ext cx="3224749" cy="3074488"/>
          </a:xfrm>
          <a:prstGeom prst="bentConnector3">
            <a:avLst>
              <a:gd name="adj1" fmla="val 40998"/>
            </a:avLst>
          </a:prstGeom>
          <a:ln w="28575">
            <a:solidFill>
              <a:schemeClr val="bg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71600" y="478904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1</a:t>
            </a:r>
            <a:endParaRPr lang="en-GB" sz="2000" dirty="0">
              <a:solidFill>
                <a:schemeClr val="bg1"/>
              </a:solidFill>
            </a:endParaRPr>
          </a:p>
        </p:txBody>
      </p:sp>
      <p:cxnSp>
        <p:nvCxnSpPr>
          <p:cNvPr id="26" name="Elbow Connector 25"/>
          <p:cNvCxnSpPr>
            <a:stCxn id="19" idx="2"/>
          </p:cNvCxnSpPr>
          <p:nvPr/>
        </p:nvCxnSpPr>
        <p:spPr>
          <a:xfrm rot="16200000" flipH="1">
            <a:off x="4320486" y="2072206"/>
            <a:ext cx="3224748" cy="3038919"/>
          </a:xfrm>
          <a:prstGeom prst="bentConnector3">
            <a:avLst>
              <a:gd name="adj1" fmla="val 40998"/>
            </a:avLst>
          </a:prstGeom>
          <a:ln w="28575">
            <a:solidFill>
              <a:schemeClr val="bg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24328" y="479715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1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85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/>
              <a:t>Silverlight and WPF code reuse </a:t>
            </a:r>
            <a:r>
              <a:rPr lang="en-US" sz="1600" b="1" dirty="0" smtClean="0"/>
              <a:t>pitfalls</a:t>
            </a:r>
          </a:p>
          <a:p>
            <a:pPr marL="0" indent="0">
              <a:buNone/>
            </a:pPr>
            <a:r>
              <a:rPr lang="en-US" sz="1600" b="1" dirty="0" smtClean="0"/>
              <a:t>(</a:t>
            </a:r>
            <a:r>
              <a:rPr lang="en-GB" sz="1600" dirty="0" smtClean="0">
                <a:hlinkClick r:id="rId2"/>
              </a:rPr>
              <a:t>http://www.sharpgis.net/post/2009/02/06/Silverlight-and-WPF-code-reuse-pitfalls.aspx</a:t>
            </a:r>
            <a:r>
              <a:rPr lang="en-GB" sz="1600" dirty="0" smtClean="0"/>
              <a:t>)</a:t>
            </a:r>
          </a:p>
          <a:p>
            <a:r>
              <a:rPr lang="en-GB" sz="1600" b="1" dirty="0" smtClean="0"/>
              <a:t>Writing WPF / Silverlight compatible code</a:t>
            </a:r>
          </a:p>
          <a:p>
            <a:pPr marL="0" indent="0">
              <a:buNone/>
            </a:pPr>
            <a:r>
              <a:rPr lang="en-GB" sz="1600" dirty="0" smtClean="0">
                <a:hlinkClick r:id="rId3"/>
              </a:rPr>
              <a:t>http://devblog.ailon.org/devblog/post/2009/11/02/Writing-WPFSilverlight-compatible-code-Part-1-The-Big-Picture.aspx</a:t>
            </a:r>
            <a:endParaRPr lang="en-GB" sz="1600" dirty="0" smtClean="0"/>
          </a:p>
          <a:p>
            <a:r>
              <a:rPr lang="en-GB" sz="1600" b="1" dirty="0" smtClean="0"/>
              <a:t>Guidance on Differences Between WPF and Silverlight, </a:t>
            </a:r>
            <a:r>
              <a:rPr lang="en-GB" sz="1600" b="1" dirty="0" err="1" smtClean="0"/>
              <a:t>Wintellext</a:t>
            </a:r>
            <a:r>
              <a:rPr lang="en-GB" sz="1600" b="1" dirty="0" smtClean="0"/>
              <a:t> </a:t>
            </a:r>
            <a:r>
              <a:rPr lang="en-GB" sz="1600" b="1" dirty="0" err="1" smtClean="0"/>
              <a:t>LLCert</a:t>
            </a:r>
            <a:endParaRPr lang="en-GB" sz="1600" b="1" dirty="0" smtClean="0"/>
          </a:p>
          <a:p>
            <a:pPr marL="0" indent="0">
              <a:buNone/>
            </a:pPr>
            <a:r>
              <a:rPr lang="en-GB" sz="1600" dirty="0" smtClean="0">
                <a:hlinkClick r:id="rId4"/>
              </a:rPr>
              <a:t>http://wpfslguidance.codeplex.com/releases/view/30311</a:t>
            </a:r>
            <a:endParaRPr lang="en-GB" sz="1600" dirty="0" smtClean="0"/>
          </a:p>
          <a:p>
            <a:pPr marL="0" indent="0">
              <a:buNone/>
            </a:pPr>
            <a:endParaRPr lang="en-GB" sz="1600" b="1" dirty="0"/>
          </a:p>
          <a:p>
            <a:pPr marL="0" indent="0">
              <a:buNone/>
            </a:pPr>
            <a:r>
              <a:rPr lang="en-GB" sz="1600" dirty="0" smtClean="0">
                <a:hlinkClick r:id="rId5"/>
              </a:rPr>
              <a:t>http://nerddawg.blogspot.com/2008/03/silverlight-2-demystifying-uri.html</a:t>
            </a:r>
            <a:endParaRPr lang="en-US" sz="1600" b="1" dirty="0"/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36456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Platform Explosion!</a:t>
            </a:r>
            <a:endParaRPr lang="en-GB" dirty="0"/>
          </a:p>
        </p:txBody>
      </p:sp>
      <p:sp>
        <p:nvSpPr>
          <p:cNvPr id="108" name="TextBox 107"/>
          <p:cNvSpPr txBox="1"/>
          <p:nvPr/>
        </p:nvSpPr>
        <p:spPr>
          <a:xfrm>
            <a:off x="3464895" y="3271360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bg1"/>
                </a:solidFill>
              </a:rPr>
              <a:t>1990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180419" y="3271360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bg1"/>
                </a:solidFill>
              </a:rPr>
              <a:t>2000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971033" y="3271360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bg1"/>
                </a:solidFill>
              </a:rPr>
              <a:t>2010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001956" y="2366431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>
                <a:solidFill>
                  <a:schemeClr val="bg1"/>
                </a:solidFill>
              </a:rPr>
              <a:t>WWW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207026" y="2788731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>
                <a:solidFill>
                  <a:schemeClr val="bg1"/>
                </a:solidFill>
              </a:rPr>
              <a:t>WAP 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651599" y="4477932"/>
            <a:ext cx="1145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>
                <a:solidFill>
                  <a:schemeClr val="bg1"/>
                </a:solidFill>
              </a:rPr>
              <a:t>BlackBerry 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918500" y="3934975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err="1" smtClean="0">
                <a:solidFill>
                  <a:schemeClr val="bg1"/>
                </a:solidFill>
              </a:rPr>
              <a:t>iPhone</a:t>
            </a:r>
            <a:endParaRPr lang="en-GB" sz="1600" b="1" dirty="0" smtClean="0">
              <a:solidFill>
                <a:schemeClr val="bg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099486" y="2225661"/>
            <a:ext cx="873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>
                <a:solidFill>
                  <a:schemeClr val="bg1"/>
                </a:solidFill>
              </a:rPr>
              <a:t>Android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344892" y="4538261"/>
            <a:ext cx="5509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err="1" smtClean="0">
                <a:solidFill>
                  <a:schemeClr val="bg1"/>
                </a:solidFill>
              </a:rPr>
              <a:t>iPad</a:t>
            </a:r>
            <a:endParaRPr lang="en-GB" sz="1600" b="1" dirty="0" smtClean="0">
              <a:solidFill>
                <a:schemeClr val="bg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168971" y="200445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>
                <a:solidFill>
                  <a:schemeClr val="bg1"/>
                </a:solidFill>
              </a:rPr>
              <a:t>Flash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271041" y="2909389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>
                <a:solidFill>
                  <a:schemeClr val="bg1"/>
                </a:solidFill>
              </a:rPr>
              <a:t>IE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816154" y="1763145"/>
            <a:ext cx="984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>
                <a:solidFill>
                  <a:schemeClr val="bg1"/>
                </a:solidFill>
              </a:rPr>
              <a:t>Windows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797843" y="5322533"/>
            <a:ext cx="9671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err="1" smtClean="0">
                <a:solidFill>
                  <a:schemeClr val="bg1"/>
                </a:solidFill>
              </a:rPr>
              <a:t>Netbook</a:t>
            </a:r>
            <a:r>
              <a:rPr lang="en-GB" sz="1600" b="1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2660755" y="4477932"/>
            <a:ext cx="8182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>
                <a:solidFill>
                  <a:schemeClr val="bg1"/>
                </a:solidFill>
              </a:rPr>
              <a:t>Laptop </a:t>
            </a:r>
          </a:p>
        </p:txBody>
      </p:sp>
      <p:cxnSp>
        <p:nvCxnSpPr>
          <p:cNvPr id="122" name="Straight Arrow Connector 121"/>
          <p:cNvCxnSpPr/>
          <p:nvPr/>
        </p:nvCxnSpPr>
        <p:spPr>
          <a:xfrm rot="5400000" flipH="1" flipV="1">
            <a:off x="1935471" y="2789402"/>
            <a:ext cx="1811870" cy="671"/>
          </a:xfrm>
          <a:prstGeom prst="straightConnector1">
            <a:avLst/>
          </a:prstGeom>
          <a:ln w="57150">
            <a:solidFill>
              <a:srgbClr val="A0BBDC">
                <a:alpha val="50196"/>
              </a:srgbClr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rot="5400000" flipH="1" flipV="1">
            <a:off x="3236446" y="3121544"/>
            <a:ext cx="1148255" cy="1341"/>
          </a:xfrm>
          <a:prstGeom prst="straightConnector1">
            <a:avLst/>
          </a:prstGeom>
          <a:ln w="57150">
            <a:solidFill>
              <a:srgbClr val="A0BBDC">
                <a:alpha val="50196"/>
              </a:srgbClr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rot="5400000">
            <a:off x="2117127" y="4176289"/>
            <a:ext cx="965928" cy="671"/>
          </a:xfrm>
          <a:prstGeom prst="straightConnector1">
            <a:avLst/>
          </a:prstGeom>
          <a:ln w="57150">
            <a:solidFill>
              <a:srgbClr val="A0BBDC">
                <a:alpha val="50196"/>
              </a:srgbClr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rot="5400000" flipH="1" flipV="1">
            <a:off x="4349286" y="3392017"/>
            <a:ext cx="603957" cy="671"/>
          </a:xfrm>
          <a:prstGeom prst="straightConnector1">
            <a:avLst/>
          </a:prstGeom>
          <a:ln w="57150">
            <a:solidFill>
              <a:srgbClr val="A0BBDC">
                <a:alpha val="50196"/>
              </a:srgbClr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rot="5400000" flipH="1" flipV="1">
            <a:off x="4078478" y="2939553"/>
            <a:ext cx="1508215" cy="1341"/>
          </a:xfrm>
          <a:prstGeom prst="straightConnector1">
            <a:avLst/>
          </a:prstGeom>
          <a:ln w="57150">
            <a:solidFill>
              <a:srgbClr val="A0BBDC">
                <a:alpha val="50196"/>
              </a:srgbClr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rot="5400000" flipH="1" flipV="1">
            <a:off x="5435872" y="3331689"/>
            <a:ext cx="723943" cy="1341"/>
          </a:xfrm>
          <a:prstGeom prst="straightConnector1">
            <a:avLst/>
          </a:prstGeom>
          <a:ln w="57150">
            <a:solidFill>
              <a:srgbClr val="A0BBDC">
                <a:alpha val="50196"/>
              </a:srgbClr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rot="5400000">
            <a:off x="5315214" y="4176289"/>
            <a:ext cx="965258" cy="1341"/>
          </a:xfrm>
          <a:prstGeom prst="straightConnector1">
            <a:avLst/>
          </a:prstGeom>
          <a:ln w="57150">
            <a:solidFill>
              <a:srgbClr val="A0BBDC">
                <a:alpha val="50196"/>
              </a:srgbClr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rot="16200000" flipH="1">
            <a:off x="5918501" y="4598589"/>
            <a:ext cx="1809857" cy="1"/>
          </a:xfrm>
          <a:prstGeom prst="straightConnector1">
            <a:avLst/>
          </a:prstGeom>
          <a:ln w="57150">
            <a:solidFill>
              <a:srgbClr val="A0BBDC">
                <a:alpha val="50196"/>
              </a:srgbClr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rot="5400000">
            <a:off x="6492293" y="3904140"/>
            <a:ext cx="421630" cy="671"/>
          </a:xfrm>
          <a:prstGeom prst="straightConnector1">
            <a:avLst/>
          </a:prstGeom>
          <a:ln w="57150">
            <a:solidFill>
              <a:srgbClr val="A0BBDC">
                <a:alpha val="50196"/>
              </a:srgbClr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rot="5400000" flipH="1" flipV="1">
            <a:off x="6279470" y="3030382"/>
            <a:ext cx="1327902" cy="1341"/>
          </a:xfrm>
          <a:prstGeom prst="straightConnector1">
            <a:avLst/>
          </a:prstGeom>
          <a:ln w="57150">
            <a:solidFill>
              <a:srgbClr val="A0BBDC">
                <a:alpha val="50196"/>
              </a:srgbClr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rot="5400000">
            <a:off x="6732938" y="4266781"/>
            <a:ext cx="1025586" cy="2"/>
          </a:xfrm>
          <a:prstGeom prst="straightConnector1">
            <a:avLst/>
          </a:prstGeom>
          <a:ln w="57150">
            <a:solidFill>
              <a:srgbClr val="A0BBDC">
                <a:alpha val="50196"/>
              </a:srgbClr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rot="5400000">
            <a:off x="1974735" y="3693660"/>
            <a:ext cx="241314" cy="0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rot="5400000">
            <a:off x="3690259" y="3693660"/>
            <a:ext cx="241314" cy="0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rot="5400000">
            <a:off x="5405782" y="3693660"/>
            <a:ext cx="241314" cy="0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rot="5400000">
            <a:off x="7121307" y="3693660"/>
            <a:ext cx="241314" cy="0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1749372" y="3271360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bg1"/>
                </a:solidFill>
              </a:rPr>
              <a:t>1980</a:t>
            </a:r>
          </a:p>
        </p:txBody>
      </p:sp>
      <p:cxnSp>
        <p:nvCxnSpPr>
          <p:cNvPr id="147" name="Straight Arrow Connector 146"/>
          <p:cNvCxnSpPr/>
          <p:nvPr/>
        </p:nvCxnSpPr>
        <p:spPr>
          <a:xfrm rot="5400000" flipH="1" flipV="1">
            <a:off x="5225392" y="2938882"/>
            <a:ext cx="1508215" cy="1341"/>
          </a:xfrm>
          <a:prstGeom prst="straightConnector1">
            <a:avLst/>
          </a:prstGeom>
          <a:ln w="57150">
            <a:solidFill>
              <a:srgbClr val="A0BBDC">
                <a:alpha val="50196"/>
              </a:srgbClr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5134228" y="1994206"/>
            <a:ext cx="796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err="1" smtClean="0">
                <a:solidFill>
                  <a:schemeClr val="bg1"/>
                </a:solidFill>
              </a:rPr>
              <a:t>FireFox</a:t>
            </a:r>
            <a:endParaRPr lang="en-GB" sz="1600" b="1" dirty="0" smtClean="0">
              <a:solidFill>
                <a:schemeClr val="bg1"/>
              </a:solidFill>
            </a:endParaRPr>
          </a:p>
        </p:txBody>
      </p:sp>
      <p:cxnSp>
        <p:nvCxnSpPr>
          <p:cNvPr id="150" name="Straight Arrow Connector 149"/>
          <p:cNvCxnSpPr/>
          <p:nvPr/>
        </p:nvCxnSpPr>
        <p:spPr>
          <a:xfrm rot="5400000" flipH="1" flipV="1">
            <a:off x="5977823" y="2668409"/>
            <a:ext cx="2051843" cy="1341"/>
          </a:xfrm>
          <a:prstGeom prst="straightConnector1">
            <a:avLst/>
          </a:prstGeom>
          <a:ln w="57150">
            <a:solidFill>
              <a:srgbClr val="A0BBDC">
                <a:alpha val="50196"/>
              </a:srgbClr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6154273" y="1461502"/>
            <a:ext cx="855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>
                <a:solidFill>
                  <a:schemeClr val="bg1"/>
                </a:solidFill>
              </a:rPr>
              <a:t>Chrome</a:t>
            </a:r>
          </a:p>
        </p:txBody>
      </p:sp>
      <p:cxnSp>
        <p:nvCxnSpPr>
          <p:cNvPr id="153" name="Straight Arrow Connector 152"/>
          <p:cNvCxnSpPr/>
          <p:nvPr/>
        </p:nvCxnSpPr>
        <p:spPr>
          <a:xfrm rot="5400000" flipH="1" flipV="1">
            <a:off x="6581445" y="3452346"/>
            <a:ext cx="483299" cy="671"/>
          </a:xfrm>
          <a:prstGeom prst="straightConnector1">
            <a:avLst/>
          </a:prstGeom>
          <a:ln w="57150">
            <a:solidFill>
              <a:srgbClr val="A0BBDC">
                <a:alpha val="50196"/>
              </a:srgbClr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5892931" y="3045784"/>
            <a:ext cx="928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>
                <a:solidFill>
                  <a:schemeClr val="bg1"/>
                </a:solidFill>
              </a:rPr>
              <a:t>Silverlight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790568" y="3816731"/>
            <a:ext cx="885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>
                <a:solidFill>
                  <a:schemeClr val="bg1"/>
                </a:solidFill>
              </a:rPr>
              <a:t>Desktop</a:t>
            </a:r>
          </a:p>
        </p:txBody>
      </p:sp>
      <p:cxnSp>
        <p:nvCxnSpPr>
          <p:cNvPr id="156" name="Straight Connector 155"/>
          <p:cNvCxnSpPr/>
          <p:nvPr/>
        </p:nvCxnSpPr>
        <p:spPr>
          <a:xfrm>
            <a:off x="1031882" y="3693660"/>
            <a:ext cx="6756805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V="1">
            <a:off x="4195259" y="1393064"/>
            <a:ext cx="5667" cy="2300596"/>
          </a:xfrm>
          <a:prstGeom prst="straightConnector1">
            <a:avLst/>
          </a:prstGeom>
          <a:ln w="57150">
            <a:solidFill>
              <a:srgbClr val="A0BBDC">
                <a:alpha val="50196"/>
              </a:srgbClr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3375164" y="1223787"/>
            <a:ext cx="793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>
                <a:solidFill>
                  <a:schemeClr val="bg1"/>
                </a:solidFill>
              </a:rPr>
              <a:t>Mosaic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4106" name="Picture 10" descr="http://www.aaronyendall.com/images/aaron-yendall-silverlight-ico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396" y="2591355"/>
            <a:ext cx="533400" cy="49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http://www.switch-duo.co.uk/images/flashIco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924" y="1586005"/>
            <a:ext cx="460866" cy="460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http://www.miamicondoinvestments.com/wp-content/themes/condos/images/android_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169" y="1861875"/>
            <a:ext cx="46672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1" name="Picture 1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797" y="1036088"/>
            <a:ext cx="548264" cy="526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2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581" y="1553470"/>
            <a:ext cx="646285" cy="493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3" name="Picture 1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576" y="2528630"/>
            <a:ext cx="475739" cy="441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4" name="Picture 1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095" y="1321410"/>
            <a:ext cx="468805" cy="454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6" name="Picture 20" descr="http://www.strollin.net/ibmpc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11" y="4273529"/>
            <a:ext cx="1256943" cy="990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9" name="Picture 2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608" y="4876815"/>
            <a:ext cx="1148904" cy="10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21" name="Picture 25" descr="http://blog.phoneslimited.co.uk/files/2009/03/8820-black-side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859" y="4768645"/>
            <a:ext cx="1211901" cy="1349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435" y="4328362"/>
            <a:ext cx="510724" cy="95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24" name="Picture 2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617" y="5644973"/>
            <a:ext cx="946958" cy="946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27" name="Picture 31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739" y="4972897"/>
            <a:ext cx="905225" cy="876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394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t2.gstatic.com/images?q=tbn:ANd9GcQ9FodVIQnwuXxlELNcgjQXCQ33fMEZiawPlmZRS6KquXzPDt3L&amp;t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33" y="4861969"/>
            <a:ext cx="2143125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news.cnet.com/i/bto/20061120/VX99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1085195" cy="1015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Multi-platform Development</a:t>
            </a:r>
            <a:endParaRPr lang="en-GB" dirty="0"/>
          </a:p>
        </p:txBody>
      </p:sp>
      <p:sp>
        <p:nvSpPr>
          <p:cNvPr id="57" name="Oval 56"/>
          <p:cNvSpPr/>
          <p:nvPr/>
        </p:nvSpPr>
        <p:spPr>
          <a:xfrm>
            <a:off x="1571974" y="1627768"/>
            <a:ext cx="2255635" cy="1440921"/>
          </a:xfrm>
          <a:prstGeom prst="ellipse">
            <a:avLst/>
          </a:prstGeom>
          <a:solidFill>
            <a:schemeClr val="tx1"/>
          </a:solidFill>
          <a:ln w="57150">
            <a:solidFill>
              <a:srgbClr val="51B7F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454175" y="1904868"/>
            <a:ext cx="2255635" cy="1440921"/>
          </a:xfrm>
          <a:prstGeom prst="ellipse">
            <a:avLst/>
          </a:prstGeom>
          <a:solidFill>
            <a:schemeClr val="tx1"/>
          </a:solidFill>
          <a:ln w="57150">
            <a:solidFill>
              <a:srgbClr val="51B7F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699792" y="4141509"/>
            <a:ext cx="2255635" cy="1440921"/>
          </a:xfrm>
          <a:prstGeom prst="ellipse">
            <a:avLst/>
          </a:prstGeom>
          <a:solidFill>
            <a:schemeClr val="tx1"/>
          </a:solidFill>
          <a:ln w="57150">
            <a:solidFill>
              <a:srgbClr val="51B7F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-Right Arrow 59"/>
          <p:cNvSpPr/>
          <p:nvPr/>
        </p:nvSpPr>
        <p:spPr>
          <a:xfrm rot="16200000">
            <a:off x="3532142" y="3962536"/>
            <a:ext cx="605643" cy="272861"/>
          </a:xfrm>
          <a:prstGeom prst="leftRightArrow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eft-Right Arrow 60"/>
          <p:cNvSpPr/>
          <p:nvPr/>
        </p:nvSpPr>
        <p:spPr>
          <a:xfrm rot="18900000">
            <a:off x="4217213" y="2911126"/>
            <a:ext cx="684725" cy="241347"/>
          </a:xfrm>
          <a:prstGeom prst="leftRightArrow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eft-Right Arrow 61"/>
          <p:cNvSpPr/>
          <p:nvPr/>
        </p:nvSpPr>
        <p:spPr>
          <a:xfrm rot="13563099">
            <a:off x="3022099" y="2876700"/>
            <a:ext cx="605643" cy="272861"/>
          </a:xfrm>
          <a:prstGeom prst="leftRightArrow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960" y="3177349"/>
            <a:ext cx="572370" cy="497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536" y="2064839"/>
            <a:ext cx="572370" cy="497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807" y="2617110"/>
            <a:ext cx="572370" cy="497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308" y="2099519"/>
            <a:ext cx="572370" cy="497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507" y="4396365"/>
            <a:ext cx="572370" cy="497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778" y="4948636"/>
            <a:ext cx="572370" cy="497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279" y="4431045"/>
            <a:ext cx="572370" cy="497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217" y="1795957"/>
            <a:ext cx="572370" cy="497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488" y="2348228"/>
            <a:ext cx="572370" cy="497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989" y="1830637"/>
            <a:ext cx="572370" cy="497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http://wallpaper.hdesktop.com/thumbs/wallpapers-1/86047fd728762688e1a5cc0404b38d04/Neutral-Chaotic-Evil-Good-Lawful-Firefox-Opera-Chrome-Netscape-IE-Internet-Explorer-371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777" y="1278676"/>
            <a:ext cx="1273864" cy="1019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20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t2.gstatic.com/images?q=tbn:ANd9GcQ9FodVIQnwuXxlELNcgjQXCQ33fMEZiawPlmZRS6KquXzPDt3L&amp;t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23" y="4580383"/>
            <a:ext cx="2143125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XAML Technologies</a:t>
            </a:r>
            <a:endParaRPr lang="en-GB" dirty="0"/>
          </a:p>
        </p:txBody>
      </p:sp>
      <p:pic>
        <p:nvPicPr>
          <p:cNvPr id="1030" name="Picture 6" descr="http://wallpaper.hdesktop.com/thumbs/wallpapers-1/86047fd728762688e1a5cc0404b38d04/Neutral-Chaotic-Evil-Good-Lawful-Firefox-Opera-Chrome-Netscape-IE-Internet-Explorer-37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401" y="4962439"/>
            <a:ext cx="1273864" cy="1019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728" y="4866532"/>
            <a:ext cx="60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1221273" y="2708920"/>
            <a:ext cx="3609349" cy="1656184"/>
            <a:chOff x="1022017" y="2564904"/>
            <a:chExt cx="3609349" cy="1656184"/>
          </a:xfrm>
        </p:grpSpPr>
        <p:sp>
          <p:nvSpPr>
            <p:cNvPr id="4" name="Right Triangle 3"/>
            <p:cNvSpPr/>
            <p:nvPr/>
          </p:nvSpPr>
          <p:spPr>
            <a:xfrm>
              <a:off x="1022017" y="2564904"/>
              <a:ext cx="3609349" cy="144016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022017" y="4005064"/>
              <a:ext cx="3609349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6" name="Right Triangle 25"/>
          <p:cNvSpPr/>
          <p:nvPr/>
        </p:nvSpPr>
        <p:spPr>
          <a:xfrm rot="10800000">
            <a:off x="1218863" y="2434419"/>
            <a:ext cx="3984440" cy="1584176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1221274" y="1642331"/>
            <a:ext cx="4790885" cy="7920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5059288" y="2146388"/>
            <a:ext cx="952871" cy="221871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3171319" y="2167277"/>
            <a:ext cx="2022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</a:rPr>
              <a:t>Silverlight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34057" y="3502749"/>
            <a:ext cx="1045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</a:rPr>
              <a:t>WPF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266657" y="1642330"/>
            <a:ext cx="1833735" cy="272277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6266657" y="2446325"/>
            <a:ext cx="1824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chemeClr val="bg1"/>
                </a:solidFill>
              </a:rPr>
              <a:t>Silverlight</a:t>
            </a:r>
            <a:endParaRPr lang="en-GB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21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Why are they different?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Windows Presentation Foundation</a:t>
            </a:r>
          </a:p>
          <a:p>
            <a:pPr lvl="1"/>
            <a:r>
              <a:rPr lang="en-GB" sz="2400" dirty="0" smtClean="0"/>
              <a:t>Released 2006 (Avalon)</a:t>
            </a:r>
          </a:p>
          <a:p>
            <a:pPr lvl="1"/>
            <a:r>
              <a:rPr lang="en-GB" sz="2400" dirty="0" smtClean="0"/>
              <a:t>Part of the .NET framework</a:t>
            </a:r>
          </a:p>
          <a:p>
            <a:pPr lvl="1"/>
            <a:r>
              <a:rPr lang="en-GB" sz="2400" dirty="0" smtClean="0"/>
              <a:t>Runs on Windows machines only</a:t>
            </a:r>
          </a:p>
          <a:p>
            <a:pPr lvl="1"/>
            <a:endParaRPr lang="en-GB" sz="2400" dirty="0"/>
          </a:p>
          <a:p>
            <a:r>
              <a:rPr lang="en-GB" dirty="0" smtClean="0"/>
              <a:t>Silverlight</a:t>
            </a:r>
          </a:p>
          <a:p>
            <a:pPr lvl="1"/>
            <a:r>
              <a:rPr lang="en-GB" sz="2400" dirty="0" smtClean="0"/>
              <a:t>Released in 2008 (WPF/E)</a:t>
            </a:r>
          </a:p>
          <a:p>
            <a:pPr lvl="1"/>
            <a:r>
              <a:rPr lang="en-GB" sz="2400" dirty="0" smtClean="0"/>
              <a:t>Silverlight </a:t>
            </a:r>
            <a:r>
              <a:rPr lang="en-GB" sz="2400" dirty="0"/>
              <a:t>is size limited</a:t>
            </a:r>
          </a:p>
          <a:p>
            <a:pPr lvl="2"/>
            <a:r>
              <a:rPr lang="en-GB" sz="2000" dirty="0"/>
              <a:t>Silverlight  ~ 5MBytes</a:t>
            </a:r>
          </a:p>
          <a:p>
            <a:pPr lvl="2"/>
            <a:r>
              <a:rPr lang="en-GB" sz="2000" dirty="0"/>
              <a:t>WPF ~ 75 </a:t>
            </a:r>
            <a:r>
              <a:rPr lang="en-GB" sz="2000" dirty="0" smtClean="0"/>
              <a:t>Mbytes</a:t>
            </a:r>
          </a:p>
          <a:p>
            <a:pPr lvl="1"/>
            <a:r>
              <a:rPr lang="en-GB" sz="2400" dirty="0" smtClean="0"/>
              <a:t>Runs within the browser</a:t>
            </a:r>
          </a:p>
          <a:p>
            <a:pPr lvl="1"/>
            <a:r>
              <a:rPr lang="en-GB" sz="2400" dirty="0" smtClean="0"/>
              <a:t>Available for Macs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8836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196752"/>
            <a:ext cx="8229600" cy="4713387"/>
          </a:xfrm>
        </p:spPr>
        <p:txBody>
          <a:bodyPr>
            <a:noAutofit/>
          </a:bodyPr>
          <a:lstStyle/>
          <a:p>
            <a:r>
              <a:rPr lang="en-GB" sz="2800" dirty="0" smtClean="0"/>
              <a:t>WPF</a:t>
            </a:r>
          </a:p>
          <a:p>
            <a:pPr lvl="1"/>
            <a:r>
              <a:rPr lang="en-GB" sz="2400" dirty="0" smtClean="0"/>
              <a:t>3D APIs</a:t>
            </a:r>
          </a:p>
          <a:p>
            <a:pPr lvl="1"/>
            <a:r>
              <a:rPr lang="en-GB" sz="2400" dirty="0" smtClean="0"/>
              <a:t>Stylus support (</a:t>
            </a:r>
            <a:r>
              <a:rPr lang="en-GB" sz="2400" dirty="0" err="1" smtClean="0"/>
              <a:t>InkCanvas</a:t>
            </a:r>
            <a:r>
              <a:rPr lang="en-GB" sz="2400" dirty="0" smtClean="0"/>
              <a:t>)</a:t>
            </a:r>
          </a:p>
          <a:p>
            <a:pPr lvl="1"/>
            <a:r>
              <a:rPr lang="en-GB" sz="2400" dirty="0" smtClean="0"/>
              <a:t>More controls</a:t>
            </a:r>
          </a:p>
          <a:p>
            <a:pPr lvl="1"/>
            <a:r>
              <a:rPr lang="en-GB" sz="2400" dirty="0" smtClean="0"/>
              <a:t>Windows OS only</a:t>
            </a:r>
          </a:p>
          <a:p>
            <a:pPr lvl="1"/>
            <a:r>
              <a:rPr lang="en-GB" sz="2400" dirty="0" smtClean="0"/>
              <a:t>Access to ‘old’ .NET APIs</a:t>
            </a:r>
          </a:p>
          <a:p>
            <a:pPr lvl="1"/>
            <a:endParaRPr lang="en-GB" sz="2400" dirty="0" smtClean="0"/>
          </a:p>
          <a:p>
            <a:r>
              <a:rPr lang="en-GB" sz="2800" dirty="0" smtClean="0"/>
              <a:t>Silverlight</a:t>
            </a:r>
          </a:p>
          <a:p>
            <a:pPr lvl="1"/>
            <a:r>
              <a:rPr lang="en-GB" sz="2400" dirty="0" smtClean="0"/>
              <a:t>Windows and MAC OS</a:t>
            </a:r>
          </a:p>
          <a:p>
            <a:pPr lvl="1"/>
            <a:r>
              <a:rPr lang="en-GB" sz="2400" dirty="0" smtClean="0"/>
              <a:t>Browser ‘sandbox’</a:t>
            </a:r>
          </a:p>
          <a:p>
            <a:pPr lvl="1"/>
            <a:r>
              <a:rPr lang="en-GB" sz="2400" dirty="0" smtClean="0"/>
              <a:t>Browser APIs, JavaScript </a:t>
            </a:r>
            <a:r>
              <a:rPr lang="en-GB" sz="2400" dirty="0" err="1" smtClean="0"/>
              <a:t>etc</a:t>
            </a:r>
            <a:r>
              <a:rPr lang="en-GB" sz="2400" dirty="0" smtClean="0"/>
              <a:t> …</a:t>
            </a:r>
          </a:p>
          <a:p>
            <a:pPr lvl="1"/>
            <a:r>
              <a:rPr lang="en-GB" sz="2400" dirty="0" smtClean="0"/>
              <a:t>Out of browser support</a:t>
            </a:r>
          </a:p>
          <a:p>
            <a:endParaRPr lang="en-GB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Framework Differences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622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268760"/>
            <a:ext cx="7859216" cy="5112568"/>
          </a:xfrm>
        </p:spPr>
        <p:txBody>
          <a:bodyPr>
            <a:normAutofit/>
          </a:bodyPr>
          <a:lstStyle/>
          <a:p>
            <a:r>
              <a:rPr lang="en-GB" sz="2000" dirty="0" smtClean="0"/>
              <a:t>Silverlight v4</a:t>
            </a:r>
          </a:p>
          <a:p>
            <a:pPr lvl="1"/>
            <a:r>
              <a:rPr lang="en-GB" sz="2000" dirty="0" smtClean="0"/>
              <a:t>Dependency Object binding</a:t>
            </a:r>
          </a:p>
          <a:p>
            <a:pPr lvl="1"/>
            <a:r>
              <a:rPr lang="en-GB" sz="2000" dirty="0" err="1" smtClean="0"/>
              <a:t>StringFormat</a:t>
            </a:r>
            <a:endParaRPr lang="en-GB" sz="2000" dirty="0" smtClean="0"/>
          </a:p>
          <a:p>
            <a:pPr lvl="1"/>
            <a:r>
              <a:rPr lang="en-GB" sz="2000" dirty="0" smtClean="0"/>
              <a:t>Implicit Styling</a:t>
            </a:r>
          </a:p>
          <a:p>
            <a:pPr lvl="1"/>
            <a:endParaRPr lang="en-GB" sz="2000" dirty="0" smtClean="0"/>
          </a:p>
          <a:p>
            <a:r>
              <a:rPr lang="en-GB" sz="2000" dirty="0" smtClean="0"/>
              <a:t>Silverlight v5</a:t>
            </a:r>
          </a:p>
          <a:p>
            <a:pPr lvl="1"/>
            <a:r>
              <a:rPr lang="en-GB" sz="2000" dirty="0" smtClean="0"/>
              <a:t>Implicit </a:t>
            </a:r>
            <a:r>
              <a:rPr lang="en-GB" sz="2000" dirty="0" err="1" smtClean="0"/>
              <a:t>DataTemplates</a:t>
            </a:r>
            <a:endParaRPr lang="en-GB" sz="2000" dirty="0" smtClean="0"/>
          </a:p>
          <a:p>
            <a:pPr lvl="1"/>
            <a:r>
              <a:rPr lang="en-GB" sz="2000" dirty="0" err="1" smtClean="0"/>
              <a:t>MarkupExtensions</a:t>
            </a:r>
            <a:endParaRPr lang="en-GB" sz="2000" dirty="0" smtClean="0"/>
          </a:p>
          <a:p>
            <a:pPr lvl="1"/>
            <a:r>
              <a:rPr lang="en-GB" sz="2000" dirty="0" err="1" smtClean="0"/>
              <a:t>DataContextChanged</a:t>
            </a:r>
            <a:r>
              <a:rPr lang="en-GB" sz="2000" dirty="0" smtClean="0"/>
              <a:t> event</a:t>
            </a:r>
          </a:p>
          <a:p>
            <a:pPr lvl="1"/>
            <a:r>
              <a:rPr lang="en-GB" sz="2000" dirty="0" smtClean="0"/>
              <a:t>Multiple mouse clicks!</a:t>
            </a:r>
          </a:p>
          <a:p>
            <a:pPr lvl="1"/>
            <a:endParaRPr lang="en-GB" sz="2000" dirty="0"/>
          </a:p>
          <a:p>
            <a:r>
              <a:rPr lang="en-GB" sz="2000" dirty="0" smtClean="0"/>
              <a:t>WPF v4</a:t>
            </a:r>
          </a:p>
          <a:p>
            <a:pPr lvl="1"/>
            <a:r>
              <a:rPr lang="en-GB" sz="2000" dirty="0" err="1" smtClean="0"/>
              <a:t>VisualStateManager</a:t>
            </a:r>
            <a:endParaRPr lang="en-GB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Framework </a:t>
            </a:r>
            <a:r>
              <a:rPr lang="en-GB" dirty="0" smtClean="0"/>
              <a:t>Convergence</a:t>
            </a:r>
            <a:endParaRPr lang="en-GB" dirty="0"/>
          </a:p>
        </p:txBody>
      </p:sp>
      <p:sp>
        <p:nvSpPr>
          <p:cNvPr id="5" name="TextBox 5"/>
          <p:cNvSpPr txBox="1"/>
          <p:nvPr/>
        </p:nvSpPr>
        <p:spPr>
          <a:xfrm>
            <a:off x="6100277" y="2060848"/>
            <a:ext cx="12378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400" dirty="0" smtClean="0">
                <a:solidFill>
                  <a:schemeClr val="accent1"/>
                </a:solidFill>
                <a:latin typeface="+mj-lt"/>
              </a:rPr>
              <a:t>WPF</a:t>
            </a:r>
            <a:endParaRPr lang="en-GB" sz="4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605012" y="4725144"/>
            <a:ext cx="22283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000" dirty="0" smtClean="0">
                <a:solidFill>
                  <a:schemeClr val="accent3"/>
                </a:solidFill>
                <a:latin typeface="+mj-lt"/>
              </a:rPr>
              <a:t>Silverlight</a:t>
            </a:r>
            <a:endParaRPr lang="en-GB" sz="40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7" name="Right Arrow 6"/>
          <p:cNvSpPr/>
          <p:nvPr/>
        </p:nvSpPr>
        <p:spPr>
          <a:xfrm rot="5400000">
            <a:off x="5587403" y="2979835"/>
            <a:ext cx="1655302" cy="1541321"/>
          </a:xfrm>
          <a:prstGeom prst="rightArrow">
            <a:avLst>
              <a:gd name="adj1" fmla="val 7929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ight Arrow 13"/>
          <p:cNvSpPr/>
          <p:nvPr/>
        </p:nvSpPr>
        <p:spPr>
          <a:xfrm rot="16200000">
            <a:off x="6602083" y="3658879"/>
            <a:ext cx="1658282" cy="186215"/>
          </a:xfrm>
          <a:prstGeom prst="rightArrow">
            <a:avLst>
              <a:gd name="adj1" fmla="val 45197"/>
              <a:gd name="adj2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77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Problem</a:t>
            </a:r>
            <a:endParaRPr lang="en-GB" dirty="0"/>
          </a:p>
        </p:txBody>
      </p:sp>
      <p:sp>
        <p:nvSpPr>
          <p:cNvPr id="4" name="Freeform 3"/>
          <p:cNvSpPr/>
          <p:nvPr/>
        </p:nvSpPr>
        <p:spPr>
          <a:xfrm>
            <a:off x="3649031" y="3082962"/>
            <a:ext cx="1734471" cy="1513796"/>
          </a:xfrm>
          <a:custGeom>
            <a:avLst/>
            <a:gdLst>
              <a:gd name="connsiteX0" fmla="*/ 38629 w 1335087"/>
              <a:gd name="connsiteY0" fmla="*/ 282575 h 1165225"/>
              <a:gd name="connsiteX1" fmla="*/ 89429 w 1335087"/>
              <a:gd name="connsiteY1" fmla="*/ 434975 h 1165225"/>
              <a:gd name="connsiteX2" fmla="*/ 200554 w 1335087"/>
              <a:gd name="connsiteY2" fmla="*/ 644525 h 1165225"/>
              <a:gd name="connsiteX3" fmla="*/ 311679 w 1335087"/>
              <a:gd name="connsiteY3" fmla="*/ 793750 h 1165225"/>
              <a:gd name="connsiteX4" fmla="*/ 435504 w 1335087"/>
              <a:gd name="connsiteY4" fmla="*/ 866775 h 1165225"/>
              <a:gd name="connsiteX5" fmla="*/ 568854 w 1335087"/>
              <a:gd name="connsiteY5" fmla="*/ 968375 h 1165225"/>
              <a:gd name="connsiteX6" fmla="*/ 797454 w 1335087"/>
              <a:gd name="connsiteY6" fmla="*/ 1069975 h 1165225"/>
              <a:gd name="connsiteX7" fmla="*/ 943504 w 1335087"/>
              <a:gd name="connsiteY7" fmla="*/ 1111250 h 1165225"/>
              <a:gd name="connsiteX8" fmla="*/ 1172104 w 1335087"/>
              <a:gd name="connsiteY8" fmla="*/ 1152525 h 1165225"/>
              <a:gd name="connsiteX9" fmla="*/ 1229254 w 1335087"/>
              <a:gd name="connsiteY9" fmla="*/ 1035050 h 1165225"/>
              <a:gd name="connsiteX10" fmla="*/ 1314979 w 1335087"/>
              <a:gd name="connsiteY10" fmla="*/ 838200 h 1165225"/>
              <a:gd name="connsiteX11" fmla="*/ 1311804 w 1335087"/>
              <a:gd name="connsiteY11" fmla="*/ 546100 h 1165225"/>
              <a:gd name="connsiteX12" fmla="*/ 1175279 w 1335087"/>
              <a:gd name="connsiteY12" fmla="*/ 266700 h 1165225"/>
              <a:gd name="connsiteX13" fmla="*/ 822854 w 1335087"/>
              <a:gd name="connsiteY13" fmla="*/ 34925 h 1165225"/>
              <a:gd name="connsiteX14" fmla="*/ 321204 w 1335087"/>
              <a:gd name="connsiteY14" fmla="*/ 57150 h 1165225"/>
              <a:gd name="connsiteX15" fmla="*/ 38629 w 1335087"/>
              <a:gd name="connsiteY15" fmla="*/ 282575 h 116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35087" h="1165225">
                <a:moveTo>
                  <a:pt x="38629" y="282575"/>
                </a:moveTo>
                <a:cubicBezTo>
                  <a:pt x="0" y="345546"/>
                  <a:pt x="62442" y="374650"/>
                  <a:pt x="89429" y="434975"/>
                </a:cubicBezTo>
                <a:cubicBezTo>
                  <a:pt x="116416" y="495300"/>
                  <a:pt x="163512" y="584729"/>
                  <a:pt x="200554" y="644525"/>
                </a:cubicBezTo>
                <a:cubicBezTo>
                  <a:pt x="237596" y="704321"/>
                  <a:pt x="272521" y="756708"/>
                  <a:pt x="311679" y="793750"/>
                </a:cubicBezTo>
                <a:cubicBezTo>
                  <a:pt x="350837" y="830792"/>
                  <a:pt x="392642" y="837671"/>
                  <a:pt x="435504" y="866775"/>
                </a:cubicBezTo>
                <a:cubicBezTo>
                  <a:pt x="478366" y="895879"/>
                  <a:pt x="508529" y="934508"/>
                  <a:pt x="568854" y="968375"/>
                </a:cubicBezTo>
                <a:cubicBezTo>
                  <a:pt x="629179" y="1002242"/>
                  <a:pt x="735012" y="1046163"/>
                  <a:pt x="797454" y="1069975"/>
                </a:cubicBezTo>
                <a:cubicBezTo>
                  <a:pt x="859896" y="1093787"/>
                  <a:pt x="881062" y="1097492"/>
                  <a:pt x="943504" y="1111250"/>
                </a:cubicBezTo>
                <a:cubicBezTo>
                  <a:pt x="1005946" y="1125008"/>
                  <a:pt x="1124479" y="1165225"/>
                  <a:pt x="1172104" y="1152525"/>
                </a:cubicBezTo>
                <a:cubicBezTo>
                  <a:pt x="1219729" y="1139825"/>
                  <a:pt x="1205442" y="1087437"/>
                  <a:pt x="1229254" y="1035050"/>
                </a:cubicBezTo>
                <a:cubicBezTo>
                  <a:pt x="1253066" y="982663"/>
                  <a:pt x="1301221" y="919692"/>
                  <a:pt x="1314979" y="838200"/>
                </a:cubicBezTo>
                <a:cubicBezTo>
                  <a:pt x="1328737" y="756708"/>
                  <a:pt x="1335087" y="641350"/>
                  <a:pt x="1311804" y="546100"/>
                </a:cubicBezTo>
                <a:cubicBezTo>
                  <a:pt x="1288521" y="450850"/>
                  <a:pt x="1256771" y="351896"/>
                  <a:pt x="1175279" y="266700"/>
                </a:cubicBezTo>
                <a:cubicBezTo>
                  <a:pt x="1093787" y="181504"/>
                  <a:pt x="965200" y="69850"/>
                  <a:pt x="822854" y="34925"/>
                </a:cubicBezTo>
                <a:cubicBezTo>
                  <a:pt x="680508" y="0"/>
                  <a:pt x="448204" y="21167"/>
                  <a:pt x="321204" y="57150"/>
                </a:cubicBezTo>
                <a:cubicBezTo>
                  <a:pt x="194204" y="93133"/>
                  <a:pt x="77258" y="219604"/>
                  <a:pt x="38629" y="282575"/>
                </a:cubicBezTo>
                <a:close/>
              </a:path>
            </a:pathLst>
          </a:custGeom>
          <a:pattFill prst="wdUpDiag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5" name="Freeform 4"/>
          <p:cNvSpPr/>
          <p:nvPr/>
        </p:nvSpPr>
        <p:spPr>
          <a:xfrm>
            <a:off x="3644907" y="3074712"/>
            <a:ext cx="1734471" cy="1513796"/>
          </a:xfrm>
          <a:custGeom>
            <a:avLst/>
            <a:gdLst>
              <a:gd name="connsiteX0" fmla="*/ 38629 w 1335087"/>
              <a:gd name="connsiteY0" fmla="*/ 282575 h 1165225"/>
              <a:gd name="connsiteX1" fmla="*/ 89429 w 1335087"/>
              <a:gd name="connsiteY1" fmla="*/ 434975 h 1165225"/>
              <a:gd name="connsiteX2" fmla="*/ 200554 w 1335087"/>
              <a:gd name="connsiteY2" fmla="*/ 644525 h 1165225"/>
              <a:gd name="connsiteX3" fmla="*/ 311679 w 1335087"/>
              <a:gd name="connsiteY3" fmla="*/ 793750 h 1165225"/>
              <a:gd name="connsiteX4" fmla="*/ 435504 w 1335087"/>
              <a:gd name="connsiteY4" fmla="*/ 866775 h 1165225"/>
              <a:gd name="connsiteX5" fmla="*/ 568854 w 1335087"/>
              <a:gd name="connsiteY5" fmla="*/ 968375 h 1165225"/>
              <a:gd name="connsiteX6" fmla="*/ 797454 w 1335087"/>
              <a:gd name="connsiteY6" fmla="*/ 1069975 h 1165225"/>
              <a:gd name="connsiteX7" fmla="*/ 943504 w 1335087"/>
              <a:gd name="connsiteY7" fmla="*/ 1111250 h 1165225"/>
              <a:gd name="connsiteX8" fmla="*/ 1172104 w 1335087"/>
              <a:gd name="connsiteY8" fmla="*/ 1152525 h 1165225"/>
              <a:gd name="connsiteX9" fmla="*/ 1229254 w 1335087"/>
              <a:gd name="connsiteY9" fmla="*/ 1035050 h 1165225"/>
              <a:gd name="connsiteX10" fmla="*/ 1314979 w 1335087"/>
              <a:gd name="connsiteY10" fmla="*/ 838200 h 1165225"/>
              <a:gd name="connsiteX11" fmla="*/ 1311804 w 1335087"/>
              <a:gd name="connsiteY11" fmla="*/ 546100 h 1165225"/>
              <a:gd name="connsiteX12" fmla="*/ 1175279 w 1335087"/>
              <a:gd name="connsiteY12" fmla="*/ 266700 h 1165225"/>
              <a:gd name="connsiteX13" fmla="*/ 822854 w 1335087"/>
              <a:gd name="connsiteY13" fmla="*/ 34925 h 1165225"/>
              <a:gd name="connsiteX14" fmla="*/ 321204 w 1335087"/>
              <a:gd name="connsiteY14" fmla="*/ 57150 h 1165225"/>
              <a:gd name="connsiteX15" fmla="*/ 38629 w 1335087"/>
              <a:gd name="connsiteY15" fmla="*/ 282575 h 116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35087" h="1165225">
                <a:moveTo>
                  <a:pt x="38629" y="282575"/>
                </a:moveTo>
                <a:cubicBezTo>
                  <a:pt x="0" y="345546"/>
                  <a:pt x="62442" y="374650"/>
                  <a:pt x="89429" y="434975"/>
                </a:cubicBezTo>
                <a:cubicBezTo>
                  <a:pt x="116416" y="495300"/>
                  <a:pt x="163512" y="584729"/>
                  <a:pt x="200554" y="644525"/>
                </a:cubicBezTo>
                <a:cubicBezTo>
                  <a:pt x="237596" y="704321"/>
                  <a:pt x="272521" y="756708"/>
                  <a:pt x="311679" y="793750"/>
                </a:cubicBezTo>
                <a:cubicBezTo>
                  <a:pt x="350837" y="830792"/>
                  <a:pt x="392642" y="837671"/>
                  <a:pt x="435504" y="866775"/>
                </a:cubicBezTo>
                <a:cubicBezTo>
                  <a:pt x="478366" y="895879"/>
                  <a:pt x="508529" y="934508"/>
                  <a:pt x="568854" y="968375"/>
                </a:cubicBezTo>
                <a:cubicBezTo>
                  <a:pt x="629179" y="1002242"/>
                  <a:pt x="735012" y="1046163"/>
                  <a:pt x="797454" y="1069975"/>
                </a:cubicBezTo>
                <a:cubicBezTo>
                  <a:pt x="859896" y="1093787"/>
                  <a:pt x="881062" y="1097492"/>
                  <a:pt x="943504" y="1111250"/>
                </a:cubicBezTo>
                <a:cubicBezTo>
                  <a:pt x="1005946" y="1125008"/>
                  <a:pt x="1124479" y="1165225"/>
                  <a:pt x="1172104" y="1152525"/>
                </a:cubicBezTo>
                <a:cubicBezTo>
                  <a:pt x="1219729" y="1139825"/>
                  <a:pt x="1205442" y="1087437"/>
                  <a:pt x="1229254" y="1035050"/>
                </a:cubicBezTo>
                <a:cubicBezTo>
                  <a:pt x="1253066" y="982663"/>
                  <a:pt x="1301221" y="919692"/>
                  <a:pt x="1314979" y="838200"/>
                </a:cubicBezTo>
                <a:cubicBezTo>
                  <a:pt x="1328737" y="756708"/>
                  <a:pt x="1335087" y="641350"/>
                  <a:pt x="1311804" y="546100"/>
                </a:cubicBezTo>
                <a:cubicBezTo>
                  <a:pt x="1288521" y="450850"/>
                  <a:pt x="1256771" y="351896"/>
                  <a:pt x="1175279" y="266700"/>
                </a:cubicBezTo>
                <a:cubicBezTo>
                  <a:pt x="1093787" y="181504"/>
                  <a:pt x="965200" y="69850"/>
                  <a:pt x="822854" y="34925"/>
                </a:cubicBezTo>
                <a:cubicBezTo>
                  <a:pt x="680508" y="0"/>
                  <a:pt x="448204" y="21167"/>
                  <a:pt x="321204" y="57150"/>
                </a:cubicBezTo>
                <a:cubicBezTo>
                  <a:pt x="194204" y="93133"/>
                  <a:pt x="77258" y="219604"/>
                  <a:pt x="38629" y="282575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3662094" y="1556792"/>
            <a:ext cx="3151413" cy="3044091"/>
          </a:xfrm>
          <a:prstGeom prst="ellipse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3674469" y="2535949"/>
            <a:ext cx="2359786" cy="2279421"/>
          </a:xfrm>
          <a:prstGeom prst="ellipse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8" name="Oval 7"/>
          <p:cNvSpPr/>
          <p:nvPr/>
        </p:nvSpPr>
        <p:spPr>
          <a:xfrm>
            <a:off x="3517728" y="3078749"/>
            <a:ext cx="1876775" cy="181286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4902003" y="1893374"/>
            <a:ext cx="1059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 smtClean="0">
                <a:solidFill>
                  <a:schemeClr val="accent1"/>
                </a:solidFill>
                <a:latin typeface="+mj-lt"/>
              </a:rPr>
              <a:t>WPF</a:t>
            </a:r>
            <a:endParaRPr lang="en-GB" sz="3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" name="TextBox 6"/>
          <p:cNvSpPr txBox="1"/>
          <p:nvPr/>
        </p:nvSpPr>
        <p:spPr>
          <a:xfrm>
            <a:off x="5394502" y="4650380"/>
            <a:ext cx="18778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 smtClean="0">
                <a:solidFill>
                  <a:schemeClr val="accent3"/>
                </a:solidFill>
                <a:latin typeface="+mj-lt"/>
              </a:rPr>
              <a:t>Silverlight</a:t>
            </a:r>
            <a:endParaRPr lang="en-GB" sz="32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3835334" y="4984487"/>
            <a:ext cx="982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 smtClean="0">
                <a:solidFill>
                  <a:schemeClr val="accent2"/>
                </a:solidFill>
                <a:latin typeface="+mj-lt"/>
              </a:rPr>
              <a:t>WP7</a:t>
            </a:r>
            <a:endParaRPr lang="en-GB" sz="32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068124" y="2670484"/>
            <a:ext cx="956950" cy="783709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4"/>
          <p:cNvSpPr txBox="1"/>
          <p:nvPr/>
        </p:nvSpPr>
        <p:spPr>
          <a:xfrm>
            <a:off x="931486" y="1961021"/>
            <a:ext cx="23984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400" dirty="0" smtClean="0">
                <a:solidFill>
                  <a:schemeClr val="bg1"/>
                </a:solidFill>
                <a:latin typeface="Freestyle Script" pitchFamily="66" charset="0"/>
              </a:rPr>
              <a:t>The “good” bits</a:t>
            </a:r>
            <a:endParaRPr lang="en-GB" sz="4400" dirty="0">
              <a:solidFill>
                <a:schemeClr val="bg1"/>
              </a:solidFill>
              <a:latin typeface="Freestyle Script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93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12041</TotalTime>
  <Words>701</Words>
  <Application>Microsoft Office PowerPoint</Application>
  <PresentationFormat>On-screen Show (4:3)</PresentationFormat>
  <Paragraphs>268</Paragraphs>
  <Slides>29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Cross Platform XAML Applications</vt:lpstr>
      <vt:lpstr>Introduction</vt:lpstr>
      <vt:lpstr>Platform Explosion!</vt:lpstr>
      <vt:lpstr>Multi-platform Development</vt:lpstr>
      <vt:lpstr>XAML Technologies</vt:lpstr>
      <vt:lpstr>Why are they different?</vt:lpstr>
      <vt:lpstr>Framework Differences</vt:lpstr>
      <vt:lpstr>Framework Convergence</vt:lpstr>
      <vt:lpstr>The Problem</vt:lpstr>
      <vt:lpstr>Practical Steps</vt:lpstr>
      <vt:lpstr>Quick summary</vt:lpstr>
      <vt:lpstr>The Differences</vt:lpstr>
      <vt:lpstr>Controls</vt:lpstr>
      <vt:lpstr>.NET Framework</vt:lpstr>
      <vt:lpstr>Control Lifecycle</vt:lpstr>
      <vt:lpstr>Linked XAML Resources</vt:lpstr>
      <vt:lpstr>Resolving Pitfalls</vt:lpstr>
      <vt:lpstr>Pitfalls</vt:lpstr>
      <vt:lpstr>DefaultStyleKey</vt:lpstr>
      <vt:lpstr>Linked XAML Resources</vt:lpstr>
      <vt:lpstr>TargetType</vt:lpstr>
      <vt:lpstr>Generic.xaml</vt:lpstr>
      <vt:lpstr>Portable Class Library</vt:lpstr>
      <vt:lpstr>Project Linker</vt:lpstr>
      <vt:lpstr>MultiBinding</vt:lpstr>
      <vt:lpstr>MVVM WPF</vt:lpstr>
      <vt:lpstr>MVVM Silverlight</vt:lpstr>
      <vt:lpstr>MVVM WP7</vt:lpstr>
      <vt:lpstr>PowerPoint Presentation</vt:lpstr>
    </vt:vector>
  </TitlesOfParts>
  <Company>Scott Logic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Eberhardt</dc:creator>
  <cp:lastModifiedBy>Colin Eberhardt</cp:lastModifiedBy>
  <cp:revision>45</cp:revision>
  <dcterms:created xsi:type="dcterms:W3CDTF">2011-06-17T08:37:44Z</dcterms:created>
  <dcterms:modified xsi:type="dcterms:W3CDTF">2011-06-27T16:14:06Z</dcterms:modified>
</cp:coreProperties>
</file>