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72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BB59"/>
    <a:srgbClr val="4F81BD"/>
    <a:srgbClr val="A0BBD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2" autoAdjust="0"/>
    <p:restoredTop sz="94660"/>
  </p:normalViewPr>
  <p:slideViewPr>
    <p:cSldViewPr snapToGrid="0">
      <p:cViewPr>
        <p:scale>
          <a:sx n="125" d="100"/>
          <a:sy n="125" d="100"/>
        </p:scale>
        <p:origin x="426" y="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user\My%20Documents\MSEvent\Adotion%20Sta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ceberhardt\Local%20Settings\Temporary%20Internet%20Files\Content.Outlook\SMK0AXYA\Adotion%20Sta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ceberhardt\Local%20Settings\Temporary%20Internet%20Files\Content.Outlook\SMK0AXYA\Adotion%20Sta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HUTCH\ceberhardt\Presentations\ThreeScreensEvent\CodeShar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style val="3"/>
  <c:chart>
    <c:title>
      <c:tx>
        <c:rich>
          <a:bodyPr/>
          <a:lstStyle/>
          <a:p>
            <a:pPr>
              <a:defRPr/>
            </a:pPr>
            <a:r>
              <a:rPr lang="en-US"/>
              <a:t>July 2010</a:t>
            </a:r>
          </a:p>
        </c:rich>
      </c:tx>
      <c:layout>
        <c:manualLayout>
          <c:xMode val="edge"/>
          <c:yMode val="edge"/>
          <c:x val="0.39284284080820125"/>
          <c:y val="5.7750959885685842E-2"/>
        </c:manualLayout>
      </c:layout>
    </c:title>
    <c:plotArea>
      <c:layout/>
      <c:pieChart>
        <c:varyColors val="1"/>
        <c:dLbls>
          <c:showCatName val="1"/>
        </c:dLbls>
        <c:firstSliceAng val="0"/>
      </c:pieChart>
    </c:plotArea>
    <c:plotVisOnly val="1"/>
  </c:chart>
  <c:spPr>
    <a:ln>
      <a:noFill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3"/>
  <c:chart>
    <c:title>
      <c:tx>
        <c:rich>
          <a:bodyPr/>
          <a:lstStyle/>
          <a:p>
            <a:pPr>
              <a:defRPr/>
            </a:pPr>
            <a:r>
              <a:rPr lang="en-US"/>
              <a:t>July</a:t>
            </a:r>
            <a:r>
              <a:rPr lang="en-US" baseline="0"/>
              <a:t> 2009</a:t>
            </a:r>
            <a:endParaRPr lang="en-US"/>
          </a:p>
        </c:rich>
      </c:tx>
    </c:title>
    <c:plotArea>
      <c:layout/>
      <c:pieChart>
        <c:varyColors val="1"/>
        <c:ser>
          <c:idx val="1"/>
          <c:order val="1"/>
          <c:spPr>
            <a:ln>
              <a:solidFill>
                <a:srgbClr val="FFFFFF"/>
              </a:solidFill>
            </a:ln>
          </c:spPr>
          <c:dPt>
            <c:idx val="0"/>
            <c:spPr>
              <a:solidFill>
                <a:schemeClr val="accent2">
                  <a:lumMod val="75000"/>
                </a:schemeClr>
              </a:solidFill>
              <a:ln>
                <a:solidFill>
                  <a:srgbClr val="FFFFFF"/>
                </a:solidFill>
              </a:ln>
            </c:spPr>
          </c:dPt>
          <c:dPt>
            <c:idx val="1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FFFF"/>
                </a:solidFill>
              </a:ln>
            </c:spPr>
          </c:dPt>
          <c:dPt>
            <c:idx val="2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FFFF"/>
                </a:solidFill>
              </a:ln>
            </c:spPr>
          </c:dPt>
          <c:dPt>
            <c:idx val="3"/>
            <c:spPr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FFFFFF"/>
                </a:solidFill>
              </a:ln>
            </c:spPr>
          </c:dPt>
          <c:dLbls>
            <c:dLbl>
              <c:idx val="0"/>
              <c:layout>
                <c:manualLayout>
                  <c:x val="-9.8005249343832406E-3"/>
                  <c:y val="1.1352849186534701E-2"/>
                </c:manualLayout>
              </c:layout>
              <c:showCatName val="1"/>
            </c:dLbl>
            <c:dLbl>
              <c:idx val="2"/>
              <c:layout>
                <c:manualLayout>
                  <c:x val="0.15497510294801772"/>
                  <c:y val="7.8167301539457355E-3"/>
                </c:manualLayout>
              </c:layout>
              <c:showCatName val="1"/>
            </c:dLbl>
            <c:dLbl>
              <c:idx val="3"/>
              <c:layout>
                <c:manualLayout>
                  <c:x val="-0.21773313346772621"/>
                  <c:y val="-0.1985903605187988"/>
                </c:manualLayout>
              </c:layout>
              <c:showCatName val="1"/>
            </c:dLbl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showCatName val="1"/>
            <c:showLeaderLines val="1"/>
          </c:dLbls>
          <c:cat>
            <c:strRef>
              <c:f>Sheet1!$A$2:$A$5</c:f>
              <c:strCache>
                <c:ptCount val="4"/>
                <c:pt idx="0">
                  <c:v>Version 1</c:v>
                </c:pt>
                <c:pt idx="1">
                  <c:v>Version 2</c:v>
                </c:pt>
                <c:pt idx="2">
                  <c:v>Version 3</c:v>
                </c:pt>
                <c:pt idx="3">
                  <c:v>No Silverlight</c:v>
                </c:pt>
              </c:strCache>
            </c:strRef>
          </c:cat>
          <c:val>
            <c:numRef>
              <c:f>Sheet1!$B$2:$B$5</c:f>
              <c:numCache>
                <c:formatCode>0.0%</c:formatCode>
                <c:ptCount val="4"/>
                <c:pt idx="0">
                  <c:v>9.0000000000000115E-3</c:v>
                </c:pt>
                <c:pt idx="1">
                  <c:v>0.30000000000000027</c:v>
                </c:pt>
                <c:pt idx="2">
                  <c:v>1.0999999999999999E-2</c:v>
                </c:pt>
                <c:pt idx="3">
                  <c:v>0.68000000000000071</c:v>
                </c:pt>
              </c:numCache>
            </c:numRef>
          </c:val>
        </c:ser>
        <c:ser>
          <c:idx val="0"/>
          <c:order val="0"/>
          <c:dLbls>
            <c:showCatName val="1"/>
            <c:showLeaderLines val="1"/>
          </c:dLbls>
          <c:cat>
            <c:strRef>
              <c:f>Sheet1!$A$2:$A$5</c:f>
              <c:strCache>
                <c:ptCount val="4"/>
                <c:pt idx="0">
                  <c:v>Version 1</c:v>
                </c:pt>
                <c:pt idx="1">
                  <c:v>Version 2</c:v>
                </c:pt>
                <c:pt idx="2">
                  <c:v>Version 3</c:v>
                </c:pt>
                <c:pt idx="3">
                  <c:v>No Silverlight</c:v>
                </c:pt>
              </c:strCache>
            </c:strRef>
          </c:cat>
          <c:val>
            <c:numRef>
              <c:f>Sheet1!$B$2:$B$5</c:f>
              <c:numCache>
                <c:formatCode>0.0%</c:formatCode>
                <c:ptCount val="4"/>
                <c:pt idx="0">
                  <c:v>9.0000000000000115E-3</c:v>
                </c:pt>
                <c:pt idx="1">
                  <c:v>0.30000000000000027</c:v>
                </c:pt>
                <c:pt idx="2">
                  <c:v>1.0999999999999999E-2</c:v>
                </c:pt>
                <c:pt idx="3">
                  <c:v>0.68000000000000071</c:v>
                </c:pt>
              </c:numCache>
            </c:numRef>
          </c:val>
        </c:ser>
        <c:dLbls>
          <c:showCatName val="1"/>
        </c:dLbls>
        <c:firstSliceAng val="245"/>
      </c:pieChart>
    </c:plotArea>
    <c:plotVisOnly val="1"/>
  </c:chart>
  <c:spPr>
    <a:ln>
      <a:noFill/>
    </a:ln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3"/>
  <c:chart>
    <c:title>
      <c:tx>
        <c:rich>
          <a:bodyPr/>
          <a:lstStyle/>
          <a:p>
            <a:pPr>
              <a:defRPr/>
            </a:pPr>
            <a:r>
              <a:rPr lang="en-US"/>
              <a:t>July 2010</a:t>
            </a:r>
          </a:p>
        </c:rich>
      </c:tx>
    </c:title>
    <c:plotArea>
      <c:layout/>
      <c:pieChart>
        <c:varyColors val="1"/>
        <c:ser>
          <c:idx val="0"/>
          <c:order val="0"/>
          <c:spPr>
            <a:ln>
              <a:solidFill>
                <a:srgbClr val="FFFFFF"/>
              </a:solidFill>
            </a:ln>
          </c:spPr>
          <c:dPt>
            <c:idx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FFFF"/>
                </a:solidFill>
              </a:ln>
            </c:spPr>
          </c:dPt>
          <c:dPt>
            <c:idx val="1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FFFFFF"/>
                </a:solidFill>
              </a:ln>
            </c:spPr>
          </c:dPt>
          <c:dPt>
            <c:idx val="2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FFFF"/>
                </a:solidFill>
              </a:ln>
            </c:spPr>
          </c:dPt>
          <c:dPt>
            <c:idx val="4"/>
            <c:spPr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FFFFFF"/>
                </a:solidFill>
              </a:ln>
            </c:spPr>
          </c:dPt>
          <c:dLbls>
            <c:dLbl>
              <c:idx val="0"/>
              <c:layout>
                <c:manualLayout>
                  <c:x val="-0.24765684901632229"/>
                  <c:y val="-3.2192330125401042E-2"/>
                </c:manualLayout>
              </c:layout>
              <c:showCatName val="1"/>
            </c:dLbl>
            <c:dLbl>
              <c:idx val="1"/>
              <c:layout>
                <c:manualLayout>
                  <c:x val="-8.5650008034710151E-2"/>
                  <c:y val="4.9586249635462293E-2"/>
                </c:manualLayout>
              </c:layout>
              <c:showCatName val="1"/>
            </c:dLbl>
            <c:dLbl>
              <c:idx val="2"/>
              <c:layout>
                <c:manualLayout>
                  <c:x val="-4.4689821935523497E-2"/>
                  <c:y val="4.3825823855351421E-2"/>
                </c:manualLayout>
              </c:layout>
              <c:showCatName val="1"/>
            </c:dLbl>
            <c:dLbl>
              <c:idx val="3"/>
              <c:layout>
                <c:manualLayout>
                  <c:x val="-5.2728817061132714E-2"/>
                  <c:y val="-3.7171186934966481E-2"/>
                </c:manualLayout>
              </c:layout>
              <c:showCatName val="1"/>
            </c:dLbl>
            <c:dLbl>
              <c:idx val="4"/>
              <c:layout>
                <c:manualLayout>
                  <c:x val="0.21088052768914087"/>
                  <c:y val="0.11682195975503062"/>
                </c:manualLayout>
              </c:layout>
              <c:showCatName val="1"/>
            </c:dLbl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showCatName val="1"/>
            <c:showLeaderLines val="1"/>
          </c:dLbls>
          <c:cat>
            <c:strRef>
              <c:f>Sheet1!$A$7:$A$11</c:f>
              <c:strCache>
                <c:ptCount val="5"/>
                <c:pt idx="0">
                  <c:v>Version 4</c:v>
                </c:pt>
                <c:pt idx="1">
                  <c:v>Version 3</c:v>
                </c:pt>
                <c:pt idx="2">
                  <c:v>Version 2</c:v>
                </c:pt>
                <c:pt idx="3">
                  <c:v>Version 1</c:v>
                </c:pt>
                <c:pt idx="4">
                  <c:v>No Silverlight</c:v>
                </c:pt>
              </c:strCache>
            </c:strRef>
          </c:cat>
          <c:val>
            <c:numRef>
              <c:f>Sheet1!$B$7:$B$11</c:f>
              <c:numCache>
                <c:formatCode>0.0%</c:formatCode>
                <c:ptCount val="5"/>
                <c:pt idx="0">
                  <c:v>0.55000000000000004</c:v>
                </c:pt>
                <c:pt idx="1">
                  <c:v>8.5000000000000006E-2</c:v>
                </c:pt>
                <c:pt idx="2">
                  <c:v>5.0000000000000044E-3</c:v>
                </c:pt>
                <c:pt idx="3">
                  <c:v>3.0000000000000022E-3</c:v>
                </c:pt>
                <c:pt idx="4">
                  <c:v>0.35700000000000032</c:v>
                </c:pt>
              </c:numCache>
            </c:numRef>
          </c:val>
        </c:ser>
        <c:dLbls>
          <c:showCatName val="1"/>
        </c:dLbls>
        <c:firstSliceAng val="0"/>
      </c:pieChart>
    </c:plotArea>
    <c:plotVisOnly val="1"/>
  </c:chart>
  <c:spPr>
    <a:noFill/>
    <a:ln>
      <a:noFill/>
    </a:ln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/>
            </a:pPr>
            <a:r>
              <a:rPr lang="en-GB"/>
              <a:t>XAML</a:t>
            </a:r>
            <a:r>
              <a:rPr lang="en-GB" baseline="0"/>
              <a:t> Finance Code</a:t>
            </a:r>
            <a:endParaRPr lang="en-GB"/>
          </a:p>
        </c:rich>
      </c:tx>
      <c:layout>
        <c:manualLayout>
          <c:xMode val="edge"/>
          <c:yMode val="edge"/>
          <c:x val="0.32951188089841627"/>
          <c:y val="7.9279279279279274E-2"/>
        </c:manualLayout>
      </c:layout>
    </c:title>
    <c:plotArea>
      <c:layout/>
      <c:pieChart>
        <c:varyColors val="1"/>
        <c:ser>
          <c:idx val="0"/>
          <c:order val="0"/>
          <c:spPr>
            <a:ln>
              <a:solidFill>
                <a:schemeClr val="bg1"/>
              </a:solidFill>
            </a:ln>
          </c:spPr>
          <c:dLbls>
            <c:dLbl>
              <c:idx val="0"/>
              <c:layout>
                <c:manualLayout>
                  <c:x val="-0.17835890314043562"/>
                  <c:y val="-1.2061289636092785E-2"/>
                </c:manualLayout>
              </c:layout>
              <c:showCatName val="1"/>
            </c:dLbl>
            <c:dLbl>
              <c:idx val="1"/>
              <c:layout>
                <c:manualLayout>
                  <c:x val="0.10882736995645929"/>
                  <c:y val="-0.10835042916932654"/>
                </c:manualLayout>
              </c:layout>
              <c:showCatName val="1"/>
            </c:dLbl>
            <c:dLbl>
              <c:idx val="2"/>
              <c:layout>
                <c:manualLayout>
                  <c:x val="9.7548530227398719E-2"/>
                  <c:y val="7.2235794849968227E-2"/>
                </c:manualLayout>
              </c:layout>
              <c:showCatName val="1"/>
            </c:dLbl>
            <c:dLbl>
              <c:idx val="3"/>
              <c:layout>
                <c:manualLayout>
                  <c:x val="8.9106781785388306E-2"/>
                  <c:y val="0.13434262609065728"/>
                </c:manualLayout>
              </c:layout>
              <c:showCatName val="1"/>
            </c:dLbl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showCatName val="1"/>
            <c:showLeaderLines val="1"/>
          </c:dLbls>
          <c:cat>
            <c:strRef>
              <c:f>Sheet1!$C$4:$C$7</c:f>
              <c:strCache>
                <c:ptCount val="4"/>
                <c:pt idx="0">
                  <c:v>Common</c:v>
                </c:pt>
                <c:pt idx="1">
                  <c:v>WP7</c:v>
                </c:pt>
                <c:pt idx="2">
                  <c:v>WPF</c:v>
                </c:pt>
                <c:pt idx="3">
                  <c:v>Silverlight</c:v>
                </c:pt>
              </c:strCache>
            </c:strRef>
          </c:cat>
          <c:val>
            <c:numRef>
              <c:f>Sheet1!$D$4:$D$7</c:f>
              <c:numCache>
                <c:formatCode>General</c:formatCode>
                <c:ptCount val="4"/>
                <c:pt idx="0">
                  <c:v>107</c:v>
                </c:pt>
                <c:pt idx="1">
                  <c:v>52</c:v>
                </c:pt>
                <c:pt idx="2">
                  <c:v>17</c:v>
                </c:pt>
                <c:pt idx="3">
                  <c:v>27</c:v>
                </c:pt>
              </c:numCache>
            </c:numRef>
          </c:val>
        </c:ser>
        <c:dLbls>
          <c:showCatName val="1"/>
        </c:dLbls>
        <c:firstSliceAng val="0"/>
      </c:pieChart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64E9-DD68-42C8-B039-5DF1F15E8AFA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1491-EA75-43AF-8BA2-2A7A74845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64E9-DD68-42C8-B039-5DF1F15E8AFA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1491-EA75-43AF-8BA2-2A7A74845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64E9-DD68-42C8-B039-5DF1F15E8AFA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1491-EA75-43AF-8BA2-2A7A74845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64E9-DD68-42C8-B039-5DF1F15E8AFA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1491-EA75-43AF-8BA2-2A7A74845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64E9-DD68-42C8-B039-5DF1F15E8AFA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1491-EA75-43AF-8BA2-2A7A74845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64E9-DD68-42C8-B039-5DF1F15E8AFA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1491-EA75-43AF-8BA2-2A7A74845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64E9-DD68-42C8-B039-5DF1F15E8AFA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1491-EA75-43AF-8BA2-2A7A74845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64E9-DD68-42C8-B039-5DF1F15E8AFA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1491-EA75-43AF-8BA2-2A7A74845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64E9-DD68-42C8-B039-5DF1F15E8AFA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1491-EA75-43AF-8BA2-2A7A74845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64E9-DD68-42C8-B039-5DF1F15E8AFA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1491-EA75-43AF-8BA2-2A7A74845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64E9-DD68-42C8-B039-5DF1F15E8AFA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1491-EA75-43AF-8BA2-2A7A74845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C64E9-DD68-42C8-B039-5DF1F15E8AFA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31491-EA75-43AF-8BA2-2A7A74845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760746" y="1840832"/>
          <a:ext cx="4452409" cy="3738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640877" y="1706233"/>
          <a:ext cx="4352925" cy="3470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3983122" y="1726577"/>
          <a:ext cx="4143375" cy="34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357298"/>
            <a:ext cx="6297704" cy="4051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8-Point Star 3"/>
          <p:cNvSpPr/>
          <p:nvPr/>
        </p:nvSpPr>
        <p:spPr>
          <a:xfrm>
            <a:off x="2571736" y="1428736"/>
            <a:ext cx="4071966" cy="4071966"/>
          </a:xfrm>
          <a:prstGeom prst="star8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 smtClean="0"/>
              <a:t>Silverlight</a:t>
            </a:r>
          </a:p>
          <a:p>
            <a:pPr algn="ctr"/>
            <a:r>
              <a:rPr lang="en-GB" sz="4800" b="1" dirty="0" smtClean="0"/>
              <a:t>For WP7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29058" y="642918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Styling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6446" y="1272589"/>
            <a:ext cx="2069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Templating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3702" y="3143248"/>
            <a:ext cx="2255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Databinding</a:t>
            </a:r>
            <a:endParaRPr lang="en-GB" sz="32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000760" y="4987365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solidFill>
                  <a:schemeClr val="bg1">
                    <a:lumMod val="75000"/>
                  </a:schemeClr>
                </a:solidFill>
              </a:rPr>
              <a:t>3D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23590" y="5572140"/>
            <a:ext cx="1191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XAML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8794" y="4987365"/>
            <a:ext cx="1969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Animation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472" y="2928934"/>
            <a:ext cx="19253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 err="1" smtClean="0">
                <a:solidFill>
                  <a:schemeClr val="bg1">
                    <a:lumMod val="75000"/>
                  </a:schemeClr>
                </a:solidFill>
              </a:rPr>
              <a:t>WinForms</a:t>
            </a:r>
            <a:endParaRPr lang="en-GB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GB" sz="3200" b="1" dirty="0" err="1" smtClean="0">
                <a:solidFill>
                  <a:schemeClr val="bg1">
                    <a:lumMod val="75000"/>
                  </a:schemeClr>
                </a:solidFill>
              </a:rPr>
              <a:t>interop</a:t>
            </a:r>
            <a:endParaRPr lang="en-GB" sz="32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224" y="1272589"/>
            <a:ext cx="295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Transformations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1124744"/>
            <a:ext cx="1915051" cy="342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772816"/>
            <a:ext cx="2102160" cy="201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3" y="1628800"/>
            <a:ext cx="2432312" cy="2351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0768"/>
            <a:ext cx="7773934" cy="423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820" y="642552"/>
            <a:ext cx="3239483" cy="277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6524" y="673157"/>
            <a:ext cx="3217022" cy="2753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6663" y="3546388"/>
            <a:ext cx="3198083" cy="273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484784"/>
            <a:ext cx="2121626" cy="387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1" y="1459908"/>
            <a:ext cx="2125248" cy="386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3209" y="2358157"/>
            <a:ext cx="3852262" cy="211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709737" y="1666875"/>
          <a:ext cx="5724525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3685646" y="3041650"/>
            <a:ext cx="1335087" cy="1165225"/>
          </a:xfrm>
          <a:custGeom>
            <a:avLst/>
            <a:gdLst>
              <a:gd name="connsiteX0" fmla="*/ 38629 w 1335087"/>
              <a:gd name="connsiteY0" fmla="*/ 282575 h 1165225"/>
              <a:gd name="connsiteX1" fmla="*/ 89429 w 1335087"/>
              <a:gd name="connsiteY1" fmla="*/ 434975 h 1165225"/>
              <a:gd name="connsiteX2" fmla="*/ 200554 w 1335087"/>
              <a:gd name="connsiteY2" fmla="*/ 644525 h 1165225"/>
              <a:gd name="connsiteX3" fmla="*/ 311679 w 1335087"/>
              <a:gd name="connsiteY3" fmla="*/ 793750 h 1165225"/>
              <a:gd name="connsiteX4" fmla="*/ 435504 w 1335087"/>
              <a:gd name="connsiteY4" fmla="*/ 866775 h 1165225"/>
              <a:gd name="connsiteX5" fmla="*/ 568854 w 1335087"/>
              <a:gd name="connsiteY5" fmla="*/ 968375 h 1165225"/>
              <a:gd name="connsiteX6" fmla="*/ 797454 w 1335087"/>
              <a:gd name="connsiteY6" fmla="*/ 1069975 h 1165225"/>
              <a:gd name="connsiteX7" fmla="*/ 943504 w 1335087"/>
              <a:gd name="connsiteY7" fmla="*/ 1111250 h 1165225"/>
              <a:gd name="connsiteX8" fmla="*/ 1172104 w 1335087"/>
              <a:gd name="connsiteY8" fmla="*/ 1152525 h 1165225"/>
              <a:gd name="connsiteX9" fmla="*/ 1229254 w 1335087"/>
              <a:gd name="connsiteY9" fmla="*/ 1035050 h 1165225"/>
              <a:gd name="connsiteX10" fmla="*/ 1314979 w 1335087"/>
              <a:gd name="connsiteY10" fmla="*/ 838200 h 1165225"/>
              <a:gd name="connsiteX11" fmla="*/ 1311804 w 1335087"/>
              <a:gd name="connsiteY11" fmla="*/ 546100 h 1165225"/>
              <a:gd name="connsiteX12" fmla="*/ 1175279 w 1335087"/>
              <a:gd name="connsiteY12" fmla="*/ 266700 h 1165225"/>
              <a:gd name="connsiteX13" fmla="*/ 822854 w 1335087"/>
              <a:gd name="connsiteY13" fmla="*/ 34925 h 1165225"/>
              <a:gd name="connsiteX14" fmla="*/ 321204 w 1335087"/>
              <a:gd name="connsiteY14" fmla="*/ 57150 h 1165225"/>
              <a:gd name="connsiteX15" fmla="*/ 38629 w 1335087"/>
              <a:gd name="connsiteY15" fmla="*/ 282575 h 116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5087" h="1165225">
                <a:moveTo>
                  <a:pt x="38629" y="282575"/>
                </a:moveTo>
                <a:cubicBezTo>
                  <a:pt x="0" y="345546"/>
                  <a:pt x="62442" y="374650"/>
                  <a:pt x="89429" y="434975"/>
                </a:cubicBezTo>
                <a:cubicBezTo>
                  <a:pt x="116416" y="495300"/>
                  <a:pt x="163512" y="584729"/>
                  <a:pt x="200554" y="644525"/>
                </a:cubicBezTo>
                <a:cubicBezTo>
                  <a:pt x="237596" y="704321"/>
                  <a:pt x="272521" y="756708"/>
                  <a:pt x="311679" y="793750"/>
                </a:cubicBezTo>
                <a:cubicBezTo>
                  <a:pt x="350837" y="830792"/>
                  <a:pt x="392642" y="837671"/>
                  <a:pt x="435504" y="866775"/>
                </a:cubicBezTo>
                <a:cubicBezTo>
                  <a:pt x="478366" y="895879"/>
                  <a:pt x="508529" y="934508"/>
                  <a:pt x="568854" y="968375"/>
                </a:cubicBezTo>
                <a:cubicBezTo>
                  <a:pt x="629179" y="1002242"/>
                  <a:pt x="735012" y="1046163"/>
                  <a:pt x="797454" y="1069975"/>
                </a:cubicBezTo>
                <a:cubicBezTo>
                  <a:pt x="859896" y="1093787"/>
                  <a:pt x="881062" y="1097492"/>
                  <a:pt x="943504" y="1111250"/>
                </a:cubicBezTo>
                <a:cubicBezTo>
                  <a:pt x="1005946" y="1125008"/>
                  <a:pt x="1124479" y="1165225"/>
                  <a:pt x="1172104" y="1152525"/>
                </a:cubicBezTo>
                <a:cubicBezTo>
                  <a:pt x="1219729" y="1139825"/>
                  <a:pt x="1205442" y="1087437"/>
                  <a:pt x="1229254" y="1035050"/>
                </a:cubicBezTo>
                <a:cubicBezTo>
                  <a:pt x="1253066" y="982663"/>
                  <a:pt x="1301221" y="919692"/>
                  <a:pt x="1314979" y="838200"/>
                </a:cubicBezTo>
                <a:cubicBezTo>
                  <a:pt x="1328737" y="756708"/>
                  <a:pt x="1335087" y="641350"/>
                  <a:pt x="1311804" y="546100"/>
                </a:cubicBezTo>
                <a:cubicBezTo>
                  <a:pt x="1288521" y="450850"/>
                  <a:pt x="1256771" y="351896"/>
                  <a:pt x="1175279" y="266700"/>
                </a:cubicBezTo>
                <a:cubicBezTo>
                  <a:pt x="1093787" y="181504"/>
                  <a:pt x="965200" y="69850"/>
                  <a:pt x="822854" y="34925"/>
                </a:cubicBezTo>
                <a:cubicBezTo>
                  <a:pt x="680508" y="0"/>
                  <a:pt x="448204" y="21167"/>
                  <a:pt x="321204" y="57150"/>
                </a:cubicBezTo>
                <a:cubicBezTo>
                  <a:pt x="194204" y="93133"/>
                  <a:pt x="77258" y="219604"/>
                  <a:pt x="38629" y="282575"/>
                </a:cubicBezTo>
                <a:close/>
              </a:path>
            </a:pathLst>
          </a:custGeom>
          <a:pattFill prst="wdUpDiag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 17"/>
          <p:cNvSpPr/>
          <p:nvPr/>
        </p:nvSpPr>
        <p:spPr>
          <a:xfrm>
            <a:off x="3682471" y="3035300"/>
            <a:ext cx="1335087" cy="1165225"/>
          </a:xfrm>
          <a:custGeom>
            <a:avLst/>
            <a:gdLst>
              <a:gd name="connsiteX0" fmla="*/ 38629 w 1335087"/>
              <a:gd name="connsiteY0" fmla="*/ 282575 h 1165225"/>
              <a:gd name="connsiteX1" fmla="*/ 89429 w 1335087"/>
              <a:gd name="connsiteY1" fmla="*/ 434975 h 1165225"/>
              <a:gd name="connsiteX2" fmla="*/ 200554 w 1335087"/>
              <a:gd name="connsiteY2" fmla="*/ 644525 h 1165225"/>
              <a:gd name="connsiteX3" fmla="*/ 311679 w 1335087"/>
              <a:gd name="connsiteY3" fmla="*/ 793750 h 1165225"/>
              <a:gd name="connsiteX4" fmla="*/ 435504 w 1335087"/>
              <a:gd name="connsiteY4" fmla="*/ 866775 h 1165225"/>
              <a:gd name="connsiteX5" fmla="*/ 568854 w 1335087"/>
              <a:gd name="connsiteY5" fmla="*/ 968375 h 1165225"/>
              <a:gd name="connsiteX6" fmla="*/ 797454 w 1335087"/>
              <a:gd name="connsiteY6" fmla="*/ 1069975 h 1165225"/>
              <a:gd name="connsiteX7" fmla="*/ 943504 w 1335087"/>
              <a:gd name="connsiteY7" fmla="*/ 1111250 h 1165225"/>
              <a:gd name="connsiteX8" fmla="*/ 1172104 w 1335087"/>
              <a:gd name="connsiteY8" fmla="*/ 1152525 h 1165225"/>
              <a:gd name="connsiteX9" fmla="*/ 1229254 w 1335087"/>
              <a:gd name="connsiteY9" fmla="*/ 1035050 h 1165225"/>
              <a:gd name="connsiteX10" fmla="*/ 1314979 w 1335087"/>
              <a:gd name="connsiteY10" fmla="*/ 838200 h 1165225"/>
              <a:gd name="connsiteX11" fmla="*/ 1311804 w 1335087"/>
              <a:gd name="connsiteY11" fmla="*/ 546100 h 1165225"/>
              <a:gd name="connsiteX12" fmla="*/ 1175279 w 1335087"/>
              <a:gd name="connsiteY12" fmla="*/ 266700 h 1165225"/>
              <a:gd name="connsiteX13" fmla="*/ 822854 w 1335087"/>
              <a:gd name="connsiteY13" fmla="*/ 34925 h 1165225"/>
              <a:gd name="connsiteX14" fmla="*/ 321204 w 1335087"/>
              <a:gd name="connsiteY14" fmla="*/ 57150 h 1165225"/>
              <a:gd name="connsiteX15" fmla="*/ 38629 w 1335087"/>
              <a:gd name="connsiteY15" fmla="*/ 282575 h 116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5087" h="1165225">
                <a:moveTo>
                  <a:pt x="38629" y="282575"/>
                </a:moveTo>
                <a:cubicBezTo>
                  <a:pt x="0" y="345546"/>
                  <a:pt x="62442" y="374650"/>
                  <a:pt x="89429" y="434975"/>
                </a:cubicBezTo>
                <a:cubicBezTo>
                  <a:pt x="116416" y="495300"/>
                  <a:pt x="163512" y="584729"/>
                  <a:pt x="200554" y="644525"/>
                </a:cubicBezTo>
                <a:cubicBezTo>
                  <a:pt x="237596" y="704321"/>
                  <a:pt x="272521" y="756708"/>
                  <a:pt x="311679" y="793750"/>
                </a:cubicBezTo>
                <a:cubicBezTo>
                  <a:pt x="350837" y="830792"/>
                  <a:pt x="392642" y="837671"/>
                  <a:pt x="435504" y="866775"/>
                </a:cubicBezTo>
                <a:cubicBezTo>
                  <a:pt x="478366" y="895879"/>
                  <a:pt x="508529" y="934508"/>
                  <a:pt x="568854" y="968375"/>
                </a:cubicBezTo>
                <a:cubicBezTo>
                  <a:pt x="629179" y="1002242"/>
                  <a:pt x="735012" y="1046163"/>
                  <a:pt x="797454" y="1069975"/>
                </a:cubicBezTo>
                <a:cubicBezTo>
                  <a:pt x="859896" y="1093787"/>
                  <a:pt x="881062" y="1097492"/>
                  <a:pt x="943504" y="1111250"/>
                </a:cubicBezTo>
                <a:cubicBezTo>
                  <a:pt x="1005946" y="1125008"/>
                  <a:pt x="1124479" y="1165225"/>
                  <a:pt x="1172104" y="1152525"/>
                </a:cubicBezTo>
                <a:cubicBezTo>
                  <a:pt x="1219729" y="1139825"/>
                  <a:pt x="1205442" y="1087437"/>
                  <a:pt x="1229254" y="1035050"/>
                </a:cubicBezTo>
                <a:cubicBezTo>
                  <a:pt x="1253066" y="982663"/>
                  <a:pt x="1301221" y="919692"/>
                  <a:pt x="1314979" y="838200"/>
                </a:cubicBezTo>
                <a:cubicBezTo>
                  <a:pt x="1328737" y="756708"/>
                  <a:pt x="1335087" y="641350"/>
                  <a:pt x="1311804" y="546100"/>
                </a:cubicBezTo>
                <a:cubicBezTo>
                  <a:pt x="1288521" y="450850"/>
                  <a:pt x="1256771" y="351896"/>
                  <a:pt x="1175279" y="266700"/>
                </a:cubicBezTo>
                <a:cubicBezTo>
                  <a:pt x="1093787" y="181504"/>
                  <a:pt x="965200" y="69850"/>
                  <a:pt x="822854" y="34925"/>
                </a:cubicBezTo>
                <a:cubicBezTo>
                  <a:pt x="680508" y="0"/>
                  <a:pt x="448204" y="21167"/>
                  <a:pt x="321204" y="57150"/>
                </a:cubicBezTo>
                <a:cubicBezTo>
                  <a:pt x="194204" y="93133"/>
                  <a:pt x="77258" y="219604"/>
                  <a:pt x="38629" y="282575"/>
                </a:cubicBez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3695701" y="1866900"/>
            <a:ext cx="2425760" cy="2343150"/>
          </a:xfrm>
          <a:prstGeom prst="ellipse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3705226" y="2620594"/>
            <a:ext cx="1816415" cy="1754555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GB" sz="1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3584577" y="3038407"/>
            <a:ext cx="1444624" cy="1395426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GB" sz="1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0105" y="2125980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  <a:latin typeface="Arial Rounded MT Bold" pitchFamily="34" charset="0"/>
              </a:rPr>
              <a:t>WPF</a:t>
            </a:r>
            <a:endParaRPr lang="en-GB" sz="2800" b="1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4248150"/>
            <a:ext cx="1686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accent3"/>
                </a:solidFill>
                <a:latin typeface="Arial Rounded MT Bold" pitchFamily="34" charset="0"/>
              </a:rPr>
              <a:t>Silverlight</a:t>
            </a:r>
            <a:endParaRPr lang="en-GB" sz="2400" b="1" dirty="0">
              <a:solidFill>
                <a:schemeClr val="accent3"/>
              </a:solidFill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29050" y="4505325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accent2"/>
                </a:solidFill>
                <a:latin typeface="Arial Rounded MT Bold" pitchFamily="34" charset="0"/>
              </a:rPr>
              <a:t>WP7</a:t>
            </a:r>
            <a:endParaRPr lang="en-GB" sz="2400" b="1" dirty="0">
              <a:solidFill>
                <a:schemeClr val="accent2"/>
              </a:solidFill>
              <a:latin typeface="Arial Rounded MT Bold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38500" y="2724150"/>
            <a:ext cx="736600" cy="6032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93850" y="2178050"/>
            <a:ext cx="1795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atin typeface="Freestyle Script" pitchFamily="66" charset="0"/>
              </a:rPr>
              <a:t>The “good” bits</a:t>
            </a:r>
            <a:endParaRPr lang="en-GB" sz="3200" b="1" dirty="0">
              <a:latin typeface="Freestyle Script" pitchFamily="66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4920" y="2583112"/>
            <a:ext cx="3239483" cy="2772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4525" y="1760220"/>
            <a:ext cx="2934341" cy="2401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fo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03578" y="1612900"/>
            <a:ext cx="1407739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625124" y="27860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1990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6558" y="27860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2000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76909" y="27860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2010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47206" y="171448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WWW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58335" y="2214554"/>
            <a:ext cx="69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WAP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00628" y="4214818"/>
            <a:ext cx="1262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BlackBerry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00826" y="3571876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iPhone</a:t>
            </a:r>
            <a:endParaRPr lang="en-GB" b="1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6715140" y="1547796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Android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89884" y="4286256"/>
            <a:ext cx="596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iPad</a:t>
            </a:r>
            <a:endParaRPr lang="en-GB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4429124" y="128586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Flash 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549990" y="235743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IE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43042" y="1000108"/>
            <a:ext cx="108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Windows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357950" y="521495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Netbook</a:t>
            </a:r>
            <a:r>
              <a:rPr lang="en-GB" b="1" dirty="0" smtClean="0"/>
              <a:t>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43174" y="4214818"/>
            <a:ext cx="89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Laptop 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rot="5400000" flipH="1" flipV="1">
            <a:off x="1784330" y="2215348"/>
            <a:ext cx="2145522" cy="794"/>
          </a:xfrm>
          <a:prstGeom prst="straightConnector1">
            <a:avLst/>
          </a:prstGeom>
          <a:ln w="57150">
            <a:solidFill>
              <a:srgbClr val="A0BBDC">
                <a:alpha val="50196"/>
              </a:srgb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 flipH="1" flipV="1">
            <a:off x="3324877" y="2608654"/>
            <a:ext cx="1359704" cy="1588"/>
          </a:xfrm>
          <a:prstGeom prst="straightConnector1">
            <a:avLst/>
          </a:prstGeom>
          <a:ln w="57150">
            <a:solidFill>
              <a:srgbClr val="A0BBDC">
                <a:alpha val="50196"/>
              </a:srgb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>
            <a:off x="1999438" y="3857628"/>
            <a:ext cx="1143802" cy="794"/>
          </a:xfrm>
          <a:prstGeom prst="straightConnector1">
            <a:avLst/>
          </a:prstGeom>
          <a:ln w="57150">
            <a:solidFill>
              <a:srgbClr val="A0BBDC">
                <a:alpha val="50196"/>
              </a:srgb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 flipH="1" flipV="1">
            <a:off x="4642644" y="2928934"/>
            <a:ext cx="715174" cy="794"/>
          </a:xfrm>
          <a:prstGeom prst="straightConnector1">
            <a:avLst/>
          </a:prstGeom>
          <a:ln w="57150">
            <a:solidFill>
              <a:srgbClr val="A0BBDC">
                <a:alpha val="50196"/>
              </a:srgb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5400000" flipH="1" flipV="1">
            <a:off x="4321967" y="2393149"/>
            <a:ext cx="1785950" cy="1588"/>
          </a:xfrm>
          <a:prstGeom prst="straightConnector1">
            <a:avLst/>
          </a:prstGeom>
          <a:ln w="57150">
            <a:solidFill>
              <a:srgbClr val="A0BBDC">
                <a:alpha val="50196"/>
              </a:srgb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5400000" flipH="1" flipV="1">
            <a:off x="5929322" y="2857496"/>
            <a:ext cx="857256" cy="1588"/>
          </a:xfrm>
          <a:prstGeom prst="straightConnector1">
            <a:avLst/>
          </a:prstGeom>
          <a:ln w="57150">
            <a:solidFill>
              <a:srgbClr val="A0BBDC">
                <a:alpha val="50196"/>
              </a:srgb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5400000">
            <a:off x="5786446" y="3857628"/>
            <a:ext cx="1143008" cy="1588"/>
          </a:xfrm>
          <a:prstGeom prst="straightConnector1">
            <a:avLst/>
          </a:prstGeom>
          <a:ln w="57150">
            <a:solidFill>
              <a:srgbClr val="A0BBDC">
                <a:alpha val="50196"/>
              </a:srgb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6200000" flipH="1">
            <a:off x="6500827" y="4357693"/>
            <a:ext cx="2143139" cy="1"/>
          </a:xfrm>
          <a:prstGeom prst="straightConnector1">
            <a:avLst/>
          </a:prstGeom>
          <a:ln w="57150">
            <a:solidFill>
              <a:srgbClr val="A0BBDC">
                <a:alpha val="50196"/>
              </a:srgb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5400000">
            <a:off x="7180281" y="3535363"/>
            <a:ext cx="499272" cy="794"/>
          </a:xfrm>
          <a:prstGeom prst="straightConnector1">
            <a:avLst/>
          </a:prstGeom>
          <a:ln w="57150">
            <a:solidFill>
              <a:srgbClr val="A0BBDC">
                <a:alpha val="50196"/>
              </a:srgb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 flipH="1" flipV="1">
            <a:off x="6928267" y="2500704"/>
            <a:ext cx="1572432" cy="1588"/>
          </a:xfrm>
          <a:prstGeom prst="straightConnector1">
            <a:avLst/>
          </a:prstGeom>
          <a:ln w="57150">
            <a:solidFill>
              <a:srgbClr val="A0BBDC">
                <a:alpha val="50196"/>
              </a:srgb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5400000">
            <a:off x="7465241" y="3964784"/>
            <a:ext cx="1214445" cy="2"/>
          </a:xfrm>
          <a:prstGeom prst="straightConnector1">
            <a:avLst/>
          </a:prstGeom>
          <a:ln w="57150">
            <a:solidFill>
              <a:srgbClr val="A0BBDC">
                <a:alpha val="50196"/>
              </a:srgb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830825" y="3286124"/>
            <a:ext cx="28575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3862259" y="3286124"/>
            <a:ext cx="28575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5893692" y="3286124"/>
            <a:ext cx="28575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7925127" y="3286124"/>
            <a:ext cx="28575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0812" y="4651604"/>
            <a:ext cx="1309684" cy="120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4572008"/>
            <a:ext cx="879415" cy="109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3789048"/>
            <a:ext cx="1285884" cy="997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3702" y="4000504"/>
            <a:ext cx="658183" cy="97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50606" y="4724420"/>
            <a:ext cx="950550" cy="776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72264" y="5572140"/>
            <a:ext cx="92869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593691" y="27860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1980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64238" y="1809752"/>
            <a:ext cx="928674" cy="619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00562" y="785794"/>
            <a:ext cx="57150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953270" y="1071546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28794" y="428604"/>
            <a:ext cx="52863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6" name="Straight Arrow Connector 55"/>
          <p:cNvCxnSpPr/>
          <p:nvPr/>
        </p:nvCxnSpPr>
        <p:spPr>
          <a:xfrm rot="5400000" flipH="1" flipV="1">
            <a:off x="5680083" y="2392355"/>
            <a:ext cx="1785950" cy="1588"/>
          </a:xfrm>
          <a:prstGeom prst="straightConnector1">
            <a:avLst/>
          </a:prstGeom>
          <a:ln w="57150">
            <a:solidFill>
              <a:srgbClr val="A0BBDC">
                <a:alpha val="50196"/>
              </a:srgb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572132" y="1273718"/>
            <a:ext cx="86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FireFox</a:t>
            </a:r>
            <a:endParaRPr lang="en-GB" b="1" dirty="0" smtClean="0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810262" y="809610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9" name="Straight Arrow Connector 58"/>
          <p:cNvCxnSpPr/>
          <p:nvPr/>
        </p:nvCxnSpPr>
        <p:spPr>
          <a:xfrm rot="5400000" flipH="1" flipV="1">
            <a:off x="6571073" y="2072075"/>
            <a:ext cx="2429686" cy="1588"/>
          </a:xfrm>
          <a:prstGeom prst="straightConnector1">
            <a:avLst/>
          </a:prstGeom>
          <a:ln w="57150">
            <a:solidFill>
              <a:srgbClr val="A0BBDC">
                <a:alpha val="50196"/>
              </a:srgb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00892" y="142852"/>
            <a:ext cx="50006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" name="TextBox 62"/>
          <p:cNvSpPr txBox="1"/>
          <p:nvPr/>
        </p:nvSpPr>
        <p:spPr>
          <a:xfrm>
            <a:off x="6780016" y="642918"/>
            <a:ext cx="93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Chrome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786578" y="2024056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3" name="Straight Arrow Connector 52"/>
          <p:cNvCxnSpPr/>
          <p:nvPr/>
        </p:nvCxnSpPr>
        <p:spPr>
          <a:xfrm rot="5400000" flipH="1" flipV="1">
            <a:off x="7285850" y="3000372"/>
            <a:ext cx="572298" cy="794"/>
          </a:xfrm>
          <a:prstGeom prst="straightConnector1">
            <a:avLst/>
          </a:prstGeom>
          <a:ln w="57150">
            <a:solidFill>
              <a:srgbClr val="A0BBDC">
                <a:alpha val="50196"/>
              </a:srgb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470548" y="2518942"/>
            <a:ext cx="1030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Silverlight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8596" y="3431858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Desktop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14348" y="3286124"/>
            <a:ext cx="8001056" cy="0"/>
          </a:xfrm>
          <a:prstGeom prst="line">
            <a:avLst/>
          </a:prstGeom>
          <a:ln w="762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mosaic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13918" y="296562"/>
            <a:ext cx="555341" cy="555341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rot="5400000" flipH="1" flipV="1">
            <a:off x="3136100" y="1886031"/>
            <a:ext cx="2655020" cy="6711"/>
          </a:xfrm>
          <a:prstGeom prst="straightConnector1">
            <a:avLst/>
          </a:prstGeom>
          <a:ln w="57150">
            <a:solidFill>
              <a:srgbClr val="A0BBDC">
                <a:alpha val="50196"/>
              </a:srgb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481772" y="894563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Mosaic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>
          <a:xfrm>
            <a:off x="857224" y="2714620"/>
            <a:ext cx="2571768" cy="1643074"/>
          </a:xfrm>
          <a:prstGeom prst="cloud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928934"/>
            <a:ext cx="1785940" cy="17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285728"/>
            <a:ext cx="2452684" cy="237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90" y="4641053"/>
            <a:ext cx="1900240" cy="221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V="1">
            <a:off x="3714744" y="2071678"/>
            <a:ext cx="1500198" cy="7143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14744" y="3429000"/>
            <a:ext cx="2286016" cy="14287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28992" y="3929066"/>
            <a:ext cx="1428760" cy="114300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928670"/>
            <a:ext cx="1524022" cy="1474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5169084"/>
            <a:ext cx="1163398" cy="13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500042"/>
            <a:ext cx="135732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1571604" y="1500174"/>
            <a:ext cx="2571768" cy="1857388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14546" y="1785926"/>
            <a:ext cx="58936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1736" y="2571744"/>
            <a:ext cx="58936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1802" y="1857364"/>
            <a:ext cx="58936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2071670" y="1000108"/>
            <a:ext cx="1525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Web Team</a:t>
            </a:r>
            <a:endParaRPr lang="en-US" sz="2400" b="1" dirty="0"/>
          </a:p>
        </p:txBody>
      </p:sp>
      <p:sp>
        <p:nvSpPr>
          <p:cNvPr id="17" name="Oval 16"/>
          <p:cNvSpPr/>
          <p:nvPr/>
        </p:nvSpPr>
        <p:spPr>
          <a:xfrm>
            <a:off x="4857752" y="1857364"/>
            <a:ext cx="2571768" cy="1857388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0694" y="2143116"/>
            <a:ext cx="58936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86446" y="2857496"/>
            <a:ext cx="58936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7950" y="2214554"/>
            <a:ext cx="58936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5214942" y="1357298"/>
            <a:ext cx="1842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Mobile Team</a:t>
            </a:r>
            <a:endParaRPr lang="en-US" sz="2400" b="1" dirty="0"/>
          </a:p>
        </p:txBody>
      </p:sp>
      <p:sp>
        <p:nvSpPr>
          <p:cNvPr id="22" name="Oval 21"/>
          <p:cNvSpPr/>
          <p:nvPr/>
        </p:nvSpPr>
        <p:spPr>
          <a:xfrm>
            <a:off x="2857488" y="4740456"/>
            <a:ext cx="2571768" cy="1857388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0430" y="5026208"/>
            <a:ext cx="58936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6182" y="5740588"/>
            <a:ext cx="58936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7686" y="5097646"/>
            <a:ext cx="58936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870023" y="4685558"/>
            <a:ext cx="199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Desktop Team</a:t>
            </a:r>
            <a:endParaRPr lang="en-US" sz="2400" b="1" dirty="0"/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15263" y="3590416"/>
            <a:ext cx="58936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1828539" y="3719020"/>
            <a:ext cx="1717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Coordinator</a:t>
            </a:r>
            <a:endParaRPr lang="en-US" sz="2400" b="1" dirty="0"/>
          </a:p>
        </p:txBody>
      </p:sp>
      <p:sp>
        <p:nvSpPr>
          <p:cNvPr id="29" name="Left-Right Arrow 28"/>
          <p:cNvSpPr/>
          <p:nvPr/>
        </p:nvSpPr>
        <p:spPr>
          <a:xfrm rot="16200000">
            <a:off x="3761411" y="4530067"/>
            <a:ext cx="780691" cy="31110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>
          <a:xfrm rot="18900000">
            <a:off x="4587580" y="3154458"/>
            <a:ext cx="780691" cy="31110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-Right Arrow 30"/>
          <p:cNvSpPr/>
          <p:nvPr/>
        </p:nvSpPr>
        <p:spPr>
          <a:xfrm rot="13563099">
            <a:off x="3179885" y="3130393"/>
            <a:ext cx="780691" cy="31110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8" y="1571612"/>
            <a:ext cx="1524022" cy="1474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4000504"/>
            <a:ext cx="1163398" cy="13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2786058"/>
            <a:ext cx="135732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2786049" y="2643182"/>
            <a:ext cx="3363081" cy="2428892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8992" y="2928934"/>
            <a:ext cx="58936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14744" y="3643314"/>
            <a:ext cx="58936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6248" y="3000372"/>
            <a:ext cx="58936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143240" y="1571612"/>
            <a:ext cx="2764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Unified</a:t>
            </a:r>
          </a:p>
          <a:p>
            <a:pPr algn="ctr"/>
            <a:r>
              <a:rPr lang="en-GB" sz="2800" b="1" dirty="0" smtClean="0"/>
              <a:t>Application Team</a:t>
            </a:r>
            <a:endParaRPr lang="en-US" sz="2800" b="1" dirty="0"/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3438" y="4000504"/>
            <a:ext cx="58936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8-Point Star 3"/>
          <p:cNvSpPr/>
          <p:nvPr/>
        </p:nvSpPr>
        <p:spPr>
          <a:xfrm>
            <a:off x="2571736" y="1428736"/>
            <a:ext cx="4071966" cy="4071966"/>
          </a:xfrm>
          <a:prstGeom prst="star8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b="1" dirty="0" smtClean="0"/>
              <a:t>WPF</a:t>
            </a:r>
            <a:endParaRPr lang="en-US" sz="7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29058" y="642918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Styling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6446" y="1272589"/>
            <a:ext cx="2069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Templating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3702" y="3143248"/>
            <a:ext cx="2255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Databinding</a:t>
            </a:r>
            <a:endParaRPr lang="en-GB" sz="32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000760" y="4987365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3D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23590" y="5572140"/>
            <a:ext cx="1191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XAML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8794" y="4987365"/>
            <a:ext cx="1969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Animation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472" y="2928934"/>
            <a:ext cx="19253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 err="1" smtClean="0"/>
              <a:t>WinForms</a:t>
            </a:r>
            <a:endParaRPr lang="en-GB" sz="3200" b="1" dirty="0" smtClean="0"/>
          </a:p>
          <a:p>
            <a:pPr algn="ctr"/>
            <a:r>
              <a:rPr lang="en-GB" sz="3200" b="1" dirty="0" err="1" smtClean="0"/>
              <a:t>interop</a:t>
            </a:r>
            <a:endParaRPr lang="en-GB" sz="32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57224" y="1272589"/>
            <a:ext cx="295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Transformations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857364"/>
            <a:ext cx="3273012" cy="262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1857364"/>
            <a:ext cx="27146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857356" y="4643446"/>
            <a:ext cx="1348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Word 2002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00760" y="4643446"/>
            <a:ext cx="1348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Word 2007</a:t>
            </a:r>
            <a:endParaRPr 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568" y="2395243"/>
            <a:ext cx="3206282" cy="1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4050" y="1933997"/>
            <a:ext cx="3482520" cy="2780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8-Point Star 3"/>
          <p:cNvSpPr/>
          <p:nvPr/>
        </p:nvSpPr>
        <p:spPr>
          <a:xfrm>
            <a:off x="2571736" y="1428736"/>
            <a:ext cx="4071966" cy="4071966"/>
          </a:xfrm>
          <a:prstGeom prst="star8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 smtClean="0"/>
              <a:t>Silverlight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29058" y="642918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Styling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6446" y="1272589"/>
            <a:ext cx="2069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Templating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3702" y="3143248"/>
            <a:ext cx="2255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Databinding</a:t>
            </a:r>
            <a:endParaRPr lang="en-GB" sz="32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000760" y="4987365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solidFill>
                  <a:schemeClr val="bg1">
                    <a:lumMod val="75000"/>
                  </a:schemeClr>
                </a:solidFill>
              </a:rPr>
              <a:t>3D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23590" y="5572140"/>
            <a:ext cx="1191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XAML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8794" y="4987365"/>
            <a:ext cx="1969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Animation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472" y="2928934"/>
            <a:ext cx="19253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 err="1" smtClean="0">
                <a:solidFill>
                  <a:schemeClr val="bg1">
                    <a:lumMod val="75000"/>
                  </a:schemeClr>
                </a:solidFill>
              </a:rPr>
              <a:t>WinForms</a:t>
            </a:r>
            <a:endParaRPr lang="en-GB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GB" sz="3200" b="1" dirty="0" err="1" smtClean="0">
                <a:solidFill>
                  <a:schemeClr val="bg1">
                    <a:lumMod val="75000"/>
                  </a:schemeClr>
                </a:solidFill>
              </a:rPr>
              <a:t>interop</a:t>
            </a:r>
            <a:endParaRPr lang="en-GB" sz="32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224" y="1272589"/>
            <a:ext cx="295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Transformations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12868</TotalTime>
  <Words>87</Words>
  <Application>Microsoft Office PowerPoint</Application>
  <PresentationFormat>On-screen Show (4:3)</PresentationFormat>
  <Paragraphs>71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Scott Logic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 Admins</dc:creator>
  <cp:lastModifiedBy>Colin Eberhardt</cp:lastModifiedBy>
  <cp:revision>65</cp:revision>
  <dcterms:created xsi:type="dcterms:W3CDTF">2010-08-31T20:03:01Z</dcterms:created>
  <dcterms:modified xsi:type="dcterms:W3CDTF">2010-11-12T14:53:11Z</dcterms:modified>
</cp:coreProperties>
</file>