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71" r:id="rId4"/>
    <p:sldId id="272" r:id="rId5"/>
    <p:sldId id="274" r:id="rId6"/>
    <p:sldId id="275" r:id="rId7"/>
    <p:sldId id="276" r:id="rId8"/>
    <p:sldId id="289" r:id="rId9"/>
    <p:sldId id="279" r:id="rId10"/>
    <p:sldId id="278" r:id="rId11"/>
    <p:sldId id="280" r:id="rId12"/>
    <p:sldId id="281" r:id="rId13"/>
    <p:sldId id="288" r:id="rId14"/>
    <p:sldId id="282" r:id="rId15"/>
    <p:sldId id="283" r:id="rId16"/>
    <p:sldId id="285" r:id="rId17"/>
    <p:sldId id="284" r:id="rId18"/>
    <p:sldId id="286" r:id="rId19"/>
    <p:sldId id="287" r:id="rId20"/>
    <p:sldId id="291" r:id="rId21"/>
    <p:sldId id="292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548"/>
    <a:srgbClr val="00BDE3"/>
    <a:srgbClr val="60BB0E"/>
    <a:srgbClr val="000000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66784" autoAdjust="0"/>
  </p:normalViewPr>
  <p:slideViewPr>
    <p:cSldViewPr>
      <p:cViewPr>
        <p:scale>
          <a:sx n="65" d="100"/>
          <a:sy n="65" d="100"/>
        </p:scale>
        <p:origin x="-1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22/02/2012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SETUP:</a:t>
            </a:r>
          </a:p>
          <a:p>
            <a:endParaRPr lang="en-GB" dirty="0" smtClean="0"/>
          </a:p>
          <a:p>
            <a:r>
              <a:rPr lang="en-GB" dirty="0" err="1" smtClean="0"/>
              <a:t>PhoneGapStarter</a:t>
            </a:r>
            <a:r>
              <a:rPr lang="en-GB" dirty="0" smtClean="0"/>
              <a:t> app loaded into VS4WP7</a:t>
            </a:r>
          </a:p>
          <a:p>
            <a:r>
              <a:rPr lang="en-GB" dirty="0" smtClean="0"/>
              <a:t>Emulator started, accelerometer</a:t>
            </a:r>
            <a:r>
              <a:rPr lang="en-GB" baseline="0" dirty="0" smtClean="0"/>
              <a:t> simulator started</a:t>
            </a:r>
          </a:p>
          <a:p>
            <a:r>
              <a:rPr lang="en-GB" baseline="0" dirty="0" err="1" smtClean="0"/>
              <a:t>FireFox</a:t>
            </a:r>
            <a:r>
              <a:rPr lang="en-GB" baseline="0" dirty="0" smtClean="0"/>
              <a:t> started, pointing to </a:t>
            </a:r>
            <a:r>
              <a:rPr lang="en-GB" baseline="0" dirty="0" err="1" smtClean="0"/>
              <a:t>TwitterSearch</a:t>
            </a:r>
            <a:r>
              <a:rPr lang="en-GB" baseline="0" dirty="0" smtClean="0"/>
              <a:t> index page, property finder </a:t>
            </a:r>
            <a:r>
              <a:rPr lang="en-GB" baseline="0" dirty="0" err="1" smtClean="0"/>
              <a:t>iOS</a:t>
            </a:r>
            <a:r>
              <a:rPr lang="en-GB" baseline="0" dirty="0" smtClean="0"/>
              <a:t> on other tab</a:t>
            </a:r>
          </a:p>
          <a:p>
            <a:r>
              <a:rPr lang="en-GB" baseline="0" dirty="0" smtClean="0"/>
              <a:t>VS4Web started with index.html, app.js, twitterSearchViewModel.js, applicationViewModel.js, wp7.css 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NOTE: Horrible</a:t>
            </a:r>
            <a:r>
              <a:rPr lang="en-GB" baseline="0" dirty="0" smtClean="0"/>
              <a:t> code required for vertical scrolling!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5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a UI that works across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9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cross-platform? – market share</a:t>
            </a:r>
          </a:p>
          <a:p>
            <a:r>
              <a:rPr lang="en-GB" dirty="0" smtClean="0"/>
              <a:t>Introduction to </a:t>
            </a:r>
            <a:r>
              <a:rPr lang="en-GB" dirty="0" err="1" smtClean="0"/>
              <a:t>PhoneGap</a:t>
            </a:r>
            <a:r>
              <a:rPr lang="en-GB" dirty="0" smtClean="0"/>
              <a:t> –</a:t>
            </a:r>
            <a:r>
              <a:rPr lang="en-GB" baseline="0" dirty="0" smtClean="0"/>
              <a:t> basic architecture, history of WP7 version (Matt Lacey), current status, </a:t>
            </a:r>
            <a:r>
              <a:rPr lang="en-GB" baseline="0" dirty="0" err="1" smtClean="0"/>
              <a:t>Nitobi</a:t>
            </a:r>
            <a:r>
              <a:rPr lang="en-GB" baseline="0" dirty="0" smtClean="0"/>
              <a:t> / Apache /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Cordova</a:t>
            </a:r>
            <a:endParaRPr lang="en-GB" dirty="0" smtClean="0"/>
          </a:p>
          <a:p>
            <a:r>
              <a:rPr lang="en-GB" dirty="0" smtClean="0"/>
              <a:t>Developing simple page-based applications – hello</a:t>
            </a:r>
            <a:r>
              <a:rPr lang="en-GB" baseline="0" dirty="0" smtClean="0"/>
              <a:t> world, page navigation, </a:t>
            </a:r>
            <a:r>
              <a:rPr lang="en-GB" baseline="0" dirty="0" err="1" smtClean="0"/>
              <a:t>tombstoning</a:t>
            </a:r>
            <a:r>
              <a:rPr lang="en-GB" baseline="0" dirty="0" smtClean="0"/>
              <a:t>, pinch zoom, back-stack</a:t>
            </a:r>
            <a:endParaRPr lang="en-GB" dirty="0" smtClean="0"/>
          </a:p>
          <a:p>
            <a:pPr lvl="1"/>
            <a:r>
              <a:rPr lang="en-GB" dirty="0" err="1" smtClean="0"/>
              <a:t>jQuery</a:t>
            </a:r>
            <a:r>
              <a:rPr lang="en-GB" dirty="0" smtClean="0"/>
              <a:t>-Mobile</a:t>
            </a:r>
          </a:p>
          <a:p>
            <a:r>
              <a:rPr lang="en-GB" dirty="0" smtClean="0"/>
              <a:t>Developing complex applications – structuring</a:t>
            </a:r>
            <a:r>
              <a:rPr lang="en-GB" baseline="0" dirty="0" smtClean="0"/>
              <a:t> our JavaScript, MVVM, Property Finder – how cross platform is this solution?</a:t>
            </a:r>
          </a:p>
          <a:p>
            <a:pPr lvl="1"/>
            <a:r>
              <a:rPr lang="en-GB" dirty="0" smtClean="0"/>
              <a:t>Knockout-JS</a:t>
            </a:r>
          </a:p>
          <a:p>
            <a:pPr lvl="1"/>
            <a:r>
              <a:rPr lang="en-GB" dirty="0" smtClean="0"/>
              <a:t>Back-stack handling</a:t>
            </a:r>
          </a:p>
          <a:p>
            <a:r>
              <a:rPr lang="en-GB" dirty="0" smtClean="0"/>
              <a:t>Conclusions</a:t>
            </a:r>
          </a:p>
          <a:p>
            <a:pPr lvl="1"/>
            <a:r>
              <a:rPr lang="en-GB" dirty="0" smtClean="0"/>
              <a:t>Is this a viable approach? – IE9 issues, </a:t>
            </a:r>
            <a:r>
              <a:rPr lang="en-GB" dirty="0" err="1" smtClean="0"/>
              <a:t>gray</a:t>
            </a:r>
            <a:r>
              <a:rPr lang="en-GB" dirty="0" smtClean="0"/>
              <a:t> rectangle,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MonoTouch</a:t>
            </a:r>
            <a:r>
              <a:rPr lang="en-GB" baseline="0" dirty="0" smtClean="0"/>
              <a:t> / </a:t>
            </a:r>
            <a:r>
              <a:rPr lang="en-GB" baseline="0" dirty="0" err="1" smtClean="0"/>
              <a:t>MonoDroid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8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HTML5 /</a:t>
            </a:r>
            <a:r>
              <a:rPr lang="en-GB" baseline="0" dirty="0" smtClean="0"/>
              <a:t> JavaScript application</a:t>
            </a:r>
          </a:p>
          <a:p>
            <a:r>
              <a:rPr lang="en-GB" baseline="0" dirty="0" err="1" smtClean="0"/>
              <a:t>PhoneGap</a:t>
            </a:r>
            <a:r>
              <a:rPr lang="en-GB" baseline="0" dirty="0" smtClean="0"/>
              <a:t> provides:</a:t>
            </a:r>
          </a:p>
          <a:p>
            <a:r>
              <a:rPr lang="en-GB" baseline="0" dirty="0" smtClean="0"/>
              <a:t> + A packaging mechanism</a:t>
            </a:r>
          </a:p>
          <a:p>
            <a:r>
              <a:rPr lang="en-GB" baseline="0" dirty="0" smtClean="0"/>
              <a:t> + APIs for features that are outside of the scope of HTML5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4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Timeline me!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Anatomy of a basic application</a:t>
            </a:r>
          </a:p>
          <a:p>
            <a:pPr marL="685800" lvl="1" indent="-228600">
              <a:buAutoNum type="arabicPeriod"/>
            </a:pPr>
            <a:r>
              <a:rPr lang="en-GB" dirty="0" smtClean="0"/>
              <a:t>Launch it</a:t>
            </a:r>
            <a:endParaRPr lang="en-GB" baseline="0" dirty="0" smtClean="0"/>
          </a:p>
          <a:p>
            <a:pPr marL="685800" lvl="1" indent="-228600">
              <a:buAutoNum type="arabicPeriod"/>
            </a:pPr>
            <a:r>
              <a:rPr lang="en-GB" baseline="0" dirty="0" smtClean="0"/>
              <a:t>describe it …</a:t>
            </a:r>
          </a:p>
          <a:p>
            <a:pPr marL="685800" lvl="1" indent="-228600">
              <a:buAutoNum type="arabicPeriod"/>
            </a:pPr>
            <a:endParaRPr lang="en-GB" baseline="0" dirty="0" smtClean="0"/>
          </a:p>
          <a:p>
            <a:pPr marL="1143000" lvl="2" indent="-228600">
              <a:buAutoNum type="arabicPeriod"/>
            </a:pPr>
            <a:r>
              <a:rPr lang="en-GB" baseline="0" dirty="0" smtClean="0"/>
              <a:t>‘www’ folder – HTML5 assets</a:t>
            </a:r>
          </a:p>
          <a:p>
            <a:pPr marL="1143000" lvl="2" indent="-228600">
              <a:buAutoNum type="arabicPeriod"/>
            </a:pPr>
            <a:r>
              <a:rPr lang="en-GB" baseline="0" dirty="0" err="1" smtClean="0"/>
              <a:t>GapSourceDictionary.xaml</a:t>
            </a:r>
            <a:r>
              <a:rPr lang="en-GB" baseline="0" dirty="0" smtClean="0"/>
              <a:t> – files to load into local storage (required because you cannot read XAP content)</a:t>
            </a:r>
          </a:p>
          <a:p>
            <a:pPr marL="1143000" lvl="2" indent="-228600">
              <a:buAutoNum type="arabicPeriod"/>
            </a:pPr>
            <a:r>
              <a:rPr lang="en-GB" baseline="0" dirty="0" smtClean="0"/>
              <a:t>ManifestProcessor.js – generates the above</a:t>
            </a:r>
          </a:p>
          <a:p>
            <a:pPr marL="1143000" lvl="2" indent="-228600">
              <a:buAutoNum type="arabicPeriod"/>
            </a:pPr>
            <a:r>
              <a:rPr lang="en-GB" baseline="0" dirty="0" smtClean="0"/>
              <a:t>App, </a:t>
            </a:r>
            <a:r>
              <a:rPr lang="en-GB" baseline="0" dirty="0" err="1" smtClean="0"/>
              <a:t>MainPage</a:t>
            </a:r>
            <a:r>
              <a:rPr lang="en-GB" baseline="0" dirty="0" smtClean="0"/>
              <a:t>, icons …</a:t>
            </a:r>
          </a:p>
          <a:p>
            <a:pPr marL="685800" lvl="1" indent="-228600">
              <a:buAutoNum type="arabicPeriod"/>
            </a:pPr>
            <a:endParaRPr lang="en-GB" baseline="0" dirty="0" smtClean="0"/>
          </a:p>
          <a:p>
            <a:pPr marL="228600" lvl="0" indent="-228600">
              <a:buAutoNum type="arabicPeriod"/>
            </a:pPr>
            <a:r>
              <a:rPr lang="en-GB" baseline="0" dirty="0" smtClean="0"/>
              <a:t>Make changes to read accelerometer</a:t>
            </a:r>
          </a:p>
          <a:p>
            <a:pPr marL="685800" lvl="1" indent="-228600">
              <a:buAutoNum type="arabicPeriod"/>
            </a:pPr>
            <a:r>
              <a:rPr lang="en-GB" baseline="0" dirty="0" smtClean="0"/>
              <a:t>Add  JavaScript</a:t>
            </a:r>
          </a:p>
          <a:p>
            <a:pPr marL="685800" lvl="1" indent="-228600">
              <a:buAutoNum type="arabicPeriod"/>
            </a:pPr>
            <a:r>
              <a:rPr lang="en-GB" baseline="0" dirty="0" smtClean="0"/>
              <a:t>Add HTML</a:t>
            </a:r>
          </a:p>
          <a:p>
            <a:pPr marL="685800" lvl="1" indent="-228600">
              <a:buAutoNum type="arabicPeriod"/>
            </a:pPr>
            <a:r>
              <a:rPr lang="en-GB" baseline="0" dirty="0" smtClean="0"/>
              <a:t>Discuss how the JavaScript API works.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6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NOTE:</a:t>
            </a:r>
            <a:r>
              <a:rPr lang="en-GB" baseline="0" dirty="0" smtClean="0"/>
              <a:t> This is quite specific to the WP7 implementation of </a:t>
            </a:r>
            <a:r>
              <a:rPr lang="en-GB" baseline="0" dirty="0" err="1" smtClean="0"/>
              <a:t>PhoneGap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2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4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Execute</a:t>
            </a:r>
            <a:r>
              <a:rPr lang="en-GB" baseline="0" dirty="0" smtClean="0"/>
              <a:t> application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Walkthrough</a:t>
            </a:r>
          </a:p>
          <a:p>
            <a:pPr marL="685800" lvl="1" indent="-228600">
              <a:buAutoNum type="arabicPeriod"/>
            </a:pPr>
            <a:r>
              <a:rPr lang="en-GB" baseline="0" dirty="0" smtClean="0"/>
              <a:t>Show folder structure – mirrors Silverlight application</a:t>
            </a:r>
          </a:p>
          <a:p>
            <a:pPr marL="685800" lvl="1" indent="-228600">
              <a:buAutoNum type="arabicPeriod"/>
            </a:pPr>
            <a:r>
              <a:rPr lang="en-GB" baseline="0" dirty="0" smtClean="0"/>
              <a:t>Knockout-JS view model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Show how to run within </a:t>
            </a:r>
            <a:r>
              <a:rPr lang="en-GB" baseline="0" dirty="0" err="1" smtClean="0"/>
              <a:t>FireFox</a:t>
            </a:r>
            <a:endParaRPr lang="en-GB" baseline="0" dirty="0" smtClean="0"/>
          </a:p>
          <a:p>
            <a:pPr marL="228600" lvl="0" indent="-228600">
              <a:buAutoNum type="arabicPeriod"/>
            </a:pPr>
            <a:r>
              <a:rPr lang="en-GB" baseline="0" dirty="0" smtClean="0"/>
              <a:t>Back-button handling</a:t>
            </a:r>
          </a:p>
          <a:p>
            <a:pPr marL="685800" lvl="1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play the vid!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9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36004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16" y="1628800"/>
            <a:ext cx="36004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25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35" dur="1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9" dur="9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270892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31288" y="-9547"/>
            <a:ext cx="9175287" cy="6874881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6" r:id="rId3"/>
    <p:sldLayoutId id="2147483657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p7-multipage-phoneg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uppress-pin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e9-mobile-featur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/" TargetMode="External"/><Relationship Id="rId2" Type="http://schemas.openxmlformats.org/officeDocument/2006/relationships/hyperlink" Target="http://xamarin.com/monotou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obe.com/products/air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xc.hu/photo/135943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1143000"/>
          </a:xfrm>
        </p:spPr>
        <p:txBody>
          <a:bodyPr/>
          <a:lstStyle/>
          <a:p>
            <a:r>
              <a:rPr lang="en-US" dirty="0"/>
              <a:t>Developing cross-platform mobile applications with </a:t>
            </a:r>
            <a:r>
              <a:rPr lang="en-US" dirty="0" err="1" smtClean="0"/>
              <a:t>PhoneGap</a:t>
            </a:r>
            <a:r>
              <a:rPr lang="en-US" dirty="0"/>
              <a:t> </a:t>
            </a:r>
            <a:br>
              <a:rPr lang="en-US" dirty="0"/>
            </a:b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ColinEberhardt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</p:spPr>
        <p:txBody>
          <a:bodyPr/>
          <a:lstStyle/>
          <a:p>
            <a:r>
              <a:rPr lang="en-GB" dirty="0" smtClean="0"/>
              <a:t>Multi-page applications</a:t>
            </a:r>
          </a:p>
          <a:p>
            <a:pPr lvl="1"/>
            <a:r>
              <a:rPr lang="en-GB" dirty="0" smtClean="0"/>
              <a:t>Separate HTML pages</a:t>
            </a:r>
          </a:p>
          <a:p>
            <a:pPr lvl="1"/>
            <a:r>
              <a:rPr lang="en-GB" dirty="0" smtClean="0"/>
              <a:t>JavaScript re-loaded between each page</a:t>
            </a:r>
          </a:p>
          <a:p>
            <a:pPr lvl="1"/>
            <a:r>
              <a:rPr lang="en-GB" dirty="0" smtClean="0"/>
              <a:t>No state transferred from page-to-page</a:t>
            </a:r>
          </a:p>
          <a:p>
            <a:pPr lvl="1"/>
            <a:r>
              <a:rPr lang="en-GB" dirty="0" smtClean="0"/>
              <a:t>Back-button handling required</a:t>
            </a:r>
          </a:p>
          <a:p>
            <a:pPr lvl="2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bit.ly/wp7-multipage-phonegap</a:t>
            </a:r>
            <a:endParaRPr lang="en-GB" dirty="0" smtClean="0"/>
          </a:p>
          <a:p>
            <a:pPr lvl="2"/>
            <a:endParaRPr lang="en-GB" dirty="0" smtClean="0"/>
          </a:p>
          <a:p>
            <a:r>
              <a:rPr lang="en-GB" dirty="0" smtClean="0"/>
              <a:t>Single-page applications</a:t>
            </a:r>
          </a:p>
          <a:p>
            <a:pPr lvl="1"/>
            <a:r>
              <a:rPr lang="en-GB" dirty="0" smtClean="0"/>
              <a:t>Page updates as application state changes</a:t>
            </a:r>
          </a:p>
          <a:p>
            <a:pPr lvl="2"/>
            <a:r>
              <a:rPr lang="en-GB" dirty="0" smtClean="0"/>
              <a:t>‘think’ </a:t>
            </a:r>
            <a:r>
              <a:rPr lang="en-GB" dirty="0" err="1" smtClean="0"/>
              <a:t>GMail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</a:t>
            </a:r>
            <a:r>
              <a:rPr lang="en-GB" dirty="0" smtClean="0"/>
              <a:t>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Search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339752" y="2924944"/>
            <a:ext cx="5472608" cy="864096"/>
          </a:xfrm>
        </p:spPr>
        <p:txBody>
          <a:bodyPr/>
          <a:lstStyle/>
          <a:p>
            <a:r>
              <a:rPr lang="en-GB" sz="4000" dirty="0">
                <a:hlinkClick r:id="rId3"/>
              </a:rPr>
              <a:t>http://knockoutjs.com/</a:t>
            </a:r>
            <a:endParaRPr lang="en-GB" sz="4000" dirty="0"/>
          </a:p>
        </p:txBody>
      </p:sp>
      <p:pic>
        <p:nvPicPr>
          <p:cNvPr id="9" name="Picture 2" descr="http://learn.knockoutjs.com/Content/App/icon.png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1239079" cy="12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/>
          <a:lstStyle/>
          <a:p>
            <a:r>
              <a:rPr lang="en-GB" dirty="0" smtClean="0"/>
              <a:t>CSS Styling</a:t>
            </a:r>
          </a:p>
          <a:p>
            <a:pPr lvl="1"/>
            <a:r>
              <a:rPr lang="en-GB" dirty="0" smtClean="0"/>
              <a:t>Does not support pressed state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Disable pinch / tap zoom</a:t>
            </a:r>
          </a:p>
          <a:p>
            <a:pPr lvl="1"/>
            <a:r>
              <a:rPr lang="en-GB" dirty="0" smtClean="0"/>
              <a:t>Requires some ‘hacking’</a:t>
            </a:r>
          </a:p>
          <a:p>
            <a:pPr lvl="1"/>
            <a:r>
              <a:rPr lang="en-GB" u="sng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GB" u="sng" dirty="0" smtClean="0">
                <a:solidFill>
                  <a:schemeClr val="bg1"/>
                </a:solidFill>
                <a:hlinkClick r:id="rId2"/>
              </a:rPr>
              <a:t>bit.ly/suppress-pinch</a:t>
            </a:r>
            <a:endParaRPr lang="en-GB" u="sng" dirty="0" smtClean="0">
              <a:solidFill>
                <a:schemeClr val="bg1"/>
              </a:solidFill>
            </a:endParaRPr>
          </a:p>
          <a:p>
            <a:pPr lvl="1"/>
            <a:endParaRPr lang="en-GB" u="sng" dirty="0" smtClean="0">
              <a:solidFill>
                <a:schemeClr val="bg1"/>
              </a:solidFill>
            </a:endParaRPr>
          </a:p>
          <a:p>
            <a:r>
              <a:rPr lang="en-GB" dirty="0" err="1" smtClean="0"/>
              <a:t>Gray</a:t>
            </a:r>
            <a:r>
              <a:rPr lang="en-GB" dirty="0" smtClean="0"/>
              <a:t> highlight</a:t>
            </a:r>
          </a:p>
          <a:p>
            <a:pPr lvl="1"/>
            <a:r>
              <a:rPr lang="en-GB" dirty="0" smtClean="0"/>
              <a:t>You’re stuck with it!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look and feel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2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Much</a:t>
            </a:r>
            <a:r>
              <a:rPr lang="en-GB" dirty="0" smtClean="0"/>
              <a:t> better than the pre-mango!</a:t>
            </a:r>
          </a:p>
          <a:p>
            <a:pPr lvl="1"/>
            <a:r>
              <a:rPr lang="en-GB" u="sng" dirty="0" smtClean="0">
                <a:solidFill>
                  <a:schemeClr val="bg1"/>
                </a:solidFill>
                <a:hlinkClick r:id="rId2"/>
              </a:rPr>
              <a:t>http://bit.ly/ie9-mobile-features</a:t>
            </a:r>
            <a:endParaRPr lang="en-GB" u="sng" dirty="0" smtClean="0">
              <a:solidFill>
                <a:schemeClr val="bg1"/>
              </a:solidFill>
            </a:endParaRPr>
          </a:p>
          <a:p>
            <a:pPr lvl="2"/>
            <a:r>
              <a:rPr lang="en-GB" dirty="0"/>
              <a:t>Canvas, video, audio</a:t>
            </a:r>
          </a:p>
          <a:p>
            <a:pPr lvl="2"/>
            <a:r>
              <a:rPr lang="en-GB" dirty="0"/>
              <a:t>Many CSS3 </a:t>
            </a:r>
            <a:r>
              <a:rPr lang="en-GB" dirty="0" smtClean="0"/>
              <a:t>features</a:t>
            </a:r>
            <a:endParaRPr lang="en-GB" u="sng" dirty="0"/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A lack of touch events</a:t>
            </a:r>
          </a:p>
          <a:p>
            <a:pPr lvl="1"/>
            <a:r>
              <a:rPr lang="en-GB" dirty="0" smtClean="0"/>
              <a:t>The ‘</a:t>
            </a:r>
            <a:r>
              <a:rPr lang="en-GB" dirty="0" err="1" smtClean="0"/>
              <a:t>gray</a:t>
            </a:r>
            <a:r>
              <a:rPr lang="en-GB" dirty="0" smtClean="0"/>
              <a:t> link’ issue</a:t>
            </a:r>
          </a:p>
          <a:p>
            <a:pPr lvl="2"/>
            <a:r>
              <a:rPr lang="en-GB" u="sng" dirty="0">
                <a:solidFill>
                  <a:schemeClr val="bg1"/>
                </a:solidFill>
              </a:rPr>
              <a:t>http://bit.ly/stackoverflow-gray-highlight</a:t>
            </a:r>
          </a:p>
          <a:p>
            <a:pPr lvl="1"/>
            <a:endParaRPr lang="en-GB" dirty="0"/>
          </a:p>
          <a:p>
            <a:pPr lvl="1"/>
            <a:endParaRPr lang="en-GB" u="sng" dirty="0" smtClean="0">
              <a:solidFill>
                <a:schemeClr val="bg1"/>
              </a:solidFill>
            </a:endParaRPr>
          </a:p>
          <a:p>
            <a:pPr lvl="1"/>
            <a:endParaRPr lang="en-GB" u="sng" dirty="0" smtClean="0">
              <a:solidFill>
                <a:schemeClr val="bg1"/>
              </a:solidFill>
            </a:endParaRPr>
          </a:p>
          <a:p>
            <a:pPr lvl="2"/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WP7 IE9 browser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7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Property Finder (video)</a:t>
            </a:r>
            <a:endParaRPr lang="en-GB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064896" cy="299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Knockout JS enables the use of MVVM</a:t>
            </a:r>
          </a:p>
          <a:p>
            <a:r>
              <a:rPr lang="en-GB" dirty="0" smtClean="0"/>
              <a:t>The ‘view’ code is currently WP7 specific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iOS</a:t>
            </a:r>
            <a:r>
              <a:rPr lang="en-GB" dirty="0" smtClean="0"/>
              <a:t> use a different view</a:t>
            </a:r>
          </a:p>
          <a:p>
            <a:pPr lvl="1"/>
            <a:r>
              <a:rPr lang="en-GB" dirty="0">
                <a:hlinkClick r:id="rId3"/>
              </a:rPr>
              <a:t>http://jquerymobile.com/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Property Finder iOS</a:t>
            </a:r>
            <a:endParaRPr lang="en-GB" dirty="0"/>
          </a:p>
        </p:txBody>
      </p:sp>
      <p:pic>
        <p:nvPicPr>
          <p:cNvPr id="7" name="Picture 2" descr="http://people.mozilla.com/~faaborg/files/shiretoko/firefoxIcon/firefox-5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1" y="1628775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PhoneGap</a:t>
            </a:r>
            <a:r>
              <a:rPr lang="en-GB" dirty="0" smtClean="0"/>
              <a:t> Build</a:t>
            </a:r>
            <a:endParaRPr lang="en-GB" dirty="0"/>
          </a:p>
        </p:txBody>
      </p:sp>
      <p:pic>
        <p:nvPicPr>
          <p:cNvPr id="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73" y="1628775"/>
            <a:ext cx="58028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Property Finder </a:t>
            </a:r>
            <a:r>
              <a:rPr lang="en-GB" dirty="0" err="1" smtClean="0"/>
              <a:t>iOS</a:t>
            </a:r>
            <a:r>
              <a:rPr lang="en-GB" dirty="0" smtClean="0"/>
              <a:t> (video)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57" y="1628775"/>
            <a:ext cx="65271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328592"/>
          </a:xfrm>
        </p:spPr>
        <p:txBody>
          <a:bodyPr/>
          <a:lstStyle/>
          <a:p>
            <a:r>
              <a:rPr lang="en-GB" sz="2800" dirty="0" smtClean="0"/>
              <a:t>Set-up cost is low</a:t>
            </a:r>
          </a:p>
          <a:p>
            <a:pPr lvl="1"/>
            <a:r>
              <a:rPr lang="en-GB" sz="2400" dirty="0" err="1" smtClean="0"/>
              <a:t>PhoneGap</a:t>
            </a:r>
            <a:r>
              <a:rPr lang="en-GB" sz="2400" dirty="0" smtClean="0"/>
              <a:t> build removes the need for a Mac</a:t>
            </a:r>
          </a:p>
          <a:p>
            <a:pPr lvl="1"/>
            <a:r>
              <a:rPr lang="en-GB" sz="2400" dirty="0" smtClean="0"/>
              <a:t>Browser-based testing 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OS specific JavaScript / CSS code</a:t>
            </a:r>
          </a:p>
          <a:p>
            <a:pPr lvl="1"/>
            <a:r>
              <a:rPr lang="en-GB" sz="2400" dirty="0" smtClean="0"/>
              <a:t>Often handled by existing JavaScript libraries</a:t>
            </a:r>
          </a:p>
          <a:p>
            <a:pPr lvl="1"/>
            <a:r>
              <a:rPr lang="en-GB" sz="2400" dirty="0" smtClean="0"/>
              <a:t>More required if you want to have a native ‘feel’</a:t>
            </a:r>
          </a:p>
          <a:p>
            <a:pPr lvl="2"/>
            <a:r>
              <a:rPr lang="en-GB" sz="2000" dirty="0" smtClean="0"/>
              <a:t>Currently most people roll-out an </a:t>
            </a:r>
            <a:r>
              <a:rPr lang="en-GB" sz="2000" dirty="0" err="1" smtClean="0"/>
              <a:t>iOS</a:t>
            </a:r>
            <a:r>
              <a:rPr lang="en-GB" sz="2000" dirty="0" smtClean="0"/>
              <a:t> look to Android </a:t>
            </a:r>
          </a:p>
          <a:p>
            <a:pPr lvl="2"/>
            <a:endParaRPr lang="en-GB" sz="2000" dirty="0"/>
          </a:p>
          <a:p>
            <a:r>
              <a:rPr lang="en-GB" sz="2800" dirty="0" smtClean="0"/>
              <a:t>WP7 IE9 browser is </a:t>
            </a:r>
            <a:r>
              <a:rPr lang="en-GB" sz="2800" i="1" dirty="0" smtClean="0"/>
              <a:t>_</a:t>
            </a:r>
            <a:r>
              <a:rPr lang="en-GB" sz="2800" dirty="0" smtClean="0"/>
              <a:t>almost_ good enough</a:t>
            </a:r>
          </a:p>
          <a:p>
            <a:pPr lvl="1"/>
            <a:r>
              <a:rPr lang="en-GB" sz="2400" dirty="0" err="1" smtClean="0"/>
              <a:t>Webkit</a:t>
            </a:r>
            <a:r>
              <a:rPr lang="en-GB" sz="2400" dirty="0" smtClean="0"/>
              <a:t> browsers also have major flaws – </a:t>
            </a:r>
            <a:r>
              <a:rPr lang="en-GB" sz="2400" dirty="0" err="1" smtClean="0">
                <a:solidFill>
                  <a:schemeClr val="bg1"/>
                </a:solidFill>
              </a:rPr>
              <a:t>overflow:scroll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PhoneGap</a:t>
            </a:r>
            <a:r>
              <a:rPr lang="en-GB" dirty="0" smtClean="0"/>
              <a:t> a viable approach?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8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/>
          <a:lstStyle/>
          <a:p>
            <a:r>
              <a:rPr lang="en-GB" dirty="0" smtClean="0"/>
              <a:t>Why cross-platform?</a:t>
            </a:r>
          </a:p>
          <a:p>
            <a:r>
              <a:rPr lang="en-GB" dirty="0" smtClean="0"/>
              <a:t>Introduction to </a:t>
            </a:r>
            <a:r>
              <a:rPr lang="en-GB" dirty="0" err="1" smtClean="0"/>
              <a:t>PhoneGap</a:t>
            </a:r>
            <a:endParaRPr lang="en-GB" dirty="0" smtClean="0"/>
          </a:p>
          <a:p>
            <a:pPr lvl="1"/>
            <a:r>
              <a:rPr lang="en-GB" dirty="0" err="1" smtClean="0"/>
              <a:t>PhoneGap</a:t>
            </a:r>
            <a:r>
              <a:rPr lang="en-GB" dirty="0" smtClean="0"/>
              <a:t> APIs, History of </a:t>
            </a:r>
            <a:r>
              <a:rPr lang="en-GB" dirty="0" err="1" smtClean="0"/>
              <a:t>PhoneGap</a:t>
            </a:r>
            <a:r>
              <a:rPr lang="en-GB" dirty="0" smtClean="0"/>
              <a:t> WP7</a:t>
            </a:r>
            <a:endParaRPr lang="en-GB" dirty="0" smtClean="0"/>
          </a:p>
          <a:p>
            <a:r>
              <a:rPr lang="en-GB" dirty="0" smtClean="0"/>
              <a:t>A simple </a:t>
            </a:r>
            <a:r>
              <a:rPr lang="en-GB" dirty="0" err="1" smtClean="0"/>
              <a:t>PhoneGap</a:t>
            </a:r>
            <a:r>
              <a:rPr lang="en-GB" dirty="0" smtClean="0"/>
              <a:t> application</a:t>
            </a:r>
          </a:p>
          <a:p>
            <a:pPr lvl="1"/>
            <a:r>
              <a:rPr lang="en-GB" dirty="0" smtClean="0"/>
              <a:t>How </a:t>
            </a:r>
            <a:r>
              <a:rPr lang="en-GB" dirty="0" err="1" smtClean="0"/>
              <a:t>PhoneGap</a:t>
            </a:r>
            <a:r>
              <a:rPr lang="en-GB" dirty="0" smtClean="0"/>
              <a:t> works</a:t>
            </a:r>
          </a:p>
          <a:p>
            <a:r>
              <a:rPr lang="en-GB" dirty="0" smtClean="0"/>
              <a:t>A more complex application</a:t>
            </a:r>
          </a:p>
          <a:p>
            <a:pPr lvl="1"/>
            <a:r>
              <a:rPr lang="en-GB" dirty="0" err="1" smtClean="0"/>
              <a:t>KnockoutJS</a:t>
            </a:r>
            <a:r>
              <a:rPr lang="en-GB" dirty="0" smtClean="0"/>
              <a:t> – MVVM, Property Finder</a:t>
            </a:r>
          </a:p>
          <a:p>
            <a:pPr lvl="1"/>
            <a:r>
              <a:rPr lang="en-GB" dirty="0" err="1" smtClean="0"/>
              <a:t>iOS</a:t>
            </a:r>
            <a:r>
              <a:rPr lang="en-GB" dirty="0" smtClean="0"/>
              <a:t> ‘view’</a:t>
            </a:r>
          </a:p>
          <a:p>
            <a:r>
              <a:rPr lang="en-GB" dirty="0" smtClean="0"/>
              <a:t>Is </a:t>
            </a:r>
            <a:r>
              <a:rPr lang="en-GB" dirty="0" err="1" smtClean="0"/>
              <a:t>PhoneGap</a:t>
            </a:r>
            <a:r>
              <a:rPr lang="en-GB" dirty="0" smtClean="0"/>
              <a:t> a viable approach?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2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PhoneGap</a:t>
            </a:r>
            <a:r>
              <a:rPr lang="en-GB" dirty="0" smtClean="0"/>
              <a:t> a viable approach?</a:t>
            </a:r>
            <a:endParaRPr lang="en-GB" dirty="0"/>
          </a:p>
        </p:txBody>
      </p:sp>
      <p:pic>
        <p:nvPicPr>
          <p:cNvPr id="7170" name="Picture 2" descr="http://www.scottlogic.co.uk/blog/colin/wp-content/uploads/2011/11/AndrewQuot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349207" cy="28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/>
          <a:lstStyle/>
          <a:p>
            <a:r>
              <a:rPr lang="en-GB" sz="2800" dirty="0" err="1" smtClean="0"/>
              <a:t>MonoTouch</a:t>
            </a:r>
            <a:endParaRPr lang="en-GB" sz="2800" dirty="0" smtClean="0"/>
          </a:p>
          <a:p>
            <a:pPr lvl="1"/>
            <a:r>
              <a:rPr lang="en-GB" sz="2400" dirty="0" smtClean="0"/>
              <a:t>C# with bindings to native controls</a:t>
            </a:r>
          </a:p>
          <a:p>
            <a:pPr lvl="1"/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xamarin.com/monotouch</a:t>
            </a:r>
            <a:endParaRPr lang="en-GB" sz="2400" dirty="0" smtClean="0"/>
          </a:p>
          <a:p>
            <a:pPr lvl="1"/>
            <a:endParaRPr lang="en-GB" sz="2400" dirty="0"/>
          </a:p>
          <a:p>
            <a:r>
              <a:rPr lang="en-GB" sz="2800" dirty="0" err="1" smtClean="0"/>
              <a:t>Appcelerator</a:t>
            </a:r>
            <a:r>
              <a:rPr lang="en-GB" sz="2800" dirty="0" smtClean="0"/>
              <a:t> Titanium</a:t>
            </a:r>
          </a:p>
          <a:p>
            <a:pPr lvl="1"/>
            <a:r>
              <a:rPr lang="en-GB" sz="2400" dirty="0" smtClean="0"/>
              <a:t>Previously ran JavaScript in browser, now compiles to native</a:t>
            </a:r>
          </a:p>
          <a:p>
            <a:pPr lvl="1"/>
            <a:r>
              <a:rPr lang="en-GB" sz="2400" dirty="0">
                <a:hlinkClick r:id="rId3"/>
              </a:rPr>
              <a:t>http://www.appcelerator.com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r>
              <a:rPr lang="en-GB" sz="2800" dirty="0" smtClean="0"/>
              <a:t>Adobe Mobile Air</a:t>
            </a:r>
          </a:p>
          <a:p>
            <a:pPr lvl="1"/>
            <a:r>
              <a:rPr lang="en-GB" sz="2400" dirty="0" smtClean="0"/>
              <a:t>AS3 running within the Air runtime</a:t>
            </a:r>
          </a:p>
          <a:p>
            <a:pPr lvl="1"/>
            <a:r>
              <a:rPr lang="en-GB" sz="2400" dirty="0">
                <a:hlinkClick r:id="rId4"/>
              </a:rPr>
              <a:t>http://www.adobe.com/products/air.html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PhoneGap</a:t>
            </a:r>
            <a:r>
              <a:rPr lang="en-GB" dirty="0" smtClean="0"/>
              <a:t> alternatives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3608" y="5445224"/>
            <a:ext cx="7128966" cy="1008806"/>
          </a:xfrm>
        </p:spPr>
        <p:txBody>
          <a:bodyPr/>
          <a:lstStyle/>
          <a:p>
            <a:r>
              <a:rPr lang="en-GB" sz="2000" dirty="0" smtClean="0"/>
              <a:t>Image credit: Lattice by </a:t>
            </a:r>
            <a:r>
              <a:rPr lang="en-GB" sz="2000" dirty="0" err="1" smtClean="0"/>
              <a:t>ColinBroug</a:t>
            </a:r>
            <a:r>
              <a:rPr lang="en-GB" sz="2000" dirty="0" smtClean="0"/>
              <a:t> (</a:t>
            </a: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www.sxc.hu/photo/1359433</a:t>
            </a:r>
            <a:r>
              <a:rPr lang="en-GB" sz="2000" dirty="0" smtClean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118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cross platform?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8" y="1052736"/>
            <a:ext cx="8055331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4914" y="6409824"/>
            <a:ext cx="344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http://bit.ly/gartner-wp7-share</a:t>
            </a:r>
          </a:p>
        </p:txBody>
      </p:sp>
    </p:spTree>
    <p:extLst>
      <p:ext uri="{BB962C8B-B14F-4D97-AF65-F5344CB8AC3E}">
        <p14:creationId xmlns:p14="http://schemas.microsoft.com/office/powerpoint/2010/main" val="23913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Rewrite for each platform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901575" y="1699454"/>
            <a:ext cx="2255635" cy="1440921"/>
          </a:xfrm>
          <a:prstGeom prst="ellipse">
            <a:avLst/>
          </a:prstGeom>
          <a:noFill/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83776" y="1976554"/>
            <a:ext cx="2255635" cy="1440921"/>
          </a:xfrm>
          <a:prstGeom prst="ellipse">
            <a:avLst/>
          </a:prstGeom>
          <a:noFill/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29393" y="4213195"/>
            <a:ext cx="2255635" cy="1440921"/>
          </a:xfrm>
          <a:prstGeom prst="ellipse">
            <a:avLst/>
          </a:prstGeom>
          <a:noFill/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 rot="16200000">
            <a:off x="3861743" y="4034222"/>
            <a:ext cx="605643" cy="272861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8900000">
            <a:off x="4546814" y="2982812"/>
            <a:ext cx="684725" cy="241347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3563099">
            <a:off x="3351700" y="2948386"/>
            <a:ext cx="605643" cy="272861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61" y="3249035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7" y="2136525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08" y="2688796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09" y="2171205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08" y="4468051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79" y="5020322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80" y="4502731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18" y="1867643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89" y="2419914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90" y="1902323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cyborgchimp.files.wordpress.com/2012/02/windows-phone-7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65" y="2068543"/>
            <a:ext cx="822527" cy="8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aux.iconpedia.net/uploads/172098319517878837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7" y="1867643"/>
            <a:ext cx="949817" cy="94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2mac.org/wp-content/uploads/images/128px-appl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27" y="4974551"/>
            <a:ext cx="794683" cy="9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2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PhoneGap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3203848" y="2873955"/>
            <a:ext cx="1304390" cy="1092414"/>
          </a:xfrm>
          <a:prstGeom prst="roundRect">
            <a:avLst/>
          </a:prstGeom>
          <a:solidFill>
            <a:srgbClr val="95B3D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HTML / JavaScript</a:t>
            </a:r>
          </a:p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Application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25208" y="1683393"/>
            <a:ext cx="2210248" cy="1609873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83355" y="2015194"/>
            <a:ext cx="1243265" cy="920697"/>
          </a:xfrm>
          <a:prstGeom prst="roundRect">
            <a:avLst/>
          </a:prstGeom>
          <a:solidFill>
            <a:srgbClr val="4F81BD">
              <a:alpha val="61961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6772298" y="2273205"/>
            <a:ext cx="1176032" cy="382103"/>
          </a:xfrm>
          <a:prstGeom prst="roundRect">
            <a:avLst/>
          </a:prstGeom>
          <a:solidFill>
            <a:srgbClr val="95B3D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 APIs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6701609" y="2393632"/>
            <a:ext cx="552562" cy="189396"/>
          </a:xfrm>
          <a:prstGeom prst="left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25208" y="3773523"/>
            <a:ext cx="2210248" cy="1609873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83355" y="4105323"/>
            <a:ext cx="1243265" cy="920697"/>
          </a:xfrm>
          <a:prstGeom prst="roundRect">
            <a:avLst/>
          </a:prstGeom>
          <a:solidFill>
            <a:srgbClr val="4F81BD">
              <a:alpha val="61961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6772298" y="4363334"/>
            <a:ext cx="1176032" cy="382103"/>
          </a:xfrm>
          <a:prstGeom prst="roundRect">
            <a:avLst/>
          </a:prstGeom>
          <a:solidFill>
            <a:srgbClr val="95B3D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9263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 APIs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6701609" y="4483761"/>
            <a:ext cx="552562" cy="189396"/>
          </a:xfrm>
          <a:prstGeom prst="left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21663" y="2583028"/>
            <a:ext cx="1361103" cy="469244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>
            <a:off x="4621663" y="3658533"/>
            <a:ext cx="1361103" cy="895852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tailEnd type="arrow"/>
          </a:ln>
          <a:effectLst/>
        </p:spPr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07709"/>
            <a:ext cx="2588344" cy="258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 descr="http://cyborgchimp.files.wordpress.com/2012/02/windows-phone-7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90" y="1007336"/>
            <a:ext cx="822527" cy="8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://a2mac.org/wp-content/uploads/images/128px-appl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12" y="3286158"/>
            <a:ext cx="794683" cy="9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628800"/>
            <a:ext cx="3600400" cy="4525963"/>
          </a:xfrm>
        </p:spPr>
        <p:txBody>
          <a:bodyPr/>
          <a:lstStyle/>
          <a:p>
            <a:r>
              <a:rPr lang="en-GB" dirty="0" smtClean="0"/>
              <a:t>Accelerometer</a:t>
            </a:r>
          </a:p>
          <a:p>
            <a:r>
              <a:rPr lang="en-GB" dirty="0" smtClean="0"/>
              <a:t>Compass</a:t>
            </a:r>
          </a:p>
          <a:p>
            <a:r>
              <a:rPr lang="en-GB" dirty="0" smtClean="0"/>
              <a:t>Camera</a:t>
            </a:r>
          </a:p>
          <a:p>
            <a:r>
              <a:rPr lang="en-GB" dirty="0" smtClean="0"/>
              <a:t>Capture</a:t>
            </a:r>
          </a:p>
          <a:p>
            <a:r>
              <a:rPr lang="en-GB" dirty="0" smtClean="0"/>
              <a:t>Connection</a:t>
            </a:r>
          </a:p>
          <a:p>
            <a:r>
              <a:rPr lang="en-GB" dirty="0" smtClean="0"/>
              <a:t>Contacts</a:t>
            </a:r>
          </a:p>
          <a:p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PhoneGap</a:t>
            </a:r>
            <a:r>
              <a:rPr lang="en-GB" dirty="0" smtClean="0"/>
              <a:t> APIs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004048" y="1628800"/>
            <a:ext cx="3600400" cy="4525963"/>
          </a:xfrm>
        </p:spPr>
        <p:txBody>
          <a:bodyPr/>
          <a:lstStyle/>
          <a:p>
            <a:r>
              <a:rPr lang="en-GB" dirty="0" smtClean="0"/>
              <a:t>Events</a:t>
            </a:r>
          </a:p>
          <a:p>
            <a:r>
              <a:rPr lang="en-GB" dirty="0" smtClean="0"/>
              <a:t>File</a:t>
            </a:r>
          </a:p>
          <a:p>
            <a:r>
              <a:rPr lang="en-GB" dirty="0" err="1" smtClean="0"/>
              <a:t>Geolocation</a:t>
            </a:r>
            <a:endParaRPr lang="en-GB" dirty="0" smtClean="0"/>
          </a:p>
          <a:p>
            <a:r>
              <a:rPr lang="en-GB" dirty="0" smtClean="0"/>
              <a:t>Media</a:t>
            </a:r>
          </a:p>
          <a:p>
            <a:r>
              <a:rPr lang="en-GB" dirty="0" smtClean="0"/>
              <a:t>Notification</a:t>
            </a:r>
          </a:p>
          <a:p>
            <a:r>
              <a:rPr lang="en-GB" dirty="0" smtClean="0"/>
              <a:t>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/>
          <a:lstStyle/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PhoneGap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, first stable release, </a:t>
            </a:r>
            <a:r>
              <a:rPr lang="en-GB" sz="2800" dirty="0" smtClean="0"/>
              <a:t>Feb 2009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Matt Lacey, </a:t>
            </a:r>
            <a:r>
              <a:rPr lang="en-GB" sz="2800" dirty="0" smtClean="0"/>
              <a:t>August 2010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, initial implementation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PhoneGap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for WP7 beta, </a:t>
            </a:r>
            <a:r>
              <a:rPr lang="en-GB" sz="2800" dirty="0" smtClean="0"/>
              <a:t>September </a:t>
            </a:r>
            <a:r>
              <a:rPr lang="en-GB" sz="2800" dirty="0" smtClean="0"/>
              <a:t>2011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Mango roll-out, </a:t>
            </a:r>
            <a:r>
              <a:rPr lang="en-GB" sz="2800" dirty="0"/>
              <a:t>October 2011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Adobe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acquires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PhoneGap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sz="2800" dirty="0" smtClean="0"/>
              <a:t>October </a:t>
            </a:r>
            <a:r>
              <a:rPr lang="en-GB" sz="2800" dirty="0" smtClean="0"/>
              <a:t>2011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Property Finder enters Marketplace, </a:t>
            </a:r>
            <a:r>
              <a:rPr lang="en-GB" sz="2800" dirty="0" smtClean="0"/>
              <a:t>November 2011</a:t>
            </a:r>
          </a:p>
          <a:p>
            <a:pPr lvl="1"/>
            <a:r>
              <a:rPr lang="en-GB" sz="2400" u="sng" dirty="0">
                <a:solidFill>
                  <a:schemeClr val="bg1">
                    <a:lumMod val="65000"/>
                  </a:schemeClr>
                </a:solidFill>
              </a:rPr>
              <a:t>http://bit.ly/property-finder</a:t>
            </a:r>
            <a:endParaRPr lang="en-GB" sz="2400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WP7 fully supported, </a:t>
            </a:r>
            <a:r>
              <a:rPr lang="en-GB" sz="2800" dirty="0" smtClean="0"/>
              <a:t>January 2012</a:t>
            </a:r>
          </a:p>
          <a:p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PhoneGap</a:t>
            </a:r>
            <a:r>
              <a:rPr lang="en-GB" dirty="0" smtClean="0"/>
              <a:t> for Windows Phone 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</a:t>
            </a:r>
            <a:r>
              <a:rPr lang="en-GB" dirty="0" err="1" smtClean="0"/>
              <a:t>PhoneGap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28800"/>
            <a:ext cx="6552728" cy="4525963"/>
          </a:xfrm>
        </p:spPr>
        <p:txBody>
          <a:bodyPr/>
          <a:lstStyle/>
          <a:p>
            <a:r>
              <a:rPr lang="en-GB" dirty="0" err="1" smtClean="0"/>
              <a:t>PhoneGap</a:t>
            </a:r>
            <a:r>
              <a:rPr lang="en-GB" dirty="0" smtClean="0"/>
              <a:t> application template</a:t>
            </a:r>
          </a:p>
          <a:p>
            <a:pPr lvl="1"/>
            <a:r>
              <a:rPr lang="en-GB" dirty="0" smtClean="0"/>
              <a:t>Overview of the various files</a:t>
            </a:r>
          </a:p>
          <a:p>
            <a:pPr lvl="2"/>
            <a:r>
              <a:rPr lang="en-GB" dirty="0" smtClean="0"/>
              <a:t>‘www’ folder - HTML / JS / image assets</a:t>
            </a:r>
          </a:p>
          <a:p>
            <a:pPr lvl="2"/>
            <a:r>
              <a:rPr lang="en-GB" dirty="0" smtClean="0"/>
              <a:t>GapSourceDictionary.xml</a:t>
            </a:r>
          </a:p>
          <a:p>
            <a:pPr lvl="2"/>
            <a:r>
              <a:rPr lang="en-GB" dirty="0" smtClean="0"/>
              <a:t>Regular WP7 Silverlight files</a:t>
            </a:r>
          </a:p>
          <a:p>
            <a:endParaRPr lang="en-GB" dirty="0" smtClean="0"/>
          </a:p>
          <a:p>
            <a:r>
              <a:rPr lang="en-GB" dirty="0" smtClean="0"/>
              <a:t>Simple modification</a:t>
            </a:r>
          </a:p>
          <a:p>
            <a:pPr lvl="1"/>
            <a:r>
              <a:rPr lang="en-GB" dirty="0" smtClean="0"/>
              <a:t>Read accelerometer data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708920"/>
            <a:ext cx="2160588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0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71800" y="2413085"/>
            <a:ext cx="0" cy="404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520" y="3140968"/>
            <a:ext cx="237626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1320" y="2708920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acc.getCurrentPosition</a:t>
            </a:r>
            <a:r>
              <a:rPr lang="en-GB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87824" y="3714869"/>
            <a:ext cx="237626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7817" y="3284984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window.external.Notify</a:t>
            </a:r>
            <a:r>
              <a:rPr lang="en-GB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724128" y="2517334"/>
            <a:ext cx="0" cy="3936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5"/>
          <p:cNvSpPr txBox="1">
            <a:spLocks/>
          </p:cNvSpPr>
          <p:nvPr/>
        </p:nvSpPr>
        <p:spPr>
          <a:xfrm>
            <a:off x="4572000" y="1464080"/>
            <a:ext cx="2304256" cy="9361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 err="1" smtClean="0"/>
              <a:t>PhoneGap</a:t>
            </a:r>
            <a:r>
              <a:rPr lang="en-GB" sz="2400" dirty="0" smtClean="0"/>
              <a:t> C# code</a:t>
            </a:r>
            <a:endParaRPr lang="en-GB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100392" y="2539496"/>
            <a:ext cx="0" cy="3913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6948264" y="1772816"/>
            <a:ext cx="2304256" cy="9361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 smtClean="0"/>
              <a:t>Accelerometer</a:t>
            </a:r>
            <a:endParaRPr lang="en-GB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8144" y="4024128"/>
            <a:ext cx="1944216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355534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getAcceleration</a:t>
            </a:r>
            <a:r>
              <a:rPr lang="en-GB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68144" y="4861357"/>
            <a:ext cx="1944216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020" y="4409979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DispatchResult</a:t>
            </a:r>
            <a:r>
              <a:rPr lang="en-GB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87824" y="5517232"/>
            <a:ext cx="259228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9781" y="499550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ScriptNotify</a:t>
            </a:r>
            <a:r>
              <a:rPr lang="en-GB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51520" y="5949280"/>
            <a:ext cx="232944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5"/>
          <p:cNvSpPr txBox="1">
            <a:spLocks/>
          </p:cNvSpPr>
          <p:nvPr/>
        </p:nvSpPr>
        <p:spPr>
          <a:xfrm>
            <a:off x="1691680" y="1412776"/>
            <a:ext cx="2304256" cy="9361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 err="1" smtClean="0"/>
              <a:t>PhoneGap</a:t>
            </a:r>
            <a:r>
              <a:rPr lang="en-GB" sz="2400" dirty="0" smtClean="0"/>
              <a:t> JavaScript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78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763</Words>
  <Application>Microsoft Office PowerPoint</Application>
  <PresentationFormat>On-screen Show (4:3)</PresentationFormat>
  <Paragraphs>186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Developing cross-platform mobile applications with PhoneGap   </vt:lpstr>
      <vt:lpstr>Overview</vt:lpstr>
      <vt:lpstr>Why cross platform?</vt:lpstr>
      <vt:lpstr>Rewrite for each platform</vt:lpstr>
      <vt:lpstr>What is PhoneGap?</vt:lpstr>
      <vt:lpstr>PhoneGap APIs</vt:lpstr>
      <vt:lpstr>PhoneGap for Windows Phone 7 </vt:lpstr>
      <vt:lpstr>Our first PhoneGap app</vt:lpstr>
      <vt:lpstr>How does it work?</vt:lpstr>
      <vt:lpstr>Applications styles</vt:lpstr>
      <vt:lpstr>Twitter Search</vt:lpstr>
      <vt:lpstr>Native look and feel</vt:lpstr>
      <vt:lpstr>The WP7 IE9 browser</vt:lpstr>
      <vt:lpstr>Property Finder (video)</vt:lpstr>
      <vt:lpstr>Cross platform?</vt:lpstr>
      <vt:lpstr>Property Finder iOS</vt:lpstr>
      <vt:lpstr>PhoneGap Build</vt:lpstr>
      <vt:lpstr>Property Finder iOS (video)</vt:lpstr>
      <vt:lpstr>Is PhoneGap a viable approach?</vt:lpstr>
      <vt:lpstr>Is PhoneGap a viable approach?</vt:lpstr>
      <vt:lpstr>PhoneGap alternatives</vt:lpstr>
      <vt:lpstr>PowerPoint Presentation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120</cp:revision>
  <dcterms:created xsi:type="dcterms:W3CDTF">2011-06-17T08:37:44Z</dcterms:created>
  <dcterms:modified xsi:type="dcterms:W3CDTF">2012-02-23T16:23:12Z</dcterms:modified>
</cp:coreProperties>
</file>