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184" y="-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65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eberhardt:Documents:WhatsWrongWithGreen:allS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eberhardt:Documents:WhatsWrongWithGreen:allSta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eberhardt:Documents:WhatsWrongWithGreen:allSta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eberhardt:Documents:WhatsWrongWithGreen: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eberhardt:Documents:WhatsWrongWithGreen: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eberhardt:Documents:WhatsWrongWithGreen: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1"/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ratings.txt!$A$1:$A$9</c:f>
              <c:strCache>
                <c:ptCount val="9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</c:strCache>
            </c:strRef>
          </c:cat>
          <c:val>
            <c:numRef>
              <c:f>ratings.txt!$B$1:$B$9</c:f>
              <c:numCache>
                <c:formatCode>General</c:formatCode>
                <c:ptCount val="9"/>
                <c:pt idx="1">
                  <c:v>252.0</c:v>
                </c:pt>
                <c:pt idx="2">
                  <c:v>736.0</c:v>
                </c:pt>
                <c:pt idx="3">
                  <c:v>1443.0</c:v>
                </c:pt>
                <c:pt idx="4">
                  <c:v>2226.0</c:v>
                </c:pt>
                <c:pt idx="5">
                  <c:v>2340.0</c:v>
                </c:pt>
                <c:pt idx="6">
                  <c:v>2515.0</c:v>
                </c:pt>
                <c:pt idx="7">
                  <c:v>2274.0</c:v>
                </c:pt>
                <c:pt idx="8">
                  <c:v>1720.0</c:v>
                </c:pt>
              </c:numCache>
            </c:numRef>
          </c:val>
        </c:ser>
        <c:ser>
          <c:idx val="3"/>
          <c:order val="2"/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ratings.txt!$A$1:$A$9</c:f>
              <c:strCache>
                <c:ptCount val="9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</c:strCache>
            </c:strRef>
          </c:cat>
          <c:val>
            <c:numRef>
              <c:f>ratings.txt!$C$1:$C$9</c:f>
              <c:numCache>
                <c:formatCode>General</c:formatCode>
                <c:ptCount val="9"/>
                <c:pt idx="0">
                  <c:v>446.0</c:v>
                </c:pt>
              </c:numCache>
            </c:numRef>
          </c:val>
        </c:ser>
        <c:ser>
          <c:idx val="0"/>
          <c:order val="0"/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ratings.txt!$A$1:$A$9</c:f>
              <c:strCache>
                <c:ptCount val="9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</c:strCache>
            </c:strRef>
          </c:cat>
          <c:val>
            <c:numRef>
              <c:f>ratings.txt!$F$1:$F$9</c:f>
              <c:numCache>
                <c:formatCode>General</c:formatCode>
                <c:ptCount val="9"/>
                <c:pt idx="0">
                  <c:v>446.0</c:v>
                </c:pt>
                <c:pt idx="1">
                  <c:v>252.0</c:v>
                </c:pt>
                <c:pt idx="2">
                  <c:v>736.0</c:v>
                </c:pt>
                <c:pt idx="3">
                  <c:v>1443.0</c:v>
                </c:pt>
                <c:pt idx="4">
                  <c:v>2226.0</c:v>
                </c:pt>
                <c:pt idx="5">
                  <c:v>2340.0</c:v>
                </c:pt>
                <c:pt idx="6">
                  <c:v>2515.0</c:v>
                </c:pt>
                <c:pt idx="7">
                  <c:v>2274.0</c:v>
                </c:pt>
                <c:pt idx="8">
                  <c:v>1720.0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31165800"/>
        <c:axId val="2125503368"/>
      </c:barChart>
      <c:catAx>
        <c:axId val="2131165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80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defRPr>
            </a:pPr>
            <a:endParaRPr lang="en-US"/>
          </a:p>
        </c:txPr>
        <c:crossAx val="2125503368"/>
        <c:crosses val="autoZero"/>
        <c:auto val="1"/>
        <c:lblAlgn val="ctr"/>
        <c:lblOffset val="100"/>
        <c:noMultiLvlLbl val="0"/>
      </c:catAx>
      <c:valAx>
        <c:axId val="2125503368"/>
        <c:scaling>
          <c:orientation val="minMax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2131165800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ratings.txt!$A$1:$A$9</c:f>
              <c:strCache>
                <c:ptCount val="9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</c:strCache>
            </c:strRef>
          </c:cat>
          <c:val>
            <c:numRef>
              <c:f>ratings.txt!$B$1:$B$9</c:f>
              <c:numCache>
                <c:formatCode>General</c:formatCode>
                <c:ptCount val="9"/>
                <c:pt idx="1">
                  <c:v>252.0</c:v>
                </c:pt>
                <c:pt idx="2">
                  <c:v>736.0</c:v>
                </c:pt>
                <c:pt idx="3">
                  <c:v>1443.0</c:v>
                </c:pt>
                <c:pt idx="4">
                  <c:v>2226.0</c:v>
                </c:pt>
                <c:pt idx="5">
                  <c:v>2340.0</c:v>
                </c:pt>
                <c:pt idx="6">
                  <c:v>2515.0</c:v>
                </c:pt>
                <c:pt idx="7">
                  <c:v>2274.0</c:v>
                </c:pt>
                <c:pt idx="8">
                  <c:v>1720.0</c:v>
                </c:pt>
              </c:numCache>
            </c:numRef>
          </c:val>
        </c:ser>
        <c:ser>
          <c:idx val="3"/>
          <c:order val="3"/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ratings.txt!$A$1:$A$9</c:f>
              <c:strCache>
                <c:ptCount val="9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</c:strCache>
            </c:strRef>
          </c:cat>
          <c:val>
            <c:numRef>
              <c:f>ratings.txt!$C$1:$C$9</c:f>
              <c:numCache>
                <c:formatCode>General</c:formatCode>
                <c:ptCount val="9"/>
                <c:pt idx="0">
                  <c:v>446.0</c:v>
                </c:pt>
              </c:numCache>
            </c:numRef>
          </c:val>
        </c:ser>
        <c:ser>
          <c:idx val="0"/>
          <c:order val="0"/>
          <c:spPr>
            <a:solidFill>
              <a:schemeClr val="accent4">
                <a:lumMod val="75000"/>
              </a:schemeClr>
            </a:solidFill>
          </c:spPr>
          <c:invertIfNegative val="0"/>
          <c:trendline>
            <c:spPr>
              <a:ln w="38100" cmpd="sng">
                <a:solidFill>
                  <a:schemeClr val="bg1">
                    <a:lumMod val="65000"/>
                  </a:schemeClr>
                </a:solidFill>
              </a:ln>
            </c:spPr>
            <c:trendlineType val="poly"/>
            <c:order val="2"/>
            <c:dispRSqr val="0"/>
            <c:dispEq val="0"/>
          </c:trendline>
          <c:cat>
            <c:strRef>
              <c:f>ratings.txt!$A$1:$A$9</c:f>
              <c:strCache>
                <c:ptCount val="9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</c:strCache>
            </c:strRef>
          </c:cat>
          <c:val>
            <c:numRef>
              <c:f>ratings.txt!$B$1:$B$9</c:f>
              <c:numCache>
                <c:formatCode>General</c:formatCode>
                <c:ptCount val="9"/>
                <c:pt idx="1">
                  <c:v>252.0</c:v>
                </c:pt>
                <c:pt idx="2">
                  <c:v>736.0</c:v>
                </c:pt>
                <c:pt idx="3">
                  <c:v>1443.0</c:v>
                </c:pt>
                <c:pt idx="4">
                  <c:v>2226.0</c:v>
                </c:pt>
                <c:pt idx="5">
                  <c:v>2340.0</c:v>
                </c:pt>
                <c:pt idx="6">
                  <c:v>2515.0</c:v>
                </c:pt>
                <c:pt idx="7">
                  <c:v>2274.0</c:v>
                </c:pt>
                <c:pt idx="8">
                  <c:v>1720.0</c:v>
                </c:pt>
              </c:numCache>
            </c:numRef>
          </c:val>
        </c:ser>
        <c:ser>
          <c:idx val="1"/>
          <c:order val="1"/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ratings.txt!$A$1:$A$9</c:f>
              <c:strCache>
                <c:ptCount val="9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</c:strCache>
            </c:strRef>
          </c:cat>
          <c:val>
            <c:numRef>
              <c:f>ratings.txt!$C$1:$C$9</c:f>
              <c:numCache>
                <c:formatCode>General</c:formatCode>
                <c:ptCount val="9"/>
                <c:pt idx="0">
                  <c:v>446.0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32400584"/>
        <c:axId val="2132404088"/>
      </c:barChart>
      <c:catAx>
        <c:axId val="2132400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80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defRPr>
            </a:pPr>
            <a:endParaRPr lang="en-US"/>
          </a:p>
        </c:txPr>
        <c:crossAx val="2132404088"/>
        <c:crosses val="autoZero"/>
        <c:auto val="1"/>
        <c:lblAlgn val="ctr"/>
        <c:lblOffset val="100"/>
        <c:noMultiLvlLbl val="0"/>
      </c:catAx>
      <c:valAx>
        <c:axId val="2132404088"/>
        <c:scaling>
          <c:orientation val="minMax"/>
          <c:min val="0.0"/>
        </c:scaling>
        <c:delete val="1"/>
        <c:axPos val="l"/>
        <c:numFmt formatCode="General" sourceLinked="1"/>
        <c:majorTickMark val="out"/>
        <c:minorTickMark val="none"/>
        <c:tickLblPos val="nextTo"/>
        <c:crossAx val="213240058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dPt>
            <c:idx val="2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dPt>
            <c:idx val="2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cat>
            <c:strRef>
              <c:f>averagePricePerCategory.txt!$A$1:$A$22</c:f>
              <c:strCache>
                <c:ptCount val="22"/>
                <c:pt idx="0">
                  <c:v>Entertainment</c:v>
                </c:pt>
                <c:pt idx="1">
                  <c:v>Games</c:v>
                </c:pt>
                <c:pt idx="2">
                  <c:v>Social Networking</c:v>
                </c:pt>
                <c:pt idx="3">
                  <c:v>News</c:v>
                </c:pt>
                <c:pt idx="4">
                  <c:v>Photo &amp; Video</c:v>
                </c:pt>
                <c:pt idx="5">
                  <c:v>Lifestyle</c:v>
                </c:pt>
                <c:pt idx="6">
                  <c:v>Food &amp; Drink</c:v>
                </c:pt>
                <c:pt idx="7">
                  <c:v>Weather</c:v>
                </c:pt>
                <c:pt idx="8">
                  <c:v>Travel</c:v>
                </c:pt>
                <c:pt idx="9">
                  <c:v>Health &amp; Fitness</c:v>
                </c:pt>
                <c:pt idx="10">
                  <c:v>Reference</c:v>
                </c:pt>
                <c:pt idx="11">
                  <c:v>Finance</c:v>
                </c:pt>
                <c:pt idx="12">
                  <c:v>Utilities</c:v>
                </c:pt>
                <c:pt idx="13">
                  <c:v>Catalogs</c:v>
                </c:pt>
                <c:pt idx="14">
                  <c:v>Productivity</c:v>
                </c:pt>
                <c:pt idx="15">
                  <c:v>Education</c:v>
                </c:pt>
                <c:pt idx="16">
                  <c:v>Music</c:v>
                </c:pt>
                <c:pt idx="17">
                  <c:v>Sports</c:v>
                </c:pt>
                <c:pt idx="18">
                  <c:v>Navigation</c:v>
                </c:pt>
                <c:pt idx="19">
                  <c:v>Book</c:v>
                </c:pt>
                <c:pt idx="20">
                  <c:v>Business</c:v>
                </c:pt>
                <c:pt idx="21">
                  <c:v>Medical</c:v>
                </c:pt>
              </c:strCache>
            </c:strRef>
          </c:cat>
          <c:val>
            <c:numRef>
              <c:f>averagePricePerCategory.txt!$B$1:$B$22</c:f>
              <c:numCache>
                <c:formatCode>"£"#,##0.00</c:formatCode>
                <c:ptCount val="22"/>
                <c:pt idx="0">
                  <c:v>1.58586466165414</c:v>
                </c:pt>
                <c:pt idx="1">
                  <c:v>1.99566343042068</c:v>
                </c:pt>
                <c:pt idx="2">
                  <c:v>2.10363636363636</c:v>
                </c:pt>
                <c:pt idx="3">
                  <c:v>2.18230769230769</c:v>
                </c:pt>
                <c:pt idx="4">
                  <c:v>2.21433460076046</c:v>
                </c:pt>
                <c:pt idx="5">
                  <c:v>2.28739776951673</c:v>
                </c:pt>
                <c:pt idx="6">
                  <c:v>2.31075471698113</c:v>
                </c:pt>
                <c:pt idx="7">
                  <c:v>2.40071428571428</c:v>
                </c:pt>
                <c:pt idx="8">
                  <c:v>2.82435582822086</c:v>
                </c:pt>
                <c:pt idx="9">
                  <c:v>2.88005235602094</c:v>
                </c:pt>
                <c:pt idx="10">
                  <c:v>3.18310344827586</c:v>
                </c:pt>
                <c:pt idx="11">
                  <c:v>3.21033898305085</c:v>
                </c:pt>
                <c:pt idx="12">
                  <c:v>3.29079681274901</c:v>
                </c:pt>
                <c:pt idx="13">
                  <c:v>3.37888888888888</c:v>
                </c:pt>
                <c:pt idx="14">
                  <c:v>3.44299145299146</c:v>
                </c:pt>
                <c:pt idx="15">
                  <c:v>3.55042031523643</c:v>
                </c:pt>
                <c:pt idx="16">
                  <c:v>3.72925501432665</c:v>
                </c:pt>
                <c:pt idx="17">
                  <c:v>3.95380090497738</c:v>
                </c:pt>
                <c:pt idx="18">
                  <c:v>4.20951219512195</c:v>
                </c:pt>
                <c:pt idx="19">
                  <c:v>4.51091254752852</c:v>
                </c:pt>
                <c:pt idx="20">
                  <c:v>7.27571428571429</c:v>
                </c:pt>
                <c:pt idx="21">
                  <c:v>7.65824644549763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136806248"/>
        <c:axId val="2136834392"/>
      </c:barChart>
      <c:catAx>
        <c:axId val="2136806248"/>
        <c:scaling>
          <c:orientation val="minMax"/>
        </c:scaling>
        <c:delete val="1"/>
        <c:axPos val="b"/>
        <c:majorTickMark val="out"/>
        <c:minorTickMark val="none"/>
        <c:tickLblPos val="nextTo"/>
        <c:crossAx val="2136834392"/>
        <c:crosses val="autoZero"/>
        <c:auto val="1"/>
        <c:lblAlgn val="ctr"/>
        <c:lblOffset val="100"/>
        <c:noMultiLvlLbl val="0"/>
      </c:catAx>
      <c:valAx>
        <c:axId val="2136834392"/>
        <c:scaling>
          <c:orientation val="minMax"/>
          <c:max val="10.0"/>
        </c:scaling>
        <c:delete val="1"/>
        <c:axPos val="l"/>
        <c:numFmt formatCode="&quot;£&quot;#,##0.00" sourceLinked="1"/>
        <c:majorTickMark val="out"/>
        <c:minorTickMark val="none"/>
        <c:tickLblPos val="nextTo"/>
        <c:crossAx val="2136806248"/>
        <c:crosses val="autoZero"/>
        <c:crossBetween val="between"/>
        <c:majorUnit val="2.0"/>
      </c:valAx>
      <c:spPr>
        <a:noFill/>
      </c:spPr>
    </c:plotArea>
    <c:plotVisOnly val="1"/>
    <c:dispBlanksAs val="gap"/>
    <c:showDLblsOverMax val="0"/>
  </c:chart>
  <c:spPr>
    <a:noFill/>
  </c:spPr>
  <c:txPr>
    <a:bodyPr/>
    <a:lstStyle/>
    <a:p>
      <a:pPr>
        <a:defRPr>
          <a:solidFill>
            <a:srgbClr val="F2F2F2"/>
          </a:solidFill>
          <a:latin typeface="Avenir Next Condensed Demi Bold"/>
          <a:cs typeface="Avenir Next Condensed Demi Bold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c:spPr>
          <c:marker>
            <c:symbol val="none"/>
          </c:marker>
          <c:val>
            <c:numRef>
              <c:f>data!$B$24:$AK$24</c:f>
              <c:numCache>
                <c:formatCode>General</c:formatCode>
                <c:ptCount val="36"/>
                <c:pt idx="0">
                  <c:v>2.8653653E8</c:v>
                </c:pt>
                <c:pt idx="1">
                  <c:v>2.25309747E8</c:v>
                </c:pt>
                <c:pt idx="2">
                  <c:v>3.58711965E8</c:v>
                </c:pt>
                <c:pt idx="3">
                  <c:v>3.4630229E8</c:v>
                </c:pt>
                <c:pt idx="4">
                  <c:v>3.06449425E8</c:v>
                </c:pt>
                <c:pt idx="5">
                  <c:v>1.550704E8</c:v>
                </c:pt>
                <c:pt idx="6">
                  <c:v>1.85756842E8</c:v>
                </c:pt>
                <c:pt idx="7">
                  <c:v>9.4327383E7</c:v>
                </c:pt>
                <c:pt idx="8">
                  <c:v>7.8581036E7</c:v>
                </c:pt>
                <c:pt idx="9">
                  <c:v>6.7505589E7</c:v>
                </c:pt>
                <c:pt idx="10">
                  <c:v>4.6566331E7</c:v>
                </c:pt>
                <c:pt idx="11">
                  <c:v>5.5271884E7</c:v>
                </c:pt>
                <c:pt idx="12">
                  <c:v>4.8360288E7</c:v>
                </c:pt>
                <c:pt idx="13">
                  <c:v>3.0494503E7</c:v>
                </c:pt>
                <c:pt idx="14">
                  <c:v>6.1685655E7</c:v>
                </c:pt>
                <c:pt idx="15">
                  <c:v>3.7491123E7</c:v>
                </c:pt>
                <c:pt idx="16">
                  <c:v>3.9707109E7</c:v>
                </c:pt>
                <c:pt idx="17">
                  <c:v>4.9042243E7</c:v>
                </c:pt>
                <c:pt idx="18">
                  <c:v>1.11762158E8</c:v>
                </c:pt>
                <c:pt idx="19">
                  <c:v>2.22184791E8</c:v>
                </c:pt>
                <c:pt idx="20">
                  <c:v>3.30325773E8</c:v>
                </c:pt>
                <c:pt idx="21">
                  <c:v>3.41193506E8</c:v>
                </c:pt>
                <c:pt idx="22">
                  <c:v>2.61917534E8</c:v>
                </c:pt>
                <c:pt idx="23">
                  <c:v>8.9284971E7</c:v>
                </c:pt>
                <c:pt idx="24">
                  <c:v>1.6315149E8</c:v>
                </c:pt>
                <c:pt idx="25">
                  <c:v>5.934305E7</c:v>
                </c:pt>
                <c:pt idx="26">
                  <c:v>3.5345766E7</c:v>
                </c:pt>
                <c:pt idx="27">
                  <c:v>3.1340763E7</c:v>
                </c:pt>
                <c:pt idx="28">
                  <c:v>4.1121753E7</c:v>
                </c:pt>
                <c:pt idx="29">
                  <c:v>2.6555807E7</c:v>
                </c:pt>
                <c:pt idx="30">
                  <c:v>5.496349E7</c:v>
                </c:pt>
                <c:pt idx="31">
                  <c:v>3.3045939E7</c:v>
                </c:pt>
                <c:pt idx="32">
                  <c:v>4.5386109E7</c:v>
                </c:pt>
                <c:pt idx="33">
                  <c:v>9.2073971E7</c:v>
                </c:pt>
                <c:pt idx="34">
                  <c:v>8.5858218E7</c:v>
                </c:pt>
                <c:pt idx="35">
                  <c:v>1.62242237E8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964232"/>
        <c:axId val="-2145056504"/>
      </c:lineChart>
      <c:catAx>
        <c:axId val="212996423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45056504"/>
        <c:crosses val="autoZero"/>
        <c:auto val="1"/>
        <c:lblAlgn val="ctr"/>
        <c:lblOffset val="100"/>
        <c:noMultiLvlLbl val="0"/>
      </c:catAx>
      <c:valAx>
        <c:axId val="-2145056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9964232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val>
            <c:numRef>
              <c:f>data!$B$24:$AK$24</c:f>
              <c:numCache>
                <c:formatCode>General</c:formatCode>
                <c:ptCount val="36"/>
                <c:pt idx="0">
                  <c:v>2.8653653E8</c:v>
                </c:pt>
                <c:pt idx="1">
                  <c:v>2.25309747E8</c:v>
                </c:pt>
                <c:pt idx="2">
                  <c:v>3.58711965E8</c:v>
                </c:pt>
                <c:pt idx="3">
                  <c:v>3.4630229E8</c:v>
                </c:pt>
                <c:pt idx="4">
                  <c:v>3.06449425E8</c:v>
                </c:pt>
                <c:pt idx="5">
                  <c:v>1.550704E8</c:v>
                </c:pt>
                <c:pt idx="6">
                  <c:v>1.85756842E8</c:v>
                </c:pt>
                <c:pt idx="7">
                  <c:v>9.4327383E7</c:v>
                </c:pt>
                <c:pt idx="8">
                  <c:v>7.8581036E7</c:v>
                </c:pt>
                <c:pt idx="9">
                  <c:v>6.7505589E7</c:v>
                </c:pt>
                <c:pt idx="10">
                  <c:v>4.6566331E7</c:v>
                </c:pt>
                <c:pt idx="11">
                  <c:v>5.5271884E7</c:v>
                </c:pt>
                <c:pt idx="12">
                  <c:v>4.8360288E7</c:v>
                </c:pt>
                <c:pt idx="13">
                  <c:v>3.0494503E7</c:v>
                </c:pt>
                <c:pt idx="14">
                  <c:v>6.1685655E7</c:v>
                </c:pt>
                <c:pt idx="15">
                  <c:v>3.7491123E7</c:v>
                </c:pt>
                <c:pt idx="16">
                  <c:v>3.9707109E7</c:v>
                </c:pt>
                <c:pt idx="17">
                  <c:v>4.9042243E7</c:v>
                </c:pt>
                <c:pt idx="18">
                  <c:v>1.11762158E8</c:v>
                </c:pt>
                <c:pt idx="19">
                  <c:v>2.22184791E8</c:v>
                </c:pt>
                <c:pt idx="20">
                  <c:v>3.30325773E8</c:v>
                </c:pt>
                <c:pt idx="21">
                  <c:v>3.41193506E8</c:v>
                </c:pt>
                <c:pt idx="22">
                  <c:v>2.61917534E8</c:v>
                </c:pt>
                <c:pt idx="23">
                  <c:v>8.9284971E7</c:v>
                </c:pt>
                <c:pt idx="24">
                  <c:v>1.6315149E8</c:v>
                </c:pt>
                <c:pt idx="25">
                  <c:v>5.934305E7</c:v>
                </c:pt>
                <c:pt idx="26">
                  <c:v>3.5345766E7</c:v>
                </c:pt>
                <c:pt idx="27">
                  <c:v>3.1340763E7</c:v>
                </c:pt>
                <c:pt idx="28">
                  <c:v>4.1121753E7</c:v>
                </c:pt>
                <c:pt idx="29">
                  <c:v>2.6555807E7</c:v>
                </c:pt>
                <c:pt idx="30">
                  <c:v>5.496349E7</c:v>
                </c:pt>
                <c:pt idx="31">
                  <c:v>3.3045939E7</c:v>
                </c:pt>
                <c:pt idx="32">
                  <c:v>4.5386109E7</c:v>
                </c:pt>
                <c:pt idx="33">
                  <c:v>9.2073971E7</c:v>
                </c:pt>
                <c:pt idx="34">
                  <c:v>8.5858218E7</c:v>
                </c:pt>
                <c:pt idx="35">
                  <c:v>1.62242237E8</c:v>
                </c:pt>
              </c:numCache>
            </c:numRef>
          </c:val>
          <c:smooth val="0"/>
        </c:ser>
        <c:ser>
          <c:idx val="1"/>
          <c:order val="1"/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data!$B$25:$AK$25</c:f>
              <c:numCache>
                <c:formatCode>General</c:formatCode>
                <c:ptCount val="36"/>
                <c:pt idx="0">
                  <c:v>1.16411531E8</c:v>
                </c:pt>
                <c:pt idx="1">
                  <c:v>7.4163638E7</c:v>
                </c:pt>
                <c:pt idx="2">
                  <c:v>1.15933884E8</c:v>
                </c:pt>
                <c:pt idx="3">
                  <c:v>1.5306364E8</c:v>
                </c:pt>
                <c:pt idx="4">
                  <c:v>2.00906259E8</c:v>
                </c:pt>
                <c:pt idx="5">
                  <c:v>7.4116726E7</c:v>
                </c:pt>
                <c:pt idx="6">
                  <c:v>1.28808147E8</c:v>
                </c:pt>
                <c:pt idx="7">
                  <c:v>5.267153E7</c:v>
                </c:pt>
                <c:pt idx="8">
                  <c:v>4.5292726E7</c:v>
                </c:pt>
                <c:pt idx="9">
                  <c:v>3.6736381E7</c:v>
                </c:pt>
                <c:pt idx="10">
                  <c:v>2.1122693E7</c:v>
                </c:pt>
                <c:pt idx="11">
                  <c:v>3.4559352E7</c:v>
                </c:pt>
                <c:pt idx="12">
                  <c:v>2.8177101E7</c:v>
                </c:pt>
                <c:pt idx="13">
                  <c:v>1.7356896E7</c:v>
                </c:pt>
                <c:pt idx="14">
                  <c:v>4.9419641E7</c:v>
                </c:pt>
                <c:pt idx="15">
                  <c:v>2.6148734E7</c:v>
                </c:pt>
                <c:pt idx="16">
                  <c:v>2.1133496E7</c:v>
                </c:pt>
                <c:pt idx="17">
                  <c:v>2.8728007E7</c:v>
                </c:pt>
                <c:pt idx="18">
                  <c:v>6.989107E7</c:v>
                </c:pt>
                <c:pt idx="19">
                  <c:v>1.98239117E8</c:v>
                </c:pt>
                <c:pt idx="20">
                  <c:v>4.28463931E8</c:v>
                </c:pt>
                <c:pt idx="21">
                  <c:v>4.98566505E8</c:v>
                </c:pt>
                <c:pt idx="22">
                  <c:v>3.17234206E8</c:v>
                </c:pt>
                <c:pt idx="23">
                  <c:v>6.6977139E7</c:v>
                </c:pt>
                <c:pt idx="24">
                  <c:v>1.13853433E8</c:v>
                </c:pt>
                <c:pt idx="25">
                  <c:v>3.6592828E7</c:v>
                </c:pt>
                <c:pt idx="26">
                  <c:v>1.3600587E7</c:v>
                </c:pt>
                <c:pt idx="27">
                  <c:v>1.4172323E7</c:v>
                </c:pt>
                <c:pt idx="28">
                  <c:v>1.5589547E7</c:v>
                </c:pt>
                <c:pt idx="29">
                  <c:v>9.445732E6</c:v>
                </c:pt>
                <c:pt idx="30">
                  <c:v>2.4656453E7</c:v>
                </c:pt>
                <c:pt idx="31">
                  <c:v>1.1034369E7</c:v>
                </c:pt>
                <c:pt idx="32">
                  <c:v>1.3436584E7</c:v>
                </c:pt>
                <c:pt idx="33">
                  <c:v>3.6346063E7</c:v>
                </c:pt>
                <c:pt idx="34">
                  <c:v>3.0253577E7</c:v>
                </c:pt>
                <c:pt idx="35">
                  <c:v>7.343882E7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389448"/>
        <c:axId val="2044788856"/>
      </c:lineChart>
      <c:catAx>
        <c:axId val="2134389448"/>
        <c:scaling>
          <c:orientation val="minMax"/>
        </c:scaling>
        <c:delete val="1"/>
        <c:axPos val="b"/>
        <c:majorTickMark val="out"/>
        <c:minorTickMark val="none"/>
        <c:tickLblPos val="nextTo"/>
        <c:crossAx val="2044788856"/>
        <c:crosses val="autoZero"/>
        <c:auto val="1"/>
        <c:lblAlgn val="ctr"/>
        <c:lblOffset val="100"/>
        <c:noMultiLvlLbl val="0"/>
      </c:catAx>
      <c:valAx>
        <c:axId val="20447888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3438944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</c:spPr>
          <c:invertIfNegative val="0"/>
          <c:val>
            <c:numRef>
              <c:f>data!$B$24:$AK$24</c:f>
              <c:numCache>
                <c:formatCode>General</c:formatCode>
                <c:ptCount val="36"/>
                <c:pt idx="0">
                  <c:v>2.8653653E8</c:v>
                </c:pt>
                <c:pt idx="1">
                  <c:v>2.25309747E8</c:v>
                </c:pt>
                <c:pt idx="2">
                  <c:v>3.58711965E8</c:v>
                </c:pt>
                <c:pt idx="3">
                  <c:v>3.4630229E8</c:v>
                </c:pt>
                <c:pt idx="4">
                  <c:v>3.06449425E8</c:v>
                </c:pt>
                <c:pt idx="5">
                  <c:v>1.550704E8</c:v>
                </c:pt>
                <c:pt idx="6">
                  <c:v>1.85756842E8</c:v>
                </c:pt>
                <c:pt idx="7">
                  <c:v>9.4327383E7</c:v>
                </c:pt>
                <c:pt idx="8">
                  <c:v>7.8581036E7</c:v>
                </c:pt>
                <c:pt idx="9">
                  <c:v>6.7505589E7</c:v>
                </c:pt>
                <c:pt idx="10">
                  <c:v>4.6566331E7</c:v>
                </c:pt>
                <c:pt idx="11">
                  <c:v>5.5271884E7</c:v>
                </c:pt>
                <c:pt idx="12">
                  <c:v>4.8360288E7</c:v>
                </c:pt>
                <c:pt idx="13">
                  <c:v>3.0494503E7</c:v>
                </c:pt>
                <c:pt idx="14">
                  <c:v>6.1685655E7</c:v>
                </c:pt>
                <c:pt idx="15">
                  <c:v>3.7491123E7</c:v>
                </c:pt>
                <c:pt idx="16">
                  <c:v>3.9707109E7</c:v>
                </c:pt>
                <c:pt idx="17">
                  <c:v>4.9042243E7</c:v>
                </c:pt>
                <c:pt idx="18">
                  <c:v>1.11762158E8</c:v>
                </c:pt>
                <c:pt idx="19">
                  <c:v>2.22184791E8</c:v>
                </c:pt>
                <c:pt idx="20">
                  <c:v>3.30325773E8</c:v>
                </c:pt>
                <c:pt idx="21">
                  <c:v>3.41193506E8</c:v>
                </c:pt>
                <c:pt idx="22">
                  <c:v>2.61917534E8</c:v>
                </c:pt>
                <c:pt idx="23">
                  <c:v>8.9284971E7</c:v>
                </c:pt>
                <c:pt idx="24">
                  <c:v>1.6315149E8</c:v>
                </c:pt>
                <c:pt idx="25">
                  <c:v>5.934305E7</c:v>
                </c:pt>
                <c:pt idx="26">
                  <c:v>3.5345766E7</c:v>
                </c:pt>
                <c:pt idx="27">
                  <c:v>3.1340763E7</c:v>
                </c:pt>
                <c:pt idx="28">
                  <c:v>4.1121753E7</c:v>
                </c:pt>
                <c:pt idx="29">
                  <c:v>2.6555807E7</c:v>
                </c:pt>
                <c:pt idx="30">
                  <c:v>5.496349E7</c:v>
                </c:pt>
                <c:pt idx="31">
                  <c:v>3.3045939E7</c:v>
                </c:pt>
                <c:pt idx="32">
                  <c:v>4.5386109E7</c:v>
                </c:pt>
                <c:pt idx="33">
                  <c:v>9.2073971E7</c:v>
                </c:pt>
                <c:pt idx="34">
                  <c:v>8.5858218E7</c:v>
                </c:pt>
                <c:pt idx="35">
                  <c:v>1.62242237E8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axId val="-2127654456"/>
        <c:axId val="2137387576"/>
      </c:barChart>
      <c:catAx>
        <c:axId val="-2127654456"/>
        <c:scaling>
          <c:orientation val="minMax"/>
        </c:scaling>
        <c:delete val="1"/>
        <c:axPos val="b"/>
        <c:majorTickMark val="out"/>
        <c:minorTickMark val="none"/>
        <c:tickLblPos val="nextTo"/>
        <c:crossAx val="2137387576"/>
        <c:crosses val="autoZero"/>
        <c:auto val="1"/>
        <c:lblAlgn val="ctr"/>
        <c:lblOffset val="100"/>
        <c:noMultiLvlLbl val="0"/>
      </c:catAx>
      <c:valAx>
        <c:axId val="21373875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2765445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A6CF4-C8B8-8149-939E-BEB4D41AB737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7E59A-14BA-9742-802E-814EBDD4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2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7E59A-14BA-9742-802E-814EBDD45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06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Avenir Next Condensed Demi Bold"/>
                <a:cs typeface="Avenir Next Condensed Demi Bold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-31287" y="-32647"/>
            <a:ext cx="9175287" cy="6897982"/>
          </a:xfrm>
          <a:prstGeom prst="rect">
            <a:avLst/>
          </a:prstGeom>
          <a:solidFill>
            <a:srgbClr val="00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97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31287" y="-32647"/>
            <a:ext cx="9175287" cy="6897982"/>
          </a:xfrm>
          <a:prstGeom prst="rect">
            <a:avLst/>
          </a:prstGeom>
          <a:solidFill>
            <a:srgbClr val="0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20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4ECDA-2E41-4BED-A668-017CCCB5211C}" type="datetimeFigureOut">
              <a:rPr lang="en-GB" smtClean="0"/>
              <a:t>02/10/2013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C24E-0B37-4141-87B9-7AA9FE09DE1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31287" y="-32647"/>
            <a:ext cx="9175287" cy="6897982"/>
          </a:xfrm>
          <a:prstGeom prst="rect">
            <a:avLst/>
          </a:prstGeom>
          <a:solidFill>
            <a:srgbClr val="0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dirty="0" smtClean="0"/>
              <a:t>What’s Wrong With </a:t>
            </a:r>
            <a:r>
              <a:rPr lang="en-US" sz="8800" dirty="0" smtClean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US" sz="8800" dirty="0" smtClean="0"/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5449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4" b="94013" l="27869" r="70082">
                        <a14:foregroundMark x1="70082" y1="59304" x2="70082" y2="593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3400" y="990600"/>
            <a:ext cx="2105487" cy="5332750"/>
          </a:xfrm>
          <a:prstGeom prst="rect">
            <a:avLst/>
          </a:prstGeom>
        </p:spPr>
      </p:pic>
      <p:pic>
        <p:nvPicPr>
          <p:cNvPr id="7" name="Picture 6" descr="https://encrypted-tbn3.gstatic.com/images?q=tbn:ANd9GcToPSJKapX8ZBgtXlLqbcJZfWdpp-a8IQw1hbDktyDP_C4JW_49B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248399"/>
            <a:ext cx="1600200" cy="27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29400" y="1295400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Navigation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3124200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Sports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5334000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Education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57200"/>
            <a:ext cx="1562100" cy="55753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76200" y="2667000"/>
            <a:ext cx="48768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3">
                    <a:lumMod val="75000"/>
                  </a:schemeClr>
                </a:solidFill>
                <a:latin typeface="Avenir Next Condensed Demi Bold"/>
                <a:cs typeface="Avenir Next Condensed Demi Bold"/>
              </a:rPr>
              <a:t>Brightness</a:t>
            </a:r>
            <a:endParaRPr lang="en-US" sz="7200" dirty="0">
              <a:solidFill>
                <a:schemeClr val="accent3">
                  <a:lumMod val="75000"/>
                </a:schemeClr>
              </a:solidFill>
              <a:latin typeface="Avenir Next Condensed Demi Bold"/>
              <a:cs typeface="Avenir Next Condensed Demi Bold"/>
            </a:endParaRPr>
          </a:p>
        </p:txBody>
      </p:sp>
    </p:spTree>
    <p:extLst>
      <p:ext uri="{BB962C8B-B14F-4D97-AF65-F5344CB8AC3E}">
        <p14:creationId xmlns:p14="http://schemas.microsoft.com/office/powerpoint/2010/main" val="44794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4" b="94013" l="27869" r="70082">
                        <a14:foregroundMark x1="70082" y1="59304" x2="70082" y2="593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3400" y="990600"/>
            <a:ext cx="2105487" cy="5332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0" y="228600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Books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1371600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Finance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1905000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Food &amp; Drink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76200" y="2667000"/>
            <a:ext cx="48768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3">
                    <a:lumMod val="75000"/>
                  </a:schemeClr>
                </a:solidFill>
                <a:latin typeface="Avenir Next Condensed Demi Bold"/>
                <a:cs typeface="Avenir Next Condensed Demi Bold"/>
              </a:rPr>
              <a:t>Saturation</a:t>
            </a:r>
            <a:endParaRPr lang="en-US" sz="7200" dirty="0">
              <a:solidFill>
                <a:schemeClr val="accent3">
                  <a:lumMod val="75000"/>
                </a:schemeClr>
              </a:solidFill>
              <a:latin typeface="Avenir Next Condensed Demi Bold"/>
              <a:cs typeface="Avenir Next Condensed Demi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81000"/>
            <a:ext cx="1524000" cy="5651500"/>
          </a:xfrm>
          <a:prstGeom prst="rect">
            <a:avLst/>
          </a:prstGeom>
        </p:spPr>
      </p:pic>
      <p:pic>
        <p:nvPicPr>
          <p:cNvPr id="12" name="Picture 11" descr="File:Saturationdem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33206" y="5715794"/>
            <a:ext cx="311148" cy="152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0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762000"/>
            <a:ext cx="5867400" cy="1470025"/>
          </a:xfrm>
        </p:spPr>
        <p:txBody>
          <a:bodyPr>
            <a:noAutofit/>
          </a:bodyPr>
          <a:lstStyle/>
          <a:p>
            <a:r>
              <a:rPr lang="en-US" sz="7200" dirty="0" smtClean="0"/>
              <a:t>What’s Wrong With </a:t>
            </a:r>
            <a:r>
              <a:rPr lang="en-US" sz="7200" dirty="0" smtClean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US" sz="7200" dirty="0" smtClean="0"/>
              <a:t>?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28800" y="2971800"/>
            <a:ext cx="5486400" cy="2285999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884358"/>
              </p:ext>
            </p:extLst>
          </p:nvPr>
        </p:nvGraphicFramePr>
        <p:xfrm>
          <a:off x="1676400" y="3200400"/>
          <a:ext cx="5791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658900" y="5562600"/>
            <a:ext cx="6477000" cy="1259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75000"/>
                  </a:schemeClr>
                </a:solidFill>
                <a:latin typeface="Avenir Next Condensed Demi Bold"/>
                <a:ea typeface="+mj-ea"/>
                <a:cs typeface="Avenir Next Condensed Demi Bold"/>
              </a:defRPr>
            </a:lvl1pPr>
          </a:lstStyle>
          <a:p>
            <a:pPr algn="r"/>
            <a:r>
              <a:rPr lang="en-US" sz="5400" dirty="0" smtClean="0"/>
              <a:t>@</a:t>
            </a:r>
            <a:r>
              <a:rPr lang="en-US" sz="5400" dirty="0" err="1" smtClean="0"/>
              <a:t>ColinEberhardt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891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5562600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72200" y="6324600"/>
            <a:ext cx="2751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xkcd.com</a:t>
            </a:r>
            <a:r>
              <a:rPr lang="en-US" dirty="0"/>
              <a:t>/color/</a:t>
            </a:r>
            <a:r>
              <a:rPr lang="en-US" dirty="0" err="1"/>
              <a:t>rgb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3878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172200"/>
            <a:ext cx="2751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xkcd.com</a:t>
            </a:r>
            <a:r>
              <a:rPr lang="en-US" dirty="0"/>
              <a:t>/color/</a:t>
            </a:r>
            <a:r>
              <a:rPr lang="en-US" dirty="0" err="1"/>
              <a:t>rgb</a:t>
            </a:r>
            <a:r>
              <a:rPr lang="en-US" dirty="0"/>
              <a:t>/</a:t>
            </a:r>
          </a:p>
        </p:txBody>
      </p:sp>
      <p:pic>
        <p:nvPicPr>
          <p:cNvPr id="5" name="Picture 4" descr="Screen Shot 2013-10-02 at 17.2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6464300" cy="965200"/>
          </a:xfrm>
          <a:prstGeom prst="rect">
            <a:avLst/>
          </a:prstGeom>
        </p:spPr>
      </p:pic>
      <p:pic>
        <p:nvPicPr>
          <p:cNvPr id="6" name="Picture 5" descr="Screen Shot 2013-10-02 at 17.20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24200"/>
            <a:ext cx="65151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373380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Screen Shot 2013-10-02 at 17.22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800600"/>
            <a:ext cx="6515100" cy="149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86800" y="5410200"/>
            <a:ext cx="1753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Puke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Puke brown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Puke yellow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Baby puke green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Baby shit brown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8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venir Next Condensed Demi Bold"/>
                <a:cs typeface="Avenir Next Condensed Demi Bold"/>
              </a:rPr>
              <a:t>Apple App Store</a:t>
            </a:r>
            <a:endParaRPr lang="en-US" sz="6600" dirty="0">
              <a:latin typeface="Avenir Next Condensed Demi Bold"/>
              <a:cs typeface="Avenir Next Condensed Demi Bold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200" y="1600200"/>
            <a:ext cx="32004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6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/>
            </a:r>
            <a:br>
              <a:rPr lang="en-US" sz="6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</a:br>
            <a:r>
              <a:rPr lang="en-US" sz="6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800,000</a:t>
            </a:r>
          </a:p>
          <a:p>
            <a:pPr algn="r">
              <a:lnSpc>
                <a:spcPct val="120000"/>
              </a:lnSpc>
            </a:pPr>
            <a:r>
              <a:rPr lang="en-US" sz="6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54</a:t>
            </a:r>
          </a:p>
          <a:p>
            <a:pPr algn="r">
              <a:lnSpc>
                <a:spcPct val="120000"/>
              </a:lnSpc>
            </a:pPr>
            <a:r>
              <a:rPr lang="en-US" sz="6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64,567</a:t>
            </a:r>
            <a:br>
              <a:rPr lang="en-US" sz="6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</a:br>
            <a:endParaRPr lang="en-US" sz="6000" dirty="0">
              <a:solidFill>
                <a:srgbClr val="77933C"/>
              </a:solidFill>
              <a:latin typeface="Avenir Next Condensed Demi Bold"/>
              <a:cs typeface="Avenir Next Condensed Demi 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76600" y="2057400"/>
            <a:ext cx="58674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6000" dirty="0">
                <a:latin typeface="Avenir Next Condensed Demi Bold"/>
                <a:cs typeface="Avenir Next Condensed Demi Bold"/>
              </a:rPr>
              <a:t>a</a:t>
            </a:r>
            <a:r>
              <a:rPr lang="en-US" sz="6000" dirty="0" smtClean="0">
                <a:latin typeface="Avenir Next Condensed Demi Bold"/>
                <a:cs typeface="Avenir Next Condensed Demi Bold"/>
              </a:rPr>
              <a:t>pps</a:t>
            </a:r>
          </a:p>
          <a:p>
            <a:pPr algn="l">
              <a:lnSpc>
                <a:spcPct val="120000"/>
              </a:lnSpc>
            </a:pPr>
            <a:r>
              <a:rPr lang="en-US" sz="6000" dirty="0">
                <a:latin typeface="Avenir Next Condensed Demi Bold"/>
                <a:cs typeface="Avenir Next Condensed Demi Bold"/>
              </a:rPr>
              <a:t>l</a:t>
            </a:r>
            <a:r>
              <a:rPr lang="en-US" sz="6000" dirty="0" smtClean="0">
                <a:latin typeface="Avenir Next Condensed Demi Bold"/>
                <a:cs typeface="Avenir Next Condensed Demi Bold"/>
              </a:rPr>
              <a:t>ines of JavaScript</a:t>
            </a:r>
          </a:p>
          <a:p>
            <a:pPr algn="l">
              <a:lnSpc>
                <a:spcPct val="120000"/>
              </a:lnSpc>
            </a:pPr>
            <a:r>
              <a:rPr lang="en-US" sz="6000" dirty="0">
                <a:latin typeface="Avenir Next Condensed Demi Bold"/>
                <a:cs typeface="Avenir Next Condensed Demi Bold"/>
              </a:rPr>
              <a:t>a</a:t>
            </a:r>
            <a:r>
              <a:rPr lang="en-US" sz="6000" dirty="0" smtClean="0">
                <a:latin typeface="Avenir Next Condensed Demi Bold"/>
                <a:cs typeface="Avenir Next Condensed Demi Bold"/>
              </a:rPr>
              <a:t>pps downloaded</a:t>
            </a:r>
          </a:p>
          <a:p>
            <a:pPr algn="l">
              <a:lnSpc>
                <a:spcPct val="120000"/>
              </a:lnSpc>
            </a:pPr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Avenir Next Condensed Demi Bold"/>
                <a:cs typeface="Avenir Next Condensed Demi Bold"/>
              </a:rPr>
              <a:t>(and rising)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Avenir Next Condensed Demi Bold"/>
              <a:cs typeface="Avenir Next Condensed Demi Bold"/>
            </a:endParaRPr>
          </a:p>
        </p:txBody>
      </p:sp>
    </p:spTree>
    <p:extLst>
      <p:ext uri="{BB962C8B-B14F-4D97-AF65-F5344CB8AC3E}">
        <p14:creationId xmlns:p14="http://schemas.microsoft.com/office/powerpoint/2010/main" val="276459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 Condensed Demi Bold"/>
                <a:cs typeface="Avenir Next Condensed Demi Bold"/>
              </a:rPr>
              <a:t>App ratings</a:t>
            </a:r>
            <a:endParaRPr lang="en-US" dirty="0">
              <a:latin typeface="Avenir Next Condensed Demi Bold"/>
              <a:cs typeface="Avenir Next Condensed Demi Bold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953867"/>
              </p:ext>
            </p:extLst>
          </p:nvPr>
        </p:nvGraphicFramePr>
        <p:xfrm>
          <a:off x="1219200" y="1905000"/>
          <a:ext cx="6781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198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 Condensed Demi Bold"/>
                <a:cs typeface="Avenir Next Condensed Demi Bold"/>
              </a:rPr>
              <a:t>App ratings</a:t>
            </a:r>
            <a:endParaRPr lang="en-US" dirty="0">
              <a:latin typeface="Avenir Next Condensed Demi Bold"/>
              <a:cs typeface="Avenir Next Condensed Demi Bold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869958"/>
              </p:ext>
            </p:extLst>
          </p:nvPr>
        </p:nvGraphicFramePr>
        <p:xfrm>
          <a:off x="1219200" y="1905000"/>
          <a:ext cx="6781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43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524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1              …</a:t>
            </a:r>
            <a:endParaRPr lang="en-US" sz="4400" dirty="0">
              <a:solidFill>
                <a:schemeClr val="bg1"/>
              </a:solidFill>
              <a:latin typeface="Avenir Next Condensed Demi Bold"/>
              <a:cs typeface="Avenir Next Condensed Demi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152400"/>
            <a:ext cx="472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5</a:t>
            </a:r>
            <a:endParaRPr lang="en-US" sz="4400" dirty="0">
              <a:solidFill>
                <a:schemeClr val="bg1"/>
              </a:solidFill>
              <a:latin typeface="Avenir Next Condensed Demi Bold"/>
              <a:cs typeface="Avenir Next Condensed Demi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838200"/>
            <a:ext cx="2667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#1 Games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#2 Weather</a:t>
            </a:r>
          </a:p>
          <a:p>
            <a:endParaRPr lang="en-US" sz="3200" dirty="0" smtClean="0">
              <a:solidFill>
                <a:schemeClr val="bg1"/>
              </a:solidFill>
              <a:latin typeface="Avenir Next Condensed Demi Bold"/>
              <a:cs typeface="Avenir Next Condensed Demi Bold"/>
            </a:endParaRPr>
          </a:p>
          <a:p>
            <a:endParaRPr lang="en-US" sz="3200" dirty="0">
              <a:solidFill>
                <a:schemeClr val="bg1"/>
              </a:solidFill>
              <a:latin typeface="Avenir Next Condensed Demi Bold"/>
              <a:cs typeface="Avenir Next Condensed Demi Bold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…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…</a:t>
            </a:r>
            <a:endParaRPr lang="en-US" sz="3200" dirty="0">
              <a:solidFill>
                <a:schemeClr val="bg1"/>
              </a:solidFill>
              <a:latin typeface="Avenir Next Condensed Demi Bold"/>
              <a:cs typeface="Avenir Next Condensed Demi Bold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…</a:t>
            </a:r>
          </a:p>
          <a:p>
            <a:endParaRPr lang="en-US" sz="3200" dirty="0">
              <a:solidFill>
                <a:schemeClr val="bg1"/>
              </a:solidFill>
              <a:latin typeface="Avenir Next Condensed Demi Bold"/>
              <a:cs typeface="Avenir Next Condensed Demi Bold"/>
            </a:endParaRPr>
          </a:p>
          <a:p>
            <a:endParaRPr lang="en-US" sz="3200" dirty="0" smtClean="0">
              <a:solidFill>
                <a:schemeClr val="bg1"/>
              </a:solidFill>
              <a:latin typeface="Avenir Next Condensed Demi Bold"/>
              <a:cs typeface="Avenir Next Condensed Demi Bold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#21 Business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#22 Catalogs</a:t>
            </a:r>
            <a:endParaRPr lang="en-US" sz="3200" dirty="0">
              <a:solidFill>
                <a:schemeClr val="bg1"/>
              </a:solidFill>
              <a:latin typeface="Avenir Next Condensed Demi Bold"/>
              <a:cs typeface="Avenir Next Condensed Demi Bold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18401"/>
              </p:ext>
            </p:extLst>
          </p:nvPr>
        </p:nvGraphicFramePr>
        <p:xfrm>
          <a:off x="381000" y="1219200"/>
          <a:ext cx="5562603" cy="4525972"/>
        </p:xfrm>
        <a:graphic>
          <a:graphicData uri="http://schemas.openxmlformats.org/drawingml/2006/table">
            <a:tbl>
              <a:tblPr/>
              <a:tblGrid>
                <a:gridCol w="618067"/>
                <a:gridCol w="618067"/>
                <a:gridCol w="618067"/>
                <a:gridCol w="618067"/>
                <a:gridCol w="618067"/>
                <a:gridCol w="618067"/>
                <a:gridCol w="618067"/>
                <a:gridCol w="618067"/>
                <a:gridCol w="618067"/>
              </a:tblGrid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2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BD6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9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2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2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1E2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6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C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D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E0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B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7EF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2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E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3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C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5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7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F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0B1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2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1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5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7F0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E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F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3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3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E9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E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E5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7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E8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4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F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E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E2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5EC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D9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A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B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DC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9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D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6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6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E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E7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D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F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7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D2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9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E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D2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B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9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5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A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D5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429" marR="11429" marT="114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0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venir Next Condensed Demi Bold"/>
                <a:cs typeface="Avenir Next Condensed Demi Bold"/>
              </a:rPr>
              <a:t>Average price</a:t>
            </a:r>
            <a:endParaRPr lang="en-US" dirty="0">
              <a:latin typeface="Avenir Next Condensed Demi Bold"/>
              <a:cs typeface="Avenir Next Condensed Demi Bold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454995"/>
              </p:ext>
            </p:extLst>
          </p:nvPr>
        </p:nvGraphicFramePr>
        <p:xfrm>
          <a:off x="457200" y="522982"/>
          <a:ext cx="7848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4866382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#1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venir Next Condensed Demi Bold"/>
                <a:cs typeface="Avenir Next Condensed Demi Bold"/>
              </a:rPr>
              <a:t>Entertainment -</a:t>
            </a:r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 </a:t>
            </a:r>
            <a:r>
              <a:rPr lang="en-US" sz="32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£1.59</a:t>
            </a:r>
          </a:p>
          <a:p>
            <a:r>
              <a:rPr lang="en-US" sz="3200" dirty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    #2 </a:t>
            </a:r>
            <a:r>
              <a:rPr lang="en-US" sz="3200" dirty="0" smtClean="0">
                <a:solidFill>
                  <a:srgbClr val="A6A6A6"/>
                </a:solidFill>
                <a:latin typeface="Avenir Next Condensed Demi Bold"/>
                <a:cs typeface="Avenir Next Condensed Demi Bold"/>
              </a:rPr>
              <a:t>Games -</a:t>
            </a:r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venir Next Condensed Demi Bold"/>
                <a:cs typeface="Avenir Next Condensed Demi Bold"/>
              </a:rPr>
              <a:t>£2.00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4866382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#21 </a:t>
            </a:r>
            <a:r>
              <a:rPr lang="en-US" sz="3200" dirty="0" smtClean="0">
                <a:solidFill>
                  <a:srgbClr val="A6A6A6"/>
                </a:solidFill>
                <a:latin typeface="Avenir Next Condensed Demi Bold"/>
                <a:cs typeface="Avenir Next Condensed Demi Bold"/>
              </a:rPr>
              <a:t>Business -</a:t>
            </a:r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 </a:t>
            </a:r>
            <a:r>
              <a:rPr lang="en-US" sz="32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£7.28</a:t>
            </a:r>
          </a:p>
          <a:p>
            <a:r>
              <a:rPr lang="en-US" sz="3200" dirty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    #22 </a:t>
            </a:r>
            <a:r>
              <a:rPr lang="en-US" sz="3200" dirty="0" smtClean="0">
                <a:solidFill>
                  <a:srgbClr val="A6A6A6"/>
                </a:solidFill>
                <a:latin typeface="Avenir Next Condensed Demi Bold"/>
                <a:cs typeface="Avenir Next Condensed Demi Bold"/>
              </a:rPr>
              <a:t>Medical -</a:t>
            </a:r>
            <a:r>
              <a:rPr lang="en-US" sz="3200" dirty="0" smtClean="0">
                <a:solidFill>
                  <a:schemeClr val="bg1"/>
                </a:solidFill>
                <a:latin typeface="Avenir Next Condensed Demi Bold"/>
                <a:cs typeface="Avenir Next Condensed Demi Bold"/>
              </a:rPr>
              <a:t>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venir Next Condensed Demi Bold"/>
                <a:cs typeface="Avenir Next Condensed Demi Bold"/>
              </a:rPr>
              <a:t>£7.66</a:t>
            </a:r>
          </a:p>
        </p:txBody>
      </p:sp>
    </p:spTree>
    <p:extLst>
      <p:ext uri="{BB962C8B-B14F-4D97-AF65-F5344CB8AC3E}">
        <p14:creationId xmlns:p14="http://schemas.microsoft.com/office/powerpoint/2010/main" val="153312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228600"/>
            <a:ext cx="3810000" cy="5486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800,000</a:t>
            </a:r>
          </a:p>
          <a:p>
            <a:pPr algn="r"/>
            <a:r>
              <a:rPr lang="en-US" sz="4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54</a:t>
            </a:r>
          </a:p>
          <a:p>
            <a:pPr algn="r"/>
            <a:r>
              <a:rPr lang="en-US" sz="4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64,567</a:t>
            </a:r>
          </a:p>
          <a:p>
            <a:pPr algn="r"/>
            <a:endParaRPr lang="en-US" sz="4000" dirty="0">
              <a:solidFill>
                <a:srgbClr val="77933C"/>
              </a:solidFill>
              <a:latin typeface="Avenir Next Condensed Demi Bold"/>
              <a:cs typeface="Avenir Next Condensed Demi Bold"/>
            </a:endParaRPr>
          </a:p>
          <a:p>
            <a:pPr algn="r"/>
            <a:r>
              <a:rPr lang="en-US" sz="4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36</a:t>
            </a:r>
          </a:p>
          <a:p>
            <a:pPr algn="r"/>
            <a:r>
              <a:rPr lang="en-US" sz="4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258,989</a:t>
            </a:r>
          </a:p>
          <a:p>
            <a:pPr algn="r"/>
            <a:r>
              <a:rPr lang="en-US" sz="4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25.6</a:t>
            </a:r>
          </a:p>
          <a:p>
            <a:pPr algn="r"/>
            <a:endParaRPr lang="en-US" sz="4000" dirty="0" smtClean="0">
              <a:solidFill>
                <a:srgbClr val="77933C"/>
              </a:solidFill>
              <a:latin typeface="Avenir Next Condensed Demi Bold"/>
              <a:cs typeface="Avenir Next Condensed Demi Bold"/>
            </a:endParaRPr>
          </a:p>
          <a:p>
            <a:pPr algn="r"/>
            <a:r>
              <a:rPr lang="en-US" sz="4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105</a:t>
            </a:r>
          </a:p>
          <a:p>
            <a:pPr algn="r"/>
            <a:r>
              <a:rPr lang="en-US" sz="4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>6,658,560,189</a:t>
            </a:r>
            <a:endParaRPr lang="en-US" sz="4000" dirty="0">
              <a:solidFill>
                <a:srgbClr val="77933C"/>
              </a:solidFill>
              <a:latin typeface="Avenir Next Condensed Demi Bold"/>
              <a:cs typeface="Avenir Next Condensed Demi Bold"/>
            </a:endParaRPr>
          </a:p>
          <a:p>
            <a:pPr algn="r"/>
            <a:r>
              <a:rPr lang="en-US" sz="4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  <a:t/>
            </a:r>
            <a:br>
              <a:rPr lang="en-US" sz="4000" dirty="0" smtClean="0">
                <a:solidFill>
                  <a:srgbClr val="77933C"/>
                </a:solidFill>
                <a:latin typeface="Avenir Next Condensed Demi Bold"/>
                <a:cs typeface="Avenir Next Condensed Demi Bold"/>
              </a:rPr>
            </a:br>
            <a:endParaRPr lang="en-US" sz="4000" dirty="0">
              <a:solidFill>
                <a:srgbClr val="77933C"/>
              </a:solidFill>
              <a:latin typeface="Avenir Next Condensed Demi Bold"/>
              <a:cs typeface="Avenir Next Condensed Demi 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95800" y="228600"/>
            <a:ext cx="5410200" cy="5486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rPr>
              <a:t>apps</a:t>
            </a:r>
          </a:p>
          <a:p>
            <a:pPr algn="l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rPr>
              <a:t>lines of JavaScript</a:t>
            </a:r>
          </a:p>
          <a:p>
            <a:pPr algn="l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rPr>
              <a:t>apps downloaded</a:t>
            </a:r>
          </a:p>
          <a:p>
            <a:pPr algn="l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rPr>
              <a:t/>
            </a:r>
            <a:b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rPr>
              <a:t>lines of </a:t>
            </a:r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rPr>
              <a:t>JavaScript</a:t>
            </a:r>
          </a:p>
          <a:p>
            <a:pPr algn="l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rPr>
              <a:t>screenshots</a:t>
            </a:r>
          </a:p>
          <a:p>
            <a:pPr algn="l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rPr>
              <a:t>gigabytes</a:t>
            </a:r>
          </a:p>
          <a:p>
            <a:pPr algn="l"/>
            <a:endParaRPr lang="en-US" sz="4000" dirty="0" smtClean="0">
              <a:solidFill>
                <a:schemeClr val="bg1">
                  <a:lumMod val="95000"/>
                </a:schemeClr>
              </a:solidFill>
              <a:latin typeface="Avenir Next Condensed Demi Bold"/>
              <a:cs typeface="Avenir Next Condensed Demi Bold"/>
            </a:endParaRPr>
          </a:p>
          <a:p>
            <a:pPr algn="l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rPr>
              <a:t>lines of C#</a:t>
            </a:r>
          </a:p>
          <a:p>
            <a:pPr algn="l"/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latin typeface="Avenir Next Condensed Demi Bold"/>
                <a:cs typeface="Avenir Next Condensed Demi Bold"/>
              </a:rPr>
              <a:t>pixels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Avenir Next Condensed Demi Bold"/>
              <a:cs typeface="Avenir Next Condensed Demi Bold"/>
            </a:endParaRPr>
          </a:p>
          <a:p>
            <a:pPr algn="l"/>
            <a:endParaRPr lang="en-US" sz="4000" dirty="0">
              <a:solidFill>
                <a:schemeClr val="bg1">
                  <a:lumMod val="95000"/>
                </a:schemeClr>
              </a:solidFill>
              <a:latin typeface="Avenir Next Condensed Demi Bold"/>
              <a:cs typeface="Avenir Next Condensed Demi Bold"/>
            </a:endParaRPr>
          </a:p>
        </p:txBody>
      </p:sp>
    </p:spTree>
    <p:extLst>
      <p:ext uri="{BB962C8B-B14F-4D97-AF65-F5344CB8AC3E}">
        <p14:creationId xmlns:p14="http://schemas.microsoft.com/office/powerpoint/2010/main" val="168713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5800" y="1676400"/>
            <a:ext cx="77724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Next Condensed Demi Bold"/>
                <a:cs typeface="Avenir Next Condensed Demi Bold"/>
              </a:rPr>
              <a:t>Color signature</a:t>
            </a:r>
            <a:endParaRPr lang="en-US" dirty="0">
              <a:latin typeface="Avenir Next Condensed Demi Bold"/>
              <a:cs typeface="Avenir Next Condensed Demi Bold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679025"/>
              </p:ext>
            </p:extLst>
          </p:nvPr>
        </p:nvGraphicFramePr>
        <p:xfrm>
          <a:off x="533400" y="2590800"/>
          <a:ext cx="80391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873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43200" y="1905000"/>
            <a:ext cx="6096000" cy="4191000"/>
          </a:xfrm>
          <a:prstGeom prst="rect">
            <a:avLst/>
          </a:prstGeom>
        </p:spPr>
      </p:pic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575041"/>
              </p:ext>
            </p:extLst>
          </p:nvPr>
        </p:nvGraphicFramePr>
        <p:xfrm>
          <a:off x="2607234" y="2438400"/>
          <a:ext cx="615576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venir Next Condensed Demi Bold"/>
                <a:cs typeface="Avenir Next Condensed Demi Bold"/>
              </a:rPr>
              <a:t>Color signature</a:t>
            </a:r>
            <a:endParaRPr lang="en-US" dirty="0">
              <a:latin typeface="Avenir Next Condensed Demi Bold"/>
              <a:cs typeface="Avenir Next Condensed Demi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294" y="5130224"/>
            <a:ext cx="1725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Avenir Next Condensed Demi Bold"/>
                <a:cs typeface="Avenir Next Condensed Demi Bold"/>
              </a:rPr>
              <a:t>Business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063424"/>
            <a:ext cx="251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Next Condensed Demi Bold"/>
                <a:cs typeface="Avenir Next Condensed Demi Bold"/>
              </a:rPr>
              <a:t>Entertainment</a:t>
            </a:r>
          </a:p>
        </p:txBody>
      </p:sp>
    </p:spTree>
    <p:extLst>
      <p:ext uri="{BB962C8B-B14F-4D97-AF65-F5344CB8AC3E}">
        <p14:creationId xmlns:p14="http://schemas.microsoft.com/office/powerpoint/2010/main" val="180664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532</Words>
  <Application>Microsoft Macintosh PowerPoint</Application>
  <PresentationFormat>On-screen Show (4:3)</PresentationFormat>
  <Paragraphs>269</Paragraphs>
  <Slides>14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What’s Wrong With Green?</vt:lpstr>
      <vt:lpstr>Apple App Store</vt:lpstr>
      <vt:lpstr>App ratings</vt:lpstr>
      <vt:lpstr>App ratings</vt:lpstr>
      <vt:lpstr>PowerPoint Presentation</vt:lpstr>
      <vt:lpstr>Average price</vt:lpstr>
      <vt:lpstr>PowerPoint Presentation</vt:lpstr>
      <vt:lpstr>Color signature</vt:lpstr>
      <vt:lpstr>Color signature</vt:lpstr>
      <vt:lpstr>Brightness</vt:lpstr>
      <vt:lpstr>Saturation</vt:lpstr>
      <vt:lpstr>What’s Wrong With Green?</vt:lpstr>
      <vt:lpstr>PowerPoint Presentation</vt:lpstr>
      <vt:lpstr>PowerPoint Presentation</vt:lpstr>
    </vt:vector>
  </TitlesOfParts>
  <Company>Scott Logic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Eberhardt</dc:creator>
  <cp:lastModifiedBy>Colin Eberhardt</cp:lastModifiedBy>
  <cp:revision>18</cp:revision>
  <dcterms:created xsi:type="dcterms:W3CDTF">2013-10-02T15:31:36Z</dcterms:created>
  <dcterms:modified xsi:type="dcterms:W3CDTF">2013-10-03T08:07:32Z</dcterms:modified>
</cp:coreProperties>
</file>