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BEC3"/>
    <a:srgbClr val="F57670"/>
    <a:srgbClr val="F9EAF1"/>
    <a:srgbClr val="C41565"/>
    <a:srgbClr val="E1F1F3"/>
    <a:srgbClr val="35AFB9"/>
    <a:srgbClr val="0A0A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82"/>
  </p:normalViewPr>
  <p:slideViewPr>
    <p:cSldViewPr snapToGrid="0" snapToObjects="1">
      <p:cViewPr>
        <p:scale>
          <a:sx n="110" d="100"/>
          <a:sy n="110" d="100"/>
        </p:scale>
        <p:origin x="144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C35DA-BE8C-6144-B2C2-ACBAE3EBB090}" type="datetimeFigureOut">
              <a:rPr lang="en-US" smtClean="0"/>
              <a:t>7/11/18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6400A-F2FB-1647-A29F-16C9872C5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675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C35DA-BE8C-6144-B2C2-ACBAE3EBB090}" type="datetimeFigureOut">
              <a:rPr lang="en-US" smtClean="0"/>
              <a:t>7/11/18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6400A-F2FB-1647-A29F-16C9872C5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382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C35DA-BE8C-6144-B2C2-ACBAE3EBB090}" type="datetimeFigureOut">
              <a:rPr lang="en-US" smtClean="0"/>
              <a:t>7/11/18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6400A-F2FB-1647-A29F-16C9872C5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92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C35DA-BE8C-6144-B2C2-ACBAE3EBB090}" type="datetimeFigureOut">
              <a:rPr lang="en-US" smtClean="0"/>
              <a:t>7/11/18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6400A-F2FB-1647-A29F-16C9872C5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146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C35DA-BE8C-6144-B2C2-ACBAE3EBB090}" type="datetimeFigureOut">
              <a:rPr lang="en-US" smtClean="0"/>
              <a:t>7/11/18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6400A-F2FB-1647-A29F-16C9872C5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314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C35DA-BE8C-6144-B2C2-ACBAE3EBB090}" type="datetimeFigureOut">
              <a:rPr lang="en-US" smtClean="0"/>
              <a:t>7/11/18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6400A-F2FB-1647-A29F-16C9872C5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94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C35DA-BE8C-6144-B2C2-ACBAE3EBB090}" type="datetimeFigureOut">
              <a:rPr lang="en-US" smtClean="0"/>
              <a:t>7/11/18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6400A-F2FB-1647-A29F-16C9872C5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959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C35DA-BE8C-6144-B2C2-ACBAE3EBB090}" type="datetimeFigureOut">
              <a:rPr lang="en-US" smtClean="0"/>
              <a:t>7/11/18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6400A-F2FB-1647-A29F-16C9872C5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582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C35DA-BE8C-6144-B2C2-ACBAE3EBB090}" type="datetimeFigureOut">
              <a:rPr lang="en-US" smtClean="0"/>
              <a:t>7/11/18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6400A-F2FB-1647-A29F-16C9872C5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99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C35DA-BE8C-6144-B2C2-ACBAE3EBB090}" type="datetimeFigureOut">
              <a:rPr lang="en-US" smtClean="0"/>
              <a:t>7/11/18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6400A-F2FB-1647-A29F-16C9872C5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644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C35DA-BE8C-6144-B2C2-ACBAE3EBB090}" type="datetimeFigureOut">
              <a:rPr lang="en-US" smtClean="0"/>
              <a:t>7/11/18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6400A-F2FB-1647-A29F-16C9872C5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367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1C35DA-BE8C-6144-B2C2-ACBAE3EBB090}" type="datetimeFigureOut">
              <a:rPr lang="en-US" smtClean="0"/>
              <a:t>7/11/18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B6400A-F2FB-1647-A29F-16C9872C5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060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32340" y="3024554"/>
            <a:ext cx="1324706" cy="574431"/>
          </a:xfrm>
          <a:prstGeom prst="rect">
            <a:avLst/>
          </a:prstGeom>
          <a:solidFill>
            <a:srgbClr val="C41565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Characters</a:t>
            </a:r>
            <a:endParaRPr lang="en-US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135924" y="3024554"/>
            <a:ext cx="1160583" cy="574431"/>
          </a:xfrm>
          <a:prstGeom prst="rect">
            <a:avLst/>
          </a:prstGeom>
          <a:solidFill>
            <a:srgbClr val="C41565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Helvetica" charset="0"/>
                <a:ea typeface="Helvetica" charset="0"/>
                <a:cs typeface="Helvetica" charset="0"/>
              </a:rPr>
              <a:t>AST</a:t>
            </a:r>
            <a:endParaRPr lang="en-US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275385" y="3024554"/>
            <a:ext cx="1160583" cy="574431"/>
          </a:xfrm>
          <a:prstGeom prst="rect">
            <a:avLst/>
          </a:prstGeom>
          <a:solidFill>
            <a:srgbClr val="C41565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Bytecode</a:t>
            </a:r>
            <a:endParaRPr lang="en-US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414846" y="2854569"/>
            <a:ext cx="1383322" cy="914400"/>
          </a:xfrm>
          <a:prstGeom prst="rect">
            <a:avLst/>
          </a:prstGeom>
          <a:solidFill>
            <a:srgbClr val="C41565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Helvetica" charset="0"/>
                <a:ea typeface="Helvetica" charset="0"/>
                <a:cs typeface="Helvetica" charset="0"/>
              </a:rPr>
              <a:t>Baseline compiled code</a:t>
            </a:r>
            <a:endParaRPr lang="en-US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777046" y="2854569"/>
            <a:ext cx="1383322" cy="914400"/>
          </a:xfrm>
          <a:prstGeom prst="rect">
            <a:avLst/>
          </a:prstGeom>
          <a:solidFill>
            <a:srgbClr val="C41565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Ion-compiled code</a:t>
            </a:r>
            <a:endParaRPr lang="en-US" dirty="0">
              <a:latin typeface="Helvetica" charset="0"/>
              <a:ea typeface="Helvetica" charset="0"/>
              <a:cs typeface="Helvetica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2157046" y="3338273"/>
            <a:ext cx="978878" cy="1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3"/>
            <a:endCxn id="6" idx="1"/>
          </p:cNvCxnSpPr>
          <p:nvPr/>
        </p:nvCxnSpPr>
        <p:spPr>
          <a:xfrm>
            <a:off x="4296507" y="3311770"/>
            <a:ext cx="978878" cy="0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3"/>
            <a:endCxn id="7" idx="1"/>
          </p:cNvCxnSpPr>
          <p:nvPr/>
        </p:nvCxnSpPr>
        <p:spPr>
          <a:xfrm flipV="1">
            <a:off x="6435968" y="3311769"/>
            <a:ext cx="978878" cy="1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3"/>
            <a:endCxn id="8" idx="1"/>
          </p:cNvCxnSpPr>
          <p:nvPr/>
        </p:nvCxnSpPr>
        <p:spPr>
          <a:xfrm>
            <a:off x="8798168" y="3311769"/>
            <a:ext cx="978878" cy="0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266413" y="2901380"/>
            <a:ext cx="6976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>
                <a:latin typeface="Helvetica" charset="0"/>
                <a:ea typeface="Helvetica" charset="0"/>
                <a:cs typeface="Helvetica" charset="0"/>
              </a:rPr>
              <a:t>parse</a:t>
            </a:r>
            <a:endParaRPr lang="en-US" sz="16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296507" y="2907160"/>
            <a:ext cx="9941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>
                <a:latin typeface="Helvetica" charset="0"/>
                <a:ea typeface="Helvetica" charset="0"/>
                <a:cs typeface="Helvetica" charset="0"/>
              </a:rPr>
              <a:t>generate</a:t>
            </a:r>
            <a:endParaRPr lang="en-US" sz="16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480413" y="2864338"/>
            <a:ext cx="8899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>
                <a:latin typeface="Helvetica" charset="0"/>
                <a:ea typeface="Helvetica" charset="0"/>
                <a:cs typeface="Helvetica" charset="0"/>
              </a:rPr>
              <a:t>compile</a:t>
            </a:r>
            <a:endParaRPr lang="en-US" sz="16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887059" y="2852884"/>
            <a:ext cx="8899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>
                <a:latin typeface="Helvetica" charset="0"/>
                <a:ea typeface="Helvetica" charset="0"/>
                <a:cs typeface="Helvetica" charset="0"/>
              </a:rPr>
              <a:t>compile</a:t>
            </a:r>
            <a:endParaRPr lang="en-US" sz="16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52" name="U-Turn Arrow 51"/>
          <p:cNvSpPr/>
          <p:nvPr/>
        </p:nvSpPr>
        <p:spPr>
          <a:xfrm flipH="1">
            <a:off x="7782076" y="2366179"/>
            <a:ext cx="437321" cy="426205"/>
          </a:xfrm>
          <a:prstGeom prst="uturnArrow">
            <a:avLst>
              <a:gd name="adj1" fmla="val 15825"/>
              <a:gd name="adj2" fmla="val 25000"/>
              <a:gd name="adj3" fmla="val 27878"/>
              <a:gd name="adj4" fmla="val 43750"/>
              <a:gd name="adj5" fmla="val 89323"/>
            </a:avLst>
          </a:prstGeom>
          <a:solidFill>
            <a:schemeClr val="bg2">
              <a:lumMod val="75000"/>
            </a:schemeClr>
          </a:solidFill>
          <a:ln w="349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5" name="U-Turn Arrow 54"/>
          <p:cNvSpPr/>
          <p:nvPr/>
        </p:nvSpPr>
        <p:spPr>
          <a:xfrm flipH="1">
            <a:off x="8219397" y="1723648"/>
            <a:ext cx="1993514" cy="1068736"/>
          </a:xfrm>
          <a:prstGeom prst="uturnArrow">
            <a:avLst>
              <a:gd name="adj1" fmla="val 15825"/>
              <a:gd name="adj2" fmla="val 25000"/>
              <a:gd name="adj3" fmla="val 27878"/>
              <a:gd name="adj4" fmla="val 43750"/>
              <a:gd name="adj5" fmla="val 89323"/>
            </a:avLst>
          </a:prstGeom>
          <a:solidFill>
            <a:schemeClr val="bg2">
              <a:lumMod val="75000"/>
            </a:schemeClr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6" name="U-Turn Arrow 55"/>
          <p:cNvSpPr/>
          <p:nvPr/>
        </p:nvSpPr>
        <p:spPr>
          <a:xfrm flipH="1">
            <a:off x="10431571" y="2366178"/>
            <a:ext cx="437321" cy="426205"/>
          </a:xfrm>
          <a:prstGeom prst="uturnArrow">
            <a:avLst>
              <a:gd name="adj1" fmla="val 15825"/>
              <a:gd name="adj2" fmla="val 25000"/>
              <a:gd name="adj3" fmla="val 27878"/>
              <a:gd name="adj4" fmla="val 43750"/>
              <a:gd name="adj5" fmla="val 89323"/>
            </a:avLst>
          </a:prstGeom>
          <a:solidFill>
            <a:schemeClr val="bg2">
              <a:lumMod val="75000"/>
            </a:schemeClr>
          </a:solidFill>
          <a:ln w="349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9" name="U-Turn Arrow 58"/>
          <p:cNvSpPr/>
          <p:nvPr/>
        </p:nvSpPr>
        <p:spPr>
          <a:xfrm flipH="1">
            <a:off x="5594116" y="2539652"/>
            <a:ext cx="437321" cy="426205"/>
          </a:xfrm>
          <a:prstGeom prst="uturnArrow">
            <a:avLst>
              <a:gd name="adj1" fmla="val 15825"/>
              <a:gd name="adj2" fmla="val 25000"/>
              <a:gd name="adj3" fmla="val 27878"/>
              <a:gd name="adj4" fmla="val 43750"/>
              <a:gd name="adj5" fmla="val 89323"/>
            </a:avLst>
          </a:prstGeom>
          <a:solidFill>
            <a:schemeClr val="bg2">
              <a:lumMod val="75000"/>
            </a:schemeClr>
          </a:solidFill>
          <a:ln w="349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617982" y="2165808"/>
            <a:ext cx="4812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>
                <a:latin typeface="Helvetica" charset="0"/>
                <a:ea typeface="Helvetica" charset="0"/>
                <a:cs typeface="Helvetica" charset="0"/>
              </a:rPr>
              <a:t>run</a:t>
            </a:r>
            <a:endParaRPr lang="en-US" sz="16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7645269" y="1800497"/>
            <a:ext cx="7935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Helvetica" charset="0"/>
                <a:ea typeface="Helvetica" charset="0"/>
                <a:cs typeface="Helvetica" charset="0"/>
              </a:rPr>
              <a:t>run </a:t>
            </a:r>
            <a:r>
              <a:rPr lang="en-US" sz="1600" smtClean="0">
                <a:latin typeface="Helvetica" charset="0"/>
                <a:ea typeface="Helvetica" charset="0"/>
                <a:cs typeface="Helvetica" charset="0"/>
              </a:rPr>
              <a:t>&amp; profile</a:t>
            </a:r>
            <a:endParaRPr lang="en-US" sz="16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0440306" y="2033424"/>
            <a:ext cx="4812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>
                <a:latin typeface="Helvetica" charset="0"/>
                <a:ea typeface="Helvetica" charset="0"/>
                <a:cs typeface="Helvetica" charset="0"/>
              </a:rPr>
              <a:t>run</a:t>
            </a:r>
            <a:endParaRPr lang="en-US" sz="16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9036576" y="1385094"/>
            <a:ext cx="5020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>
                <a:latin typeface="Helvetica" charset="0"/>
                <a:ea typeface="Helvetica" charset="0"/>
                <a:cs typeface="Helvetica" charset="0"/>
              </a:rPr>
              <a:t>bail</a:t>
            </a:r>
            <a:endParaRPr lang="en-US" sz="1600" dirty="0"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505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U-Turn Arrow 23"/>
          <p:cNvSpPr/>
          <p:nvPr/>
        </p:nvSpPr>
        <p:spPr>
          <a:xfrm rot="10800000" flipH="1">
            <a:off x="3698374" y="3827666"/>
            <a:ext cx="7133659" cy="1068736"/>
          </a:xfrm>
          <a:prstGeom prst="uturnArrow">
            <a:avLst>
              <a:gd name="adj1" fmla="val 15825"/>
              <a:gd name="adj2" fmla="val 25000"/>
              <a:gd name="adj3" fmla="val 27878"/>
              <a:gd name="adj4" fmla="val 43750"/>
              <a:gd name="adj5" fmla="val 89323"/>
            </a:avLst>
          </a:prstGeom>
          <a:solidFill>
            <a:schemeClr val="bg2">
              <a:lumMod val="75000"/>
            </a:schemeClr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867492" y="4871967"/>
            <a:ext cx="7777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>
                <a:latin typeface="Helvetica" charset="0"/>
                <a:ea typeface="Helvetica" charset="0"/>
                <a:cs typeface="Helvetica" charset="0"/>
              </a:rPr>
              <a:t>asm.js</a:t>
            </a:r>
            <a:endParaRPr lang="en-US" sz="16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832340" y="3024554"/>
            <a:ext cx="1324706" cy="574431"/>
          </a:xfrm>
          <a:prstGeom prst="rect">
            <a:avLst/>
          </a:prstGeom>
          <a:solidFill>
            <a:srgbClr val="C41565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Characters</a:t>
            </a:r>
            <a:endParaRPr lang="en-US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135924" y="3024554"/>
            <a:ext cx="1160583" cy="574431"/>
          </a:xfrm>
          <a:prstGeom prst="rect">
            <a:avLst/>
          </a:prstGeom>
          <a:solidFill>
            <a:srgbClr val="C41565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Helvetica" charset="0"/>
                <a:ea typeface="Helvetica" charset="0"/>
                <a:cs typeface="Helvetica" charset="0"/>
              </a:rPr>
              <a:t>AST</a:t>
            </a:r>
            <a:endParaRPr lang="en-US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275385" y="3024554"/>
            <a:ext cx="1160583" cy="574431"/>
          </a:xfrm>
          <a:prstGeom prst="rect">
            <a:avLst/>
          </a:prstGeom>
          <a:solidFill>
            <a:srgbClr val="C41565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Bytecode</a:t>
            </a:r>
            <a:endParaRPr lang="en-US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414846" y="2854569"/>
            <a:ext cx="1383322" cy="914400"/>
          </a:xfrm>
          <a:prstGeom prst="rect">
            <a:avLst/>
          </a:prstGeom>
          <a:solidFill>
            <a:srgbClr val="C41565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Helvetica" charset="0"/>
                <a:ea typeface="Helvetica" charset="0"/>
                <a:cs typeface="Helvetica" charset="0"/>
              </a:rPr>
              <a:t>Baseline compiled code</a:t>
            </a:r>
            <a:endParaRPr lang="en-US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9777046" y="2854569"/>
            <a:ext cx="1383322" cy="914400"/>
          </a:xfrm>
          <a:prstGeom prst="rect">
            <a:avLst/>
          </a:prstGeom>
          <a:solidFill>
            <a:srgbClr val="C41565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Ion-compiled code</a:t>
            </a:r>
            <a:endParaRPr lang="en-US" dirty="0">
              <a:latin typeface="Helvetica" charset="0"/>
              <a:ea typeface="Helvetica" charset="0"/>
              <a:cs typeface="Helvetica" charset="0"/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 flipV="1">
            <a:off x="2157046" y="3338273"/>
            <a:ext cx="978878" cy="1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9" idx="3"/>
            <a:endCxn id="30" idx="1"/>
          </p:cNvCxnSpPr>
          <p:nvPr/>
        </p:nvCxnSpPr>
        <p:spPr>
          <a:xfrm>
            <a:off x="4296507" y="3311770"/>
            <a:ext cx="978878" cy="0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30" idx="3"/>
            <a:endCxn id="31" idx="1"/>
          </p:cNvCxnSpPr>
          <p:nvPr/>
        </p:nvCxnSpPr>
        <p:spPr>
          <a:xfrm flipV="1">
            <a:off x="6435968" y="3311769"/>
            <a:ext cx="978878" cy="1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31" idx="3"/>
            <a:endCxn id="32" idx="1"/>
          </p:cNvCxnSpPr>
          <p:nvPr/>
        </p:nvCxnSpPr>
        <p:spPr>
          <a:xfrm>
            <a:off x="8798168" y="3311769"/>
            <a:ext cx="978878" cy="0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266413" y="2901380"/>
            <a:ext cx="6976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>
                <a:latin typeface="Helvetica" charset="0"/>
                <a:ea typeface="Helvetica" charset="0"/>
                <a:cs typeface="Helvetica" charset="0"/>
              </a:rPr>
              <a:t>parse</a:t>
            </a:r>
            <a:endParaRPr lang="en-US" sz="16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296507" y="2907160"/>
            <a:ext cx="9941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>
                <a:latin typeface="Helvetica" charset="0"/>
                <a:ea typeface="Helvetica" charset="0"/>
                <a:cs typeface="Helvetica" charset="0"/>
              </a:rPr>
              <a:t>generate</a:t>
            </a:r>
            <a:endParaRPr lang="en-US" sz="16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480413" y="2864338"/>
            <a:ext cx="8899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>
                <a:latin typeface="Helvetica" charset="0"/>
                <a:ea typeface="Helvetica" charset="0"/>
                <a:cs typeface="Helvetica" charset="0"/>
              </a:rPr>
              <a:t>compile</a:t>
            </a:r>
            <a:endParaRPr lang="en-US" sz="16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8887059" y="2852884"/>
            <a:ext cx="8899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>
                <a:latin typeface="Helvetica" charset="0"/>
                <a:ea typeface="Helvetica" charset="0"/>
                <a:cs typeface="Helvetica" charset="0"/>
              </a:rPr>
              <a:t>compile</a:t>
            </a:r>
            <a:endParaRPr lang="en-US" sz="16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9" name="U-Turn Arrow 38"/>
          <p:cNvSpPr/>
          <p:nvPr/>
        </p:nvSpPr>
        <p:spPr>
          <a:xfrm flipH="1">
            <a:off x="7782076" y="2366179"/>
            <a:ext cx="437321" cy="426205"/>
          </a:xfrm>
          <a:prstGeom prst="uturnArrow">
            <a:avLst>
              <a:gd name="adj1" fmla="val 15825"/>
              <a:gd name="adj2" fmla="val 25000"/>
              <a:gd name="adj3" fmla="val 27878"/>
              <a:gd name="adj4" fmla="val 43750"/>
              <a:gd name="adj5" fmla="val 89323"/>
            </a:avLst>
          </a:prstGeom>
          <a:solidFill>
            <a:schemeClr val="bg2">
              <a:lumMod val="75000"/>
            </a:schemeClr>
          </a:solidFill>
          <a:ln w="349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U-Turn Arrow 39"/>
          <p:cNvSpPr/>
          <p:nvPr/>
        </p:nvSpPr>
        <p:spPr>
          <a:xfrm flipH="1">
            <a:off x="8219397" y="1723648"/>
            <a:ext cx="1993514" cy="1068736"/>
          </a:xfrm>
          <a:prstGeom prst="uturnArrow">
            <a:avLst>
              <a:gd name="adj1" fmla="val 15825"/>
              <a:gd name="adj2" fmla="val 25000"/>
              <a:gd name="adj3" fmla="val 27878"/>
              <a:gd name="adj4" fmla="val 43750"/>
              <a:gd name="adj5" fmla="val 89323"/>
            </a:avLst>
          </a:prstGeom>
          <a:solidFill>
            <a:schemeClr val="bg2">
              <a:lumMod val="75000"/>
            </a:schemeClr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U-Turn Arrow 40"/>
          <p:cNvSpPr/>
          <p:nvPr/>
        </p:nvSpPr>
        <p:spPr>
          <a:xfrm flipH="1">
            <a:off x="10431571" y="2366178"/>
            <a:ext cx="437321" cy="426205"/>
          </a:xfrm>
          <a:prstGeom prst="uturnArrow">
            <a:avLst>
              <a:gd name="adj1" fmla="val 15825"/>
              <a:gd name="adj2" fmla="val 25000"/>
              <a:gd name="adj3" fmla="val 27878"/>
              <a:gd name="adj4" fmla="val 43750"/>
              <a:gd name="adj5" fmla="val 89323"/>
            </a:avLst>
          </a:prstGeom>
          <a:solidFill>
            <a:schemeClr val="bg2">
              <a:lumMod val="75000"/>
            </a:schemeClr>
          </a:solidFill>
          <a:ln w="349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2" name="U-Turn Arrow 41"/>
          <p:cNvSpPr/>
          <p:nvPr/>
        </p:nvSpPr>
        <p:spPr>
          <a:xfrm flipH="1">
            <a:off x="5594116" y="2539652"/>
            <a:ext cx="437321" cy="426205"/>
          </a:xfrm>
          <a:prstGeom prst="uturnArrow">
            <a:avLst>
              <a:gd name="adj1" fmla="val 15825"/>
              <a:gd name="adj2" fmla="val 25000"/>
              <a:gd name="adj3" fmla="val 27878"/>
              <a:gd name="adj4" fmla="val 43750"/>
              <a:gd name="adj5" fmla="val 89323"/>
            </a:avLst>
          </a:prstGeom>
          <a:solidFill>
            <a:schemeClr val="bg2">
              <a:lumMod val="75000"/>
            </a:schemeClr>
          </a:solidFill>
          <a:ln w="349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617982" y="2165808"/>
            <a:ext cx="4812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>
                <a:latin typeface="Helvetica" charset="0"/>
                <a:ea typeface="Helvetica" charset="0"/>
                <a:cs typeface="Helvetica" charset="0"/>
              </a:rPr>
              <a:t>run</a:t>
            </a:r>
            <a:endParaRPr lang="en-US" sz="16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645269" y="1800497"/>
            <a:ext cx="7935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Helvetica" charset="0"/>
                <a:ea typeface="Helvetica" charset="0"/>
                <a:cs typeface="Helvetica" charset="0"/>
              </a:rPr>
              <a:t>run </a:t>
            </a:r>
            <a:r>
              <a:rPr lang="en-US" sz="1600" smtClean="0">
                <a:latin typeface="Helvetica" charset="0"/>
                <a:ea typeface="Helvetica" charset="0"/>
                <a:cs typeface="Helvetica" charset="0"/>
              </a:rPr>
              <a:t>&amp; profile</a:t>
            </a:r>
            <a:endParaRPr lang="en-US" sz="16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0440306" y="2033424"/>
            <a:ext cx="4812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>
                <a:latin typeface="Helvetica" charset="0"/>
                <a:ea typeface="Helvetica" charset="0"/>
                <a:cs typeface="Helvetica" charset="0"/>
              </a:rPr>
              <a:t>run</a:t>
            </a:r>
            <a:endParaRPr lang="en-US" sz="16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9036576" y="1385094"/>
            <a:ext cx="5020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>
                <a:latin typeface="Helvetica" charset="0"/>
                <a:ea typeface="Helvetica" charset="0"/>
                <a:cs typeface="Helvetica" charset="0"/>
              </a:rPr>
              <a:t>bail</a:t>
            </a:r>
            <a:endParaRPr lang="en-US" sz="1600" dirty="0"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7732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1729408" y="3657600"/>
            <a:ext cx="8501270" cy="357809"/>
            <a:chOff x="2405269" y="3644348"/>
            <a:chExt cx="5963479" cy="278295"/>
          </a:xfrm>
        </p:grpSpPr>
        <p:sp>
          <p:nvSpPr>
            <p:cNvPr id="4" name="Rectangle 3"/>
            <p:cNvSpPr/>
            <p:nvPr/>
          </p:nvSpPr>
          <p:spPr>
            <a:xfrm>
              <a:off x="2405269" y="3644348"/>
              <a:ext cx="1166192" cy="278295"/>
            </a:xfrm>
            <a:prstGeom prst="rect">
              <a:avLst/>
            </a:prstGeom>
            <a:solidFill>
              <a:srgbClr val="35A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571460" y="3644348"/>
              <a:ext cx="2067339" cy="278295"/>
            </a:xfrm>
            <a:prstGeom prst="rect">
              <a:avLst/>
            </a:prstGeom>
            <a:solidFill>
              <a:srgbClr val="E1F1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638799" y="3644348"/>
              <a:ext cx="980662" cy="278295"/>
            </a:xfrm>
            <a:prstGeom prst="rect">
              <a:avLst/>
            </a:prstGeom>
            <a:solidFill>
              <a:srgbClr val="35A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619460" y="3644348"/>
              <a:ext cx="1391479" cy="278295"/>
            </a:xfrm>
            <a:prstGeom prst="rect">
              <a:avLst/>
            </a:prstGeom>
            <a:solidFill>
              <a:srgbClr val="E1F1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8010939" y="3644348"/>
              <a:ext cx="357809" cy="278295"/>
            </a:xfrm>
            <a:prstGeom prst="rect">
              <a:avLst/>
            </a:prstGeom>
            <a:solidFill>
              <a:srgbClr val="35A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Arc 17"/>
          <p:cNvSpPr/>
          <p:nvPr/>
        </p:nvSpPr>
        <p:spPr>
          <a:xfrm flipH="1">
            <a:off x="2560643" y="2769704"/>
            <a:ext cx="755374" cy="1245705"/>
          </a:xfrm>
          <a:prstGeom prst="arc">
            <a:avLst>
              <a:gd name="adj1" fmla="val 18269680"/>
              <a:gd name="adj2" fmla="val 1099567"/>
            </a:avLst>
          </a:prstGeom>
          <a:ln w="3175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2484781" y="2602498"/>
            <a:ext cx="6976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>
                <a:latin typeface="Helvetica" charset="0"/>
                <a:ea typeface="Helvetica" charset="0"/>
                <a:cs typeface="Helvetica" charset="0"/>
              </a:rPr>
              <a:t>parse</a:t>
            </a:r>
            <a:endParaRPr lang="en-US" sz="16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21" name="Arc 20"/>
          <p:cNvSpPr/>
          <p:nvPr/>
        </p:nvSpPr>
        <p:spPr>
          <a:xfrm flipH="1">
            <a:off x="6893968" y="2769704"/>
            <a:ext cx="755374" cy="1245705"/>
          </a:xfrm>
          <a:prstGeom prst="arc">
            <a:avLst>
              <a:gd name="adj1" fmla="val 18269680"/>
              <a:gd name="adj2" fmla="val 1099567"/>
            </a:avLst>
          </a:prstGeom>
          <a:ln w="3175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c 21"/>
          <p:cNvSpPr/>
          <p:nvPr/>
        </p:nvSpPr>
        <p:spPr>
          <a:xfrm flipH="1">
            <a:off x="9975639" y="2822712"/>
            <a:ext cx="755374" cy="1245705"/>
          </a:xfrm>
          <a:prstGeom prst="arc">
            <a:avLst>
              <a:gd name="adj1" fmla="val 18269680"/>
              <a:gd name="adj2" fmla="val 1099567"/>
            </a:avLst>
          </a:prstGeom>
          <a:ln w="3175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c 22"/>
          <p:cNvSpPr/>
          <p:nvPr/>
        </p:nvSpPr>
        <p:spPr>
          <a:xfrm flipH="1" flipV="1">
            <a:off x="4865431" y="3657600"/>
            <a:ext cx="755374" cy="1245705"/>
          </a:xfrm>
          <a:prstGeom prst="arc">
            <a:avLst>
              <a:gd name="adj1" fmla="val 18269680"/>
              <a:gd name="adj2" fmla="val 1099567"/>
            </a:avLst>
          </a:prstGeom>
          <a:ln w="3175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c 23"/>
          <p:cNvSpPr/>
          <p:nvPr/>
        </p:nvSpPr>
        <p:spPr>
          <a:xfrm flipH="1" flipV="1">
            <a:off x="8522433" y="3657599"/>
            <a:ext cx="755374" cy="1245705"/>
          </a:xfrm>
          <a:prstGeom prst="arc">
            <a:avLst>
              <a:gd name="adj1" fmla="val 18269680"/>
              <a:gd name="adj2" fmla="val 1099567"/>
            </a:avLst>
          </a:prstGeom>
          <a:ln w="3175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4094919" y="4734027"/>
            <a:ext cx="18886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Helvetica" charset="0"/>
                <a:ea typeface="Helvetica" charset="0"/>
                <a:cs typeface="Helvetica" charset="0"/>
              </a:rPr>
              <a:t>c</a:t>
            </a:r>
            <a:r>
              <a:rPr lang="en-US" sz="1600" dirty="0" smtClean="0">
                <a:latin typeface="Helvetica" charset="0"/>
                <a:ea typeface="Helvetica" charset="0"/>
                <a:cs typeface="Helvetica" charset="0"/>
              </a:rPr>
              <a:t>ompile + optimise</a:t>
            </a:r>
            <a:endParaRPr lang="en-US" sz="16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438294" y="2600427"/>
            <a:ext cx="11993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Helvetica" charset="0"/>
                <a:ea typeface="Helvetica" charset="0"/>
                <a:cs typeface="Helvetica" charset="0"/>
              </a:rPr>
              <a:t>re-optimise</a:t>
            </a:r>
            <a:endParaRPr lang="en-US" sz="16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144988" y="4734027"/>
            <a:ext cx="9028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>
                <a:latin typeface="Helvetica" charset="0"/>
                <a:ea typeface="Helvetica" charset="0"/>
                <a:cs typeface="Helvetica" charset="0"/>
              </a:rPr>
              <a:t>execute</a:t>
            </a:r>
            <a:endParaRPr lang="en-US" sz="16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576889" y="2405751"/>
            <a:ext cx="11143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>
                <a:latin typeface="Helvetica" charset="0"/>
                <a:ea typeface="Helvetica" charset="0"/>
                <a:cs typeface="Helvetica" charset="0"/>
              </a:rPr>
              <a:t>g</a:t>
            </a:r>
            <a:r>
              <a:rPr lang="en-US" sz="1600" smtClean="0">
                <a:latin typeface="Helvetica" charset="0"/>
                <a:ea typeface="Helvetica" charset="0"/>
                <a:cs typeface="Helvetica" charset="0"/>
              </a:rPr>
              <a:t>arbage collection</a:t>
            </a:r>
            <a:endParaRPr lang="en-US" sz="1600" dirty="0"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9778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4534187" y="4618381"/>
            <a:ext cx="858291" cy="357809"/>
          </a:xfrm>
          <a:prstGeom prst="rect">
            <a:avLst/>
          </a:prstGeom>
          <a:solidFill>
            <a:srgbClr val="C415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5392478" y="4618382"/>
            <a:ext cx="1138546" cy="357809"/>
          </a:xfrm>
          <a:prstGeom prst="rect">
            <a:avLst/>
          </a:prstGeom>
          <a:solidFill>
            <a:srgbClr val="F9EA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6507357" y="4618381"/>
            <a:ext cx="742121" cy="357809"/>
          </a:xfrm>
          <a:prstGeom prst="rect">
            <a:avLst/>
          </a:prstGeom>
          <a:solidFill>
            <a:srgbClr val="C415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33"/>
          <p:cNvGrpSpPr/>
          <p:nvPr/>
        </p:nvGrpSpPr>
        <p:grpSpPr>
          <a:xfrm>
            <a:off x="1702903" y="1537255"/>
            <a:ext cx="8501270" cy="357809"/>
            <a:chOff x="2405269" y="3644348"/>
            <a:chExt cx="5963479" cy="278295"/>
          </a:xfrm>
        </p:grpSpPr>
        <p:sp>
          <p:nvSpPr>
            <p:cNvPr id="35" name="Rectangle 34"/>
            <p:cNvSpPr/>
            <p:nvPr/>
          </p:nvSpPr>
          <p:spPr>
            <a:xfrm>
              <a:off x="2405269" y="3644348"/>
              <a:ext cx="1166192" cy="278295"/>
            </a:xfrm>
            <a:prstGeom prst="rect">
              <a:avLst/>
            </a:prstGeom>
            <a:solidFill>
              <a:srgbClr val="35A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3571460" y="3644348"/>
              <a:ext cx="2067339" cy="278295"/>
            </a:xfrm>
            <a:prstGeom prst="rect">
              <a:avLst/>
            </a:prstGeom>
            <a:solidFill>
              <a:srgbClr val="E1F1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5638799" y="3644348"/>
              <a:ext cx="980662" cy="278295"/>
            </a:xfrm>
            <a:prstGeom prst="rect">
              <a:avLst/>
            </a:prstGeom>
            <a:solidFill>
              <a:srgbClr val="35A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6619460" y="3644348"/>
              <a:ext cx="1391479" cy="278295"/>
            </a:xfrm>
            <a:prstGeom prst="rect">
              <a:avLst/>
            </a:prstGeom>
            <a:solidFill>
              <a:srgbClr val="E1F1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8010939" y="3644348"/>
              <a:ext cx="357809" cy="278295"/>
            </a:xfrm>
            <a:prstGeom prst="rect">
              <a:avLst/>
            </a:prstGeom>
            <a:solidFill>
              <a:srgbClr val="35A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Arc 39"/>
          <p:cNvSpPr/>
          <p:nvPr/>
        </p:nvSpPr>
        <p:spPr>
          <a:xfrm flipH="1">
            <a:off x="2534138" y="649359"/>
            <a:ext cx="755374" cy="1245705"/>
          </a:xfrm>
          <a:prstGeom prst="arc">
            <a:avLst>
              <a:gd name="adj1" fmla="val 18269680"/>
              <a:gd name="adj2" fmla="val 1099567"/>
            </a:avLst>
          </a:prstGeom>
          <a:ln w="3175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2458276" y="482153"/>
            <a:ext cx="6976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>
                <a:latin typeface="Helvetica" charset="0"/>
                <a:ea typeface="Helvetica" charset="0"/>
                <a:cs typeface="Helvetica" charset="0"/>
              </a:rPr>
              <a:t>parse</a:t>
            </a:r>
            <a:endParaRPr lang="en-US" sz="16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42" name="Arc 41"/>
          <p:cNvSpPr/>
          <p:nvPr/>
        </p:nvSpPr>
        <p:spPr>
          <a:xfrm flipH="1">
            <a:off x="6867463" y="649359"/>
            <a:ext cx="755374" cy="1245705"/>
          </a:xfrm>
          <a:prstGeom prst="arc">
            <a:avLst>
              <a:gd name="adj1" fmla="val 18269680"/>
              <a:gd name="adj2" fmla="val 1099567"/>
            </a:avLst>
          </a:prstGeom>
          <a:ln w="3175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Arc 42"/>
          <p:cNvSpPr/>
          <p:nvPr/>
        </p:nvSpPr>
        <p:spPr>
          <a:xfrm flipH="1">
            <a:off x="9949134" y="702367"/>
            <a:ext cx="755374" cy="1245705"/>
          </a:xfrm>
          <a:prstGeom prst="arc">
            <a:avLst>
              <a:gd name="adj1" fmla="val 18269680"/>
              <a:gd name="adj2" fmla="val 1099567"/>
            </a:avLst>
          </a:prstGeom>
          <a:ln w="3175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Arc 43"/>
          <p:cNvSpPr/>
          <p:nvPr/>
        </p:nvSpPr>
        <p:spPr>
          <a:xfrm flipH="1" flipV="1">
            <a:off x="4838926" y="1537255"/>
            <a:ext cx="755374" cy="1245705"/>
          </a:xfrm>
          <a:prstGeom prst="arc">
            <a:avLst>
              <a:gd name="adj1" fmla="val 18269680"/>
              <a:gd name="adj2" fmla="val 1099567"/>
            </a:avLst>
          </a:prstGeom>
          <a:ln w="3175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Arc 44"/>
          <p:cNvSpPr/>
          <p:nvPr/>
        </p:nvSpPr>
        <p:spPr>
          <a:xfrm flipH="1" flipV="1">
            <a:off x="8495928" y="1537254"/>
            <a:ext cx="755374" cy="1245705"/>
          </a:xfrm>
          <a:prstGeom prst="arc">
            <a:avLst>
              <a:gd name="adj1" fmla="val 18269680"/>
              <a:gd name="adj2" fmla="val 1099567"/>
            </a:avLst>
          </a:prstGeom>
          <a:ln w="3175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4068414" y="2613682"/>
            <a:ext cx="18886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Helvetica" charset="0"/>
                <a:ea typeface="Helvetica" charset="0"/>
                <a:cs typeface="Helvetica" charset="0"/>
              </a:rPr>
              <a:t>c</a:t>
            </a:r>
            <a:r>
              <a:rPr lang="en-US" sz="1600" dirty="0" smtClean="0">
                <a:latin typeface="Helvetica" charset="0"/>
                <a:ea typeface="Helvetica" charset="0"/>
                <a:cs typeface="Helvetica" charset="0"/>
              </a:rPr>
              <a:t>ompile + optimise</a:t>
            </a:r>
            <a:endParaRPr lang="en-US" sz="16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411789" y="480082"/>
            <a:ext cx="11993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Helvetica" charset="0"/>
                <a:ea typeface="Helvetica" charset="0"/>
                <a:cs typeface="Helvetica" charset="0"/>
              </a:rPr>
              <a:t>re-optimise</a:t>
            </a:r>
            <a:endParaRPr lang="en-US" sz="16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8118483" y="2613682"/>
            <a:ext cx="9028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>
                <a:latin typeface="Helvetica" charset="0"/>
                <a:ea typeface="Helvetica" charset="0"/>
                <a:cs typeface="Helvetica" charset="0"/>
              </a:rPr>
              <a:t>execute</a:t>
            </a:r>
            <a:endParaRPr lang="en-US" sz="16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9550384" y="285406"/>
            <a:ext cx="11143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>
                <a:latin typeface="Helvetica" charset="0"/>
                <a:ea typeface="Helvetica" charset="0"/>
                <a:cs typeface="Helvetica" charset="0"/>
              </a:rPr>
              <a:t>g</a:t>
            </a:r>
            <a:r>
              <a:rPr lang="en-US" sz="1600" smtClean="0">
                <a:latin typeface="Helvetica" charset="0"/>
                <a:ea typeface="Helvetica" charset="0"/>
                <a:cs typeface="Helvetica" charset="0"/>
              </a:rPr>
              <a:t>arbage collection</a:t>
            </a:r>
            <a:endParaRPr lang="en-US" sz="16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50" name="Arc 49"/>
          <p:cNvSpPr/>
          <p:nvPr/>
        </p:nvSpPr>
        <p:spPr>
          <a:xfrm flipH="1" flipV="1">
            <a:off x="5892474" y="4618381"/>
            <a:ext cx="755374" cy="1245705"/>
          </a:xfrm>
          <a:prstGeom prst="arc">
            <a:avLst>
              <a:gd name="adj1" fmla="val 18269680"/>
              <a:gd name="adj2" fmla="val 1099567"/>
            </a:avLst>
          </a:prstGeom>
          <a:ln w="3175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5121962" y="5694808"/>
            <a:ext cx="18886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Helvetica" charset="0"/>
                <a:ea typeface="Helvetica" charset="0"/>
                <a:cs typeface="Helvetica" charset="0"/>
              </a:rPr>
              <a:t>c</a:t>
            </a:r>
            <a:r>
              <a:rPr lang="en-US" sz="1600" dirty="0" smtClean="0">
                <a:latin typeface="Helvetica" charset="0"/>
                <a:ea typeface="Helvetica" charset="0"/>
                <a:cs typeface="Helvetica" charset="0"/>
              </a:rPr>
              <a:t>ompile + optimise</a:t>
            </a:r>
            <a:endParaRPr lang="en-US" sz="16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52" name="Arc 51"/>
          <p:cNvSpPr/>
          <p:nvPr/>
        </p:nvSpPr>
        <p:spPr>
          <a:xfrm flipH="1">
            <a:off x="4913198" y="3730485"/>
            <a:ext cx="755374" cy="1245705"/>
          </a:xfrm>
          <a:prstGeom prst="arc">
            <a:avLst>
              <a:gd name="adj1" fmla="val 18269680"/>
              <a:gd name="adj2" fmla="val 1099567"/>
            </a:avLst>
          </a:prstGeom>
          <a:ln w="3175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4689296" y="3561209"/>
            <a:ext cx="8563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Helvetica" charset="0"/>
                <a:ea typeface="Helvetica" charset="0"/>
                <a:cs typeface="Helvetica" charset="0"/>
              </a:rPr>
              <a:t>decode</a:t>
            </a:r>
            <a:endParaRPr lang="en-US" sz="16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54" name="Arc 53"/>
          <p:cNvSpPr/>
          <p:nvPr/>
        </p:nvSpPr>
        <p:spPr>
          <a:xfrm flipH="1">
            <a:off x="6871750" y="3730485"/>
            <a:ext cx="755374" cy="1245705"/>
          </a:xfrm>
          <a:prstGeom prst="arc">
            <a:avLst>
              <a:gd name="adj1" fmla="val 18269680"/>
              <a:gd name="adj2" fmla="val 1099567"/>
            </a:avLst>
          </a:prstGeom>
          <a:ln w="3175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6647848" y="3561209"/>
            <a:ext cx="9028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Helvetica" charset="0"/>
                <a:ea typeface="Helvetica" charset="0"/>
                <a:cs typeface="Helvetica" charset="0"/>
              </a:rPr>
              <a:t>execute</a:t>
            </a:r>
            <a:endParaRPr lang="en-US" sz="1600" dirty="0"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48826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5400" y="0"/>
            <a:ext cx="7047186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180523" y="132522"/>
            <a:ext cx="6432064" cy="4240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5461687" y="556591"/>
            <a:ext cx="0" cy="4942166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7381103" y="556591"/>
            <a:ext cx="0" cy="4942166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000936" y="201523"/>
            <a:ext cx="927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Chrome</a:t>
            </a:r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945065" y="201523"/>
            <a:ext cx="855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FireFox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948846" y="201523"/>
            <a:ext cx="709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Safari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180523" y="5401732"/>
            <a:ext cx="6276744" cy="14562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783870" y="570855"/>
            <a:ext cx="668013" cy="50826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922149" y="3736220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1s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922149" y="2440040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2s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925376" y="1143860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17" name="Triangle 16"/>
          <p:cNvSpPr/>
          <p:nvPr/>
        </p:nvSpPr>
        <p:spPr>
          <a:xfrm>
            <a:off x="10007875" y="1259608"/>
            <a:ext cx="196769" cy="169628"/>
          </a:xfrm>
          <a:prstGeom prst="triangle">
            <a:avLst/>
          </a:prstGeom>
          <a:solidFill>
            <a:srgbClr val="F576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0241298" y="1159756"/>
            <a:ext cx="1111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JavaScript</a:t>
            </a:r>
          </a:p>
        </p:txBody>
      </p:sp>
      <p:sp>
        <p:nvSpPr>
          <p:cNvPr id="19" name="Triangle 18"/>
          <p:cNvSpPr/>
          <p:nvPr/>
        </p:nvSpPr>
        <p:spPr>
          <a:xfrm>
            <a:off x="9996300" y="1666650"/>
            <a:ext cx="196769" cy="169628"/>
          </a:xfrm>
          <a:prstGeom prst="triangle">
            <a:avLst/>
          </a:prstGeom>
          <a:solidFill>
            <a:srgbClr val="1FBE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10229723" y="1566798"/>
            <a:ext cx="1510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WebAssembly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922149" y="5002231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  <a:r>
              <a:rPr lang="en-US" dirty="0" smtClean="0"/>
              <a:t>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6422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4811</TotalTime>
  <Words>67</Words>
  <Application>Microsoft Macintosh PowerPoint</Application>
  <PresentationFormat>Widescreen</PresentationFormat>
  <Paragraphs>49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Helvetica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Colin Eberhardt</dc:creator>
  <cp:lastModifiedBy>Colin Eberhardt</cp:lastModifiedBy>
  <cp:revision>13</cp:revision>
  <dcterms:created xsi:type="dcterms:W3CDTF">2018-07-03T10:02:51Z</dcterms:created>
  <dcterms:modified xsi:type="dcterms:W3CDTF">2018-07-11T21:56:24Z</dcterms:modified>
</cp:coreProperties>
</file>