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5"/>
  </p:sldMasterIdLst>
  <p:notesMasterIdLst>
    <p:notesMasterId r:id="rId22"/>
  </p:notesMasterIdLst>
  <p:handoutMasterIdLst>
    <p:handoutMasterId r:id="rId23"/>
  </p:handoutMasterIdLst>
  <p:sldIdLst>
    <p:sldId id="540" r:id="rId6"/>
    <p:sldId id="537" r:id="rId7"/>
    <p:sldId id="324" r:id="rId8"/>
    <p:sldId id="325" r:id="rId9"/>
    <p:sldId id="538" r:id="rId10"/>
    <p:sldId id="326" r:id="rId11"/>
    <p:sldId id="327" r:id="rId12"/>
    <p:sldId id="328" r:id="rId13"/>
    <p:sldId id="536" r:id="rId14"/>
    <p:sldId id="329" r:id="rId15"/>
    <p:sldId id="539" r:id="rId16"/>
    <p:sldId id="330" r:id="rId17"/>
    <p:sldId id="331" r:id="rId18"/>
    <p:sldId id="332" r:id="rId19"/>
    <p:sldId id="333" r:id="rId20"/>
    <p:sldId id="535" r:id="rId21"/>
  </p:sldIdLst>
  <p:sldSz cx="8821738" cy="5400675"/>
  <p:notesSz cx="7010400" cy="9296400"/>
  <p:defaultTextStyle>
    <a:defPPr marL="0" marR="0" indent="0" algn="l" defTabSz="38253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95635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191264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286898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382534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478166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573796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669430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765061" algn="ctr" defTabSz="3453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1701">
          <p15:clr>
            <a:srgbClr val="A4A3A4"/>
          </p15:clr>
        </p15:guide>
        <p15:guide id="4" pos="2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66"/>
    <a:srgbClr val="FF9966"/>
    <a:srgbClr val="FFCC99"/>
    <a:srgbClr val="33CC33"/>
    <a:srgbClr val="FFFF99"/>
    <a:srgbClr val="99FFCC"/>
    <a:srgbClr val="006600"/>
    <a:srgbClr val="3366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255" autoAdjust="0"/>
  </p:normalViewPr>
  <p:slideViewPr>
    <p:cSldViewPr snapToGrid="0" snapToObjects="1">
      <p:cViewPr varScale="1">
        <p:scale>
          <a:sx n="79" d="100"/>
          <a:sy n="79" d="100"/>
        </p:scale>
        <p:origin x="1012" y="64"/>
      </p:cViewPr>
      <p:guideLst>
        <p:guide orient="horz" pos="4320"/>
        <p:guide pos="7680"/>
        <p:guide orient="horz" pos="1701"/>
        <p:guide pos="27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2597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9C551E-64D9-2540-BCE8-8020CB14940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DA2013-480E-8A41-834D-57FB1BC4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658813" y="696913"/>
            <a:ext cx="5692775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0304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1pPr>
    <a:lvl2pPr indent="95635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2pPr>
    <a:lvl3pPr indent="191264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3pPr>
    <a:lvl4pPr indent="286898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4pPr>
    <a:lvl5pPr indent="382534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5pPr>
    <a:lvl6pPr indent="478166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6pPr>
    <a:lvl7pPr indent="573796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7pPr>
    <a:lvl8pPr indent="669430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8pPr>
    <a:lvl9pPr indent="765061" defTabSz="191264" latinLnBrk="0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01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632" y="2963990"/>
            <a:ext cx="7498478" cy="898053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634" y="3958441"/>
            <a:ext cx="3811168" cy="482121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19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6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8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18826555_PRJ_Global 16x9 PPT header 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"/>
            <a:ext cx="8821738" cy="2795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3" y="4511397"/>
            <a:ext cx="1681644" cy="7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1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5"/>
          <p:cNvSpPr>
            <a:spLocks noGrp="1"/>
          </p:cNvSpPr>
          <p:nvPr>
            <p:ph type="pic" sz="half" idx="13"/>
          </p:nvPr>
        </p:nvSpPr>
        <p:spPr>
          <a:xfrm>
            <a:off x="5" y="343045"/>
            <a:ext cx="5337119" cy="4693561"/>
          </a:xfrm>
          <a:prstGeom prst="rect">
            <a:avLst/>
          </a:prstGeom>
          <a:solidFill>
            <a:srgbClr val="DCDEE0"/>
          </a:solidFill>
        </p:spPr>
        <p:txBody>
          <a:bodyPr lIns="38253" tIns="19126" rIns="38253" bIns="19126" anchor="t">
            <a:noAutofit/>
          </a:bodyPr>
          <a:lstStyle/>
          <a:p>
            <a:endParaRPr/>
          </a:p>
        </p:txBody>
      </p:sp>
      <p:sp>
        <p:nvSpPr>
          <p:cNvPr id="8" name="Shape 65"/>
          <p:cNvSpPr>
            <a:spLocks noGrp="1"/>
          </p:cNvSpPr>
          <p:nvPr>
            <p:ph type="pic" sz="half" idx="14"/>
          </p:nvPr>
        </p:nvSpPr>
        <p:spPr>
          <a:xfrm>
            <a:off x="5454659" y="343038"/>
            <a:ext cx="3367087" cy="2712423"/>
          </a:xfrm>
          <a:prstGeom prst="rect">
            <a:avLst/>
          </a:prstGeom>
          <a:solidFill>
            <a:srgbClr val="DCDEE0"/>
          </a:solidFill>
        </p:spPr>
        <p:txBody>
          <a:bodyPr lIns="38253" tIns="19126" rIns="38253" bIns="19126" anchor="t">
            <a:noAutofit/>
          </a:bodyPr>
          <a:lstStyle/>
          <a:p>
            <a:endParaRPr/>
          </a:p>
        </p:txBody>
      </p:sp>
      <p:sp>
        <p:nvSpPr>
          <p:cNvPr id="9" name="Shape 65"/>
          <p:cNvSpPr>
            <a:spLocks noGrp="1"/>
          </p:cNvSpPr>
          <p:nvPr>
            <p:ph type="pic" sz="half" idx="15"/>
          </p:nvPr>
        </p:nvSpPr>
        <p:spPr>
          <a:xfrm>
            <a:off x="5454656" y="3198260"/>
            <a:ext cx="3383592" cy="1859235"/>
          </a:xfrm>
          <a:prstGeom prst="rect">
            <a:avLst/>
          </a:prstGeom>
          <a:solidFill>
            <a:srgbClr val="DCDEE0"/>
          </a:solidFill>
        </p:spPr>
        <p:txBody>
          <a:bodyPr lIns="38253" tIns="19126" rIns="38253" bIns="19126" anchor="t">
            <a:noAutofit/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6673" y="3470439"/>
            <a:ext cx="4640453" cy="1072632"/>
          </a:xfrm>
          <a:solidFill>
            <a:srgbClr val="53585F"/>
          </a:solidFill>
        </p:spPr>
        <p:txBody>
          <a:bodyPr lIns="191264" tIns="191264" rIns="191264" bIns="191264" anchor="ctr">
            <a:normAutofit/>
          </a:bodyPr>
          <a:lstStyle>
            <a:lvl1pPr marL="153011" algn="l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22424" y="5220655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43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45" descr="Picture Placeholder 5"/>
          <p:cNvSpPr>
            <a:spLocks noGrp="1"/>
          </p:cNvSpPr>
          <p:nvPr>
            <p:ph type="pic" idx="13"/>
          </p:nvPr>
        </p:nvSpPr>
        <p:spPr>
          <a:xfrm>
            <a:off x="6" y="331439"/>
            <a:ext cx="5337120" cy="4705179"/>
          </a:xfrm>
          <a:prstGeom prst="rect">
            <a:avLst/>
          </a:prstGeom>
          <a:solidFill>
            <a:srgbClr val="DCDEE0"/>
          </a:solidFill>
        </p:spPr>
        <p:txBody>
          <a:bodyPr lIns="38253" tIns="19126" rIns="38253" bIns="19126" anchor="t">
            <a:noAutofit/>
          </a:bodyPr>
          <a:lstStyle/>
          <a:p>
            <a:endParaRPr/>
          </a:p>
        </p:txBody>
      </p:sp>
      <p:sp>
        <p:nvSpPr>
          <p:cNvPr id="8" name="Shape 246" descr="Picture Placeholder 5"/>
          <p:cNvSpPr>
            <a:spLocks noGrp="1"/>
          </p:cNvSpPr>
          <p:nvPr>
            <p:ph type="pic" sz="quarter" idx="14"/>
          </p:nvPr>
        </p:nvSpPr>
        <p:spPr>
          <a:xfrm>
            <a:off x="5454656" y="343038"/>
            <a:ext cx="3383592" cy="2712423"/>
          </a:xfrm>
          <a:prstGeom prst="rect">
            <a:avLst/>
          </a:prstGeom>
          <a:solidFill>
            <a:srgbClr val="DCDEE0"/>
          </a:solidFill>
        </p:spPr>
        <p:txBody>
          <a:bodyPr lIns="38253" tIns="19126" rIns="38253" bIns="19126" anchor="t">
            <a:noAutofit/>
          </a:bodyPr>
          <a:lstStyle/>
          <a:p>
            <a:endParaRPr/>
          </a:p>
        </p:txBody>
      </p:sp>
      <p:sp>
        <p:nvSpPr>
          <p:cNvPr id="9" name="Shape 292"/>
          <p:cNvSpPr/>
          <p:nvPr userDrawn="1"/>
        </p:nvSpPr>
        <p:spPr>
          <a:xfrm>
            <a:off x="5454656" y="3165784"/>
            <a:ext cx="3383592" cy="1870836"/>
          </a:xfrm>
          <a:prstGeom prst="rect">
            <a:avLst/>
          </a:prstGeom>
          <a:solidFill>
            <a:srgbClr val="53585F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20445" tIns="20445" rIns="20445" bIns="20445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949" y="3321382"/>
            <a:ext cx="2743704" cy="1570898"/>
          </a:xfr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22424" y="5220655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67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2" y="1"/>
            <a:ext cx="8821738" cy="5400675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lIns="38253" tIns="19126" rIns="38253" bIns="19126" anchor="t">
            <a:noAutofit/>
          </a:bodyPr>
          <a:lstStyle/>
          <a:p>
            <a:endParaRPr/>
          </a:p>
        </p:txBody>
      </p:sp>
      <p:sp>
        <p:nvSpPr>
          <p:cNvPr id="3" name="TextBox 2"/>
          <p:cNvSpPr txBox="1"/>
          <p:nvPr userDrawn="1"/>
        </p:nvSpPr>
        <p:spPr>
          <a:xfrm>
            <a:off x="8422424" y="5220655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602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entere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0" descr="Picture Placeholder 5"/>
          <p:cNvSpPr>
            <a:spLocks noGrp="1"/>
          </p:cNvSpPr>
          <p:nvPr>
            <p:ph type="pic" idx="13"/>
          </p:nvPr>
        </p:nvSpPr>
        <p:spPr>
          <a:xfrm>
            <a:off x="863001" y="510218"/>
            <a:ext cx="7101073" cy="3838157"/>
          </a:xfrm>
          <a:prstGeom prst="rect">
            <a:avLst/>
          </a:prstGeom>
        </p:spPr>
        <p:txBody>
          <a:bodyPr lIns="38253" tIns="19126" rIns="38253" bIns="19126" anchor="t">
            <a:noAutofit/>
          </a:bodyPr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3" y="4511397"/>
            <a:ext cx="1681644" cy="7281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22424" y="5132172"/>
            <a:ext cx="326770" cy="223291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200" smtClean="0">
                <a:latin typeface="+mj-lt"/>
              </a:rPr>
              <a:t>‹#›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2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3" y="4511397"/>
            <a:ext cx="1681644" cy="72815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422424" y="5220655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313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 descr="GCMI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033" b="-17033"/>
          <a:stretch>
            <a:fillRect/>
          </a:stretch>
        </p:blipFill>
        <p:spPr>
          <a:xfrm>
            <a:off x="2634885" y="177331"/>
            <a:ext cx="3551981" cy="5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632" y="2963990"/>
            <a:ext cx="7498478" cy="898053"/>
          </a:xfrm>
        </p:spPr>
        <p:txBody>
          <a:bodyPr/>
          <a:lstStyle/>
          <a:p>
            <a:r>
              <a:rPr lang="en-US" dirty="0"/>
              <a:t>Section title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634" y="3958441"/>
            <a:ext cx="3811168" cy="482121"/>
          </a:xfrm>
        </p:spPr>
        <p:txBody>
          <a:bodyPr>
            <a:normAutofit/>
          </a:bodyPr>
          <a:lstStyle>
            <a:lvl1pPr marL="0" marR="0" indent="0" algn="l" defTabSz="1912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19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6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8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3" y="4511397"/>
            <a:ext cx="1681644" cy="7281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22424" y="5085926"/>
            <a:ext cx="326770" cy="223291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200" smtClean="0">
                <a:latin typeface="+mj-lt"/>
              </a:rPr>
              <a:t>‹#›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435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4" descr="Rectangle 14"/>
          <p:cNvSpPr/>
          <p:nvPr userDrawn="1"/>
        </p:nvSpPr>
        <p:spPr>
          <a:xfrm>
            <a:off x="413961" y="1111211"/>
            <a:ext cx="8008466" cy="394627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miter lim="400000"/>
          </a:ln>
        </p:spPr>
        <p:txBody>
          <a:bodyPr lIns="36798" tIns="36798" rIns="36798" bIns="36798" anchor="ctr"/>
          <a:lstStyle/>
          <a:p>
            <a:pPr defTabSz="765061">
              <a:defRPr sz="3600">
                <a:solidFill>
                  <a:srgbClr val="A6AAA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61" y="216284"/>
            <a:ext cx="8008466" cy="900113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0688" y="1267669"/>
            <a:ext cx="7779326" cy="3672961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22424" y="5085926"/>
            <a:ext cx="326770" cy="223291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200" smtClean="0">
                <a:latin typeface="+mj-lt"/>
              </a:rPr>
              <a:t>‹#›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47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4" descr="Rectangle 14"/>
          <p:cNvSpPr/>
          <p:nvPr userDrawn="1"/>
        </p:nvSpPr>
        <p:spPr>
          <a:xfrm>
            <a:off x="413961" y="1111211"/>
            <a:ext cx="8008466" cy="394627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miter lim="400000"/>
          </a:ln>
        </p:spPr>
        <p:txBody>
          <a:bodyPr lIns="36798" tIns="36798" rIns="36798" bIns="36798" anchor="ctr"/>
          <a:lstStyle/>
          <a:p>
            <a:pPr defTabSz="765061">
              <a:defRPr sz="3600">
                <a:solidFill>
                  <a:srgbClr val="A6AAA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61" y="216284"/>
            <a:ext cx="8008466" cy="900113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94661" y="1258881"/>
            <a:ext cx="3628057" cy="3615362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8113" y="1258884"/>
            <a:ext cx="3628057" cy="3615334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22424" y="5131217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21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4" descr="Rectangle 14"/>
          <p:cNvSpPr/>
          <p:nvPr userDrawn="1"/>
        </p:nvSpPr>
        <p:spPr>
          <a:xfrm>
            <a:off x="413961" y="1111211"/>
            <a:ext cx="8008466" cy="394627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miter lim="400000"/>
          </a:ln>
        </p:spPr>
        <p:txBody>
          <a:bodyPr lIns="36798" tIns="36798" rIns="36798" bIns="36798" anchor="ctr"/>
          <a:lstStyle/>
          <a:p>
            <a:pPr defTabSz="765061">
              <a:defRPr sz="3600">
                <a:solidFill>
                  <a:srgbClr val="A6AAA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61" y="216284"/>
            <a:ext cx="8008466" cy="900113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8114" y="1258908"/>
            <a:ext cx="3627927" cy="7069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94557" y="1258885"/>
            <a:ext cx="3627889" cy="7069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94661" y="1965873"/>
            <a:ext cx="3628057" cy="2908367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8113" y="1965849"/>
            <a:ext cx="3628057" cy="2908367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22424" y="5220655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413961" y="1116398"/>
            <a:ext cx="8008466" cy="3910488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3961" y="216284"/>
            <a:ext cx="8008466" cy="900113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22424" y="5131217"/>
            <a:ext cx="326770" cy="223291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200" smtClean="0">
                <a:latin typeface="+mj-lt"/>
              </a:rPr>
              <a:t>‹#›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9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413961" y="1116398"/>
            <a:ext cx="8008466" cy="3358489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3961" y="216284"/>
            <a:ext cx="8008466" cy="900113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3" y="4511397"/>
            <a:ext cx="1681644" cy="72815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422424" y="5094501"/>
            <a:ext cx="326770" cy="223291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200" smtClean="0">
                <a:latin typeface="+mj-lt"/>
              </a:rPr>
              <a:t>‹#›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92" y="354723"/>
            <a:ext cx="2682282" cy="775427"/>
          </a:xfrm>
          <a:solidFill>
            <a:srgbClr val="F2F2F2"/>
          </a:solidFill>
        </p:spPr>
        <p:txBody>
          <a:bodyPr lIns="191264" tIns="95635" rIns="191264" bIns="95635" anchor="b">
            <a:noAutofit/>
          </a:bodyPr>
          <a:lstStyle>
            <a:lvl1pPr algn="l">
              <a:defRPr sz="2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1091" y="1224539"/>
            <a:ext cx="2682130" cy="3117891"/>
          </a:xfrm>
          <a:solidFill>
            <a:schemeClr val="bg1">
              <a:lumMod val="95000"/>
            </a:schemeClr>
          </a:solidFill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216267" y="354428"/>
            <a:ext cx="5071925" cy="3987999"/>
          </a:xfrm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3" y="4511397"/>
            <a:ext cx="1681644" cy="72815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422424" y="5220655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18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92" y="354723"/>
            <a:ext cx="2682282" cy="775427"/>
          </a:xfrm>
          <a:solidFill>
            <a:srgbClr val="F2F2F2"/>
          </a:solidFill>
        </p:spPr>
        <p:txBody>
          <a:bodyPr lIns="191264" tIns="95635" rIns="191264" bIns="95635" anchor="b">
            <a:noAutofit/>
          </a:bodyPr>
          <a:lstStyle>
            <a:lvl1pPr algn="l">
              <a:defRPr sz="2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hape 214"/>
          <p:cNvSpPr>
            <a:spLocks noGrp="1"/>
          </p:cNvSpPr>
          <p:nvPr>
            <p:ph type="pic" idx="13"/>
          </p:nvPr>
        </p:nvSpPr>
        <p:spPr>
          <a:xfrm>
            <a:off x="3197887" y="354723"/>
            <a:ext cx="5179097" cy="3987859"/>
          </a:xfrm>
          <a:prstGeom prst="rect">
            <a:avLst/>
          </a:prstGeom>
          <a:solidFill>
            <a:srgbClr val="DCDEE0"/>
          </a:solidFill>
        </p:spPr>
        <p:txBody>
          <a:bodyPr lIns="38253" tIns="19126" rIns="38253" bIns="19126" anchor="t">
            <a:noAutofit/>
          </a:bodyPr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1091" y="1224539"/>
            <a:ext cx="2682130" cy="3117891"/>
          </a:xfrm>
          <a:solidFill>
            <a:schemeClr val="bg1">
              <a:lumMod val="95000"/>
            </a:schemeClr>
          </a:solidFill>
        </p:spPr>
        <p:txBody>
          <a:bodyPr lIns="191264" tIns="191264" rIns="191264" bIns="191264"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43" y="4511397"/>
            <a:ext cx="1681644" cy="72815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422424" y="5220655"/>
            <a:ext cx="326770" cy="269458"/>
          </a:xfrm>
          <a:prstGeom prst="rect">
            <a:avLst/>
          </a:prstGeom>
          <a:noFill/>
        </p:spPr>
        <p:txBody>
          <a:bodyPr wrap="square" lIns="38253" tIns="19126" rIns="38253" bIns="19126" rtlCol="0">
            <a:spAutoFit/>
          </a:bodyPr>
          <a:lstStyle/>
          <a:p>
            <a:fld id="{4EA39F4D-15EB-488E-8568-5D08E36E0E08}" type="slidenum">
              <a:rPr lang="en-US" sz="1500" smtClean="0">
                <a:latin typeface="+mj-lt"/>
              </a:rPr>
              <a:t>‹#›</a:t>
            </a:fld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3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94" y="216284"/>
            <a:ext cx="8006823" cy="900113"/>
          </a:xfrm>
          <a:prstGeom prst="rect">
            <a:avLst/>
          </a:prstGeom>
        </p:spPr>
        <p:txBody>
          <a:bodyPr vert="horz" lIns="38253" tIns="19126" rIns="38253" bIns="19126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94" y="1260167"/>
            <a:ext cx="8006823" cy="3071096"/>
          </a:xfrm>
          <a:prstGeom prst="rect">
            <a:avLst/>
          </a:prstGeom>
        </p:spPr>
        <p:txBody>
          <a:bodyPr vert="horz" lIns="38253" tIns="19126" rIns="38253" bIns="1912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GrnOVerlay.png"/>
          <p:cNvPicPr>
            <a:picLocks noChangeAspect="1"/>
          </p:cNvPicPr>
          <p:nvPr userDrawn="1"/>
        </p:nvPicPr>
        <p:blipFill rotWithShape="1">
          <a:blip r:embed="rId17">
            <a:extLst/>
          </a:blip>
          <a:srcRect t="94057"/>
          <a:stretch/>
        </p:blipFill>
        <p:spPr>
          <a:xfrm>
            <a:off x="167710" y="5085649"/>
            <a:ext cx="8486329" cy="3209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4094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4" r:id="rId2"/>
    <p:sldLayoutId id="2147483676" r:id="rId3"/>
    <p:sldLayoutId id="2147483752" r:id="rId4"/>
    <p:sldLayoutId id="2147483748" r:id="rId5"/>
    <p:sldLayoutId id="2147483746" r:id="rId6"/>
    <p:sldLayoutId id="2147483745" r:id="rId7"/>
    <p:sldLayoutId id="2147483749" r:id="rId8"/>
    <p:sldLayoutId id="2147483682" r:id="rId9"/>
    <p:sldLayoutId id="2147483677" r:id="rId10"/>
    <p:sldLayoutId id="2147483684" r:id="rId11"/>
    <p:sldLayoutId id="2147483680" r:id="rId12"/>
    <p:sldLayoutId id="2147483683" r:id="rId13"/>
    <p:sldLayoutId id="2147483750" r:id="rId14"/>
    <p:sldLayoutId id="2147483751" r:id="rId15"/>
  </p:sldLayoutIdLst>
  <p:hf hdr="0" ftr="0" dt="0"/>
  <p:txStyles>
    <p:titleStyle>
      <a:lvl1pPr algn="l" defTabSz="191264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143448" indent="-143448" algn="l" defTabSz="191264" rtl="0" eaLnBrk="1" latinLnBrk="0" hangingPunct="1">
        <a:spcBef>
          <a:spcPct val="20000"/>
        </a:spcBef>
        <a:buFont typeface="Arial"/>
        <a:buChar char="•"/>
        <a:defRPr sz="1700" kern="1200">
          <a:solidFill>
            <a:srgbClr val="595959"/>
          </a:solidFill>
          <a:latin typeface="Arial"/>
          <a:ea typeface="+mn-ea"/>
          <a:cs typeface="Arial"/>
        </a:defRPr>
      </a:lvl1pPr>
      <a:lvl2pPr marL="310806" indent="-119539" algn="l" defTabSz="191264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595959"/>
          </a:solidFill>
          <a:latin typeface="Arial"/>
          <a:ea typeface="+mn-ea"/>
          <a:cs typeface="Arial"/>
        </a:defRPr>
      </a:lvl2pPr>
      <a:lvl3pPr marL="478166" indent="-95635" algn="l" defTabSz="191264" rtl="0" eaLnBrk="1" latinLnBrk="0" hangingPunct="1">
        <a:spcBef>
          <a:spcPct val="20000"/>
        </a:spcBef>
        <a:buFont typeface="Arial"/>
        <a:buChar char="•"/>
        <a:defRPr sz="1500" kern="1200">
          <a:solidFill>
            <a:srgbClr val="595959"/>
          </a:solidFill>
          <a:latin typeface="Arial"/>
          <a:ea typeface="+mn-ea"/>
          <a:cs typeface="Arial"/>
        </a:defRPr>
      </a:lvl3pPr>
      <a:lvl4pPr marL="669430" indent="-95635" algn="l" defTabSz="191264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595959"/>
          </a:solidFill>
          <a:latin typeface="Arial"/>
          <a:ea typeface="+mn-ea"/>
          <a:cs typeface="Arial"/>
        </a:defRPr>
      </a:lvl4pPr>
      <a:lvl5pPr marL="860691" indent="-95635" algn="l" defTabSz="191264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595959"/>
          </a:solidFill>
          <a:latin typeface="Arial"/>
          <a:ea typeface="+mn-ea"/>
          <a:cs typeface="Arial"/>
        </a:defRPr>
      </a:lvl5pPr>
      <a:lvl6pPr marL="1051956" indent="-95635" algn="l" defTabSz="19126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3223" indent="-95635" algn="l" defTabSz="19126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434490" indent="-95635" algn="l" defTabSz="19126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757" indent="-95635" algn="l" defTabSz="19126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91264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382534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73796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765061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956324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147592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338857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30123" algn="l" defTabSz="19126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atent-dirichlet-allocation-15800c852699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7BA138-6C4C-4204-8687-54470870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24" y="1175651"/>
            <a:ext cx="7498478" cy="898053"/>
          </a:xfrm>
        </p:spPr>
        <p:txBody>
          <a:bodyPr>
            <a:normAutofit/>
          </a:bodyPr>
          <a:lstStyle/>
          <a:p>
            <a:r>
              <a:rPr lang="en-US" sz="2700" dirty="0"/>
              <a:t>R in marketing surveys - how to speed up the analysis of open ended questions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8AA24E-A890-462C-BCFC-CF7D0928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95" y="3742903"/>
            <a:ext cx="3811168" cy="4821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September </a:t>
            </a:r>
            <a:r>
              <a:rPr lang="pl-PL"/>
              <a:t>29, </a:t>
            </a:r>
            <a:r>
              <a:rPr lang="en-US"/>
              <a:t>2019</a:t>
            </a:r>
            <a:endParaRPr lang="en-US" dirty="0"/>
          </a:p>
          <a:p>
            <a:r>
              <a:rPr lang="en-US" b="1" dirty="0"/>
              <a:t>Why R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B05B-4A89-442E-920E-F3823A256CAA}"/>
              </a:ext>
            </a:extLst>
          </p:cNvPr>
          <p:cNvSpPr txBox="1"/>
          <p:nvPr/>
        </p:nvSpPr>
        <p:spPr>
          <a:xfrm>
            <a:off x="0" y="3142305"/>
            <a:ext cx="43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latin typeface="+mj-lt"/>
              </a:rPr>
              <a:t>Agnieszka Otręba - Szklarczyk</a:t>
            </a:r>
            <a:endParaRPr lang="en-GB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358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55FFBE-CB9E-4213-AD4C-2982B870C48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5352" y="1501847"/>
            <a:ext cx="8255767" cy="24713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FCCE3D-C8E9-4234-999A-6E759F7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in R</a:t>
            </a:r>
          </a:p>
        </p:txBody>
      </p:sp>
    </p:spTree>
    <p:extLst>
      <p:ext uri="{BB962C8B-B14F-4D97-AF65-F5344CB8AC3E}">
        <p14:creationId xmlns:p14="http://schemas.microsoft.com/office/powerpoint/2010/main" val="38761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FCCE3D-C8E9-4234-999A-6E759F7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C183D-8466-4582-8995-3EECF8AF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4" y="1345774"/>
            <a:ext cx="7703618" cy="3453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917FD-9130-4E5E-88F1-3B97FB00D345}"/>
              </a:ext>
            </a:extLst>
          </p:cNvPr>
          <p:cNvSpPr txBox="1"/>
          <p:nvPr/>
        </p:nvSpPr>
        <p:spPr>
          <a:xfrm>
            <a:off x="257564" y="4864764"/>
            <a:ext cx="816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Source: </a:t>
            </a:r>
            <a:r>
              <a:rPr lang="en-GB"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https://towardsdatascience.com/latent-dirichlet-allocation-15800c852699</a:t>
            </a:r>
            <a:endParaRPr lang="en-GB" sz="14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489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9E31A-6845-4BFD-9EA2-0624F0689E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67358" lvl="1" indent="0">
              <a:buNone/>
            </a:pPr>
            <a:r>
              <a:rPr lang="en-US" dirty="0"/>
              <a:t>library(</a:t>
            </a:r>
            <a:r>
              <a:rPr lang="en-US" dirty="0" err="1"/>
              <a:t>stm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library(tm)</a:t>
            </a:r>
          </a:p>
          <a:p>
            <a:pPr marL="167358" lvl="1" indent="0">
              <a:buNone/>
            </a:pPr>
            <a:r>
              <a:rPr lang="en-US" dirty="0"/>
              <a:t>library(NLP)</a:t>
            </a:r>
          </a:p>
          <a:p>
            <a:pPr marL="167358" lvl="1" indent="0">
              <a:buNone/>
            </a:pPr>
            <a:r>
              <a:rPr lang="en-US" dirty="0"/>
              <a:t>processed &lt;- </a:t>
            </a:r>
            <a:r>
              <a:rPr lang="en-US" dirty="0" err="1"/>
              <a:t>textProcessor</a:t>
            </a:r>
            <a:r>
              <a:rPr lang="en-US" dirty="0"/>
              <a:t>(data$10, metadata = data)</a:t>
            </a:r>
          </a:p>
          <a:p>
            <a:pPr marL="167358" lvl="1" indent="0">
              <a:buNone/>
            </a:pPr>
            <a:r>
              <a:rPr lang="en-US" dirty="0"/>
              <a:t>processed &lt;- </a:t>
            </a:r>
            <a:r>
              <a:rPr lang="en-US" dirty="0" err="1"/>
              <a:t>textProcessor</a:t>
            </a:r>
            <a:r>
              <a:rPr lang="en-US" dirty="0"/>
              <a:t>(data$Q10, metadata = data)</a:t>
            </a:r>
          </a:p>
          <a:p>
            <a:pPr marL="167358" lvl="1" indent="0">
              <a:buNone/>
            </a:pPr>
            <a:r>
              <a:rPr lang="en-US" dirty="0"/>
              <a:t>out &lt;- </a:t>
            </a:r>
            <a:r>
              <a:rPr lang="en-US" b="1" dirty="0" err="1"/>
              <a:t>prepDocuments</a:t>
            </a:r>
            <a:r>
              <a:rPr lang="en-US" dirty="0"/>
              <a:t>(</a:t>
            </a:r>
            <a:r>
              <a:rPr lang="en-US" dirty="0" err="1"/>
              <a:t>processed$documents</a:t>
            </a:r>
            <a:r>
              <a:rPr lang="en-US" dirty="0"/>
              <a:t>, </a:t>
            </a:r>
            <a:r>
              <a:rPr lang="en-US" dirty="0" err="1"/>
              <a:t>processed$vocab</a:t>
            </a:r>
            <a:r>
              <a:rPr lang="en-US" dirty="0"/>
              <a:t>, </a:t>
            </a:r>
            <a:r>
              <a:rPr lang="en-US" dirty="0" err="1"/>
              <a:t>processed$meta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docs &lt;- </a:t>
            </a:r>
            <a:r>
              <a:rPr lang="en-US" dirty="0" err="1"/>
              <a:t>out$documents</a:t>
            </a:r>
            <a:endParaRPr lang="en-US" dirty="0"/>
          </a:p>
          <a:p>
            <a:pPr marL="167358" lvl="1" indent="0">
              <a:buNone/>
            </a:pPr>
            <a:r>
              <a:rPr lang="en-US" dirty="0"/>
              <a:t>vocab &lt;- out</a:t>
            </a:r>
          </a:p>
          <a:p>
            <a:pPr marL="167358" lvl="1" indent="0">
              <a:buNone/>
            </a:pPr>
            <a:r>
              <a:rPr lang="en-US" dirty="0" err="1"/>
              <a:t>mod.out</a:t>
            </a:r>
            <a:r>
              <a:rPr lang="en-US" dirty="0"/>
              <a:t> &lt;- </a:t>
            </a:r>
            <a:r>
              <a:rPr lang="en-US" b="1" dirty="0" err="1"/>
              <a:t>stm</a:t>
            </a:r>
            <a:r>
              <a:rPr lang="en-US" dirty="0"/>
              <a:t>(</a:t>
            </a:r>
            <a:r>
              <a:rPr lang="en-US" dirty="0" err="1"/>
              <a:t>out$documents</a:t>
            </a:r>
            <a:r>
              <a:rPr lang="en-US" dirty="0"/>
              <a:t>, </a:t>
            </a:r>
            <a:r>
              <a:rPr lang="en-US" dirty="0" err="1"/>
              <a:t>out$vocab</a:t>
            </a:r>
            <a:r>
              <a:rPr lang="en-US" dirty="0"/>
              <a:t>, 15, data=</a:t>
            </a:r>
            <a:r>
              <a:rPr lang="en-US" dirty="0" err="1"/>
              <a:t>out$meta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plot(</a:t>
            </a:r>
            <a:r>
              <a:rPr lang="en-US" dirty="0" err="1"/>
              <a:t>mod.out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B&lt;-</a:t>
            </a:r>
            <a:r>
              <a:rPr lang="en-US" dirty="0" err="1"/>
              <a:t>data.frame</a:t>
            </a:r>
            <a:r>
              <a:rPr lang="en-US" dirty="0"/>
              <a:t>(t(</a:t>
            </a:r>
            <a:r>
              <a:rPr lang="en-US" dirty="0" err="1"/>
              <a:t>labelTopics</a:t>
            </a:r>
            <a:r>
              <a:rPr lang="en-US" dirty="0"/>
              <a:t>(</a:t>
            </a:r>
            <a:r>
              <a:rPr lang="en-US" dirty="0" err="1"/>
              <a:t>mod.out</a:t>
            </a:r>
            <a:r>
              <a:rPr lang="en-US" b="1" dirty="0"/>
              <a:t>, n = 15</a:t>
            </a:r>
            <a:r>
              <a:rPr lang="en-US" dirty="0"/>
              <a:t>)$prob))</a:t>
            </a:r>
          </a:p>
          <a:p>
            <a:pPr marL="167358" lvl="1" indent="0">
              <a:buNone/>
            </a:pPr>
            <a:r>
              <a:rPr lang="en-US" dirty="0"/>
              <a:t>write.csv(B, "q10.csv")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CCE3D-C8E9-4234-999A-6E759F7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in R</a:t>
            </a:r>
          </a:p>
        </p:txBody>
      </p:sp>
    </p:spTree>
    <p:extLst>
      <p:ext uri="{BB962C8B-B14F-4D97-AF65-F5344CB8AC3E}">
        <p14:creationId xmlns:p14="http://schemas.microsoft.com/office/powerpoint/2010/main" val="221074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9E31A-6845-4BFD-9EA2-0624F0689E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67358" lvl="1" indent="0">
              <a:buNone/>
            </a:pPr>
            <a:r>
              <a:rPr lang="en-US" dirty="0"/>
              <a:t>library(</a:t>
            </a:r>
            <a:r>
              <a:rPr lang="en-US" dirty="0" err="1"/>
              <a:t>stm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library(tm)</a:t>
            </a:r>
          </a:p>
          <a:p>
            <a:pPr marL="167358" lvl="1" indent="0">
              <a:buNone/>
            </a:pPr>
            <a:r>
              <a:rPr lang="en-US" dirty="0"/>
              <a:t>library(NLP)</a:t>
            </a:r>
          </a:p>
          <a:p>
            <a:pPr marL="167358" lvl="1" indent="0">
              <a:buNone/>
            </a:pPr>
            <a:r>
              <a:rPr lang="en-US" dirty="0"/>
              <a:t>processed &lt;- </a:t>
            </a:r>
            <a:r>
              <a:rPr lang="en-US" dirty="0" err="1"/>
              <a:t>textProcessor</a:t>
            </a:r>
            <a:r>
              <a:rPr lang="en-US" dirty="0"/>
              <a:t>(data$10, metadata = data)</a:t>
            </a:r>
          </a:p>
          <a:p>
            <a:pPr marL="167358" lvl="1" indent="0">
              <a:buNone/>
            </a:pPr>
            <a:r>
              <a:rPr lang="en-US" dirty="0"/>
              <a:t>processed &lt;- </a:t>
            </a:r>
            <a:r>
              <a:rPr lang="en-US" dirty="0" err="1"/>
              <a:t>textProcessor</a:t>
            </a:r>
            <a:r>
              <a:rPr lang="en-US" dirty="0"/>
              <a:t>(data$Q10, metadata = data)</a:t>
            </a:r>
          </a:p>
          <a:p>
            <a:pPr marL="167358" lvl="1" indent="0">
              <a:buNone/>
            </a:pPr>
            <a:r>
              <a:rPr lang="en-US" dirty="0"/>
              <a:t>out &lt;- </a:t>
            </a:r>
            <a:r>
              <a:rPr lang="en-US" b="1" dirty="0" err="1"/>
              <a:t>prepDocuments</a:t>
            </a:r>
            <a:r>
              <a:rPr lang="en-US" dirty="0"/>
              <a:t>(</a:t>
            </a:r>
            <a:r>
              <a:rPr lang="en-US" dirty="0" err="1"/>
              <a:t>processed$documents</a:t>
            </a:r>
            <a:r>
              <a:rPr lang="en-US" dirty="0"/>
              <a:t>, </a:t>
            </a:r>
            <a:r>
              <a:rPr lang="en-US" dirty="0" err="1"/>
              <a:t>processed$vocab</a:t>
            </a:r>
            <a:r>
              <a:rPr lang="en-US" dirty="0"/>
              <a:t>, </a:t>
            </a:r>
            <a:r>
              <a:rPr lang="en-US" dirty="0" err="1"/>
              <a:t>processed$meta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docs &lt;- </a:t>
            </a:r>
            <a:r>
              <a:rPr lang="en-US" dirty="0" err="1"/>
              <a:t>out$documents</a:t>
            </a:r>
            <a:endParaRPr lang="en-US" dirty="0"/>
          </a:p>
          <a:p>
            <a:pPr marL="167358" lvl="1" indent="0">
              <a:buNone/>
            </a:pPr>
            <a:r>
              <a:rPr lang="en-US" dirty="0"/>
              <a:t>vocab &lt;- out</a:t>
            </a:r>
          </a:p>
          <a:p>
            <a:pPr marL="167358" lvl="1" indent="0">
              <a:buNone/>
            </a:pPr>
            <a:r>
              <a:rPr lang="en-US" dirty="0" err="1"/>
              <a:t>mod.out</a:t>
            </a:r>
            <a:r>
              <a:rPr lang="en-US" dirty="0"/>
              <a:t> &lt;- </a:t>
            </a:r>
            <a:r>
              <a:rPr lang="en-US" b="1" dirty="0" err="1"/>
              <a:t>stm</a:t>
            </a:r>
            <a:r>
              <a:rPr lang="en-US" dirty="0"/>
              <a:t>(</a:t>
            </a:r>
            <a:r>
              <a:rPr lang="en-US" dirty="0" err="1"/>
              <a:t>out$documents</a:t>
            </a:r>
            <a:r>
              <a:rPr lang="en-US" dirty="0"/>
              <a:t>, </a:t>
            </a:r>
            <a:r>
              <a:rPr lang="en-US" dirty="0" err="1"/>
              <a:t>out$vocab</a:t>
            </a:r>
            <a:r>
              <a:rPr lang="en-US" dirty="0"/>
              <a:t>, 15, data=</a:t>
            </a:r>
            <a:r>
              <a:rPr lang="en-US" dirty="0" err="1"/>
              <a:t>out$meta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plot(</a:t>
            </a:r>
            <a:r>
              <a:rPr lang="en-US" dirty="0" err="1"/>
              <a:t>mod.out</a:t>
            </a:r>
            <a:r>
              <a:rPr lang="en-US" dirty="0"/>
              <a:t>)</a:t>
            </a:r>
          </a:p>
          <a:p>
            <a:pPr marL="167358" lvl="1" indent="0">
              <a:buNone/>
            </a:pPr>
            <a:r>
              <a:rPr lang="en-US" dirty="0"/>
              <a:t>B&lt;-</a:t>
            </a:r>
            <a:r>
              <a:rPr lang="en-US" dirty="0" err="1"/>
              <a:t>data.frame</a:t>
            </a:r>
            <a:r>
              <a:rPr lang="en-US" dirty="0"/>
              <a:t>(t(</a:t>
            </a:r>
            <a:r>
              <a:rPr lang="en-US" dirty="0" err="1"/>
              <a:t>labelTopics</a:t>
            </a:r>
            <a:r>
              <a:rPr lang="en-US" dirty="0"/>
              <a:t>(</a:t>
            </a:r>
            <a:r>
              <a:rPr lang="en-US" dirty="0" err="1"/>
              <a:t>mod.out</a:t>
            </a:r>
            <a:r>
              <a:rPr lang="en-US" b="1" dirty="0"/>
              <a:t>, n = 15</a:t>
            </a:r>
            <a:r>
              <a:rPr lang="en-US" dirty="0"/>
              <a:t>)$prob))</a:t>
            </a:r>
          </a:p>
          <a:p>
            <a:pPr marL="167358" lvl="1" indent="0">
              <a:buNone/>
            </a:pPr>
            <a:r>
              <a:rPr lang="en-US" dirty="0"/>
              <a:t>write.csv(B, "q10.csv")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CCE3D-C8E9-4234-999A-6E759F7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in R</a:t>
            </a:r>
          </a:p>
        </p:txBody>
      </p:sp>
    </p:spTree>
    <p:extLst>
      <p:ext uri="{BB962C8B-B14F-4D97-AF65-F5344CB8AC3E}">
        <p14:creationId xmlns:p14="http://schemas.microsoft.com/office/powerpoint/2010/main" val="25136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1F464-5CEE-40EF-A16C-1FBDAA07AB6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4" y="1116013"/>
            <a:ext cx="6065097" cy="3911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17CE44-1D69-4D0B-8929-87F38643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4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7CE44-1D69-4D0B-8929-87F38643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2BD592-6518-461A-82C7-2342A094A6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4" y="1116012"/>
            <a:ext cx="6407166" cy="4132213"/>
          </a:xfrm>
        </p:spPr>
      </p:pic>
    </p:spTree>
    <p:extLst>
      <p:ext uri="{BB962C8B-B14F-4D97-AF65-F5344CB8AC3E}">
        <p14:creationId xmlns:p14="http://schemas.microsoft.com/office/powerpoint/2010/main" val="399884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8E736B-162F-461C-B716-AE4754B47E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973" y="1363569"/>
          <a:ext cx="8008464" cy="3460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712">
                  <a:extLst>
                    <a:ext uri="{9D8B030D-6E8A-4147-A177-3AD203B41FA5}">
                      <a16:colId xmlns:a16="http://schemas.microsoft.com/office/drawing/2014/main" val="2664376281"/>
                    </a:ext>
                  </a:extLst>
                </a:gridCol>
                <a:gridCol w="2875750">
                  <a:extLst>
                    <a:ext uri="{9D8B030D-6E8A-4147-A177-3AD203B41FA5}">
                      <a16:colId xmlns:a16="http://schemas.microsoft.com/office/drawing/2014/main" val="1077906479"/>
                    </a:ext>
                  </a:extLst>
                </a:gridCol>
                <a:gridCol w="1182881">
                  <a:extLst>
                    <a:ext uri="{9D8B030D-6E8A-4147-A177-3AD203B41FA5}">
                      <a16:colId xmlns:a16="http://schemas.microsoft.com/office/drawing/2014/main" val="383381179"/>
                    </a:ext>
                  </a:extLst>
                </a:gridCol>
                <a:gridCol w="2710121">
                  <a:extLst>
                    <a:ext uri="{9D8B030D-6E8A-4147-A177-3AD203B41FA5}">
                      <a16:colId xmlns:a16="http://schemas.microsoft.com/office/drawing/2014/main" val="2913259269"/>
                    </a:ext>
                  </a:extLst>
                </a:gridCol>
              </a:tblGrid>
              <a:tr h="1323547">
                <a:tc>
                  <a:txBody>
                    <a:bodyPr/>
                    <a:lstStyle/>
                    <a:p>
                      <a:endParaRPr lang="en-US" sz="11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i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1400" b="1" i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 about products</a:t>
                      </a:r>
                    </a:p>
                    <a:p>
                      <a:r>
                        <a:rPr lang="en-US" sz="1200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„To </a:t>
                      </a:r>
                      <a:r>
                        <a:rPr lang="en-US" sz="1200" b="1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the product properly</a:t>
                      </a:r>
                      <a:r>
                        <a:rPr lang="en-US" sz="1200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Know all of the Herbalife</a:t>
                      </a:r>
                      <a:r>
                        <a:rPr lang="pl-PL" sz="1200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products</a:t>
                      </a:r>
                      <a:r>
                        <a:rPr lang="en-US" sz="1200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And tell people about supper product and cosmetics.”</a:t>
                      </a:r>
                      <a:endParaRPr lang="pl-PL" sz="1200" i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6413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learn about company</a:t>
                      </a:r>
                      <a:endParaRPr lang="pl-PL" sz="14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2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„To understand </a:t>
                      </a:r>
                      <a:r>
                        <a:rPr lang="en-US" sz="1200" b="1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philosophy and mission of the company</a:t>
                      </a:r>
                      <a:r>
                        <a:rPr lang="en-US" sz="12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People don’t understand what exactly is Herbalife, someone just signed without thinking.”</a:t>
                      </a:r>
                      <a:endParaRPr lang="pl-PL" sz="1200" b="0" i="1" u="none" strike="noStrike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endParaRPr lang="en-US" sz="800" b="0" i="1" u="none" strike="noStrike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24" marR="9724" marT="972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39634"/>
                  </a:ext>
                </a:extLst>
              </a:tr>
              <a:tr h="1265479">
                <a:tc>
                  <a:txBody>
                    <a:bodyPr/>
                    <a:lstStyle/>
                    <a:p>
                      <a:endParaRPr lang="en-US" sz="11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641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become a professional seller</a:t>
                      </a:r>
                    </a:p>
                    <a:p>
                      <a:r>
                        <a:rPr lang="en-US" sz="1200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„To become a professional in the business. Become a personal consultant on nutrition.”</a:t>
                      </a:r>
                      <a:endParaRPr lang="pl-PL" sz="1200" i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900" i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641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more confident and competent</a:t>
                      </a:r>
                    </a:p>
                    <a:p>
                      <a:r>
                        <a:rPr lang="en-US" sz="1200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„Personal development and confidence in their actions, correct behavior in attracting customers.”</a:t>
                      </a:r>
                    </a:p>
                  </a:txBody>
                  <a:tcPr marL="93355" marR="93355" marT="46678" marB="46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664337"/>
                  </a:ext>
                </a:extLst>
              </a:tr>
              <a:tr h="871315">
                <a:tc>
                  <a:txBody>
                    <a:bodyPr/>
                    <a:lstStyle/>
                    <a:p>
                      <a:endParaRPr lang="pl-PL" sz="11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1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641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learn about healthy lifestyle</a:t>
                      </a:r>
                      <a:endParaRPr lang="pl-PL" sz="14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i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„To understand how to lead a healthy life, to understand what it is all about - healthy lifestyle and why you need </a:t>
                      </a:r>
                      <a:r>
                        <a:rPr lang="en-US" sz="1200" i="1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it.”</a:t>
                      </a:r>
                      <a:endParaRPr lang="pl-PL" sz="1200" i="1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i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55" marR="93355" marT="46678" marB="46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D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BE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ABE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313292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D3B6FA2-9A7E-494A-B58C-31FB564D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30" y="2791310"/>
            <a:ext cx="500726" cy="105004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5F3DB3D-B979-4614-8949-E2C62880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38" dirty="0" err="1"/>
              <a:t>Results</a:t>
            </a:r>
            <a:endParaRPr lang="en-US" sz="173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A4043-B27E-4F0C-8FCD-7B5421C48F91}"/>
              </a:ext>
            </a:extLst>
          </p:cNvPr>
          <p:cNvSpPr txBox="1"/>
          <p:nvPr/>
        </p:nvSpPr>
        <p:spPr>
          <a:xfrm>
            <a:off x="1" y="4896210"/>
            <a:ext cx="8503437" cy="38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Q. </a:t>
            </a:r>
            <a:r>
              <a:rPr lang="en-US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Why should Members receive compulsory training when they first join Herbalife Nutrition?</a:t>
            </a:r>
            <a:r>
              <a:rPr lang="pl-PL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GB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N= </a:t>
            </a:r>
            <a:r>
              <a:rPr lang="pl-PL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479. </a:t>
            </a:r>
          </a:p>
          <a:p>
            <a:pPr algn="l"/>
            <a:r>
              <a:rPr lang="pl-PL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RSM</a:t>
            </a:r>
            <a:r>
              <a:rPr lang="en-GB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 Education &amp;</a:t>
            </a:r>
            <a:r>
              <a:rPr lang="pl-PL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GB" sz="91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Training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CA93B-3F90-49D7-8D6F-4CF0DAE49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11" y="1469272"/>
            <a:ext cx="1158401" cy="867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DB226-D4D0-4A28-806E-E7EDA01B8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469" y="1870133"/>
            <a:ext cx="1084960" cy="281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0C2AC-A686-42AB-B5A7-306181925E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" y="2906798"/>
            <a:ext cx="957856" cy="819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EFA193-2D04-482A-BE5F-7A87AD3498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3" y="4037107"/>
            <a:ext cx="665787" cy="7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8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6B33F1-78E7-4C6A-BDF6-1AE4CC7E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Open-ended </a:t>
            </a:r>
            <a:r>
              <a:rPr lang="en-US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CFFB9-5EBD-49DB-9BA9-0F48AD11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44" y="1248396"/>
            <a:ext cx="6345216" cy="39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AA333B-F8DD-418B-A97A-4722445E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surveys … large samples … a huge amount of opened… One week of work</a:t>
            </a:r>
          </a:p>
        </p:txBody>
      </p:sp>
      <p:pic>
        <p:nvPicPr>
          <p:cNvPr id="9" name="Object 3" descr="preencoded.png">
            <a:extLst>
              <a:ext uri="{FF2B5EF4-FFF2-40B4-BE49-F238E27FC236}">
                <a16:creationId xmlns:a16="http://schemas.microsoft.com/office/drawing/2014/main" id="{71E49769-6F91-4D3D-B2C9-AFBB5AB1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9" y="1982139"/>
            <a:ext cx="3219826" cy="1811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E4598B-5E0F-43A2-A8CD-195B6E21C62D}"/>
              </a:ext>
            </a:extLst>
          </p:cNvPr>
          <p:cNvSpPr txBox="1"/>
          <p:nvPr/>
        </p:nvSpPr>
        <p:spPr>
          <a:xfrm>
            <a:off x="1379738" y="3735203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12001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2A93F8-ACCA-4187-BCFC-9D09D708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02" y="1828060"/>
            <a:ext cx="3933825" cy="2276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0FB01A-D871-4563-AAED-1A7C4CFEBEFC}"/>
              </a:ext>
            </a:extLst>
          </p:cNvPr>
          <p:cNvSpPr txBox="1"/>
          <p:nvPr/>
        </p:nvSpPr>
        <p:spPr>
          <a:xfrm>
            <a:off x="5760352" y="3735203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5005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7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AA333B-F8DD-418B-A97A-4722445E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surveys … large samples … a huge amount of open-ended questions… One week of work</a:t>
            </a:r>
          </a:p>
        </p:txBody>
      </p:sp>
      <p:pic>
        <p:nvPicPr>
          <p:cNvPr id="9" name="Object 3" descr="preencoded.png">
            <a:extLst>
              <a:ext uri="{FF2B5EF4-FFF2-40B4-BE49-F238E27FC236}">
                <a16:creationId xmlns:a16="http://schemas.microsoft.com/office/drawing/2014/main" id="{71E49769-6F91-4D3D-B2C9-AFBB5AB1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9" y="1982139"/>
            <a:ext cx="3219826" cy="1811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E4598B-5E0F-43A2-A8CD-195B6E21C62D}"/>
              </a:ext>
            </a:extLst>
          </p:cNvPr>
          <p:cNvSpPr txBox="1"/>
          <p:nvPr/>
        </p:nvSpPr>
        <p:spPr>
          <a:xfrm>
            <a:off x="1379738" y="3735203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12001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2A93F8-ACCA-4187-BCFC-9D09D708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02" y="1828060"/>
            <a:ext cx="3933825" cy="2276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0FB01A-D871-4563-AAED-1A7C4CFEBEFC}"/>
              </a:ext>
            </a:extLst>
          </p:cNvPr>
          <p:cNvSpPr txBox="1"/>
          <p:nvPr/>
        </p:nvSpPr>
        <p:spPr>
          <a:xfrm>
            <a:off x="5760352" y="3735203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5005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46B3B-F4C6-4A26-B7E6-392A3FDE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876" y="1122614"/>
            <a:ext cx="4216377" cy="2459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91991-4683-4BC0-B166-BB880C4C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674" y="1358977"/>
            <a:ext cx="4077965" cy="237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4FD90-50D4-4CE9-855D-FC74E0DE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01" y="2341372"/>
            <a:ext cx="3613853" cy="2108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197AB-9A9E-4775-91C6-DB304560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374" y="2609593"/>
            <a:ext cx="3452794" cy="2014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945EE-4516-414F-BF04-C6BCEE68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21" y="2807914"/>
            <a:ext cx="3283291" cy="1915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128B7-4F42-41AE-8C9B-8581F44D5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328" y="2846556"/>
            <a:ext cx="3412137" cy="1990413"/>
          </a:xfrm>
          <a:prstGeom prst="rect">
            <a:avLst/>
          </a:prstGeom>
        </p:spPr>
      </p:pic>
      <p:pic>
        <p:nvPicPr>
          <p:cNvPr id="1026" name="Picture 2" descr="Domu Starców, Demencja, Człowiek, Stary, Wiek">
            <a:extLst>
              <a:ext uri="{FF2B5EF4-FFF2-40B4-BE49-F238E27FC236}">
                <a16:creationId xmlns:a16="http://schemas.microsoft.com/office/drawing/2014/main" id="{5136314E-6FC6-4CC0-AAEC-478A84F2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44" y="1122614"/>
            <a:ext cx="6205235" cy="41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615F08-6107-4E96-9EF5-93F535CF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87" y="1482434"/>
            <a:ext cx="8008466" cy="900113"/>
          </a:xfrm>
        </p:spPr>
        <p:txBody>
          <a:bodyPr/>
          <a:lstStyle/>
          <a:p>
            <a:r>
              <a:rPr lang="en-US"/>
              <a:t>What we can do?</a:t>
            </a:r>
          </a:p>
        </p:txBody>
      </p:sp>
    </p:spTree>
    <p:extLst>
      <p:ext uri="{BB962C8B-B14F-4D97-AF65-F5344CB8AC3E}">
        <p14:creationId xmlns:p14="http://schemas.microsoft.com/office/powerpoint/2010/main" val="21304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ngry superman GIF">
            <a:extLst>
              <a:ext uri="{FF2B5EF4-FFF2-40B4-BE49-F238E27FC236}">
                <a16:creationId xmlns:a16="http://schemas.microsoft.com/office/drawing/2014/main" id="{6DEAA106-D999-40F6-8232-2C785E259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7675" y="2547938"/>
            <a:ext cx="1265606" cy="126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Znalezione obrazy dla zapytania superman gif for presentation download">
            <a:extLst>
              <a:ext uri="{FF2B5EF4-FFF2-40B4-BE49-F238E27FC236}">
                <a16:creationId xmlns:a16="http://schemas.microsoft.com/office/drawing/2014/main" id="{282C4F9D-6BB9-422E-9654-8541458D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59" y="14678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batman gif">
            <a:extLst>
              <a:ext uri="{FF2B5EF4-FFF2-40B4-BE49-F238E27FC236}">
                <a16:creationId xmlns:a16="http://schemas.microsoft.com/office/drawing/2014/main" id="{59BD7247-DEAD-4C67-9771-8725F1E0A5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59" y="2451303"/>
            <a:ext cx="2002022" cy="20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nalezione obrazy dla zapytania spiderman gif">
            <a:extLst>
              <a:ext uri="{FF2B5EF4-FFF2-40B4-BE49-F238E27FC236}">
                <a16:creationId xmlns:a16="http://schemas.microsoft.com/office/drawing/2014/main" id="{15AF3AEE-72F3-4368-B966-0D37DBAC97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63" y="1584528"/>
            <a:ext cx="3859350" cy="1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F402B0-198D-459B-B9AF-77744268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heroes?</a:t>
            </a:r>
          </a:p>
        </p:txBody>
      </p:sp>
      <p:sp>
        <p:nvSpPr>
          <p:cNvPr id="4" name="AutoShape 2" descr="angry superman GIF">
            <a:extLst>
              <a:ext uri="{FF2B5EF4-FFF2-40B4-BE49-F238E27FC236}">
                <a16:creationId xmlns:a16="http://schemas.microsoft.com/office/drawing/2014/main" id="{6DEAA106-D999-40F6-8232-2C785E259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7675" y="2547938"/>
            <a:ext cx="1265606" cy="126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Znalezione obrazy dla zapytania superman gif for presentation download">
            <a:extLst>
              <a:ext uri="{FF2B5EF4-FFF2-40B4-BE49-F238E27FC236}">
                <a16:creationId xmlns:a16="http://schemas.microsoft.com/office/drawing/2014/main" id="{282C4F9D-6BB9-422E-9654-8541458D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35" y="14288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batman gif">
            <a:extLst>
              <a:ext uri="{FF2B5EF4-FFF2-40B4-BE49-F238E27FC236}">
                <a16:creationId xmlns:a16="http://schemas.microsoft.com/office/drawing/2014/main" id="{59BD7247-DEAD-4C67-9771-8725F1E0A5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87" y="1419336"/>
            <a:ext cx="2002022" cy="20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nalezione obrazy dla zapytania spiderman gif">
            <a:extLst>
              <a:ext uri="{FF2B5EF4-FFF2-40B4-BE49-F238E27FC236}">
                <a16:creationId xmlns:a16="http://schemas.microsoft.com/office/drawing/2014/main" id="{15AF3AEE-72F3-4368-B966-0D37DBAC97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28" y="1509104"/>
            <a:ext cx="3859350" cy="1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nalezione obrazy dla zapytania r program">
            <a:extLst>
              <a:ext uri="{FF2B5EF4-FFF2-40B4-BE49-F238E27FC236}">
                <a16:creationId xmlns:a16="http://schemas.microsoft.com/office/drawing/2014/main" id="{FDC18756-A43D-41BA-9174-289B5CB4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4" y="856828"/>
            <a:ext cx="4758291" cy="368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9E31A-6845-4BFD-9EA2-0624F0689E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data&lt;- translate(dataset = data_1, 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GB" dirty="0" err="1"/>
              <a:t>content.field</a:t>
            </a:r>
            <a:r>
              <a:rPr lang="en-GB" dirty="0"/>
              <a:t> = 'Q10', </a:t>
            </a:r>
            <a:r>
              <a:rPr lang="en-GB" dirty="0" err="1"/>
              <a:t>google.api.key</a:t>
            </a:r>
            <a:r>
              <a:rPr lang="en-GB" dirty="0"/>
              <a:t> = </a:t>
            </a:r>
            <a:r>
              <a:rPr lang="en-GB" dirty="0" err="1"/>
              <a:t>my.api.key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GB" dirty="0" err="1"/>
              <a:t>source.lang</a:t>
            </a:r>
            <a:r>
              <a:rPr lang="en-GB" dirty="0"/>
              <a:t> = '</a:t>
            </a:r>
            <a:r>
              <a:rPr lang="en-GB" dirty="0" err="1"/>
              <a:t>ge</a:t>
            </a:r>
            <a:r>
              <a:rPr lang="en-GB" dirty="0"/>
              <a:t>', </a:t>
            </a:r>
            <a:r>
              <a:rPr lang="en-GB" dirty="0" err="1"/>
              <a:t>target.lang</a:t>
            </a:r>
            <a:r>
              <a:rPr lang="en-GB" dirty="0"/>
              <a:t> = '</a:t>
            </a:r>
            <a:r>
              <a:rPr lang="en-GB" dirty="0" err="1"/>
              <a:t>en</a:t>
            </a:r>
            <a:r>
              <a:rPr lang="en-GB" dirty="0"/>
              <a:t>')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CCE3D-C8E9-4234-999A-6E759F7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with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56A24-7298-44A0-B396-0E1337B2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539"/>
            <a:ext cx="8821738" cy="49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6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9E31A-6845-4BFD-9EA2-0624F0689E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data&lt;- translate(dataset = data_1, 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GB" dirty="0" err="1"/>
              <a:t>content.field</a:t>
            </a:r>
            <a:r>
              <a:rPr lang="en-GB" dirty="0"/>
              <a:t> = 'Q10', </a:t>
            </a:r>
            <a:r>
              <a:rPr lang="en-GB" dirty="0" err="1"/>
              <a:t>google.api.key</a:t>
            </a:r>
            <a:r>
              <a:rPr lang="en-GB" dirty="0"/>
              <a:t> = </a:t>
            </a:r>
            <a:r>
              <a:rPr lang="en-GB" dirty="0" err="1"/>
              <a:t>my.api.key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GB" dirty="0" err="1"/>
              <a:t>source.lang</a:t>
            </a:r>
            <a:r>
              <a:rPr lang="en-GB" dirty="0"/>
              <a:t> = '</a:t>
            </a:r>
            <a:r>
              <a:rPr lang="en-GB" dirty="0" err="1"/>
              <a:t>ge</a:t>
            </a:r>
            <a:r>
              <a:rPr lang="en-GB" dirty="0"/>
              <a:t>', </a:t>
            </a:r>
            <a:r>
              <a:rPr lang="en-GB" dirty="0" err="1"/>
              <a:t>target.lang</a:t>
            </a:r>
            <a:r>
              <a:rPr lang="en-GB" dirty="0"/>
              <a:t> = '</a:t>
            </a:r>
            <a:r>
              <a:rPr lang="en-GB" dirty="0" err="1"/>
              <a:t>en</a:t>
            </a:r>
            <a:r>
              <a:rPr lang="en-GB" dirty="0"/>
              <a:t>')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CCE3D-C8E9-4234-999A-6E759F7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with R</a:t>
            </a:r>
          </a:p>
        </p:txBody>
      </p:sp>
    </p:spTree>
    <p:extLst>
      <p:ext uri="{BB962C8B-B14F-4D97-AF65-F5344CB8AC3E}">
        <p14:creationId xmlns:p14="http://schemas.microsoft.com/office/powerpoint/2010/main" val="21693555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8868" tIns="48868" rIns="48868" bIns="48868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8868" tIns="48868" rIns="48868" bIns="48868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89464D3B0C54ABFB6402C3C73D3B3" ma:contentTypeVersion="6" ma:contentTypeDescription="Create a new document." ma:contentTypeScope="" ma:versionID="39145a65157478b9a961c528b126ebe3">
  <xsd:schema xmlns:xsd="http://www.w3.org/2001/XMLSchema" xmlns:xs="http://www.w3.org/2001/XMLSchema" xmlns:p="http://schemas.microsoft.com/office/2006/metadata/properties" xmlns:ns1="http://schemas.microsoft.com/sharepoint/v3" xmlns:ns2="b4b69f11-7d26-4b62-982a-d4899e54054d" targetNamespace="http://schemas.microsoft.com/office/2006/metadata/properties" ma:root="true" ma:fieldsID="b69a3b2958f49561829a6c0c8583a7c7" ns1:_="" ns2:_="">
    <xsd:import namespace="http://schemas.microsoft.com/sharepoint/v3"/>
    <xsd:import namespace="b4b69f11-7d26-4b62-982a-d4899e54054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b69f11-7d26-4b62-982a-d4899e54054d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6A0F6-9B11-4AD0-8EB9-205B68CBB50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2E798FE-9CFE-4284-AC27-381B25A96F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F56963-5233-4745-AE12-112AC92D2D7E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4b69f11-7d26-4b62-982a-d4899e54054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985393B-23E6-4252-B1A4-E41FB64FD6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b69f11-7d26-4b62-982a-d4899e540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14836</TotalTime>
  <Words>584</Words>
  <Application>Microsoft Office PowerPoint</Application>
  <PresentationFormat>Custom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</vt:lpstr>
      <vt:lpstr>Times New Roman</vt:lpstr>
      <vt:lpstr>Master</vt:lpstr>
      <vt:lpstr>R in marketing surveys - how to speed up the analysis of open ended questions</vt:lpstr>
      <vt:lpstr>Open-ended questions</vt:lpstr>
      <vt:lpstr>Many surveys … large samples … a huge amount of opened… One week of work</vt:lpstr>
      <vt:lpstr>Many surveys … large samples … a huge amount of open-ended questions… One week of work</vt:lpstr>
      <vt:lpstr>What we can do?</vt:lpstr>
      <vt:lpstr>PowerPoint Presentation</vt:lpstr>
      <vt:lpstr>Any heroes?</vt:lpstr>
      <vt:lpstr>Translate with R</vt:lpstr>
      <vt:lpstr>Translate with R</vt:lpstr>
      <vt:lpstr>Topic modeling in R</vt:lpstr>
      <vt:lpstr>Topic modeling in R</vt:lpstr>
      <vt:lpstr>Topic modeling in R</vt:lpstr>
      <vt:lpstr>Topic modeling in R</vt:lpstr>
      <vt:lpstr>Results</vt:lpstr>
      <vt:lpstr>Results</vt:lpstr>
      <vt:lpstr>Results</vt:lpstr>
    </vt:vector>
  </TitlesOfParts>
  <Company>Herbalife Nutrition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Worldwide Marketing - Creative Operations</dc:creator>
  <cp:lastModifiedBy>Agnieszka Otreba - Szklarczyk</cp:lastModifiedBy>
  <cp:revision>664</cp:revision>
  <cp:lastPrinted>2018-07-12T01:23:51Z</cp:lastPrinted>
  <dcterms:modified xsi:type="dcterms:W3CDTF">2019-09-29T13:41:41Z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0x01010067389464D3B0C54ABFB6402C3C73D3B3</vt:lpwstr>
  </property>
</Properties>
</file>