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pl" sz="1200">
                <a:solidFill>
                  <a:schemeClr val="dk1"/>
                </a:solidFill>
              </a:rPr>
              <a:t> hello, My name is Ola Grudziąż, I’m the Master Studies student from University of Warsaw, faculty of Mathematics, Informatics and Mechanics, I’m also a member of already mentioned here  MI</a:t>
            </a:r>
            <a:r>
              <a:rPr baseline="30000" lang="pl" sz="1200">
                <a:solidFill>
                  <a:schemeClr val="dk1"/>
                </a:solidFill>
              </a:rPr>
              <a:t>2</a:t>
            </a:r>
            <a:r>
              <a:rPr lang="pl" sz="1200">
                <a:solidFill>
                  <a:schemeClr val="dk1"/>
                </a:solidFill>
              </a:rPr>
              <a:t> group. </a:t>
            </a:r>
            <a:r>
              <a:rPr lang="pl"/>
              <a:t>a year ago i was working  at the warsaw university of technology and  I was dealing with biological and medical analyses and model interpretability. For a year now I have been conducting a completely new type of research as a mother of a wonderful son Grześ.</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For the next 17 minutes I will tell you about what I think is an interesting tool that can help some mathematicians to communicate for example with doctors.</a:t>
            </a:r>
            <a:r>
              <a:rPr lang="pl"/>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199019717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199019717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an example of investigating of changing values in prediction can be a partial dependency plots given on a slide.</a:t>
            </a:r>
            <a:endParaRPr/>
          </a:p>
          <a:p>
            <a:pPr indent="0" lvl="0" marL="0" rtl="0" algn="l">
              <a:spcBef>
                <a:spcPts val="0"/>
              </a:spcBef>
              <a:spcAft>
                <a:spcPts val="0"/>
              </a:spcAft>
              <a:buNone/>
            </a:pPr>
            <a:r>
              <a:rPr lang="pl"/>
              <a:t>We see in what way prediction will change with changes in chosen variable for all observations.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1896f1f6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1896f1f6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l"/>
              <a:t>Local is how our model reacts to changes in the data for a specific observation.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1896f1f6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1896f1f6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More precisely we get new observations with specific values of variables and we can analyze how the prediction would change for observations with a change of one of the coordinates.Locally, the prediction might only depend linearly or monotonically on some features, rather than having a complex dependence on them.</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199019717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199019717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for exampmle, In lime method we want to find simpler dependency for given observation, rather than given by model.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1896f1f6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1896f1f6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Additionally, for the new observation we can examine what are the contributions of particular variables to the predictions - it allows us to find the most existent variables in this case.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199019717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199019717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The contributions of the variables can be extracted using the breakdown algorithm. we see which factors increase the prediction and which decrease 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158622b24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158622b24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In our lab many tools have been created around the interpretation of different models of machine learning. These are largely R packages but also libraries for python. We have impleneted methods for both model specific (foe example randomForest) and model agnostic (independent from the model type)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158622b24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158622b24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After the introduction to interpretability we will move to the regions concerning one of the statistical domains and more precisely to the analysis of survival.</a:t>
            </a:r>
            <a:endParaRPr/>
          </a:p>
          <a:p>
            <a:pPr indent="0" lvl="0" marL="0" rtl="0" algn="l">
              <a:spcBef>
                <a:spcPts val="0"/>
              </a:spcBef>
              <a:spcAft>
                <a:spcPts val="0"/>
              </a:spcAft>
              <a:buClr>
                <a:schemeClr val="dk1"/>
              </a:buClr>
              <a:buSzPts val="1100"/>
              <a:buFont typeface="Arial"/>
              <a:buNone/>
            </a:pPr>
            <a:r>
              <a:rPr lang="pl"/>
              <a:t>Generally speaking, we want to estimate the time that will elapse to any event. The event can be the death of a patient, a device failure or an employee's departure from the company.</a:t>
            </a:r>
            <a:endParaRPr/>
          </a:p>
          <a:p>
            <a:pPr indent="0" lvl="0" marL="0" rtl="0" algn="l">
              <a:spcBef>
                <a:spcPts val="0"/>
              </a:spcBef>
              <a:spcAft>
                <a:spcPts val="0"/>
              </a:spcAft>
              <a:buClr>
                <a:schemeClr val="dk1"/>
              </a:buClr>
              <a:buSzPts val="1100"/>
              <a:buFont typeface="Arial"/>
              <a:buNone/>
            </a:pPr>
            <a:r>
              <a:rPr lang="pl"/>
              <a:t>An important difference in terms of survival analysis models is the form of the explained variable. There is no prediction value here, e.g. the price of an apartment per square metre. Our prediction consists of two parts, the aforementioned time and the so-called observation status. The status is related to censoring</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1896f1f6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1896f1f6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chemeClr val="dk1"/>
                </a:solidFill>
              </a:rPr>
              <a:t>Censoring is used for those observations for which the event took place before or after the observation period (but it is not known exactly when), they are called respectively left- and right-censorsed data.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1989c521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1989c521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One of the basic tools of survival analysis is Kaplan Meier's estimator, which is used to estimate the survival function)</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158622b24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158622b24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solidFill>
                  <a:schemeClr val="dk1"/>
                </a:solidFill>
              </a:rPr>
              <a:t>First of all, we're gonna figure out what's underneath the concept of interpretability.</a:t>
            </a:r>
            <a:endParaRPr>
              <a:solidFill>
                <a:schemeClr val="dk1"/>
              </a:solidFill>
            </a:endParaRPr>
          </a:p>
          <a:p>
            <a:pPr indent="0" lvl="0" marL="0" rtl="0" algn="l">
              <a:spcBef>
                <a:spcPts val="0"/>
              </a:spcBef>
              <a:spcAft>
                <a:spcPts val="0"/>
              </a:spcAft>
              <a:buNone/>
            </a:pPr>
            <a:r>
              <a:rPr lang="pl">
                <a:solidFill>
                  <a:schemeClr val="dk1"/>
                </a:solidFill>
              </a:rPr>
              <a:t>Interpret means to explain or to present in understandable terms. Explanation can be answer to a why question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158622b24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158622b24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One of the basic tools of survival analysis is Kaplan Meier's estimator, which is used to estimate the survival function)</a:t>
            </a:r>
            <a:endParaRPr/>
          </a:p>
          <a:p>
            <a:pPr indent="0" lvl="0" marL="0" rtl="0" algn="l">
              <a:spcBef>
                <a:spcPts val="0"/>
              </a:spcBef>
              <a:spcAft>
                <a:spcPts val="0"/>
              </a:spcAft>
              <a:buNone/>
            </a:pPr>
            <a:r>
              <a:rPr lang="pl"/>
              <a:t>T stands for time of an event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199019717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199019717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199019717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19901971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pl"/>
              <a:t>estimator is an product of factors in which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199019717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199019717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1745b7c6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1745b7c6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The Kaplan-Meier estimator graph is a plot consisting of descending steps which, with large numbers of samples, approximate the true function of survival. The curve between the</a:t>
            </a:r>
            <a:endParaRPr/>
          </a:p>
          <a:p>
            <a:pPr indent="0" lvl="0" marL="0" rtl="0" algn="l">
              <a:spcBef>
                <a:spcPts val="0"/>
              </a:spcBef>
              <a:spcAft>
                <a:spcPts val="0"/>
              </a:spcAft>
              <a:buNone/>
            </a:pPr>
            <a:r>
              <a:rPr lang="pl"/>
              <a:t>individual points of events is a constant function. an example of plot for Kaplan-Meier estimators for two groups rx=A and rx=B.  On x axis we have all time points form our data and on y axis we have the survival probability/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158622b24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158622b24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as we know survival models are used primarilly in medicine and churn analysis. As I said at the beginning of this presentation i have worked with doctors and each time I used a machine learning model, it took us a long time to analyse the results. </a:t>
            </a:r>
            <a:r>
              <a:rPr lang="pl"/>
              <a:t>Due to the fact that in cooperation with doctors very often the results are burdened with a specific responsibility, because for example, we are looking for a factor causing some disease, we want to know as accurately as possible why we have found one and not another answer to the model on our data. That's what made us create the package with explanators for the survival analysis models.  Visualisations of methods in survxai are based on survival curves.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1d5c1ac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1d5c1ac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In our package we have used four methods for interpretability for survival models based on methods developed for wider classes of models.</a:t>
            </a:r>
            <a:endParaRPr/>
          </a:p>
          <a:p>
            <a:pPr indent="0" lvl="0" marL="0" rtl="0" algn="l">
              <a:spcBef>
                <a:spcPts val="0"/>
              </a:spcBef>
              <a:spcAft>
                <a:spcPts val="0"/>
              </a:spcAft>
              <a:buNone/>
            </a:pPr>
            <a:r>
              <a:rPr lang="pl"/>
              <a:t>These methods are model performance , ceteris paribus , breakdown and partial dependency plots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1d5c1ac1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1d5c1ac1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On the charts, we obtain a kind of new scenarios of situations in which we freeze the value of a selected variable. Next, calculate how the average survival curves for our observations</a:t>
            </a:r>
            <a:endParaRPr/>
          </a:p>
          <a:p>
            <a:pPr indent="0" lvl="0" marL="0" rtl="0" algn="l">
              <a:spcBef>
                <a:spcPts val="0"/>
              </a:spcBef>
              <a:spcAft>
                <a:spcPts val="0"/>
              </a:spcAft>
              <a:buClr>
                <a:schemeClr val="dk1"/>
              </a:buClr>
              <a:buSzPts val="1100"/>
              <a:buFont typeface="Arial"/>
              <a:buNone/>
            </a:pPr>
            <a:r>
              <a:rPr lang="pl"/>
              <a:t>for other variables will change. By showing the relationship between survival probability and the value of a variable in this way, we can easily see which value of the variable causes the most significant differences in prediction.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1d5c1ac1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1d5c1ac1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just as in the case of most models we rely on the examination of the residuals so for models of survival analysis we have a measure used to evaluate the model. This measure is the so-called brier score. It is a predictive error taken as the difference between the true observation status and what we get from the estimated survival function.</a:t>
            </a:r>
            <a:endParaRPr/>
          </a:p>
          <a:p>
            <a:pPr indent="0" lvl="0" marL="0" rtl="0" algn="l">
              <a:spcBef>
                <a:spcPts val="0"/>
              </a:spcBef>
              <a:spcAft>
                <a:spcPts val="0"/>
              </a:spcAft>
              <a:buClr>
                <a:schemeClr val="dk1"/>
              </a:buClr>
              <a:buSzPts val="1100"/>
              <a:buFont typeface="Arial"/>
              <a:buNone/>
            </a:pPr>
            <a:r>
              <a:rPr lang="pl"/>
              <a:t>The graphic representation of this measure is the so-called </a:t>
            </a:r>
            <a:r>
              <a:rPr lang="pl"/>
              <a:t>prediction error curves that represent prediction error for the periods in the data, i.e., what is the time distribution of our errors.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1d5c1ac1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1d5c1ac1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This method is based on breakdown algotithm in which we permute the values of all variables and gets their contributuons in prediction. </a:t>
            </a:r>
            <a:r>
              <a:rPr lang="pl"/>
              <a:t>I use the steps of this algorithm to adapt its operation to the survival analysis models. I look for variables that have the greatest contribution to the prediction and placed them in descending order. we compute the contribution to o one time point which can be easily set for example it can be a median time. breakdown for survival models helps to understand which factors drive the survvial probability.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1896f1f6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1896f1f6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chemeClr val="dk1"/>
                </a:solidFill>
              </a:rPr>
              <a:t>As far as I know there is no specific, mathematical definition of interpretability (tzm so with epsilons and deltas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1d5c1ac1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1d5c1ac1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Another method related to local explanations of machine learning models is Ceteris Paribus Profile. They present the model response around a single point in the feature space. In our case, these profiles show how survival curves change with change in the values of the individual variables in the model in new observation  Every single panel shows how a model prediction (survival curve) would change if only a single variable were altered. It is useful for what-if reasoning. Each curve in a panel is related to a different value of the selected variable.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1d5c1ac1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1d5c1ac1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a package with full documentation and cheatsheet are available on the cran</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1745b7c6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1745b7c6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survxai  development verison as most of our projects are in an open repository on lab github. if you want to collaborate you are welcome.</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1896f1f6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1896f1f6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at the very end, a small announcement. We are looking for people interested in developing artificial intelligence methods to work in our lab. You can find more information at the address visible on the screen or on Facebook.</a:t>
            </a:r>
            <a:endParaRPr/>
          </a:p>
          <a:p>
            <a:pPr indent="0" lvl="0" marL="0" rtl="0" algn="l">
              <a:spcBef>
                <a:spcPts val="0"/>
              </a:spcBef>
              <a:spcAft>
                <a:spcPts val="0"/>
              </a:spcAft>
              <a:buClr>
                <a:schemeClr val="dk1"/>
              </a:buClr>
              <a:buSzPts val="1100"/>
              <a:buFont typeface="Arial"/>
              <a:buNone/>
            </a:pPr>
            <a:r>
              <a:rPr lang="pl"/>
              <a:t>thats the end of my presentation, thank you for your attention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1896f1f6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1896f1f6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solidFill>
                  <a:schemeClr val="dk1"/>
                </a:solidFill>
              </a:rPr>
              <a:t>In the context of data analysis, interpretability can be treated as an understanding of the results of analysis or model prediction. We do our best to make explanations of even complicated models easy to understand, not necessarily by people who have mathematical knowledge and know the basics of models.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1745b7c60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1745b7c60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Unfortunately, we are very often confronted with the situation as in the picture. </a:t>
            </a:r>
            <a:endParaRPr/>
          </a:p>
          <a:p>
            <a:pPr indent="0" lvl="0" marL="0" rtl="0" algn="l">
              <a:spcBef>
                <a:spcPts val="0"/>
              </a:spcBef>
              <a:spcAft>
                <a:spcPts val="0"/>
              </a:spcAft>
              <a:buNone/>
            </a:pPr>
            <a:r>
              <a:rPr lang="pl"/>
              <a:t>It is the complicated models that give us better results.More, accuracy cannot stand alone for buiding trust on our models because of possible overfitting of the model, correlations of the features and noise in the data.</a:t>
            </a:r>
            <a:r>
              <a:rPr lang="pl">
                <a:solidFill>
                  <a:schemeClr val="dk1"/>
                </a:solidFill>
              </a:rPr>
              <a:t> That is why we need methods to explain how they work.</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158622b2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158622b2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Before I go to explanations for models of survival analysis models will present the general division of explanations. We distinguish between global and local explanations.</a:t>
            </a:r>
            <a:endParaRPr/>
          </a:p>
          <a:p>
            <a:pPr indent="0" lvl="0" marL="0" rtl="0" algn="l">
              <a:spcBef>
                <a:spcPts val="0"/>
              </a:spcBef>
              <a:spcAft>
                <a:spcPts val="0"/>
              </a:spcAft>
              <a:buNone/>
            </a:pPr>
            <a:r>
              <a:rPr lang="pl"/>
              <a:t>Gloabal is about how the whole model behaves.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1896f1f6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1896f1f6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We may consider the model of performace in this case, i.e. explanations based on errors made by the model. This type is very helpful in comparing goodness of models.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199019717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199019717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An example of a quality study models shows a slide.</a:t>
            </a:r>
            <a:endParaRPr/>
          </a:p>
          <a:p>
            <a:pPr indent="0" lvl="0" marL="0" rtl="0" algn="l">
              <a:spcBef>
                <a:spcPts val="0"/>
              </a:spcBef>
              <a:spcAft>
                <a:spcPts val="0"/>
              </a:spcAft>
              <a:buNone/>
            </a:pPr>
            <a:r>
              <a:rPr lang="pl"/>
              <a:t>we see two models and distribution of their absolute values of residuals.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1896f1f6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1896f1f6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on the other hand, we can focus on the model response for the selected variable, i.e. how the value of the prediction can vary depending on the value of the explanatory variable.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hyperlink" Target="https://slideplayer.com/slide/5878133/" TargetMode="External"/><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hyperlink" Target="https://slideplayer.com/slide/5878133/" TargetMode="External"/><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hristophm.github.io/interpretable-ml-book/terminology.html" TargetMode="External"/><Relationship Id="rId4" Type="http://schemas.openxmlformats.org/officeDocument/2006/relationships/image" Target="../media/image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pl">
                <a:solidFill>
                  <a:srgbClr val="493C89"/>
                </a:solidFill>
              </a:rPr>
              <a:t>Interpretable survival models</a:t>
            </a:r>
            <a:endParaRPr b="1">
              <a:solidFill>
                <a:srgbClr val="493C89"/>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“survxai” package</a:t>
            </a:r>
            <a:endParaRPr>
              <a:solidFill>
                <a:srgbClr val="493C89"/>
              </a:solidFill>
            </a:endParaRPr>
          </a:p>
          <a:p>
            <a:pPr indent="0" lvl="0" marL="0" rtl="0" algn="ctr">
              <a:spcBef>
                <a:spcPts val="0"/>
              </a:spcBef>
              <a:spcAft>
                <a:spcPts val="0"/>
              </a:spcAft>
              <a:buNone/>
            </a:pPr>
            <a:r>
              <a:t/>
            </a:r>
            <a:endParaRPr>
              <a:solidFill>
                <a:srgbClr val="493C89"/>
              </a:solidFill>
            </a:endParaRPr>
          </a:p>
          <a:p>
            <a:pPr indent="0" lvl="0" marL="0" rtl="0" algn="ctr">
              <a:spcBef>
                <a:spcPts val="0"/>
              </a:spcBef>
              <a:spcAft>
                <a:spcPts val="0"/>
              </a:spcAft>
              <a:buNone/>
            </a:pPr>
            <a:r>
              <a:rPr lang="pl" sz="2200">
                <a:solidFill>
                  <a:srgbClr val="493C89"/>
                </a:solidFill>
              </a:rPr>
              <a:t>Aleksandra Grudziąż, </a:t>
            </a:r>
            <a:r>
              <a:rPr lang="pl" sz="2200">
                <a:solidFill>
                  <a:srgbClr val="4A3C89"/>
                </a:solidFill>
              </a:rPr>
              <a:t>MI</a:t>
            </a:r>
            <a:r>
              <a:rPr baseline="30000" lang="pl" sz="2200">
                <a:solidFill>
                  <a:srgbClr val="4A3C89"/>
                </a:solidFill>
              </a:rPr>
              <a:t>2</a:t>
            </a:r>
            <a:r>
              <a:rPr lang="pl" sz="2200">
                <a:solidFill>
                  <a:srgbClr val="4A3C89"/>
                </a:solidFill>
              </a:rPr>
              <a:t> Group</a:t>
            </a:r>
            <a:endParaRPr sz="2200">
              <a:solidFill>
                <a:srgbClr val="493C89"/>
              </a:solidFill>
            </a:endParaRPr>
          </a:p>
          <a:p>
            <a:pPr indent="0" lvl="0" marL="0" rtl="0" algn="ctr">
              <a:spcBef>
                <a:spcPts val="0"/>
              </a:spcBef>
              <a:spcAft>
                <a:spcPts val="0"/>
              </a:spcAft>
              <a:buNone/>
            </a:pPr>
            <a:r>
              <a:rPr lang="pl" sz="1800">
                <a:solidFill>
                  <a:srgbClr val="493C89"/>
                </a:solidFill>
              </a:rPr>
              <a:t>Warsaw, 29.09.2019</a:t>
            </a:r>
            <a:endParaRPr sz="1800">
              <a:solidFill>
                <a:srgbClr val="493C89"/>
              </a:solidFill>
            </a:endParaRPr>
          </a:p>
        </p:txBody>
      </p:sp>
      <p:pic>
        <p:nvPicPr>
          <p:cNvPr id="56" name="Google Shape;56;p13"/>
          <p:cNvPicPr preferRelativeResize="0"/>
          <p:nvPr/>
        </p:nvPicPr>
        <p:blipFill>
          <a:blip r:embed="rId3">
            <a:alphaModFix/>
          </a:blip>
          <a:stretch>
            <a:fillRect/>
          </a:stretch>
        </p:blipFill>
        <p:spPr>
          <a:xfrm>
            <a:off x="8523750" y="4485659"/>
            <a:ext cx="620250" cy="6578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4" name="Google Shape;124;p22"/>
          <p:cNvPicPr preferRelativeResize="0"/>
          <p:nvPr/>
        </p:nvPicPr>
        <p:blipFill>
          <a:blip r:embed="rId3">
            <a:alphaModFix/>
          </a:blip>
          <a:stretch>
            <a:fillRect/>
          </a:stretch>
        </p:blipFill>
        <p:spPr>
          <a:xfrm>
            <a:off x="0" y="228600"/>
            <a:ext cx="9144000" cy="457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Global and local performance</a:t>
            </a:r>
            <a:endParaRPr>
              <a:solidFill>
                <a:srgbClr val="493C89"/>
              </a:solidFill>
            </a:endParaRPr>
          </a:p>
          <a:p>
            <a:pPr indent="0" lvl="0" marL="0" rtl="0" algn="ctr">
              <a:spcBef>
                <a:spcPts val="0"/>
              </a:spcBef>
              <a:spcAft>
                <a:spcPts val="0"/>
              </a:spcAft>
              <a:buNone/>
            </a:pPr>
            <a:r>
              <a:t/>
            </a:r>
            <a:endParaRPr>
              <a:solidFill>
                <a:srgbClr val="493C89"/>
              </a:solidFill>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000000"/>
                </a:solidFill>
              </a:rPr>
              <a:t>Global: </a:t>
            </a:r>
            <a:endParaRPr>
              <a:solidFill>
                <a:srgbClr val="000000"/>
              </a:solidFill>
            </a:endParaRPr>
          </a:p>
          <a:p>
            <a:pPr indent="-342900" lvl="0" marL="457200" rtl="0" algn="l">
              <a:spcBef>
                <a:spcPts val="1600"/>
              </a:spcBef>
              <a:spcAft>
                <a:spcPts val="0"/>
              </a:spcAft>
              <a:buClr>
                <a:srgbClr val="000000"/>
              </a:buClr>
              <a:buSzPts val="1800"/>
              <a:buChar char="●"/>
            </a:pPr>
            <a:r>
              <a:rPr lang="pl">
                <a:solidFill>
                  <a:srgbClr val="000000"/>
                </a:solidFill>
              </a:rPr>
              <a:t>model performance</a:t>
            </a:r>
            <a:endParaRPr>
              <a:solidFill>
                <a:srgbClr val="000000"/>
              </a:solidFill>
            </a:endParaRPr>
          </a:p>
          <a:p>
            <a:pPr indent="-342900" lvl="0" marL="457200" rtl="0" algn="l">
              <a:spcBef>
                <a:spcPts val="0"/>
              </a:spcBef>
              <a:spcAft>
                <a:spcPts val="0"/>
              </a:spcAft>
              <a:buClr>
                <a:srgbClr val="000000"/>
              </a:buClr>
              <a:buSzPts val="1800"/>
              <a:buChar char="●"/>
            </a:pPr>
            <a:r>
              <a:rPr lang="pl">
                <a:solidFill>
                  <a:srgbClr val="000000"/>
                </a:solidFill>
              </a:rPr>
              <a:t>changes in chosen variable</a:t>
            </a:r>
            <a:endParaRPr>
              <a:solidFill>
                <a:srgbClr val="000000"/>
              </a:solidFill>
            </a:endParaRPr>
          </a:p>
          <a:p>
            <a:pPr indent="0" lvl="0" marL="0" rtl="0" algn="l">
              <a:spcBef>
                <a:spcPts val="1600"/>
              </a:spcBef>
              <a:spcAft>
                <a:spcPts val="1600"/>
              </a:spcAft>
              <a:buNone/>
            </a:pPr>
            <a:r>
              <a:rPr lang="pl">
                <a:solidFill>
                  <a:srgbClr val="000000"/>
                </a:solidFill>
              </a:rPr>
              <a:t>Local:</a:t>
            </a:r>
            <a:endParaRPr>
              <a:solidFill>
                <a:srgbClr val="000000"/>
              </a:solidFill>
            </a:endParaRPr>
          </a:p>
        </p:txBody>
      </p:sp>
      <p:pic>
        <p:nvPicPr>
          <p:cNvPr id="131" name="Google Shape;131;p23"/>
          <p:cNvPicPr preferRelativeResize="0"/>
          <p:nvPr/>
        </p:nvPicPr>
        <p:blipFill>
          <a:blip r:embed="rId3">
            <a:alphaModFix/>
          </a:blip>
          <a:stretch>
            <a:fillRect/>
          </a:stretch>
        </p:blipFill>
        <p:spPr>
          <a:xfrm>
            <a:off x="8523750" y="4485659"/>
            <a:ext cx="620250" cy="6578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Global and local performance</a:t>
            </a:r>
            <a:endParaRPr>
              <a:solidFill>
                <a:srgbClr val="493C89"/>
              </a:solidFill>
            </a:endParaRPr>
          </a:p>
          <a:p>
            <a:pPr indent="0" lvl="0" marL="0" rtl="0" algn="ctr">
              <a:spcBef>
                <a:spcPts val="0"/>
              </a:spcBef>
              <a:spcAft>
                <a:spcPts val="0"/>
              </a:spcAft>
              <a:buNone/>
            </a:pPr>
            <a:r>
              <a:t/>
            </a:r>
            <a:endParaRPr>
              <a:solidFill>
                <a:srgbClr val="493C89"/>
              </a:solidFill>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000000"/>
                </a:solidFill>
              </a:rPr>
              <a:t>Global: </a:t>
            </a:r>
            <a:endParaRPr>
              <a:solidFill>
                <a:srgbClr val="000000"/>
              </a:solidFill>
            </a:endParaRPr>
          </a:p>
          <a:p>
            <a:pPr indent="-342900" lvl="0" marL="457200" rtl="0" algn="l">
              <a:spcBef>
                <a:spcPts val="1600"/>
              </a:spcBef>
              <a:spcAft>
                <a:spcPts val="0"/>
              </a:spcAft>
              <a:buClr>
                <a:srgbClr val="000000"/>
              </a:buClr>
              <a:buSzPts val="1800"/>
              <a:buChar char="●"/>
            </a:pPr>
            <a:r>
              <a:rPr lang="pl">
                <a:solidFill>
                  <a:srgbClr val="000000"/>
                </a:solidFill>
              </a:rPr>
              <a:t>model performance</a:t>
            </a:r>
            <a:endParaRPr>
              <a:solidFill>
                <a:srgbClr val="000000"/>
              </a:solidFill>
            </a:endParaRPr>
          </a:p>
          <a:p>
            <a:pPr indent="-342900" lvl="0" marL="457200" rtl="0" algn="l">
              <a:spcBef>
                <a:spcPts val="0"/>
              </a:spcBef>
              <a:spcAft>
                <a:spcPts val="0"/>
              </a:spcAft>
              <a:buClr>
                <a:srgbClr val="000000"/>
              </a:buClr>
              <a:buSzPts val="1800"/>
              <a:buChar char="●"/>
            </a:pPr>
            <a:r>
              <a:rPr lang="pl">
                <a:solidFill>
                  <a:srgbClr val="000000"/>
                </a:solidFill>
              </a:rPr>
              <a:t>changes in chosen variable</a:t>
            </a:r>
            <a:endParaRPr>
              <a:solidFill>
                <a:srgbClr val="000000"/>
              </a:solidFill>
            </a:endParaRPr>
          </a:p>
          <a:p>
            <a:pPr indent="0" lvl="0" marL="0" rtl="0" algn="l">
              <a:spcBef>
                <a:spcPts val="1600"/>
              </a:spcBef>
              <a:spcAft>
                <a:spcPts val="0"/>
              </a:spcAft>
              <a:buNone/>
            </a:pPr>
            <a:r>
              <a:rPr lang="pl">
                <a:solidFill>
                  <a:srgbClr val="000000"/>
                </a:solidFill>
              </a:rPr>
              <a:t>Local:</a:t>
            </a:r>
            <a:endParaRPr>
              <a:solidFill>
                <a:srgbClr val="000000"/>
              </a:solidFill>
            </a:endParaRPr>
          </a:p>
          <a:p>
            <a:pPr indent="-342900" lvl="0" marL="457200" rtl="0" algn="l">
              <a:spcBef>
                <a:spcPts val="1600"/>
              </a:spcBef>
              <a:spcAft>
                <a:spcPts val="0"/>
              </a:spcAft>
              <a:buClr>
                <a:srgbClr val="000000"/>
              </a:buClr>
              <a:buSzPts val="1800"/>
              <a:buChar char="●"/>
            </a:pPr>
            <a:r>
              <a:rPr lang="pl">
                <a:solidFill>
                  <a:srgbClr val="000000"/>
                </a:solidFill>
              </a:rPr>
              <a:t>changes in new observation, dependency on features</a:t>
            </a:r>
            <a:endParaRPr>
              <a:solidFill>
                <a:srgbClr val="000000"/>
              </a:solidFill>
            </a:endParaRPr>
          </a:p>
          <a:p>
            <a:pPr indent="0" lvl="0" marL="0" rtl="0" algn="l">
              <a:spcBef>
                <a:spcPts val="1600"/>
              </a:spcBef>
              <a:spcAft>
                <a:spcPts val="1600"/>
              </a:spcAft>
              <a:buNone/>
            </a:pPr>
            <a:r>
              <a:t/>
            </a:r>
            <a:endParaRPr/>
          </a:p>
        </p:txBody>
      </p:sp>
      <p:pic>
        <p:nvPicPr>
          <p:cNvPr id="138" name="Google Shape;138;p24"/>
          <p:cNvPicPr preferRelativeResize="0"/>
          <p:nvPr/>
        </p:nvPicPr>
        <p:blipFill>
          <a:blip r:embed="rId3">
            <a:alphaModFix/>
          </a:blip>
          <a:stretch>
            <a:fillRect/>
          </a:stretch>
        </p:blipFill>
        <p:spPr>
          <a:xfrm>
            <a:off x="8523750" y="4485659"/>
            <a:ext cx="620250" cy="6578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5" name="Google Shape;145;p25"/>
          <p:cNvPicPr preferRelativeResize="0"/>
          <p:nvPr/>
        </p:nvPicPr>
        <p:blipFill>
          <a:blip r:embed="rId3">
            <a:alphaModFix/>
          </a:blip>
          <a:stretch>
            <a:fillRect/>
          </a:stretch>
        </p:blipFill>
        <p:spPr>
          <a:xfrm>
            <a:off x="457200" y="152400"/>
            <a:ext cx="7938950" cy="493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Global and local performance</a:t>
            </a:r>
            <a:endParaRPr>
              <a:solidFill>
                <a:srgbClr val="493C89"/>
              </a:solidFill>
            </a:endParaRPr>
          </a:p>
          <a:p>
            <a:pPr indent="0" lvl="0" marL="0" rtl="0" algn="ctr">
              <a:spcBef>
                <a:spcPts val="0"/>
              </a:spcBef>
              <a:spcAft>
                <a:spcPts val="0"/>
              </a:spcAft>
              <a:buNone/>
            </a:pPr>
            <a:r>
              <a:t/>
            </a:r>
            <a:endParaRPr>
              <a:solidFill>
                <a:srgbClr val="493C89"/>
              </a:solidFill>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000000"/>
                </a:solidFill>
              </a:rPr>
              <a:t>Global: </a:t>
            </a:r>
            <a:endParaRPr>
              <a:solidFill>
                <a:srgbClr val="000000"/>
              </a:solidFill>
            </a:endParaRPr>
          </a:p>
          <a:p>
            <a:pPr indent="-342900" lvl="0" marL="457200" rtl="0" algn="l">
              <a:spcBef>
                <a:spcPts val="1600"/>
              </a:spcBef>
              <a:spcAft>
                <a:spcPts val="0"/>
              </a:spcAft>
              <a:buClr>
                <a:srgbClr val="000000"/>
              </a:buClr>
              <a:buSzPts val="1800"/>
              <a:buChar char="●"/>
            </a:pPr>
            <a:r>
              <a:rPr lang="pl">
                <a:solidFill>
                  <a:srgbClr val="000000"/>
                </a:solidFill>
              </a:rPr>
              <a:t>model performance</a:t>
            </a:r>
            <a:endParaRPr>
              <a:solidFill>
                <a:srgbClr val="000000"/>
              </a:solidFill>
            </a:endParaRPr>
          </a:p>
          <a:p>
            <a:pPr indent="-342900" lvl="0" marL="457200" rtl="0" algn="l">
              <a:spcBef>
                <a:spcPts val="0"/>
              </a:spcBef>
              <a:spcAft>
                <a:spcPts val="0"/>
              </a:spcAft>
              <a:buClr>
                <a:srgbClr val="000000"/>
              </a:buClr>
              <a:buSzPts val="1800"/>
              <a:buChar char="●"/>
            </a:pPr>
            <a:r>
              <a:rPr lang="pl">
                <a:solidFill>
                  <a:srgbClr val="000000"/>
                </a:solidFill>
              </a:rPr>
              <a:t>changes in chosen variable</a:t>
            </a:r>
            <a:endParaRPr>
              <a:solidFill>
                <a:srgbClr val="000000"/>
              </a:solidFill>
            </a:endParaRPr>
          </a:p>
          <a:p>
            <a:pPr indent="0" lvl="0" marL="0" rtl="0" algn="l">
              <a:spcBef>
                <a:spcPts val="1600"/>
              </a:spcBef>
              <a:spcAft>
                <a:spcPts val="0"/>
              </a:spcAft>
              <a:buNone/>
            </a:pPr>
            <a:r>
              <a:rPr lang="pl">
                <a:solidFill>
                  <a:srgbClr val="000000"/>
                </a:solidFill>
              </a:rPr>
              <a:t>Local:</a:t>
            </a:r>
            <a:endParaRPr>
              <a:solidFill>
                <a:srgbClr val="000000"/>
              </a:solidFill>
            </a:endParaRPr>
          </a:p>
          <a:p>
            <a:pPr indent="-342900" lvl="0" marL="457200" rtl="0" algn="l">
              <a:spcBef>
                <a:spcPts val="1600"/>
              </a:spcBef>
              <a:spcAft>
                <a:spcPts val="0"/>
              </a:spcAft>
              <a:buClr>
                <a:srgbClr val="000000"/>
              </a:buClr>
              <a:buSzPts val="1800"/>
              <a:buChar char="●"/>
            </a:pPr>
            <a:r>
              <a:rPr lang="pl">
                <a:solidFill>
                  <a:srgbClr val="000000"/>
                </a:solidFill>
              </a:rPr>
              <a:t>changes in new observation, dependency on features</a:t>
            </a:r>
            <a:endParaRPr>
              <a:solidFill>
                <a:srgbClr val="000000"/>
              </a:solidFill>
            </a:endParaRPr>
          </a:p>
          <a:p>
            <a:pPr indent="-342900" lvl="0" marL="457200" rtl="0" algn="l">
              <a:spcBef>
                <a:spcPts val="0"/>
              </a:spcBef>
              <a:spcAft>
                <a:spcPts val="0"/>
              </a:spcAft>
              <a:buClr>
                <a:srgbClr val="000000"/>
              </a:buClr>
              <a:buSzPts val="1800"/>
              <a:buChar char="●"/>
            </a:pPr>
            <a:r>
              <a:rPr lang="pl">
                <a:solidFill>
                  <a:srgbClr val="000000"/>
                </a:solidFill>
              </a:rPr>
              <a:t>contribution of variables</a:t>
            </a:r>
            <a:endParaRPr>
              <a:solidFill>
                <a:srgbClr val="000000"/>
              </a:solidFill>
            </a:endParaRPr>
          </a:p>
          <a:p>
            <a:pPr indent="0" lvl="0" marL="0" rtl="0" algn="l">
              <a:spcBef>
                <a:spcPts val="1600"/>
              </a:spcBef>
              <a:spcAft>
                <a:spcPts val="1600"/>
              </a:spcAft>
              <a:buNone/>
            </a:pPr>
            <a:r>
              <a:t/>
            </a:r>
            <a:endParaRPr/>
          </a:p>
        </p:txBody>
      </p:sp>
      <p:pic>
        <p:nvPicPr>
          <p:cNvPr id="152" name="Google Shape;152;p26"/>
          <p:cNvPicPr preferRelativeResize="0"/>
          <p:nvPr/>
        </p:nvPicPr>
        <p:blipFill>
          <a:blip r:embed="rId3">
            <a:alphaModFix/>
          </a:blip>
          <a:stretch>
            <a:fillRect/>
          </a:stretch>
        </p:blipFill>
        <p:spPr>
          <a:xfrm>
            <a:off x="8523750" y="4485659"/>
            <a:ext cx="620250" cy="6578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27"/>
          <p:cNvPicPr preferRelativeResize="0"/>
          <p:nvPr/>
        </p:nvPicPr>
        <p:blipFill>
          <a:blip r:embed="rId3">
            <a:alphaModFix/>
          </a:blip>
          <a:stretch>
            <a:fillRect/>
          </a:stretch>
        </p:blipFill>
        <p:spPr>
          <a:xfrm>
            <a:off x="0" y="595053"/>
            <a:ext cx="9144000" cy="39533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DrWhy.AI </a:t>
            </a:r>
            <a:r>
              <a:rPr lang="pl">
                <a:solidFill>
                  <a:srgbClr val="493C89"/>
                </a:solidFill>
              </a:rPr>
              <a:t>universe</a:t>
            </a:r>
            <a:endParaRPr>
              <a:solidFill>
                <a:srgbClr val="493C89"/>
              </a:solidFill>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28"/>
          <p:cNvPicPr preferRelativeResize="0"/>
          <p:nvPr/>
        </p:nvPicPr>
        <p:blipFill>
          <a:blip r:embed="rId3">
            <a:alphaModFix/>
          </a:blip>
          <a:stretch>
            <a:fillRect/>
          </a:stretch>
        </p:blipFill>
        <p:spPr>
          <a:xfrm>
            <a:off x="0" y="847675"/>
            <a:ext cx="9144001" cy="3555051"/>
          </a:xfrm>
          <a:prstGeom prst="rect">
            <a:avLst/>
          </a:prstGeom>
          <a:noFill/>
          <a:ln>
            <a:noFill/>
          </a:ln>
        </p:spPr>
      </p:pic>
      <p:pic>
        <p:nvPicPr>
          <p:cNvPr id="167" name="Google Shape;167;p28"/>
          <p:cNvPicPr preferRelativeResize="0"/>
          <p:nvPr/>
        </p:nvPicPr>
        <p:blipFill>
          <a:blip r:embed="rId4">
            <a:alphaModFix/>
          </a:blip>
          <a:stretch>
            <a:fillRect/>
          </a:stretch>
        </p:blipFill>
        <p:spPr>
          <a:xfrm>
            <a:off x="8523750" y="4485659"/>
            <a:ext cx="620250" cy="6578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29"/>
          <p:cNvPicPr preferRelativeResize="0"/>
          <p:nvPr/>
        </p:nvPicPr>
        <p:blipFill rotWithShape="1">
          <a:blip r:embed="rId3">
            <a:alphaModFix/>
          </a:blip>
          <a:srcRect b="0" l="11940" r="0" t="0"/>
          <a:stretch/>
        </p:blipFill>
        <p:spPr>
          <a:xfrm>
            <a:off x="4569450" y="331925"/>
            <a:ext cx="4844206" cy="4125775"/>
          </a:xfrm>
          <a:prstGeom prst="rect">
            <a:avLst/>
          </a:prstGeom>
          <a:noFill/>
          <a:ln>
            <a:noFill/>
          </a:ln>
        </p:spPr>
      </p:pic>
      <p:sp>
        <p:nvSpPr>
          <p:cNvPr id="173" name="Google Shape;173;p29"/>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S</a:t>
            </a:r>
            <a:r>
              <a:rPr lang="pl">
                <a:solidFill>
                  <a:srgbClr val="493C89"/>
                </a:solidFill>
              </a:rPr>
              <a:t>urvival analysis</a:t>
            </a:r>
            <a:endParaRPr>
              <a:solidFill>
                <a:srgbClr val="493C89"/>
              </a:solidFill>
            </a:endParaRPr>
          </a:p>
        </p:txBody>
      </p:sp>
      <p:sp>
        <p:nvSpPr>
          <p:cNvPr id="174" name="Google Shape;174;p29">
            <a:hlinkClick r:id="rId4"/>
          </p:cNvPr>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000000"/>
                </a:solidFill>
              </a:rPr>
              <a:t>E</a:t>
            </a:r>
            <a:r>
              <a:rPr lang="pl">
                <a:solidFill>
                  <a:srgbClr val="000000"/>
                </a:solidFill>
              </a:rPr>
              <a:t>xamining the time until the event occurs</a:t>
            </a:r>
            <a:endParaRPr>
              <a:solidFill>
                <a:srgbClr val="000000"/>
              </a:solidFill>
            </a:endParaRPr>
          </a:p>
          <a:p>
            <a:pPr indent="0" lvl="0" marL="0" rtl="0" algn="l">
              <a:spcBef>
                <a:spcPts val="1600"/>
              </a:spcBef>
              <a:spcAft>
                <a:spcPts val="1600"/>
              </a:spcAft>
              <a:buNone/>
            </a:pPr>
            <a:r>
              <a:t/>
            </a:r>
            <a:endParaRPr/>
          </a:p>
        </p:txBody>
      </p:sp>
      <p:pic>
        <p:nvPicPr>
          <p:cNvPr id="175" name="Google Shape;175;p29"/>
          <p:cNvPicPr preferRelativeResize="0"/>
          <p:nvPr/>
        </p:nvPicPr>
        <p:blipFill>
          <a:blip r:embed="rId5">
            <a:alphaModFix/>
          </a:blip>
          <a:stretch>
            <a:fillRect/>
          </a:stretch>
        </p:blipFill>
        <p:spPr>
          <a:xfrm>
            <a:off x="8523750" y="4485659"/>
            <a:ext cx="620250" cy="657841"/>
          </a:xfrm>
          <a:prstGeom prst="rect">
            <a:avLst/>
          </a:prstGeom>
          <a:noFill/>
          <a:ln>
            <a:noFill/>
          </a:ln>
        </p:spPr>
      </p:pic>
      <p:sp>
        <p:nvSpPr>
          <p:cNvPr id="176" name="Google Shape;176;p29"/>
          <p:cNvSpPr txBox="1"/>
          <p:nvPr/>
        </p:nvSpPr>
        <p:spPr>
          <a:xfrm>
            <a:off x="4686075" y="4218550"/>
            <a:ext cx="58551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900"/>
              <a:t>Source: Survival Analysis A Brief Introduction. https://slideplayer.com/slide/5878133/</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30"/>
          <p:cNvPicPr preferRelativeResize="0"/>
          <p:nvPr/>
        </p:nvPicPr>
        <p:blipFill rotWithShape="1">
          <a:blip r:embed="rId3">
            <a:alphaModFix/>
          </a:blip>
          <a:srcRect b="0" l="11940" r="0" t="0"/>
          <a:stretch/>
        </p:blipFill>
        <p:spPr>
          <a:xfrm>
            <a:off x="4569450" y="331925"/>
            <a:ext cx="4844206" cy="4125775"/>
          </a:xfrm>
          <a:prstGeom prst="rect">
            <a:avLst/>
          </a:prstGeom>
          <a:noFill/>
          <a:ln>
            <a:noFill/>
          </a:ln>
        </p:spPr>
      </p:pic>
      <p:sp>
        <p:nvSpPr>
          <p:cNvPr id="182" name="Google Shape;182;p30"/>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Survival analysis</a:t>
            </a:r>
            <a:endParaRPr>
              <a:solidFill>
                <a:srgbClr val="493C89"/>
              </a:solidFill>
            </a:endParaRPr>
          </a:p>
        </p:txBody>
      </p:sp>
      <p:sp>
        <p:nvSpPr>
          <p:cNvPr id="183" name="Google Shape;183;p30">
            <a:hlinkClick r:id="rId4"/>
          </p:cNvPr>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000000"/>
                </a:solidFill>
              </a:rPr>
              <a:t>Examining the time until the event occurs</a:t>
            </a:r>
            <a:endParaRPr>
              <a:solidFill>
                <a:srgbClr val="000000"/>
              </a:solidFill>
            </a:endParaRPr>
          </a:p>
          <a:p>
            <a:pPr indent="0" lvl="0" marL="0" rtl="0" algn="l">
              <a:spcBef>
                <a:spcPts val="1600"/>
              </a:spcBef>
              <a:spcAft>
                <a:spcPts val="0"/>
              </a:spcAft>
              <a:buNone/>
            </a:pPr>
            <a:r>
              <a:rPr lang="pl">
                <a:solidFill>
                  <a:srgbClr val="000000"/>
                </a:solidFill>
              </a:rPr>
              <a:t>Censoring</a:t>
            </a:r>
            <a:endParaRPr>
              <a:solidFill>
                <a:srgbClr val="000000"/>
              </a:solidFill>
            </a:endParaRPr>
          </a:p>
          <a:p>
            <a:pPr indent="0" lvl="0" marL="0" rtl="0" algn="l">
              <a:spcBef>
                <a:spcPts val="1600"/>
              </a:spcBef>
              <a:spcAft>
                <a:spcPts val="1600"/>
              </a:spcAft>
              <a:buNone/>
            </a:pPr>
            <a:r>
              <a:t/>
            </a:r>
            <a:endParaRPr/>
          </a:p>
        </p:txBody>
      </p:sp>
      <p:pic>
        <p:nvPicPr>
          <p:cNvPr id="184" name="Google Shape;184;p30"/>
          <p:cNvPicPr preferRelativeResize="0"/>
          <p:nvPr/>
        </p:nvPicPr>
        <p:blipFill>
          <a:blip r:embed="rId5">
            <a:alphaModFix/>
          </a:blip>
          <a:stretch>
            <a:fillRect/>
          </a:stretch>
        </p:blipFill>
        <p:spPr>
          <a:xfrm>
            <a:off x="8523750" y="4485659"/>
            <a:ext cx="620250" cy="657841"/>
          </a:xfrm>
          <a:prstGeom prst="rect">
            <a:avLst/>
          </a:prstGeom>
          <a:noFill/>
          <a:ln>
            <a:noFill/>
          </a:ln>
        </p:spPr>
      </p:pic>
      <p:sp>
        <p:nvSpPr>
          <p:cNvPr id="185" name="Google Shape;185;p30"/>
          <p:cNvSpPr txBox="1"/>
          <p:nvPr/>
        </p:nvSpPr>
        <p:spPr>
          <a:xfrm>
            <a:off x="4686075" y="4218550"/>
            <a:ext cx="58551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900"/>
              <a:t>Source: Survival Analysis A Brief Introduction. https://slideplayer.com/slide/5878133/</a:t>
            </a: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Kaplan-Meier estimator </a:t>
            </a:r>
            <a:endParaRPr>
              <a:solidFill>
                <a:srgbClr val="493C89"/>
              </a:solidFill>
            </a:endParaRPr>
          </a:p>
        </p:txBody>
      </p:sp>
      <p:pic>
        <p:nvPicPr>
          <p:cNvPr id="191" name="Google Shape;191;p31"/>
          <p:cNvPicPr preferRelativeResize="0"/>
          <p:nvPr/>
        </p:nvPicPr>
        <p:blipFill>
          <a:blip r:embed="rId3">
            <a:alphaModFix/>
          </a:blip>
          <a:stretch>
            <a:fillRect/>
          </a:stretch>
        </p:blipFill>
        <p:spPr>
          <a:xfrm>
            <a:off x="8523750" y="4485659"/>
            <a:ext cx="620250" cy="6578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Interpretability</a:t>
            </a:r>
            <a:endParaRPr>
              <a:solidFill>
                <a:srgbClr val="493C89"/>
              </a:solidFill>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solidFill>
                  <a:srgbClr val="000000"/>
                </a:solidFill>
              </a:rPr>
              <a:t>Explanation is an answer to a why-question.</a:t>
            </a:r>
            <a:endParaRPr sz="14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63" name="Google Shape;63;p14"/>
          <p:cNvPicPr preferRelativeResize="0"/>
          <p:nvPr/>
        </p:nvPicPr>
        <p:blipFill>
          <a:blip r:embed="rId3">
            <a:alphaModFix/>
          </a:blip>
          <a:stretch>
            <a:fillRect/>
          </a:stretch>
        </p:blipFill>
        <p:spPr>
          <a:xfrm>
            <a:off x="8523750" y="4485659"/>
            <a:ext cx="620250" cy="657841"/>
          </a:xfrm>
          <a:prstGeom prst="rect">
            <a:avLst/>
          </a:prstGeom>
          <a:noFill/>
          <a:ln>
            <a:noFill/>
          </a:ln>
        </p:spPr>
      </p:pic>
      <p:sp>
        <p:nvSpPr>
          <p:cNvPr id="64" name="Google Shape;64;p14"/>
          <p:cNvSpPr txBox="1"/>
          <p:nvPr/>
        </p:nvSpPr>
        <p:spPr>
          <a:xfrm>
            <a:off x="297900" y="1849650"/>
            <a:ext cx="5763900" cy="6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32"/>
          <p:cNvPicPr preferRelativeResize="0"/>
          <p:nvPr/>
        </p:nvPicPr>
        <p:blipFill rotWithShape="1">
          <a:blip r:embed="rId3">
            <a:alphaModFix/>
          </a:blip>
          <a:srcRect b="88312" l="0" r="0" t="0"/>
          <a:stretch/>
        </p:blipFill>
        <p:spPr>
          <a:xfrm>
            <a:off x="-82400" y="482225"/>
            <a:ext cx="8433073" cy="572700"/>
          </a:xfrm>
          <a:prstGeom prst="rect">
            <a:avLst/>
          </a:prstGeom>
          <a:noFill/>
          <a:ln>
            <a:noFill/>
          </a:ln>
        </p:spPr>
      </p:pic>
      <p:sp>
        <p:nvSpPr>
          <p:cNvPr id="197" name="Google Shape;197;p32"/>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Kaplan-Meier estimator </a:t>
            </a:r>
            <a:endParaRPr>
              <a:solidFill>
                <a:srgbClr val="493C89"/>
              </a:solidFill>
            </a:endParaRPr>
          </a:p>
        </p:txBody>
      </p:sp>
      <p:pic>
        <p:nvPicPr>
          <p:cNvPr id="198" name="Google Shape;198;p32"/>
          <p:cNvPicPr preferRelativeResize="0"/>
          <p:nvPr/>
        </p:nvPicPr>
        <p:blipFill>
          <a:blip r:embed="rId4">
            <a:alphaModFix/>
          </a:blip>
          <a:stretch>
            <a:fillRect/>
          </a:stretch>
        </p:blipFill>
        <p:spPr>
          <a:xfrm>
            <a:off x="8523750" y="4485659"/>
            <a:ext cx="620250" cy="65784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33"/>
          <p:cNvPicPr preferRelativeResize="0"/>
          <p:nvPr/>
        </p:nvPicPr>
        <p:blipFill rotWithShape="1">
          <a:blip r:embed="rId3">
            <a:alphaModFix/>
          </a:blip>
          <a:srcRect b="81629" l="0" r="0" t="0"/>
          <a:stretch/>
        </p:blipFill>
        <p:spPr>
          <a:xfrm>
            <a:off x="-82400" y="482225"/>
            <a:ext cx="8433073" cy="900224"/>
          </a:xfrm>
          <a:prstGeom prst="rect">
            <a:avLst/>
          </a:prstGeom>
          <a:noFill/>
          <a:ln>
            <a:noFill/>
          </a:ln>
        </p:spPr>
      </p:pic>
      <p:sp>
        <p:nvSpPr>
          <p:cNvPr id="204" name="Google Shape;204;p33"/>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Kaplan-Meier estimator </a:t>
            </a:r>
            <a:endParaRPr>
              <a:solidFill>
                <a:srgbClr val="493C89"/>
              </a:solidFill>
            </a:endParaRPr>
          </a:p>
        </p:txBody>
      </p:sp>
      <p:pic>
        <p:nvPicPr>
          <p:cNvPr id="205" name="Google Shape;205;p33"/>
          <p:cNvPicPr preferRelativeResize="0"/>
          <p:nvPr/>
        </p:nvPicPr>
        <p:blipFill>
          <a:blip r:embed="rId4">
            <a:alphaModFix/>
          </a:blip>
          <a:stretch>
            <a:fillRect/>
          </a:stretch>
        </p:blipFill>
        <p:spPr>
          <a:xfrm>
            <a:off x="8523750" y="4485659"/>
            <a:ext cx="620250" cy="65784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4"/>
          <p:cNvPicPr preferRelativeResize="0"/>
          <p:nvPr/>
        </p:nvPicPr>
        <p:blipFill rotWithShape="1">
          <a:blip r:embed="rId3">
            <a:alphaModFix/>
          </a:blip>
          <a:srcRect b="51964" l="0" r="0" t="0"/>
          <a:stretch/>
        </p:blipFill>
        <p:spPr>
          <a:xfrm>
            <a:off x="-82400" y="482225"/>
            <a:ext cx="8433073" cy="2353824"/>
          </a:xfrm>
          <a:prstGeom prst="rect">
            <a:avLst/>
          </a:prstGeom>
          <a:noFill/>
          <a:ln>
            <a:noFill/>
          </a:ln>
        </p:spPr>
      </p:pic>
      <p:sp>
        <p:nvSpPr>
          <p:cNvPr id="211" name="Google Shape;211;p34"/>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Kaplan-Meier estimator </a:t>
            </a:r>
            <a:endParaRPr>
              <a:solidFill>
                <a:srgbClr val="493C89"/>
              </a:solidFill>
            </a:endParaRPr>
          </a:p>
        </p:txBody>
      </p:sp>
      <p:pic>
        <p:nvPicPr>
          <p:cNvPr id="212" name="Google Shape;212;p34"/>
          <p:cNvPicPr preferRelativeResize="0"/>
          <p:nvPr/>
        </p:nvPicPr>
        <p:blipFill>
          <a:blip r:embed="rId4">
            <a:alphaModFix/>
          </a:blip>
          <a:stretch>
            <a:fillRect/>
          </a:stretch>
        </p:blipFill>
        <p:spPr>
          <a:xfrm>
            <a:off x="8523750" y="4485659"/>
            <a:ext cx="620250" cy="65784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Google Shape;217;p35"/>
          <p:cNvPicPr preferRelativeResize="0"/>
          <p:nvPr/>
        </p:nvPicPr>
        <p:blipFill>
          <a:blip r:embed="rId3">
            <a:alphaModFix/>
          </a:blip>
          <a:stretch>
            <a:fillRect/>
          </a:stretch>
        </p:blipFill>
        <p:spPr>
          <a:xfrm>
            <a:off x="-82400" y="482225"/>
            <a:ext cx="8433073" cy="4900299"/>
          </a:xfrm>
          <a:prstGeom prst="rect">
            <a:avLst/>
          </a:prstGeom>
          <a:noFill/>
          <a:ln>
            <a:noFill/>
          </a:ln>
        </p:spPr>
      </p:pic>
      <p:sp>
        <p:nvSpPr>
          <p:cNvPr id="218" name="Google Shape;218;p35"/>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Kaplan-Meier estimator </a:t>
            </a:r>
            <a:endParaRPr>
              <a:solidFill>
                <a:srgbClr val="493C89"/>
              </a:solidFill>
            </a:endParaRPr>
          </a:p>
        </p:txBody>
      </p:sp>
      <p:pic>
        <p:nvPicPr>
          <p:cNvPr id="219" name="Google Shape;219;p35"/>
          <p:cNvPicPr preferRelativeResize="0"/>
          <p:nvPr/>
        </p:nvPicPr>
        <p:blipFill>
          <a:blip r:embed="rId4">
            <a:alphaModFix/>
          </a:blip>
          <a:stretch>
            <a:fillRect/>
          </a:stretch>
        </p:blipFill>
        <p:spPr>
          <a:xfrm>
            <a:off x="8523750" y="4485659"/>
            <a:ext cx="620250" cy="657841"/>
          </a:xfrm>
          <a:prstGeom prst="rect">
            <a:avLst/>
          </a:prstGeom>
          <a:noFill/>
          <a:ln>
            <a:noFill/>
          </a:ln>
        </p:spPr>
      </p:pic>
      <p:sp>
        <p:nvSpPr>
          <p:cNvPr id="220" name="Google Shape;220;p35"/>
          <p:cNvSpPr/>
          <p:nvPr/>
        </p:nvSpPr>
        <p:spPr>
          <a:xfrm>
            <a:off x="233800" y="2795375"/>
            <a:ext cx="335400" cy="254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6" name="Google Shape;226;p36"/>
          <p:cNvPicPr preferRelativeResize="0"/>
          <p:nvPr/>
        </p:nvPicPr>
        <p:blipFill>
          <a:blip r:embed="rId3">
            <a:alphaModFix/>
          </a:blip>
          <a:stretch>
            <a:fillRect/>
          </a:stretch>
        </p:blipFill>
        <p:spPr>
          <a:xfrm>
            <a:off x="8523750" y="4485659"/>
            <a:ext cx="620250" cy="657841"/>
          </a:xfrm>
          <a:prstGeom prst="rect">
            <a:avLst/>
          </a:prstGeom>
          <a:noFill/>
          <a:ln>
            <a:noFill/>
          </a:ln>
        </p:spPr>
      </p:pic>
      <p:pic>
        <p:nvPicPr>
          <p:cNvPr id="227" name="Google Shape;227;p36"/>
          <p:cNvPicPr preferRelativeResize="0"/>
          <p:nvPr/>
        </p:nvPicPr>
        <p:blipFill>
          <a:blip r:embed="rId4">
            <a:alphaModFix/>
          </a:blip>
          <a:stretch>
            <a:fillRect/>
          </a:stretch>
        </p:blipFill>
        <p:spPr>
          <a:xfrm>
            <a:off x="-74925" y="752475"/>
            <a:ext cx="9144000" cy="4391025"/>
          </a:xfrm>
          <a:prstGeom prst="rect">
            <a:avLst/>
          </a:prstGeom>
          <a:noFill/>
          <a:ln>
            <a:noFill/>
          </a:ln>
        </p:spPr>
      </p:pic>
      <p:sp>
        <p:nvSpPr>
          <p:cNvPr id="228" name="Google Shape;228;p36"/>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Survival curves</a:t>
            </a:r>
            <a:endParaRPr>
              <a:solidFill>
                <a:srgbClr val="493C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“survxai” package</a:t>
            </a:r>
            <a:endParaRPr/>
          </a:p>
        </p:txBody>
      </p:sp>
      <p:sp>
        <p:nvSpPr>
          <p:cNvPr id="234" name="Google Shape;23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5" name="Google Shape;235;p37"/>
          <p:cNvPicPr preferRelativeResize="0"/>
          <p:nvPr/>
        </p:nvPicPr>
        <p:blipFill>
          <a:blip r:embed="rId3">
            <a:alphaModFix/>
          </a:blip>
          <a:stretch>
            <a:fillRect/>
          </a:stretch>
        </p:blipFill>
        <p:spPr>
          <a:xfrm>
            <a:off x="305686" y="0"/>
            <a:ext cx="8532629" cy="5143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Google Shape;240;p38"/>
          <p:cNvPicPr preferRelativeResize="0"/>
          <p:nvPr/>
        </p:nvPicPr>
        <p:blipFill>
          <a:blip r:embed="rId3">
            <a:alphaModFix/>
          </a:blip>
          <a:stretch>
            <a:fillRect/>
          </a:stretch>
        </p:blipFill>
        <p:spPr>
          <a:xfrm>
            <a:off x="-76200" y="2665282"/>
            <a:ext cx="4803325" cy="2684418"/>
          </a:xfrm>
          <a:prstGeom prst="rect">
            <a:avLst/>
          </a:prstGeom>
          <a:noFill/>
          <a:ln>
            <a:noFill/>
          </a:ln>
        </p:spPr>
      </p:pic>
      <p:pic>
        <p:nvPicPr>
          <p:cNvPr id="241" name="Google Shape;241;p38"/>
          <p:cNvPicPr preferRelativeResize="0"/>
          <p:nvPr/>
        </p:nvPicPr>
        <p:blipFill>
          <a:blip r:embed="rId4">
            <a:alphaModFix/>
          </a:blip>
          <a:stretch>
            <a:fillRect/>
          </a:stretch>
        </p:blipFill>
        <p:spPr>
          <a:xfrm>
            <a:off x="156300" y="528975"/>
            <a:ext cx="3755573" cy="2098875"/>
          </a:xfrm>
          <a:prstGeom prst="rect">
            <a:avLst/>
          </a:prstGeom>
          <a:noFill/>
          <a:ln>
            <a:noFill/>
          </a:ln>
        </p:spPr>
      </p:pic>
      <p:pic>
        <p:nvPicPr>
          <p:cNvPr id="242" name="Google Shape;242;p38"/>
          <p:cNvPicPr preferRelativeResize="0"/>
          <p:nvPr/>
        </p:nvPicPr>
        <p:blipFill>
          <a:blip r:embed="rId5">
            <a:alphaModFix/>
          </a:blip>
          <a:stretch>
            <a:fillRect/>
          </a:stretch>
        </p:blipFill>
        <p:spPr>
          <a:xfrm>
            <a:off x="4864639" y="528975"/>
            <a:ext cx="4183635" cy="2338100"/>
          </a:xfrm>
          <a:prstGeom prst="rect">
            <a:avLst/>
          </a:prstGeom>
          <a:noFill/>
          <a:ln>
            <a:noFill/>
          </a:ln>
        </p:spPr>
      </p:pic>
      <p:sp>
        <p:nvSpPr>
          <p:cNvPr id="243" name="Google Shape;243;p38"/>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Interpretability methods</a:t>
            </a:r>
            <a:endParaRPr>
              <a:solidFill>
                <a:srgbClr val="493C89"/>
              </a:solidFill>
            </a:endParaRPr>
          </a:p>
        </p:txBody>
      </p:sp>
      <p:sp>
        <p:nvSpPr>
          <p:cNvPr id="244" name="Google Shape;244;p38"/>
          <p:cNvSpPr txBox="1"/>
          <p:nvPr>
            <p:ph idx="1" type="body"/>
          </p:nvPr>
        </p:nvSpPr>
        <p:spPr>
          <a:xfrm>
            <a:off x="2355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45" name="Google Shape;245;p38"/>
          <p:cNvPicPr preferRelativeResize="0"/>
          <p:nvPr/>
        </p:nvPicPr>
        <p:blipFill>
          <a:blip r:embed="rId6">
            <a:alphaModFix/>
          </a:blip>
          <a:stretch>
            <a:fillRect/>
          </a:stretch>
        </p:blipFill>
        <p:spPr>
          <a:xfrm>
            <a:off x="4576325" y="2749900"/>
            <a:ext cx="4567200" cy="2283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P</a:t>
            </a:r>
            <a:r>
              <a:rPr lang="pl">
                <a:solidFill>
                  <a:srgbClr val="493C89"/>
                </a:solidFill>
              </a:rPr>
              <a:t>artial Dependency Plots</a:t>
            </a:r>
            <a:endParaRPr>
              <a:solidFill>
                <a:srgbClr val="493C89"/>
              </a:solidFill>
            </a:endParaRPr>
          </a:p>
        </p:txBody>
      </p:sp>
      <p:sp>
        <p:nvSpPr>
          <p:cNvPr id="251" name="Google Shape;25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2" name="Google Shape;252;p39"/>
          <p:cNvPicPr preferRelativeResize="0"/>
          <p:nvPr/>
        </p:nvPicPr>
        <p:blipFill>
          <a:blip r:embed="rId3">
            <a:alphaModFix/>
          </a:blip>
          <a:stretch>
            <a:fillRect/>
          </a:stretch>
        </p:blipFill>
        <p:spPr>
          <a:xfrm>
            <a:off x="8523750" y="4485659"/>
            <a:ext cx="620250" cy="657841"/>
          </a:xfrm>
          <a:prstGeom prst="rect">
            <a:avLst/>
          </a:prstGeom>
          <a:noFill/>
          <a:ln>
            <a:noFill/>
          </a:ln>
        </p:spPr>
      </p:pic>
      <p:pic>
        <p:nvPicPr>
          <p:cNvPr id="253" name="Google Shape;253;p39"/>
          <p:cNvPicPr preferRelativeResize="0"/>
          <p:nvPr/>
        </p:nvPicPr>
        <p:blipFill>
          <a:blip r:embed="rId4">
            <a:alphaModFix/>
          </a:blip>
          <a:stretch>
            <a:fillRect/>
          </a:stretch>
        </p:blipFill>
        <p:spPr>
          <a:xfrm>
            <a:off x="1279622" y="560525"/>
            <a:ext cx="6319901" cy="45142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Model performance</a:t>
            </a:r>
            <a:endParaRPr>
              <a:solidFill>
                <a:srgbClr val="493C89"/>
              </a:solidFill>
            </a:endParaRPr>
          </a:p>
        </p:txBody>
      </p:sp>
      <p:sp>
        <p:nvSpPr>
          <p:cNvPr id="259" name="Google Shape;259;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0" name="Google Shape;260;p40"/>
          <p:cNvPicPr preferRelativeResize="0"/>
          <p:nvPr/>
        </p:nvPicPr>
        <p:blipFill>
          <a:blip r:embed="rId3">
            <a:alphaModFix/>
          </a:blip>
          <a:stretch>
            <a:fillRect/>
          </a:stretch>
        </p:blipFill>
        <p:spPr>
          <a:xfrm>
            <a:off x="5350" y="644190"/>
            <a:ext cx="9214850" cy="4423110"/>
          </a:xfrm>
          <a:prstGeom prst="rect">
            <a:avLst/>
          </a:prstGeom>
          <a:noFill/>
          <a:ln>
            <a:noFill/>
          </a:ln>
        </p:spPr>
      </p:pic>
      <p:pic>
        <p:nvPicPr>
          <p:cNvPr id="261" name="Google Shape;261;p40"/>
          <p:cNvPicPr preferRelativeResize="0"/>
          <p:nvPr/>
        </p:nvPicPr>
        <p:blipFill>
          <a:blip r:embed="rId4">
            <a:alphaModFix/>
          </a:blip>
          <a:stretch>
            <a:fillRect/>
          </a:stretch>
        </p:blipFill>
        <p:spPr>
          <a:xfrm>
            <a:off x="8523750" y="4485659"/>
            <a:ext cx="620250" cy="65784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pic>
        <p:nvPicPr>
          <p:cNvPr id="266" name="Google Shape;266;p41"/>
          <p:cNvPicPr preferRelativeResize="0"/>
          <p:nvPr/>
        </p:nvPicPr>
        <p:blipFill>
          <a:blip r:embed="rId3">
            <a:alphaModFix/>
          </a:blip>
          <a:stretch>
            <a:fillRect/>
          </a:stretch>
        </p:blipFill>
        <p:spPr>
          <a:xfrm>
            <a:off x="6900" y="621869"/>
            <a:ext cx="9257299" cy="4445431"/>
          </a:xfrm>
          <a:prstGeom prst="rect">
            <a:avLst/>
          </a:prstGeom>
          <a:noFill/>
          <a:ln>
            <a:noFill/>
          </a:ln>
        </p:spPr>
      </p:pic>
      <p:sp>
        <p:nvSpPr>
          <p:cNvPr id="267" name="Google Shape;267;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8" name="Google Shape;268;p41"/>
          <p:cNvPicPr preferRelativeResize="0"/>
          <p:nvPr/>
        </p:nvPicPr>
        <p:blipFill>
          <a:blip r:embed="rId4">
            <a:alphaModFix/>
          </a:blip>
          <a:stretch>
            <a:fillRect/>
          </a:stretch>
        </p:blipFill>
        <p:spPr>
          <a:xfrm>
            <a:off x="8523750" y="4485659"/>
            <a:ext cx="620250" cy="657841"/>
          </a:xfrm>
          <a:prstGeom prst="rect">
            <a:avLst/>
          </a:prstGeom>
          <a:noFill/>
          <a:ln>
            <a:noFill/>
          </a:ln>
        </p:spPr>
      </p:pic>
      <p:sp>
        <p:nvSpPr>
          <p:cNvPr id="269" name="Google Shape;269;p41"/>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breakDown</a:t>
            </a:r>
            <a:endParaRPr>
              <a:solidFill>
                <a:srgbClr val="493C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Interpretability</a:t>
            </a:r>
            <a:endParaRPr>
              <a:solidFill>
                <a:srgbClr val="493C89"/>
              </a:solidFill>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solidFill>
                  <a:srgbClr val="000000"/>
                </a:solidFill>
              </a:rPr>
              <a:t>Explanation is an answer to a why-question.</a:t>
            </a:r>
            <a:endParaRPr sz="1400">
              <a:solidFill>
                <a:srgbClr val="000000"/>
              </a:solidFill>
            </a:endParaRPr>
          </a:p>
          <a:p>
            <a:pPr indent="0" lvl="0" marL="0" rtl="0" algn="l">
              <a:spcBef>
                <a:spcPts val="1600"/>
              </a:spcBef>
              <a:spcAft>
                <a:spcPts val="0"/>
              </a:spcAft>
              <a:buNone/>
            </a:pPr>
            <a:r>
              <a:rPr lang="pl">
                <a:solidFill>
                  <a:srgbClr val="000000"/>
                </a:solidFill>
              </a:rPr>
              <a:t>No mathematical definition :)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pic>
        <p:nvPicPr>
          <p:cNvPr id="71" name="Google Shape;71;p15"/>
          <p:cNvPicPr preferRelativeResize="0"/>
          <p:nvPr/>
        </p:nvPicPr>
        <p:blipFill>
          <a:blip r:embed="rId3">
            <a:alphaModFix/>
          </a:blip>
          <a:stretch>
            <a:fillRect/>
          </a:stretch>
        </p:blipFill>
        <p:spPr>
          <a:xfrm>
            <a:off x="8523750" y="4485659"/>
            <a:ext cx="620250" cy="657841"/>
          </a:xfrm>
          <a:prstGeom prst="rect">
            <a:avLst/>
          </a:prstGeom>
          <a:noFill/>
          <a:ln>
            <a:noFill/>
          </a:ln>
        </p:spPr>
      </p:pic>
      <p:sp>
        <p:nvSpPr>
          <p:cNvPr id="72" name="Google Shape;72;p15"/>
          <p:cNvSpPr txBox="1"/>
          <p:nvPr/>
        </p:nvSpPr>
        <p:spPr>
          <a:xfrm>
            <a:off x="297900" y="1849650"/>
            <a:ext cx="5763900" cy="6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id="274" name="Google Shape;274;p42"/>
          <p:cNvPicPr preferRelativeResize="0"/>
          <p:nvPr/>
        </p:nvPicPr>
        <p:blipFill>
          <a:blip r:embed="rId3">
            <a:alphaModFix/>
          </a:blip>
          <a:stretch>
            <a:fillRect/>
          </a:stretch>
        </p:blipFill>
        <p:spPr>
          <a:xfrm>
            <a:off x="-5400" y="676281"/>
            <a:ext cx="9144000" cy="4391019"/>
          </a:xfrm>
          <a:prstGeom prst="rect">
            <a:avLst/>
          </a:prstGeom>
          <a:noFill/>
          <a:ln>
            <a:noFill/>
          </a:ln>
        </p:spPr>
      </p:pic>
      <p:sp>
        <p:nvSpPr>
          <p:cNvPr id="275" name="Google Shape;275;p42"/>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ceterisParibus - What If? plots</a:t>
            </a:r>
            <a:endParaRPr>
              <a:solidFill>
                <a:srgbClr val="493C89"/>
              </a:solidFill>
            </a:endParaRPr>
          </a:p>
        </p:txBody>
      </p:sp>
      <p:sp>
        <p:nvSpPr>
          <p:cNvPr id="276" name="Google Shape;276;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7" name="Google Shape;277;p42"/>
          <p:cNvPicPr preferRelativeResize="0"/>
          <p:nvPr/>
        </p:nvPicPr>
        <p:blipFill>
          <a:blip r:embed="rId4">
            <a:alphaModFix/>
          </a:blip>
          <a:stretch>
            <a:fillRect/>
          </a:stretch>
        </p:blipFill>
        <p:spPr>
          <a:xfrm>
            <a:off x="8523750" y="4485659"/>
            <a:ext cx="620250" cy="65784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4" name="Google Shape;284;p43"/>
          <p:cNvPicPr preferRelativeResize="0"/>
          <p:nvPr/>
        </p:nvPicPr>
        <p:blipFill>
          <a:blip r:embed="rId3">
            <a:alphaModFix/>
          </a:blip>
          <a:stretch>
            <a:fillRect/>
          </a:stretch>
        </p:blipFill>
        <p:spPr>
          <a:xfrm>
            <a:off x="642366" y="0"/>
            <a:ext cx="7859268" cy="5143500"/>
          </a:xfrm>
          <a:prstGeom prst="rect">
            <a:avLst/>
          </a:prstGeom>
          <a:noFill/>
          <a:ln>
            <a:noFill/>
          </a:ln>
        </p:spPr>
      </p:pic>
      <p:pic>
        <p:nvPicPr>
          <p:cNvPr id="285" name="Google Shape;285;p43"/>
          <p:cNvPicPr preferRelativeResize="0"/>
          <p:nvPr/>
        </p:nvPicPr>
        <p:blipFill>
          <a:blip r:embed="rId4">
            <a:alphaModFix/>
          </a:blip>
          <a:stretch>
            <a:fillRect/>
          </a:stretch>
        </p:blipFill>
        <p:spPr>
          <a:xfrm>
            <a:off x="8523750" y="4485659"/>
            <a:ext cx="620250" cy="65784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4"/>
          <p:cNvSpPr txBox="1"/>
          <p:nvPr>
            <p:ph idx="12" type="sldNum"/>
          </p:nvPr>
        </p:nvSpPr>
        <p:spPr>
          <a:xfrm>
            <a:off x="8453208" y="1610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l"/>
              <a:t>‹#›</a:t>
            </a:fld>
            <a:endParaRPr/>
          </a:p>
        </p:txBody>
      </p:sp>
      <p:pic>
        <p:nvPicPr>
          <p:cNvPr id="291" name="Google Shape;291;p44"/>
          <p:cNvPicPr preferRelativeResize="0"/>
          <p:nvPr/>
        </p:nvPicPr>
        <p:blipFill>
          <a:blip r:embed="rId3">
            <a:alphaModFix/>
          </a:blip>
          <a:stretch>
            <a:fillRect/>
          </a:stretch>
        </p:blipFill>
        <p:spPr>
          <a:xfrm>
            <a:off x="1191675" y="3274700"/>
            <a:ext cx="509900" cy="509900"/>
          </a:xfrm>
          <a:prstGeom prst="rect">
            <a:avLst/>
          </a:prstGeom>
          <a:noFill/>
          <a:ln>
            <a:noFill/>
          </a:ln>
        </p:spPr>
      </p:pic>
      <p:pic>
        <p:nvPicPr>
          <p:cNvPr id="292" name="Google Shape;292;p44"/>
          <p:cNvPicPr preferRelativeResize="0"/>
          <p:nvPr/>
        </p:nvPicPr>
        <p:blipFill>
          <a:blip r:embed="rId4">
            <a:alphaModFix/>
          </a:blip>
          <a:stretch>
            <a:fillRect/>
          </a:stretch>
        </p:blipFill>
        <p:spPr>
          <a:xfrm>
            <a:off x="1167675" y="3889500"/>
            <a:ext cx="557900" cy="557900"/>
          </a:xfrm>
          <a:prstGeom prst="rect">
            <a:avLst/>
          </a:prstGeom>
          <a:noFill/>
          <a:ln>
            <a:noFill/>
          </a:ln>
        </p:spPr>
      </p:pic>
      <p:sp>
        <p:nvSpPr>
          <p:cNvPr id="293" name="Google Shape;293;p44"/>
          <p:cNvSpPr txBox="1"/>
          <p:nvPr/>
        </p:nvSpPr>
        <p:spPr>
          <a:xfrm>
            <a:off x="1883850" y="3206850"/>
            <a:ext cx="47028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l" sz="2400">
                <a:solidFill>
                  <a:srgbClr val="4A3C89"/>
                </a:solidFill>
              </a:rPr>
              <a:t>AleksandraDabrowska</a:t>
            </a:r>
            <a:endParaRPr b="1" sz="2400">
              <a:solidFill>
                <a:srgbClr val="4A3C89"/>
              </a:solidFill>
            </a:endParaRPr>
          </a:p>
        </p:txBody>
      </p:sp>
      <p:sp>
        <p:nvSpPr>
          <p:cNvPr id="294" name="Google Shape;294;p44"/>
          <p:cNvSpPr txBox="1"/>
          <p:nvPr/>
        </p:nvSpPr>
        <p:spPr>
          <a:xfrm>
            <a:off x="1903200" y="3878700"/>
            <a:ext cx="54408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l" sz="2400">
                <a:solidFill>
                  <a:srgbClr val="4A3C89"/>
                </a:solidFill>
              </a:rPr>
              <a:t>aleksandra.grudziaz@gmail.com</a:t>
            </a:r>
            <a:endParaRPr b="1" sz="2400">
              <a:solidFill>
                <a:srgbClr val="4A3C89"/>
              </a:solidFill>
            </a:endParaRPr>
          </a:p>
        </p:txBody>
      </p:sp>
      <p:sp>
        <p:nvSpPr>
          <p:cNvPr id="295" name="Google Shape;295;p44"/>
          <p:cNvSpPr txBox="1"/>
          <p:nvPr/>
        </p:nvSpPr>
        <p:spPr>
          <a:xfrm>
            <a:off x="376100" y="935650"/>
            <a:ext cx="8355600" cy="17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3000">
              <a:solidFill>
                <a:srgbClr val="4A3C89"/>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pl" sz="3600">
                <a:solidFill>
                  <a:srgbClr val="4A3C89"/>
                </a:solidFill>
                <a:latin typeface="Calibri"/>
                <a:ea typeface="Calibri"/>
                <a:cs typeface="Calibri"/>
                <a:sym typeface="Calibri"/>
              </a:rPr>
              <a:t>https://github.com/MI2DataLab/survxai</a:t>
            </a:r>
            <a:endParaRPr b="1" sz="3600">
              <a:solidFill>
                <a:srgbClr val="4A3C89"/>
              </a:solidFill>
              <a:latin typeface="Calibri"/>
              <a:ea typeface="Calibri"/>
              <a:cs typeface="Calibri"/>
              <a:sym typeface="Calibri"/>
            </a:endParaRPr>
          </a:p>
          <a:p>
            <a:pPr indent="0" lvl="0" marL="0" rtl="0" algn="l">
              <a:spcBef>
                <a:spcPts val="0"/>
              </a:spcBef>
              <a:spcAft>
                <a:spcPts val="0"/>
              </a:spcAft>
              <a:buNone/>
            </a:pPr>
            <a:r>
              <a:t/>
            </a:r>
            <a:endParaRPr/>
          </a:p>
        </p:txBody>
      </p:sp>
      <p:pic>
        <p:nvPicPr>
          <p:cNvPr id="296" name="Google Shape;296;p44"/>
          <p:cNvPicPr preferRelativeResize="0"/>
          <p:nvPr/>
        </p:nvPicPr>
        <p:blipFill>
          <a:blip r:embed="rId5">
            <a:alphaModFix/>
          </a:blip>
          <a:stretch>
            <a:fillRect/>
          </a:stretch>
        </p:blipFill>
        <p:spPr>
          <a:xfrm>
            <a:off x="8523750" y="4485659"/>
            <a:ext cx="620250" cy="65784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pic>
        <p:nvPicPr>
          <p:cNvPr id="301" name="Google Shape;301;p45"/>
          <p:cNvPicPr preferRelativeResize="0"/>
          <p:nvPr/>
        </p:nvPicPr>
        <p:blipFill>
          <a:blip r:embed="rId3">
            <a:alphaModFix/>
          </a:blip>
          <a:stretch>
            <a:fillRect/>
          </a:stretch>
        </p:blipFill>
        <p:spPr>
          <a:xfrm>
            <a:off x="0" y="0"/>
            <a:ext cx="9143999" cy="51297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6">
            <a:hlinkClick r:id="rId3"/>
          </p:cNvPr>
          <p:cNvPicPr preferRelativeResize="0"/>
          <p:nvPr/>
        </p:nvPicPr>
        <p:blipFill>
          <a:blip r:embed="rId4">
            <a:alphaModFix/>
          </a:blip>
          <a:stretch>
            <a:fillRect/>
          </a:stretch>
        </p:blipFill>
        <p:spPr>
          <a:xfrm>
            <a:off x="4751000" y="487925"/>
            <a:ext cx="3935799" cy="4235274"/>
          </a:xfrm>
          <a:prstGeom prst="rect">
            <a:avLst/>
          </a:prstGeom>
          <a:noFill/>
          <a:ln>
            <a:noFill/>
          </a:ln>
        </p:spPr>
      </p:pic>
      <p:sp>
        <p:nvSpPr>
          <p:cNvPr id="78" name="Google Shape;78;p1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Interpretability</a:t>
            </a:r>
            <a:endParaRPr>
              <a:solidFill>
                <a:srgbClr val="493C89"/>
              </a:solidFill>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solidFill>
                  <a:srgbClr val="000000"/>
                </a:solidFill>
              </a:rPr>
              <a:t>Explanation is an answer to a why-question.</a:t>
            </a:r>
            <a:endParaRPr sz="1400">
              <a:solidFill>
                <a:srgbClr val="000000"/>
              </a:solidFill>
            </a:endParaRPr>
          </a:p>
          <a:p>
            <a:pPr indent="0" lvl="0" marL="0" rtl="0" algn="l">
              <a:spcBef>
                <a:spcPts val="1600"/>
              </a:spcBef>
              <a:spcAft>
                <a:spcPts val="0"/>
              </a:spcAft>
              <a:buNone/>
            </a:pPr>
            <a:r>
              <a:rPr lang="pl">
                <a:solidFill>
                  <a:srgbClr val="000000"/>
                </a:solidFill>
              </a:rPr>
              <a:t>No mathematical definition. :)  </a:t>
            </a:r>
            <a:endParaRPr>
              <a:solidFill>
                <a:srgbClr val="000000"/>
              </a:solidFill>
            </a:endParaRPr>
          </a:p>
          <a:p>
            <a:pPr indent="0" lvl="0" marL="0" rtl="0" algn="l">
              <a:spcBef>
                <a:spcPts val="1600"/>
              </a:spcBef>
              <a:spcAft>
                <a:spcPts val="0"/>
              </a:spcAft>
              <a:buNone/>
            </a:pPr>
            <a:r>
              <a:rPr lang="pl">
                <a:solidFill>
                  <a:srgbClr val="000000"/>
                </a:solidFill>
              </a:rPr>
              <a:t>Explaining predictions.</a:t>
            </a:r>
            <a:endParaRPr>
              <a:solidFill>
                <a:srgbClr val="000000"/>
              </a:solidFill>
            </a:endParaRPr>
          </a:p>
          <a:p>
            <a:pPr indent="0" lvl="0" marL="0" rtl="0" algn="l">
              <a:spcBef>
                <a:spcPts val="1600"/>
              </a:spcBef>
              <a:spcAft>
                <a:spcPts val="1600"/>
              </a:spcAft>
              <a:buNone/>
            </a:pPr>
            <a:r>
              <a:t/>
            </a:r>
            <a:endParaRPr/>
          </a:p>
        </p:txBody>
      </p:sp>
      <p:pic>
        <p:nvPicPr>
          <p:cNvPr id="80" name="Google Shape;80;p16"/>
          <p:cNvPicPr preferRelativeResize="0"/>
          <p:nvPr/>
        </p:nvPicPr>
        <p:blipFill>
          <a:blip r:embed="rId5">
            <a:alphaModFix/>
          </a:blip>
          <a:stretch>
            <a:fillRect/>
          </a:stretch>
        </p:blipFill>
        <p:spPr>
          <a:xfrm>
            <a:off x="8523750" y="4485659"/>
            <a:ext cx="620250" cy="657841"/>
          </a:xfrm>
          <a:prstGeom prst="rect">
            <a:avLst/>
          </a:prstGeom>
          <a:noFill/>
          <a:ln>
            <a:noFill/>
          </a:ln>
        </p:spPr>
      </p:pic>
      <p:sp>
        <p:nvSpPr>
          <p:cNvPr id="81" name="Google Shape;81;p16"/>
          <p:cNvSpPr txBox="1"/>
          <p:nvPr/>
        </p:nvSpPr>
        <p:spPr>
          <a:xfrm>
            <a:off x="4899550" y="4726725"/>
            <a:ext cx="3374700" cy="3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800"/>
              <a:t>Source: https://christophm.github.io/interpretable-ml-book/terminology.html</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7" name="Google Shape;87;p17"/>
          <p:cNvPicPr preferRelativeResize="0"/>
          <p:nvPr/>
        </p:nvPicPr>
        <p:blipFill>
          <a:blip r:embed="rId3">
            <a:alphaModFix/>
          </a:blip>
          <a:stretch>
            <a:fillRect/>
          </a:stretch>
        </p:blipFill>
        <p:spPr>
          <a:xfrm>
            <a:off x="998025" y="291375"/>
            <a:ext cx="6996724" cy="4552875"/>
          </a:xfrm>
          <a:prstGeom prst="rect">
            <a:avLst/>
          </a:prstGeom>
          <a:noFill/>
          <a:ln>
            <a:noFill/>
          </a:ln>
        </p:spPr>
      </p:pic>
      <p:sp>
        <p:nvSpPr>
          <p:cNvPr id="88" name="Google Shape;88;p17"/>
          <p:cNvSpPr txBox="1"/>
          <p:nvPr/>
        </p:nvSpPr>
        <p:spPr>
          <a:xfrm>
            <a:off x="153950" y="4505350"/>
            <a:ext cx="8786100" cy="414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pl" sz="900">
                <a:solidFill>
                  <a:schemeClr val="dk2"/>
                </a:solidFill>
              </a:rPr>
              <a:t>Source: </a:t>
            </a:r>
            <a:r>
              <a:rPr lang="pl" sz="900">
                <a:solidFill>
                  <a:schemeClr val="dk2"/>
                </a:solidFill>
              </a:rPr>
              <a:t>https://www.kaggle.com/datacog314/tutorial-machine-learning-interpretability</a:t>
            </a:r>
            <a:endParaRPr sz="900"/>
          </a:p>
        </p:txBody>
      </p:sp>
      <p:sp>
        <p:nvSpPr>
          <p:cNvPr id="89" name="Google Shape;89;p17"/>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Accuracy / Interpretability trade-off</a:t>
            </a:r>
            <a:endParaRPr>
              <a:solidFill>
                <a:srgbClr val="493C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Global and local performance</a:t>
            </a:r>
            <a:endParaRPr>
              <a:solidFill>
                <a:srgbClr val="493C89"/>
              </a:solidFill>
            </a:endParaRPr>
          </a:p>
          <a:p>
            <a:pPr indent="0" lvl="0" marL="0" rtl="0" algn="ctr">
              <a:spcBef>
                <a:spcPts val="0"/>
              </a:spcBef>
              <a:spcAft>
                <a:spcPts val="0"/>
              </a:spcAft>
              <a:buNone/>
            </a:pPr>
            <a:r>
              <a:t/>
            </a:r>
            <a:endParaRPr>
              <a:solidFill>
                <a:srgbClr val="493C89"/>
              </a:solidFill>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000000"/>
                </a:solidFill>
              </a:rPr>
              <a:t>Global: </a:t>
            </a:r>
            <a:endParaRPr>
              <a:solidFill>
                <a:srgbClr val="000000"/>
              </a:solidFill>
            </a:endParaRPr>
          </a:p>
          <a:p>
            <a:pPr indent="0" lvl="0" marL="457200" rtl="0" algn="l">
              <a:spcBef>
                <a:spcPts val="1600"/>
              </a:spcBef>
              <a:spcAft>
                <a:spcPts val="1600"/>
              </a:spcAft>
              <a:buNone/>
            </a:pPr>
            <a:r>
              <a:t/>
            </a:r>
            <a:endParaRPr/>
          </a:p>
        </p:txBody>
      </p:sp>
      <p:pic>
        <p:nvPicPr>
          <p:cNvPr id="96" name="Google Shape;96;p18"/>
          <p:cNvPicPr preferRelativeResize="0"/>
          <p:nvPr/>
        </p:nvPicPr>
        <p:blipFill>
          <a:blip r:embed="rId3">
            <a:alphaModFix/>
          </a:blip>
          <a:stretch>
            <a:fillRect/>
          </a:stretch>
        </p:blipFill>
        <p:spPr>
          <a:xfrm>
            <a:off x="8523750" y="4485659"/>
            <a:ext cx="620250" cy="6578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Global and local performance</a:t>
            </a:r>
            <a:endParaRPr>
              <a:solidFill>
                <a:srgbClr val="493C89"/>
              </a:solidFill>
            </a:endParaRPr>
          </a:p>
          <a:p>
            <a:pPr indent="0" lvl="0" marL="0" rtl="0" algn="ctr">
              <a:spcBef>
                <a:spcPts val="0"/>
              </a:spcBef>
              <a:spcAft>
                <a:spcPts val="0"/>
              </a:spcAft>
              <a:buNone/>
            </a:pPr>
            <a:r>
              <a:t/>
            </a:r>
            <a:endParaRPr>
              <a:solidFill>
                <a:srgbClr val="493C89"/>
              </a:solidFill>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000000"/>
                </a:solidFill>
              </a:rPr>
              <a:t>Global: </a:t>
            </a:r>
            <a:endParaRPr>
              <a:solidFill>
                <a:srgbClr val="000000"/>
              </a:solidFill>
            </a:endParaRPr>
          </a:p>
          <a:p>
            <a:pPr indent="-342900" lvl="0" marL="457200" rtl="0" algn="l">
              <a:spcBef>
                <a:spcPts val="1600"/>
              </a:spcBef>
              <a:spcAft>
                <a:spcPts val="0"/>
              </a:spcAft>
              <a:buClr>
                <a:srgbClr val="000000"/>
              </a:buClr>
              <a:buSzPts val="1800"/>
              <a:buChar char="●"/>
            </a:pPr>
            <a:r>
              <a:rPr lang="pl">
                <a:solidFill>
                  <a:srgbClr val="000000"/>
                </a:solidFill>
              </a:rPr>
              <a:t>model performance</a:t>
            </a:r>
            <a:endParaRPr>
              <a:solidFill>
                <a:srgbClr val="000000"/>
              </a:solidFill>
            </a:endParaRPr>
          </a:p>
          <a:p>
            <a:pPr indent="0" lvl="0" marL="457200" rtl="0" algn="l">
              <a:spcBef>
                <a:spcPts val="1600"/>
              </a:spcBef>
              <a:spcAft>
                <a:spcPts val="1600"/>
              </a:spcAft>
              <a:buNone/>
            </a:pPr>
            <a:r>
              <a:t/>
            </a:r>
            <a:endParaRPr/>
          </a:p>
        </p:txBody>
      </p:sp>
      <p:pic>
        <p:nvPicPr>
          <p:cNvPr id="103" name="Google Shape;103;p19"/>
          <p:cNvPicPr preferRelativeResize="0"/>
          <p:nvPr/>
        </p:nvPicPr>
        <p:blipFill>
          <a:blip r:embed="rId3">
            <a:alphaModFix/>
          </a:blip>
          <a:stretch>
            <a:fillRect/>
          </a:stretch>
        </p:blipFill>
        <p:spPr>
          <a:xfrm>
            <a:off x="8523750" y="4485659"/>
            <a:ext cx="620250" cy="6578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20"/>
          <p:cNvPicPr preferRelativeResize="0"/>
          <p:nvPr/>
        </p:nvPicPr>
        <p:blipFill>
          <a:blip r:embed="rId3">
            <a:alphaModFix/>
          </a:blip>
          <a:stretch>
            <a:fillRect/>
          </a:stretch>
        </p:blipFill>
        <p:spPr>
          <a:xfrm>
            <a:off x="457125" y="276500"/>
            <a:ext cx="8205876" cy="458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rgbClr val="493C89"/>
                </a:solidFill>
              </a:rPr>
              <a:t>Global and local performance</a:t>
            </a:r>
            <a:endParaRPr>
              <a:solidFill>
                <a:srgbClr val="493C89"/>
              </a:solidFill>
            </a:endParaRPr>
          </a:p>
          <a:p>
            <a:pPr indent="0" lvl="0" marL="0" rtl="0" algn="ctr">
              <a:spcBef>
                <a:spcPts val="0"/>
              </a:spcBef>
              <a:spcAft>
                <a:spcPts val="0"/>
              </a:spcAft>
              <a:buNone/>
            </a:pPr>
            <a:r>
              <a:t/>
            </a:r>
            <a:endParaRPr>
              <a:solidFill>
                <a:srgbClr val="493C89"/>
              </a:solidFill>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000000"/>
                </a:solidFill>
              </a:rPr>
              <a:t>Global: </a:t>
            </a:r>
            <a:endParaRPr>
              <a:solidFill>
                <a:srgbClr val="000000"/>
              </a:solidFill>
            </a:endParaRPr>
          </a:p>
          <a:p>
            <a:pPr indent="-342900" lvl="0" marL="457200" rtl="0" algn="l">
              <a:spcBef>
                <a:spcPts val="1600"/>
              </a:spcBef>
              <a:spcAft>
                <a:spcPts val="0"/>
              </a:spcAft>
              <a:buClr>
                <a:srgbClr val="000000"/>
              </a:buClr>
              <a:buSzPts val="1800"/>
              <a:buChar char="●"/>
            </a:pPr>
            <a:r>
              <a:rPr lang="pl">
                <a:solidFill>
                  <a:srgbClr val="000000"/>
                </a:solidFill>
              </a:rPr>
              <a:t>model performance</a:t>
            </a:r>
            <a:endParaRPr>
              <a:solidFill>
                <a:srgbClr val="000000"/>
              </a:solidFill>
            </a:endParaRPr>
          </a:p>
          <a:p>
            <a:pPr indent="-342900" lvl="0" marL="457200" rtl="0" algn="l">
              <a:spcBef>
                <a:spcPts val="0"/>
              </a:spcBef>
              <a:spcAft>
                <a:spcPts val="0"/>
              </a:spcAft>
              <a:buClr>
                <a:srgbClr val="000000"/>
              </a:buClr>
              <a:buSzPts val="1800"/>
              <a:buChar char="●"/>
            </a:pPr>
            <a:r>
              <a:rPr lang="pl">
                <a:solidFill>
                  <a:srgbClr val="000000"/>
                </a:solidFill>
              </a:rPr>
              <a:t>changes in chosen variable</a:t>
            </a:r>
            <a:endParaRPr>
              <a:solidFill>
                <a:srgbClr val="000000"/>
              </a:solidFill>
            </a:endParaRPr>
          </a:p>
          <a:p>
            <a:pPr indent="0" lvl="0" marL="457200" rtl="0" algn="l">
              <a:spcBef>
                <a:spcPts val="1600"/>
              </a:spcBef>
              <a:spcAft>
                <a:spcPts val="1600"/>
              </a:spcAft>
              <a:buNone/>
            </a:pPr>
            <a:r>
              <a:t/>
            </a:r>
            <a:endParaRPr/>
          </a:p>
        </p:txBody>
      </p:sp>
      <p:pic>
        <p:nvPicPr>
          <p:cNvPr id="117" name="Google Shape;117;p21"/>
          <p:cNvPicPr preferRelativeResize="0"/>
          <p:nvPr/>
        </p:nvPicPr>
        <p:blipFill>
          <a:blip r:embed="rId3">
            <a:alphaModFix/>
          </a:blip>
          <a:stretch>
            <a:fillRect/>
          </a:stretch>
        </p:blipFill>
        <p:spPr>
          <a:xfrm>
            <a:off x="8523750" y="4485659"/>
            <a:ext cx="620250" cy="6578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