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97" r:id="rId3"/>
    <p:sldId id="305" r:id="rId4"/>
    <p:sldId id="292" r:id="rId5"/>
    <p:sldId id="306" r:id="rId6"/>
    <p:sldId id="299" r:id="rId7"/>
    <p:sldId id="288" r:id="rId8"/>
    <p:sldId id="300" r:id="rId9"/>
    <p:sldId id="317" r:id="rId10"/>
    <p:sldId id="291" r:id="rId11"/>
    <p:sldId id="311" r:id="rId12"/>
    <p:sldId id="309" r:id="rId13"/>
    <p:sldId id="318" r:id="rId14"/>
    <p:sldId id="308" r:id="rId15"/>
    <p:sldId id="293" r:id="rId16"/>
    <p:sldId id="319" r:id="rId17"/>
    <p:sldId id="321" r:id="rId18"/>
    <p:sldId id="316" r:id="rId19"/>
    <p:sldId id="295" r:id="rId20"/>
    <p:sldId id="280" r:id="rId21"/>
  </p:sldIdLst>
  <p:sldSz cx="9144000" cy="5143500" type="screen16x9"/>
  <p:notesSz cx="6858000" cy="9144000"/>
  <p:embeddedFontLst>
    <p:embeddedFont>
      <p:font typeface="Lato" panose="020F0502020204030203" pitchFamily="34" charset="-18"/>
      <p:regular r:id="rId23"/>
    </p:embeddedFont>
    <p:embeddedFont>
      <p:font typeface="Lora" panose="020B0604020202020204" charset="-18"/>
      <p:regular r:id="rId24"/>
      <p:bold r:id="rId25"/>
      <p:italic r:id="rId26"/>
      <p:boldItalic r:id="rId27"/>
    </p:embeddedFont>
    <p:embeddedFont>
      <p:font typeface="Quattrocento Sans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dia Kołakowska" initials="LK" lastIdx="1" clrIdx="0">
    <p:extLst>
      <p:ext uri="{19B8F6BF-5375-455C-9EA6-DF929625EA0E}">
        <p15:presenceInfo xmlns:p15="http://schemas.microsoft.com/office/powerpoint/2012/main" userId="88c981a3d07e58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C10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D16B1B-61BB-4712-97C6-71D91ACC94D0}">
  <a:tblStyle styleId="{F9D16B1B-61BB-4712-97C6-71D91ACC94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76968" autoAdjust="0"/>
  </p:normalViewPr>
  <p:slideViewPr>
    <p:cSldViewPr snapToGrid="0">
      <p:cViewPr varScale="1">
        <p:scale>
          <a:sx n="68" d="100"/>
          <a:sy n="68" d="100"/>
        </p:scale>
        <p:origin x="1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Lato" panose="020F0502020204030203" pitchFamily="34" charset="-18"/>
        <a:ea typeface="Lato" panose="020F0502020204030203" pitchFamily="34" charset="-18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l-PL" dirty="0"/>
              <a:t>Hello! </a:t>
            </a:r>
            <a:r>
              <a:rPr lang="pl-PL" dirty="0" err="1"/>
              <a:t>Welcome</a:t>
            </a:r>
            <a:r>
              <a:rPr lang="pl-PL" dirty="0"/>
              <a:t> to my </a:t>
            </a:r>
            <a:r>
              <a:rPr lang="pl-PL" dirty="0" err="1"/>
              <a:t>presentation</a:t>
            </a:r>
            <a:r>
              <a:rPr lang="pl-PL" dirty="0"/>
              <a:t>. My </a:t>
            </a:r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Lidia Kołakowska, I </a:t>
            </a:r>
            <a:r>
              <a:rPr lang="pl-PL" dirty="0" err="1"/>
              <a:t>work</a:t>
            </a:r>
            <a:r>
              <a:rPr lang="pl-PL" dirty="0"/>
              <a:t> as data </a:t>
            </a:r>
            <a:r>
              <a:rPr lang="pl-PL" dirty="0" err="1"/>
              <a:t>scientist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Sotrender.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let's start with a question</a:t>
            </a:r>
            <a:r>
              <a:rPr lang="pl-PL" dirty="0"/>
              <a:t>: 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W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hich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one of you was frustrated with working with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nested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list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or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lists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in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general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? </a:t>
            </a:r>
            <a:endParaRPr lang="pl-PL" sz="1100" b="0" i="0" u="none" strike="noStrike" cap="none" dirty="0">
              <a:solidFill>
                <a:srgbClr val="000000"/>
              </a:solidFill>
              <a:effectLst/>
              <a:latin typeface="Lato" panose="020F0502020204030203" pitchFamily="34" charset="-18"/>
              <a:ea typeface="Lato" panose="020F0502020204030203" pitchFamily="34" charset="-18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in today's presentation I'll try to show you how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deal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with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nested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list in R and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which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packages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are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helpful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in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these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cases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Lato" panose="020F0502020204030203" pitchFamily="34" charset="-18"/>
              <a:ea typeface="Lato" panose="020F0502020204030203" pitchFamily="34" charset="-1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next step: add custom ids with anonymous functions</a:t>
            </a:r>
            <a:endParaRPr lang="en-US" b="1" dirty="0">
              <a:effectLst/>
            </a:endParaRPr>
          </a:p>
          <a:p>
            <a:r>
              <a:rPr lang="pl-PL" dirty="0" err="1"/>
              <a:t>They</a:t>
            </a:r>
            <a:r>
              <a:rPr lang="pl-PL" dirty="0"/>
              <a:t> most </a:t>
            </a:r>
            <a:r>
              <a:rPr lang="pl-PL" dirty="0" err="1"/>
              <a:t>frequency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by R </a:t>
            </a:r>
            <a:r>
              <a:rPr lang="pl-PL" dirty="0" err="1"/>
              <a:t>user</a:t>
            </a:r>
            <a:r>
              <a:rPr lang="pl-PL" dirty="0"/>
              <a:t> in </a:t>
            </a:r>
            <a:r>
              <a:rPr lang="pl-PL" dirty="0" err="1"/>
              <a:t>apply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 family</a:t>
            </a:r>
          </a:p>
          <a:p>
            <a:r>
              <a:rPr lang="pl-PL" dirty="0"/>
              <a:t>The </a:t>
            </a:r>
            <a:r>
              <a:rPr lang="pl-PL" dirty="0" err="1"/>
              <a:t>advantage</a:t>
            </a:r>
            <a:r>
              <a:rPr lang="pl-PL" dirty="0"/>
              <a:t> of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functios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fact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specifated</a:t>
            </a:r>
            <a:r>
              <a:rPr lang="pl-PL" dirty="0"/>
              <a:t> and </a:t>
            </a:r>
            <a:r>
              <a:rPr lang="pl-PL" dirty="0" err="1"/>
              <a:t>can</a:t>
            </a:r>
            <a:r>
              <a:rPr lang="pl-PL" dirty="0"/>
              <a:t> be one –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formulas</a:t>
            </a:r>
            <a:endParaRPr lang="pl-PL" dirty="0"/>
          </a:p>
          <a:p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no </a:t>
            </a:r>
            <a:r>
              <a:rPr lang="pl-PL" dirty="0" err="1"/>
              <a:t>name</a:t>
            </a:r>
            <a:r>
              <a:rPr lang="pl-PL" dirty="0"/>
              <a:t> and </a:t>
            </a:r>
            <a:r>
              <a:rPr lang="pl-PL" dirty="0" err="1"/>
              <a:t>identity</a:t>
            </a:r>
            <a:r>
              <a:rPr lang="pl-PL" dirty="0"/>
              <a:t>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not live in the glob </a:t>
            </a:r>
            <a:r>
              <a:rPr lang="pl-PL" dirty="0" err="1"/>
              <a:t>environmet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4684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Here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examples</a:t>
            </a:r>
            <a:r>
              <a:rPr lang="pl-PL" dirty="0"/>
              <a:t> of </a:t>
            </a:r>
            <a:r>
              <a:rPr lang="pl-PL" dirty="0" err="1"/>
              <a:t>anonymous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usage</a:t>
            </a:r>
            <a:r>
              <a:rPr lang="pl-PL" dirty="0"/>
              <a:t> in </a:t>
            </a:r>
            <a:r>
              <a:rPr lang="pl-PL" dirty="0" err="1"/>
              <a:t>combination</a:t>
            </a:r>
            <a:r>
              <a:rPr lang="pl-PL" dirty="0"/>
              <a:t> with </a:t>
            </a:r>
            <a:r>
              <a:rPr lang="pl-PL" dirty="0" err="1"/>
              <a:t>purrr</a:t>
            </a:r>
            <a:r>
              <a:rPr lang="pl-PL" dirty="0"/>
              <a:t> </a:t>
            </a:r>
            <a:r>
              <a:rPr lang="pl-PL" dirty="0" err="1"/>
              <a:t>package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3209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400" b="1" i="0" u="none" strike="noStrike" cap="none" dirty="0" err="1">
                <a:solidFill>
                  <a:srgbClr val="C100D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You</a:t>
            </a:r>
            <a:r>
              <a:rPr lang="pl-PL" sz="1400" b="1" i="0" u="none" strike="noStrike" cap="none" dirty="0">
                <a:solidFill>
                  <a:srgbClr val="C100D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</a:t>
            </a:r>
            <a:r>
              <a:rPr lang="pl-PL" sz="1400" b="1" i="0" u="none" strike="noStrike" cap="none" dirty="0" err="1">
                <a:solidFill>
                  <a:srgbClr val="C100D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can</a:t>
            </a:r>
            <a:r>
              <a:rPr lang="pl-PL" sz="1400" b="1" i="0" u="none" strike="noStrike" cap="none" dirty="0">
                <a:solidFill>
                  <a:srgbClr val="C100D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</a:t>
            </a:r>
            <a:r>
              <a:rPr lang="pl-PL" sz="1400" b="1" i="0" u="none" strike="noStrike" cap="none" dirty="0" err="1">
                <a:solidFill>
                  <a:srgbClr val="C100D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maybe</a:t>
            </a:r>
            <a:r>
              <a:rPr lang="pl-PL" sz="1400" b="1" i="0" u="none" strike="noStrike" cap="none" dirty="0">
                <a:solidFill>
                  <a:srgbClr val="C100D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</a:t>
            </a:r>
            <a:r>
              <a:rPr lang="pl-PL" sz="1400" b="1" i="0" u="none" strike="noStrike" cap="none" dirty="0" err="1">
                <a:solidFill>
                  <a:srgbClr val="C100D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ask</a:t>
            </a:r>
            <a:r>
              <a:rPr lang="pl-PL" sz="1400" b="1" i="0" u="none" strike="noStrike" cap="none" dirty="0">
                <a:solidFill>
                  <a:srgbClr val="C100D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</a:t>
            </a:r>
          </a:p>
          <a:p>
            <a:r>
              <a:rPr lang="en-US" sz="1400" b="1" i="0" u="none" strike="noStrike" cap="none" dirty="0">
                <a:solidFill>
                  <a:srgbClr val="C100D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When should you use anonymous functions?</a:t>
            </a:r>
            <a:r>
              <a:rPr lang="pl-PL" sz="1400" b="1" i="0" u="none" strike="noStrike" cap="none" dirty="0">
                <a:solidFill>
                  <a:srgbClr val="C100D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</a:t>
            </a:r>
            <a:r>
              <a:rPr lang="pl-PL" sz="1400" b="0" i="0" u="none" strike="noStrike" cap="none" dirty="0">
                <a:solidFill>
                  <a:srgbClr val="C100D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</a:t>
            </a:r>
          </a:p>
          <a:p>
            <a:r>
              <a:rPr lang="pl-PL" sz="1400" b="0" i="0" u="none" strike="noStrike" cap="none" dirty="0">
                <a:solidFill>
                  <a:srgbClr val="C100D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As </a:t>
            </a:r>
            <a:r>
              <a:rPr lang="pl-PL" sz="1400" b="0" i="0" u="none" strike="noStrike" cap="none" dirty="0" err="1">
                <a:solidFill>
                  <a:srgbClr val="C100D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Hadley</a:t>
            </a:r>
            <a:r>
              <a:rPr lang="pl-PL" sz="1400" b="0" i="0" u="none" strike="noStrike" cap="none" dirty="0">
                <a:solidFill>
                  <a:srgbClr val="C100D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</a:t>
            </a:r>
            <a:r>
              <a:rPr lang="pl-PL" sz="1400" b="0" i="0" u="none" strike="noStrike" cap="none" dirty="0" err="1">
                <a:solidFill>
                  <a:srgbClr val="C100D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Wickham</a:t>
            </a:r>
            <a:r>
              <a:rPr lang="pl-PL" sz="1400" b="0" i="0" u="none" strike="noStrike" cap="none" dirty="0">
                <a:solidFill>
                  <a:srgbClr val="C100D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</a:t>
            </a:r>
            <a:r>
              <a:rPr lang="pl-PL" sz="1400" b="0" i="0" u="none" strike="noStrike" cap="none" dirty="0" err="1">
                <a:solidFill>
                  <a:srgbClr val="C100D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says</a:t>
            </a:r>
            <a:r>
              <a:rPr lang="pl-PL" sz="1400" b="0" i="0" u="none" strike="noStrike" cap="none" dirty="0">
                <a:solidFill>
                  <a:srgbClr val="C100D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</a:t>
            </a:r>
            <a:r>
              <a:rPr lang="pl-PL" sz="1400" dirty="0"/>
              <a:t>W</a:t>
            </a:r>
            <a:r>
              <a:rPr lang="en-US" sz="1400" dirty="0"/>
              <a:t>hen it’s not worth the effort to give it a name</a:t>
            </a:r>
            <a:endParaRPr lang="en-US" sz="1400" b="1" i="0" u="none" strike="noStrike" cap="none" dirty="0">
              <a:solidFill>
                <a:srgbClr val="C100D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"/>
            </a:endParaRPr>
          </a:p>
          <a:p>
            <a:endParaRPr lang="pl-PL" sz="1400" b="1" i="0" u="none" strike="noStrike" cap="none" dirty="0">
              <a:solidFill>
                <a:srgbClr val="C100D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1151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br>
              <a:rPr lang="en-US" dirty="0"/>
            </a:b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let's return to the example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!</a:t>
            </a:r>
          </a:p>
          <a:p>
            <a:pPr marL="139700" indent="0">
              <a:buNone/>
            </a:pPr>
            <a:r>
              <a:rPr lang="pl-PL" b="0" dirty="0"/>
              <a:t> </a:t>
            </a:r>
            <a:r>
              <a:rPr lang="pl-PL" b="0" dirty="0" err="1"/>
              <a:t>data.microtargeting</a:t>
            </a:r>
            <a:r>
              <a:rPr lang="pl-PL" b="0" dirty="0"/>
              <a:t> </a:t>
            </a:r>
            <a:r>
              <a:rPr lang="pl-PL" b="0" dirty="0" err="1"/>
              <a:t>is</a:t>
            </a:r>
            <a:r>
              <a:rPr lang="pl-PL" b="0" dirty="0"/>
              <a:t> list of </a:t>
            </a:r>
            <a:r>
              <a:rPr lang="pl-PL" b="0" dirty="0" err="1"/>
              <a:t>lists</a:t>
            </a:r>
            <a:r>
              <a:rPr lang="pl-PL" b="0" dirty="0"/>
              <a:t> with data from API</a:t>
            </a:r>
          </a:p>
          <a:p>
            <a:pPr marL="139700" indent="0">
              <a:buNone/>
            </a:pPr>
            <a:r>
              <a:rPr lang="pl-PL" b="0" dirty="0"/>
              <a:t>First, we want to </a:t>
            </a:r>
            <a:r>
              <a:rPr lang="pl-PL" b="0" dirty="0" err="1"/>
              <a:t>have</a:t>
            </a:r>
            <a:r>
              <a:rPr lang="pl-PL" b="0" dirty="0"/>
              <a:t> </a:t>
            </a:r>
            <a:r>
              <a:rPr lang="pl-PL" b="0" dirty="0" err="1"/>
              <a:t>only</a:t>
            </a:r>
            <a:r>
              <a:rPr lang="pl-PL" b="0" dirty="0"/>
              <a:t> </a:t>
            </a:r>
            <a:r>
              <a:rPr lang="pl-PL" b="1" dirty="0" err="1"/>
              <a:t>items</a:t>
            </a:r>
            <a:r>
              <a:rPr lang="pl-PL" b="0" dirty="0"/>
              <a:t> with data in </a:t>
            </a:r>
            <a:r>
              <a:rPr lang="pl-PL" b="0" dirty="0" err="1"/>
              <a:t>our</a:t>
            </a:r>
            <a:r>
              <a:rPr lang="pl-PL" b="0" dirty="0"/>
              <a:t> list, </a:t>
            </a:r>
            <a:r>
              <a:rPr lang="pl-PL" b="0" dirty="0" err="1"/>
              <a:t>there</a:t>
            </a:r>
            <a:r>
              <a:rPr lang="pl-PL" b="0" dirty="0"/>
              <a:t> was </a:t>
            </a:r>
            <a:r>
              <a:rPr lang="pl-PL" b="0" dirty="0" err="1"/>
              <a:t>also</a:t>
            </a:r>
            <a:r>
              <a:rPr lang="pl-PL" b="0" dirty="0"/>
              <a:t> </a:t>
            </a:r>
            <a:r>
              <a:rPr lang="pl-PL" b="0" dirty="0" err="1"/>
              <a:t>empty</a:t>
            </a:r>
            <a:r>
              <a:rPr lang="pl-PL" b="0" dirty="0"/>
              <a:t> </a:t>
            </a:r>
            <a:r>
              <a:rPr lang="pl-PL" b="0" dirty="0" err="1"/>
              <a:t>json</a:t>
            </a:r>
            <a:r>
              <a:rPr lang="pl-PL" b="0" dirty="0"/>
              <a:t> </a:t>
            </a:r>
            <a:r>
              <a:rPr lang="pl-PL" b="0" dirty="0" err="1"/>
              <a:t>returned</a:t>
            </a:r>
            <a:r>
              <a:rPr lang="pl-PL" b="0" dirty="0"/>
              <a:t> from </a:t>
            </a:r>
            <a:r>
              <a:rPr lang="pl-PL" b="0" dirty="0" err="1"/>
              <a:t>api</a:t>
            </a:r>
            <a:endParaRPr lang="pl-PL" b="0" dirty="0"/>
          </a:p>
          <a:p>
            <a:pPr marL="139700" indent="0">
              <a:buNone/>
            </a:pPr>
            <a:r>
              <a:rPr lang="pl-PL" b="0" dirty="0" err="1"/>
              <a:t>so</a:t>
            </a:r>
            <a:r>
              <a:rPr lang="pl-PL" b="0" dirty="0"/>
              <a:t> we </a:t>
            </a:r>
            <a:r>
              <a:rPr lang="pl-PL" b="0" dirty="0" err="1"/>
              <a:t>unfliter</a:t>
            </a:r>
            <a:r>
              <a:rPr lang="pl-PL" b="0" dirty="0"/>
              <a:t> </a:t>
            </a:r>
            <a:r>
              <a:rPr lang="pl-PL" b="0" dirty="0" err="1"/>
              <a:t>them</a:t>
            </a:r>
            <a:r>
              <a:rPr lang="pl-PL" b="0" dirty="0"/>
              <a:t> with </a:t>
            </a:r>
            <a:r>
              <a:rPr lang="pl-PL" b="1" dirty="0"/>
              <a:t>compact</a:t>
            </a:r>
            <a:r>
              <a:rPr lang="pl-PL" b="0" dirty="0"/>
              <a:t> </a:t>
            </a:r>
            <a:r>
              <a:rPr lang="pl-PL" b="0" dirty="0" err="1"/>
              <a:t>function</a:t>
            </a:r>
            <a:r>
              <a:rPr lang="pl-PL" b="0" dirty="0"/>
              <a:t> from </a:t>
            </a:r>
            <a:r>
              <a:rPr lang="pl-PL" b="0" dirty="0" err="1"/>
              <a:t>purrr</a:t>
            </a:r>
            <a:r>
              <a:rPr lang="pl-PL" b="0" dirty="0"/>
              <a:t> </a:t>
            </a:r>
            <a:r>
              <a:rPr lang="pl-PL" b="0" dirty="0" err="1"/>
              <a:t>package</a:t>
            </a:r>
            <a:endParaRPr lang="pl-PL" b="0" dirty="0"/>
          </a:p>
          <a:p>
            <a:pPr marL="139700" indent="0">
              <a:buNone/>
            </a:pPr>
            <a:r>
              <a:rPr lang="pl-PL" b="0" dirty="0" err="1"/>
              <a:t>After</a:t>
            </a:r>
            <a:r>
              <a:rPr lang="pl-PL" b="0" dirty="0"/>
              <a:t> </a:t>
            </a:r>
            <a:r>
              <a:rPr lang="pl-PL" b="0" dirty="0" err="1"/>
              <a:t>that</a:t>
            </a:r>
            <a:r>
              <a:rPr lang="pl-PL" b="0" dirty="0"/>
              <a:t> we want to ad </a:t>
            </a:r>
            <a:r>
              <a:rPr lang="pl-PL" b="0" dirty="0" err="1"/>
              <a:t>custom</a:t>
            </a:r>
            <a:r>
              <a:rPr lang="pl-PL" b="0" dirty="0"/>
              <a:t> id to </a:t>
            </a:r>
            <a:r>
              <a:rPr lang="pl-PL" b="0" dirty="0" err="1"/>
              <a:t>every</a:t>
            </a:r>
            <a:r>
              <a:rPr lang="pl-PL" b="0" dirty="0"/>
              <a:t> element in  the list as </a:t>
            </a:r>
            <a:r>
              <a:rPr lang="pl-PL" b="0" dirty="0" err="1"/>
              <a:t>new</a:t>
            </a:r>
            <a:r>
              <a:rPr lang="pl-PL" b="0" dirty="0"/>
              <a:t> </a:t>
            </a:r>
            <a:r>
              <a:rPr lang="pl-PL" b="0" dirty="0" err="1"/>
              <a:t>column</a:t>
            </a:r>
            <a:r>
              <a:rPr lang="pl-PL" b="0" dirty="0"/>
              <a:t> of the data </a:t>
            </a:r>
            <a:r>
              <a:rPr lang="pl-PL" b="0" dirty="0" err="1"/>
              <a:t>frame</a:t>
            </a:r>
            <a:endParaRPr lang="pl-PL" b="0" dirty="0"/>
          </a:p>
          <a:p>
            <a:pPr marL="139700" indent="0">
              <a:buNone/>
            </a:pPr>
            <a:r>
              <a:rPr lang="pl-PL" b="0" dirty="0" err="1"/>
              <a:t>That</a:t>
            </a:r>
            <a:r>
              <a:rPr lang="pl-PL" b="0" dirty="0"/>
              <a:t> </a:t>
            </a:r>
            <a:r>
              <a:rPr lang="pl-PL" b="0" dirty="0" err="1"/>
              <a:t>give</a:t>
            </a:r>
            <a:r>
              <a:rPr lang="pl-PL" b="0" dirty="0"/>
              <a:t> </a:t>
            </a:r>
            <a:r>
              <a:rPr lang="pl-PL" b="0" dirty="0" err="1"/>
              <a:t>us</a:t>
            </a:r>
            <a:r>
              <a:rPr lang="pl-PL" b="0" dirty="0"/>
              <a:t> </a:t>
            </a:r>
            <a:r>
              <a:rPr lang="pl-PL" b="0" dirty="0" err="1"/>
              <a:t>unique</a:t>
            </a:r>
            <a:r>
              <a:rPr lang="pl-PL" b="0" dirty="0"/>
              <a:t> id for </a:t>
            </a:r>
            <a:r>
              <a:rPr lang="pl-PL" b="0" dirty="0" err="1"/>
              <a:t>every</a:t>
            </a:r>
            <a:r>
              <a:rPr lang="pl-PL" b="0" dirty="0"/>
              <a:t> </a:t>
            </a:r>
            <a:r>
              <a:rPr lang="pl-PL" b="0" dirty="0" err="1"/>
              <a:t>row</a:t>
            </a:r>
            <a:r>
              <a:rPr lang="pl-PL" b="0" dirty="0"/>
              <a:t> (</a:t>
            </a:r>
            <a:r>
              <a:rPr lang="pl-PL" b="0" dirty="0" err="1"/>
              <a:t>unqiue</a:t>
            </a:r>
            <a:r>
              <a:rPr lang="pl-PL" b="0" dirty="0"/>
              <a:t> ad data) in </a:t>
            </a:r>
            <a:r>
              <a:rPr lang="pl-PL" b="0" dirty="0" err="1"/>
              <a:t>all</a:t>
            </a:r>
            <a:r>
              <a:rPr lang="pl-PL" b="0" dirty="0"/>
              <a:t> list with </a:t>
            </a:r>
            <a:r>
              <a:rPr lang="pl-PL" b="0" dirty="0" err="1"/>
              <a:t>all</a:t>
            </a:r>
            <a:r>
              <a:rPr lang="pl-PL" b="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076940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if you are an experienced R user,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you definitely know that this operation can take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a long time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.</a:t>
            </a:r>
          </a:p>
          <a:p>
            <a:pPr marL="139700" indent="0">
              <a:buNone/>
            </a:pP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Why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 we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don’t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seepd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up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 a proces? </a:t>
            </a:r>
            <a:endParaRPr lang="pl-PL" sz="1100" b="0" i="0" u="none" strike="noStrike" cap="none" dirty="0">
              <a:solidFill>
                <a:srgbClr val="000000"/>
              </a:solidFill>
              <a:effectLst/>
              <a:latin typeface="Lato" panose="020F0502020204030203" pitchFamily="34" charset="-18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The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second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questions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is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… How to do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this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?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484531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The </a:t>
            </a:r>
            <a:r>
              <a:rPr lang="pl-PL" b="1" dirty="0" err="1"/>
              <a:t>answer</a:t>
            </a:r>
            <a:r>
              <a:rPr lang="pl-PL" b="1" dirty="0"/>
              <a:t> </a:t>
            </a:r>
            <a:r>
              <a:rPr lang="pl-PL" b="1" dirty="0" err="1"/>
              <a:t>is</a:t>
            </a:r>
            <a:r>
              <a:rPr lang="pl-PL" b="1" dirty="0"/>
              <a:t> to paralel </a:t>
            </a:r>
            <a:r>
              <a:rPr lang="pl-PL" b="1" dirty="0" err="1"/>
              <a:t>code</a:t>
            </a:r>
            <a:r>
              <a:rPr lang="pl-PL" b="1" dirty="0"/>
              <a:t>!</a:t>
            </a:r>
          </a:p>
          <a:p>
            <a:pPr marL="76200" indent="0">
              <a:buNone/>
            </a:pP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gives</a:t>
            </a:r>
            <a:r>
              <a:rPr lang="pl-PL" dirty="0"/>
              <a:t> </a:t>
            </a:r>
            <a:r>
              <a:rPr lang="pl-PL" dirty="0" err="1"/>
              <a:t>us</a:t>
            </a:r>
            <a:r>
              <a:rPr lang="pl-PL" dirty="0"/>
              <a:t>? </a:t>
            </a:r>
            <a:r>
              <a:rPr lang="pl-PL" b="1" dirty="0" err="1"/>
              <a:t>Main</a:t>
            </a:r>
            <a:r>
              <a:rPr lang="pl-PL" b="1" dirty="0"/>
              <a:t> </a:t>
            </a:r>
            <a:r>
              <a:rPr lang="pl-PL" b="1" dirty="0" err="1"/>
              <a:t>advantages</a:t>
            </a:r>
            <a:r>
              <a:rPr lang="pl-PL" b="1" dirty="0"/>
              <a:t> </a:t>
            </a:r>
            <a:r>
              <a:rPr lang="pl-PL" b="1" dirty="0" err="1"/>
              <a:t>are</a:t>
            </a:r>
            <a:endParaRPr lang="pl-PL" b="1" dirty="0"/>
          </a:p>
          <a:p>
            <a:r>
              <a:rPr lang="pl-PL" dirty="0" err="1">
                <a:highlight>
                  <a:srgbClr val="FFCD00"/>
                </a:highlight>
              </a:rPr>
              <a:t>Speed</a:t>
            </a:r>
            <a:r>
              <a:rPr lang="pl-PL" dirty="0">
                <a:highlight>
                  <a:srgbClr val="FFCD00"/>
                </a:highlight>
              </a:rPr>
              <a:t> </a:t>
            </a:r>
            <a:r>
              <a:rPr lang="pl-PL" dirty="0" err="1">
                <a:highlight>
                  <a:srgbClr val="FFCD00"/>
                </a:highlight>
              </a:rPr>
              <a:t>up</a:t>
            </a:r>
            <a:r>
              <a:rPr lang="pl-PL" dirty="0">
                <a:highlight>
                  <a:srgbClr val="FFCD00"/>
                </a:highlight>
              </a:rPr>
              <a:t> </a:t>
            </a:r>
            <a:r>
              <a:rPr lang="pl-PL" dirty="0" err="1"/>
              <a:t>processing</a:t>
            </a:r>
            <a:endParaRPr lang="pl-PL" dirty="0"/>
          </a:p>
          <a:p>
            <a:r>
              <a:rPr lang="pl-PL" dirty="0" err="1">
                <a:highlight>
                  <a:srgbClr val="FFCD00"/>
                </a:highlight>
              </a:rPr>
              <a:t>Decrease</a:t>
            </a:r>
            <a:r>
              <a:rPr lang="pl-PL" dirty="0"/>
              <a:t> </a:t>
            </a:r>
            <a:r>
              <a:rPr lang="pl-PL" dirty="0" err="1"/>
              <a:t>memory</a:t>
            </a:r>
            <a:r>
              <a:rPr lang="pl-PL" dirty="0"/>
              <a:t> </a:t>
            </a:r>
            <a:r>
              <a:rPr lang="pl-PL" dirty="0" err="1"/>
              <a:t>footprint</a:t>
            </a:r>
            <a:endParaRPr lang="pl-PL" dirty="0"/>
          </a:p>
          <a:p>
            <a:r>
              <a:rPr lang="pl-PL" dirty="0" err="1"/>
              <a:t>Avoid</a:t>
            </a:r>
            <a:r>
              <a:rPr lang="pl-PL" dirty="0"/>
              <a:t> data transfer</a:t>
            </a:r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121554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Let’s</a:t>
            </a:r>
            <a:r>
              <a:rPr lang="pl-PL" b="1" dirty="0"/>
              <a:t> </a:t>
            </a:r>
            <a:r>
              <a:rPr lang="pl-PL" b="1" dirty="0" err="1"/>
              <a:t>use</a:t>
            </a:r>
            <a:r>
              <a:rPr lang="pl-PL" b="1" dirty="0"/>
              <a:t> </a:t>
            </a:r>
            <a:r>
              <a:rPr lang="pl-PL" b="1" dirty="0" err="1"/>
              <a:t>it</a:t>
            </a:r>
            <a:r>
              <a:rPr lang="pl-PL" b="1" dirty="0"/>
              <a:t> in </a:t>
            </a:r>
            <a:r>
              <a:rPr lang="pl-PL" b="1" dirty="0" err="1"/>
              <a:t>our</a:t>
            </a:r>
            <a:r>
              <a:rPr lang="pl-PL" b="1" dirty="0"/>
              <a:t> </a:t>
            </a:r>
            <a:r>
              <a:rPr lang="pl-PL" b="1" dirty="0" err="1"/>
              <a:t>pipe</a:t>
            </a:r>
            <a:r>
              <a:rPr lang="pl-PL" b="1" dirty="0"/>
              <a:t> </a:t>
            </a:r>
            <a:r>
              <a:rPr lang="pl-PL" b="1" dirty="0" err="1"/>
              <a:t>code</a:t>
            </a:r>
            <a:r>
              <a:rPr lang="pl-PL" b="1" dirty="0"/>
              <a:t> </a:t>
            </a:r>
            <a:r>
              <a:rPr lang="pl-PL" b="1" dirty="0" err="1"/>
              <a:t>snipet</a:t>
            </a:r>
            <a:r>
              <a:rPr lang="pl-PL" b="1" dirty="0"/>
              <a:t>. </a:t>
            </a:r>
          </a:p>
          <a:p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exactly</a:t>
            </a:r>
            <a:r>
              <a:rPr lang="pl-PL" dirty="0"/>
              <a:t> same </a:t>
            </a:r>
            <a:r>
              <a:rPr lang="pl-PL" dirty="0" err="1"/>
              <a:t>operation</a:t>
            </a:r>
            <a:r>
              <a:rPr lang="pl-PL" dirty="0"/>
              <a:t> but with </a:t>
            </a:r>
            <a:r>
              <a:rPr lang="pl-PL" dirty="0" err="1"/>
              <a:t>parallel</a:t>
            </a:r>
            <a:r>
              <a:rPr lang="pl-PL" dirty="0"/>
              <a:t> </a:t>
            </a:r>
            <a:r>
              <a:rPr lang="pl-PL" dirty="0" err="1"/>
              <a:t>programming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2789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Here </a:t>
            </a:r>
            <a:r>
              <a:rPr lang="pl-PL" b="1" dirty="0" err="1"/>
              <a:t>you</a:t>
            </a:r>
            <a:r>
              <a:rPr lang="pl-PL" b="1" dirty="0"/>
              <a:t> </a:t>
            </a:r>
            <a:r>
              <a:rPr lang="pl-PL" b="1" dirty="0" err="1"/>
              <a:t>can</a:t>
            </a:r>
            <a:r>
              <a:rPr lang="pl-PL" b="1" dirty="0"/>
              <a:t> </a:t>
            </a:r>
            <a:r>
              <a:rPr lang="pl-PL" b="1" dirty="0" err="1"/>
              <a:t>see</a:t>
            </a:r>
            <a:r>
              <a:rPr lang="pl-PL" b="1" dirty="0"/>
              <a:t> </a:t>
            </a:r>
            <a:r>
              <a:rPr lang="pl-PL" b="1" dirty="0" err="1"/>
              <a:t>hightlighted</a:t>
            </a:r>
            <a:r>
              <a:rPr lang="pl-PL" b="1" dirty="0"/>
              <a:t> </a:t>
            </a:r>
            <a:r>
              <a:rPr lang="pl-PL" b="1" dirty="0" err="1"/>
              <a:t>parts</a:t>
            </a:r>
            <a:r>
              <a:rPr lang="pl-PL" b="1" dirty="0"/>
              <a:t> </a:t>
            </a:r>
            <a:r>
              <a:rPr lang="pl-PL" b="1" dirty="0" err="1"/>
              <a:t>that</a:t>
            </a:r>
            <a:r>
              <a:rPr lang="pl-PL" b="1" dirty="0"/>
              <a:t> </a:t>
            </a:r>
            <a:r>
              <a:rPr lang="pl-PL" b="1" dirty="0" err="1"/>
              <a:t>changed</a:t>
            </a:r>
            <a:r>
              <a:rPr lang="pl-PL" b="1" dirty="0"/>
              <a:t>.</a:t>
            </a:r>
          </a:p>
          <a:p>
            <a:r>
              <a:rPr lang="pl-PL" b="0" dirty="0"/>
              <a:t>The most </a:t>
            </a:r>
            <a:r>
              <a:rPr lang="pl-PL" b="0" dirty="0" err="1"/>
              <a:t>important</a:t>
            </a:r>
            <a:r>
              <a:rPr lang="pl-PL" b="0" dirty="0"/>
              <a:t> </a:t>
            </a:r>
            <a:r>
              <a:rPr lang="pl-PL" b="0" dirty="0" err="1"/>
              <a:t>thing</a:t>
            </a:r>
            <a:r>
              <a:rPr lang="pl-PL" b="0" dirty="0"/>
              <a:t> </a:t>
            </a:r>
            <a:r>
              <a:rPr lang="pl-PL" b="0" dirty="0" err="1"/>
              <a:t>is</a:t>
            </a:r>
            <a:r>
              <a:rPr lang="pl-PL" b="0" dirty="0"/>
              <a:t> to </a:t>
            </a:r>
            <a:r>
              <a:rPr lang="pl-PL" b="0" dirty="0" err="1"/>
              <a:t>define</a:t>
            </a:r>
            <a:r>
              <a:rPr lang="pl-PL" b="0" dirty="0"/>
              <a:t> plan(). </a:t>
            </a:r>
            <a:r>
              <a:rPr lang="pl-PL" b="0" dirty="0" err="1"/>
              <a:t>It’s</a:t>
            </a:r>
            <a:r>
              <a:rPr lang="pl-PL" b="0" dirty="0"/>
              <a:t> </a:t>
            </a:r>
            <a:r>
              <a:rPr lang="pl-PL" b="0" dirty="0" err="1"/>
              <a:t>function</a:t>
            </a:r>
            <a:r>
              <a:rPr lang="pl-PL" b="0" dirty="0"/>
              <a:t> from </a:t>
            </a:r>
            <a:r>
              <a:rPr lang="pl-PL" b="0" dirty="0" err="1"/>
              <a:t>future</a:t>
            </a:r>
            <a:r>
              <a:rPr lang="pl-PL" b="0" dirty="0"/>
              <a:t> </a:t>
            </a:r>
            <a:r>
              <a:rPr lang="pl-PL" b="0" dirty="0" err="1"/>
              <a:t>package</a:t>
            </a:r>
            <a:r>
              <a:rPr lang="pl-PL" b="0" dirty="0"/>
              <a:t>. Here we set </a:t>
            </a:r>
            <a:r>
              <a:rPr lang="pl-PL" b="0" dirty="0" err="1"/>
              <a:t>up</a:t>
            </a:r>
            <a:r>
              <a:rPr lang="pl-PL" b="0" dirty="0"/>
              <a:t> proces for 6 </a:t>
            </a:r>
            <a:r>
              <a:rPr lang="pl-PL" b="0" dirty="0" err="1"/>
              <a:t>multicores</a:t>
            </a:r>
            <a:r>
              <a:rPr lang="pl-PL" b="0" dirty="0"/>
              <a:t>.</a:t>
            </a:r>
          </a:p>
          <a:p>
            <a:r>
              <a:rPr lang="pl-PL" b="0" dirty="0" err="1"/>
              <a:t>Other</a:t>
            </a:r>
            <a:r>
              <a:rPr lang="pl-PL" b="0" dirty="0"/>
              <a:t> </a:t>
            </a:r>
            <a:r>
              <a:rPr lang="pl-PL" b="0" dirty="0" err="1"/>
              <a:t>change</a:t>
            </a:r>
            <a:r>
              <a:rPr lang="pl-PL" b="0" dirty="0"/>
              <a:t> </a:t>
            </a:r>
            <a:r>
              <a:rPr lang="pl-PL" b="0" dirty="0" err="1"/>
              <a:t>is</a:t>
            </a:r>
            <a:r>
              <a:rPr lang="pl-PL" b="0" dirty="0"/>
              <a:t> </a:t>
            </a:r>
            <a:r>
              <a:rPr lang="pl-PL" b="0" dirty="0" err="1"/>
              <a:t>future</a:t>
            </a:r>
            <a:r>
              <a:rPr lang="pl-PL" b="0" dirty="0"/>
              <a:t> map </a:t>
            </a:r>
            <a:r>
              <a:rPr lang="pl-PL" b="0" dirty="0" err="1"/>
              <a:t>function</a:t>
            </a:r>
            <a:r>
              <a:rPr lang="pl-PL" b="0" dirty="0"/>
              <a:t> from </a:t>
            </a:r>
            <a:r>
              <a:rPr lang="pl-PL" b="0" dirty="0" err="1"/>
              <a:t>furr</a:t>
            </a:r>
            <a:r>
              <a:rPr lang="pl-PL" b="0" dirty="0"/>
              <a:t> </a:t>
            </a:r>
            <a:r>
              <a:rPr lang="pl-PL" b="0" dirty="0" err="1"/>
              <a:t>package</a:t>
            </a:r>
            <a:r>
              <a:rPr lang="pl-PL" b="0" dirty="0"/>
              <a:t>. It </a:t>
            </a:r>
            <a:r>
              <a:rPr lang="pl-PL" b="0" dirty="0" err="1"/>
              <a:t>doesnt</a:t>
            </a:r>
            <a:r>
              <a:rPr lang="pl-PL" b="0" dirty="0"/>
              <a:t> </a:t>
            </a:r>
            <a:r>
              <a:rPr lang="pl-PL" b="0" dirty="0" err="1"/>
              <a:t>work</a:t>
            </a:r>
            <a:r>
              <a:rPr lang="pl-PL" b="0" dirty="0"/>
              <a:t> in paralel </a:t>
            </a:r>
            <a:r>
              <a:rPr lang="pl-PL" b="0" dirty="0" err="1"/>
              <a:t>way</a:t>
            </a:r>
            <a:r>
              <a:rPr lang="pl-PL" b="0" dirty="0"/>
              <a:t> </a:t>
            </a:r>
            <a:r>
              <a:rPr lang="pl-PL" b="0" dirty="0" err="1"/>
              <a:t>without</a:t>
            </a:r>
            <a:r>
              <a:rPr lang="pl-PL" b="0" dirty="0"/>
              <a:t> plan </a:t>
            </a:r>
            <a:r>
              <a:rPr lang="pl-PL" b="0" dirty="0" err="1"/>
              <a:t>function</a:t>
            </a:r>
            <a:r>
              <a:rPr lang="pl-PL" b="0" dirty="0"/>
              <a:t> </a:t>
            </a:r>
            <a:r>
              <a:rPr lang="pl-PL" b="0" dirty="0" err="1"/>
              <a:t>defined</a:t>
            </a:r>
            <a:r>
              <a:rPr lang="pl-PL" b="0" dirty="0"/>
              <a:t>. </a:t>
            </a:r>
          </a:p>
          <a:p>
            <a:r>
              <a:rPr lang="pl-PL" b="0" dirty="0" err="1"/>
              <a:t>Syntax</a:t>
            </a:r>
            <a:r>
              <a:rPr lang="pl-PL" b="0" dirty="0"/>
              <a:t> </a:t>
            </a:r>
            <a:r>
              <a:rPr lang="pl-PL" b="0" dirty="0" err="1"/>
              <a:t>looks</a:t>
            </a:r>
            <a:r>
              <a:rPr lang="pl-PL" b="0" dirty="0"/>
              <a:t> </a:t>
            </a:r>
            <a:r>
              <a:rPr lang="pl-PL" b="0" dirty="0" err="1"/>
              <a:t>exactly</a:t>
            </a:r>
            <a:r>
              <a:rPr lang="pl-PL" b="0" dirty="0"/>
              <a:t> the same as in map </a:t>
            </a:r>
            <a:r>
              <a:rPr lang="pl-PL" b="0" dirty="0" err="1"/>
              <a:t>function</a:t>
            </a:r>
            <a:r>
              <a:rPr lang="pl-PL" b="0" dirty="0"/>
              <a:t>. </a:t>
            </a:r>
          </a:p>
          <a:p>
            <a:r>
              <a:rPr lang="pl-PL" b="0" dirty="0" err="1"/>
              <a:t>Other</a:t>
            </a:r>
            <a:r>
              <a:rPr lang="pl-PL" b="0" dirty="0"/>
              <a:t> nice </a:t>
            </a:r>
            <a:r>
              <a:rPr lang="pl-PL" b="0" dirty="0" err="1"/>
              <a:t>functionallity</a:t>
            </a:r>
            <a:r>
              <a:rPr lang="pl-PL" b="0" dirty="0"/>
              <a:t> of </a:t>
            </a:r>
            <a:r>
              <a:rPr lang="pl-PL" b="0" dirty="0" err="1"/>
              <a:t>this</a:t>
            </a:r>
            <a:r>
              <a:rPr lang="pl-PL" b="0" dirty="0"/>
              <a:t> </a:t>
            </a:r>
            <a:r>
              <a:rPr lang="pl-PL" b="0" dirty="0" err="1"/>
              <a:t>function</a:t>
            </a:r>
            <a:r>
              <a:rPr lang="pl-PL" b="0" dirty="0"/>
              <a:t> </a:t>
            </a:r>
            <a:r>
              <a:rPr lang="pl-PL" b="0" dirty="0" err="1"/>
              <a:t>is</a:t>
            </a:r>
            <a:r>
              <a:rPr lang="pl-PL" b="0" dirty="0"/>
              <a:t> </a:t>
            </a:r>
            <a:r>
              <a:rPr lang="pl-PL" b="1" dirty="0"/>
              <a:t>progres bar</a:t>
            </a:r>
            <a:r>
              <a:rPr lang="pl-PL" b="0" dirty="0"/>
              <a:t>, </a:t>
            </a:r>
            <a:r>
              <a:rPr lang="pl-PL" b="0" dirty="0" err="1"/>
              <a:t>which</a:t>
            </a:r>
            <a:r>
              <a:rPr lang="pl-PL" b="0" dirty="0"/>
              <a:t> </a:t>
            </a:r>
            <a:r>
              <a:rPr lang="pl-PL" b="0" dirty="0" err="1"/>
              <a:t>you</a:t>
            </a:r>
            <a:r>
              <a:rPr lang="pl-PL" b="0" dirty="0"/>
              <a:t> </a:t>
            </a:r>
            <a:r>
              <a:rPr lang="pl-PL" b="0" dirty="0" err="1"/>
              <a:t>can</a:t>
            </a:r>
            <a:r>
              <a:rPr lang="pl-PL" b="0" dirty="0"/>
              <a:t> </a:t>
            </a:r>
            <a:r>
              <a:rPr lang="pl-PL" b="0" dirty="0" err="1"/>
              <a:t>add</a:t>
            </a:r>
            <a:r>
              <a:rPr lang="pl-PL" b="0" dirty="0"/>
              <a:t> by .progres argument.</a:t>
            </a:r>
          </a:p>
        </p:txBody>
      </p:sp>
    </p:spTree>
    <p:extLst>
      <p:ext uri="{BB962C8B-B14F-4D97-AF65-F5344CB8AC3E}">
        <p14:creationId xmlns:p14="http://schemas.microsoft.com/office/powerpoint/2010/main" val="322794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summarizing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277002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at first, let's look at the data set which has been used for examples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in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this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presentation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. </a:t>
            </a:r>
            <a:endParaRPr lang="pl-PL" sz="1100" b="0" i="0" u="none" strike="noStrike" cap="none" dirty="0">
              <a:solidFill>
                <a:srgbClr val="000000"/>
              </a:solidFill>
              <a:effectLst/>
              <a:latin typeface="Lato" panose="020F0502020204030203" pitchFamily="34" charset="-18"/>
              <a:ea typeface="Lato" panose="020F0502020204030203" pitchFamily="34" charset="-18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They have been downloaded from Facebook Ads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Api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. </a:t>
            </a:r>
            <a:endParaRPr lang="pl-PL" sz="1100" b="0" i="0" u="none" strike="noStrike" cap="none" dirty="0">
              <a:solidFill>
                <a:srgbClr val="000000"/>
              </a:solidFill>
              <a:effectLst/>
              <a:latin typeface="Lato" panose="020F0502020204030203" pitchFamily="34" charset="-18"/>
              <a:ea typeface="Lato" panose="020F0502020204030203" pitchFamily="34" charset="-18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the data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relates to political advertising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on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facebook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. </a:t>
            </a:r>
            <a:endParaRPr lang="pl-PL" sz="1100" b="0" i="0" u="none" strike="noStrike" cap="none" dirty="0">
              <a:solidFill>
                <a:srgbClr val="000000"/>
              </a:solidFill>
              <a:effectLst/>
              <a:latin typeface="Lato" panose="020F0502020204030203" pitchFamily="34" charset="-18"/>
              <a:ea typeface="Lato" panose="020F0502020204030203" pitchFamily="34" charset="-18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what is important, you can publish the results of analyses based on them, </a:t>
            </a:r>
            <a:endParaRPr lang="pl-PL" sz="1100" b="0" i="0" u="none" strike="noStrike" cap="none" dirty="0">
              <a:solidFill>
                <a:srgbClr val="000000"/>
              </a:solidFill>
              <a:effectLst/>
              <a:latin typeface="Lato" panose="020F0502020204030203" pitchFamily="34" charset="-18"/>
              <a:ea typeface="Lato" panose="020F0502020204030203" pitchFamily="34" charset="-18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I encourage you to try your hand at it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52364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rtl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here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is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an example of a loaded file to R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from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downloaded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JSON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.</a:t>
            </a:r>
            <a:endParaRPr lang="pl-PL" sz="1100" b="0" i="0" u="none" strike="noStrike" cap="none" dirty="0">
              <a:solidFill>
                <a:srgbClr val="000000"/>
              </a:solidFill>
              <a:effectLst/>
              <a:latin typeface="Lato" panose="020F0502020204030203" pitchFamily="34" charset="-18"/>
              <a:ea typeface="Lato" panose="020F0502020204030203" pitchFamily="34" charset="-18"/>
              <a:cs typeface="Arial"/>
              <a:sym typeface="Arial"/>
            </a:endParaRPr>
          </a:p>
          <a:p>
            <a:pPr marL="139700" indent="0" rtl="0">
              <a:buNone/>
            </a:pP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As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you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can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see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It contains information about one advertising account for which the results were returned from API. </a:t>
            </a:r>
            <a:endParaRPr lang="pl-PL" sz="1100" b="0" i="0" u="none" strike="noStrike" cap="none" dirty="0">
              <a:solidFill>
                <a:srgbClr val="000000"/>
              </a:solidFill>
              <a:effectLst/>
              <a:latin typeface="Lato" panose="020F0502020204030203" pitchFamily="34" charset="-18"/>
              <a:ea typeface="Lato" panose="020F0502020204030203" pitchFamily="34" charset="-18"/>
              <a:cs typeface="Arial"/>
              <a:sym typeface="Arial"/>
            </a:endParaRPr>
          </a:p>
          <a:p>
            <a:pPr marL="139700" indent="0" rtl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the elements of this list are not only vectors but also the date frames. </a:t>
            </a:r>
            <a:endParaRPr lang="pl-PL" sz="1100" b="0" i="0" u="none" strike="noStrike" cap="none" dirty="0">
              <a:solidFill>
                <a:srgbClr val="000000"/>
              </a:solidFill>
              <a:effectLst/>
              <a:latin typeface="Lato" panose="020F0502020204030203" pitchFamily="34" charset="-18"/>
              <a:ea typeface="Lato" panose="020F0502020204030203" pitchFamily="34" charset="-18"/>
              <a:cs typeface="Arial"/>
              <a:sym typeface="Arial"/>
            </a:endParaRPr>
          </a:p>
          <a:p>
            <a:pPr marL="139700" indent="0" rtl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What's more, there are more lists nested in them, for example a list item named “demographic distribution”, </a:t>
            </a:r>
            <a:endParaRPr lang="pl-PL" sz="1100" b="0" i="0" u="none" strike="noStrike" cap="none" dirty="0">
              <a:solidFill>
                <a:srgbClr val="000000"/>
              </a:solidFill>
              <a:effectLst/>
              <a:latin typeface="Lato" panose="020F0502020204030203" pitchFamily="34" charset="-18"/>
              <a:ea typeface="Lato" panose="020F0502020204030203" pitchFamily="34" charset="-18"/>
              <a:cs typeface="Arial"/>
              <a:sym typeface="Arial"/>
            </a:endParaRPr>
          </a:p>
          <a:p>
            <a:pPr marL="139700" indent="0" rtl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we can see other nested data frames with data about demography of the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recipients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of individual advertisements</a:t>
            </a:r>
            <a:endParaRPr lang="en-US" b="0" dirty="0">
              <a:effectLst/>
            </a:endParaRPr>
          </a:p>
          <a:p>
            <a:pPr marL="139700" indent="0">
              <a:buNone/>
            </a:pPr>
            <a:r>
              <a:rPr lang="pl-PL" b="1" dirty="0"/>
              <a:t>To be </a:t>
            </a:r>
            <a:r>
              <a:rPr lang="pl-PL" b="1" dirty="0" err="1"/>
              <a:t>honset</a:t>
            </a:r>
            <a:r>
              <a:rPr lang="pl-PL" b="1" dirty="0"/>
              <a:t>, </a:t>
            </a:r>
            <a:r>
              <a:rPr lang="pl-PL" b="1" dirty="0" err="1"/>
              <a:t>it</a:t>
            </a:r>
            <a:r>
              <a:rPr lang="pl-PL" b="1" dirty="0"/>
              <a:t> </a:t>
            </a:r>
            <a:r>
              <a:rPr lang="pl-PL" b="1" dirty="0" err="1"/>
              <a:t>looks</a:t>
            </a:r>
            <a:r>
              <a:rPr lang="pl-PL" b="1" dirty="0"/>
              <a:t> </a:t>
            </a:r>
            <a:r>
              <a:rPr lang="pl-PL" b="1" dirty="0" err="1"/>
              <a:t>complicated</a:t>
            </a:r>
            <a:r>
              <a:rPr lang="pl-PL" b="1" dirty="0"/>
              <a:t> for </a:t>
            </a:r>
            <a:r>
              <a:rPr lang="pl-PL" b="1" dirty="0" err="1"/>
              <a:t>beginner</a:t>
            </a:r>
            <a:r>
              <a:rPr lang="pl-PL" b="1" dirty="0"/>
              <a:t> </a:t>
            </a:r>
            <a:r>
              <a:rPr lang="pl-PL" b="1" dirty="0" err="1"/>
              <a:t>user</a:t>
            </a:r>
            <a:r>
              <a:rPr lang="pl-PL" b="1" dirty="0"/>
              <a:t> of R</a:t>
            </a:r>
          </a:p>
        </p:txBody>
      </p:sp>
    </p:spTree>
    <p:extLst>
      <p:ext uri="{BB962C8B-B14F-4D97-AF65-F5344CB8AC3E}">
        <p14:creationId xmlns:p14="http://schemas.microsoft.com/office/powerpoint/2010/main" val="92725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pl-PL" b="1" dirty="0" err="1"/>
              <a:t>What</a:t>
            </a:r>
            <a:r>
              <a:rPr lang="pl-PL" b="1" dirty="0"/>
              <a:t> </a:t>
            </a:r>
            <a:r>
              <a:rPr lang="pl-PL" b="1" dirty="0" err="1"/>
              <a:t>made</a:t>
            </a:r>
            <a:r>
              <a:rPr lang="pl-PL" b="1" dirty="0"/>
              <a:t> </a:t>
            </a:r>
            <a:r>
              <a:rPr lang="pl-PL" b="1" dirty="0" err="1"/>
              <a:t>it</a:t>
            </a:r>
            <a:r>
              <a:rPr lang="pl-PL" b="1" dirty="0"/>
              <a:t> </a:t>
            </a:r>
            <a:r>
              <a:rPr lang="pl-PL" b="1" dirty="0" err="1"/>
              <a:t>complicated</a:t>
            </a:r>
            <a:r>
              <a:rPr lang="pl-PL" b="1" dirty="0"/>
              <a:t>? 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As I said before, some elements are lists of data frame, so we can't easily just flatten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them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and we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need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to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think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on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another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way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to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make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one data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frame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from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this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data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. </a:t>
            </a:r>
            <a:endParaRPr lang="pl-PL" sz="1100" b="0" i="0" u="none" strike="noStrike" cap="none" dirty="0">
              <a:solidFill>
                <a:srgbClr val="000000"/>
              </a:solidFill>
              <a:effectLst/>
              <a:latin typeface="Lato" panose="020F0502020204030203" pitchFamily="34" charset="-18"/>
              <a:ea typeface="Lato" panose="020F0502020204030203" pitchFamily="34" charset="-18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he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solution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that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I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propose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is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to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combine the data into a 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data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frame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, I will give a custom id to elements of list to merge them with others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71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But…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my first thought in this project was exactly this sentence. </a:t>
            </a:r>
            <a:endParaRPr lang="pl-PL" sz="1100" b="1" i="0" u="none" strike="noStrike" cap="none" dirty="0">
              <a:solidFill>
                <a:srgbClr val="000000"/>
              </a:solidFill>
              <a:effectLst/>
              <a:latin typeface="Lato" panose="020F0502020204030203" pitchFamily="34" charset="-18"/>
              <a:ea typeface="Lato" panose="020F0502020204030203" pitchFamily="34" charset="-18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If you think the same thing now, don't worry, I'll show you how 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to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handled it.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4856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/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Please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Focus on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these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three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packages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: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All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are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available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on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github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Lato" panose="020F0502020204030203" pitchFamily="34" charset="-18"/>
              <a:ea typeface="Lato" panose="020F0502020204030203" pitchFamily="34" charset="-18"/>
              <a:cs typeface="Arial"/>
              <a:sym typeface="Arial"/>
            </a:endParaRPr>
          </a:p>
          <a:p>
            <a:pPr lvl="1" rtl="0" fontAlgn="base"/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purrr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toolki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which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use to working with list, contains map() family functions,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use it to iterate over list, and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sine i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i’ve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forgot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about for loop</a:t>
            </a:r>
            <a:endParaRPr lang="pl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 rtl="0" fontAlgn="base"/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second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one</a:t>
            </a:r>
          </a:p>
          <a:p>
            <a:pPr marL="914400" marR="0" lvl="1" indent="-3175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future - R package that allows you to execute parallel processing</a:t>
            </a:r>
            <a:endParaRPr lang="pl-PL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tabLst/>
              <a:defRPr/>
            </a:pPr>
            <a:endParaRPr lang="pl-PL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 rtl="0" fontAlgn="base"/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furrr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 the combination of the first two packages, basically this package maps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purrr’s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family functions on </a:t>
            </a:r>
            <a:r>
              <a:rPr lang="en-US" sz="10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future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’s parallel processing 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capabilities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l-PL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596900" lvl="1" indent="0" rtl="0" fontAlgn="base">
              <a:buNone/>
            </a:pPr>
            <a:r>
              <a:rPr lang="pl-PL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furrr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has been designed to </a:t>
            </a:r>
            <a:r>
              <a:rPr lang="pl-PL" sz="12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work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identically to 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purrr</a:t>
            </a:r>
            <a:r>
              <a:rPr lang="en-US" sz="10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pl-PL" sz="12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it’s</a:t>
            </a:r>
            <a:r>
              <a:rPr lang="pl-PL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syntax is so easy</a:t>
            </a:r>
            <a:r>
              <a:rPr lang="pl-PL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596900" lvl="1" indent="0" rtl="0" fontAlgn="base">
              <a:buNone/>
            </a:pPr>
            <a:r>
              <a:rPr lang="pl-PL" sz="12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pl-PL" sz="12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lang="pl-PL" sz="12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see</a:t>
            </a:r>
            <a:r>
              <a:rPr lang="pl-PL" sz="12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pl-PL" sz="12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exmaples</a:t>
            </a:r>
            <a:endParaRPr lang="pl-PL" sz="12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 rtl="0" fontAlgn="base"/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6873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so let’s get started with sniped of code!</a:t>
            </a:r>
            <a:endParaRPr lang="pl-PL" sz="1100" b="1" i="0" u="none" strike="noStrike" cap="none" dirty="0">
              <a:solidFill>
                <a:srgbClr val="000000"/>
              </a:solidFill>
              <a:effectLst/>
              <a:latin typeface="Lato" panose="020F0502020204030203" pitchFamily="34" charset="-18"/>
              <a:ea typeface="Lato" panose="020F0502020204030203" pitchFamily="34" charset="-18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here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is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dirty="0" err="1"/>
              <a:t>loading</a:t>
            </a:r>
            <a:r>
              <a:rPr lang="pl-PL" dirty="0"/>
              <a:t> of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all necessary libraries,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in addition to the above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we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need package to l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oa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d json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-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jsonlite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, </a:t>
            </a:r>
            <a:endParaRPr lang="pl-PL" sz="1100" b="0" i="0" u="none" strike="noStrike" cap="none" dirty="0">
              <a:solidFill>
                <a:srgbClr val="000000"/>
              </a:solidFill>
              <a:effectLst/>
              <a:latin typeface="Lato" panose="020F0502020204030203" pitchFamily="34" charset="-18"/>
              <a:ea typeface="Lato" panose="020F0502020204030203" pitchFamily="34" charset="-18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fs –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is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packges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to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work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with system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directories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and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files</a:t>
            </a:r>
            <a:endParaRPr lang="pl-PL" sz="1100" b="0" i="0" u="none" strike="noStrike" cap="none" dirty="0">
              <a:solidFill>
                <a:srgbClr val="000000"/>
              </a:solidFill>
              <a:effectLst/>
              <a:latin typeface="Lato" panose="020F0502020204030203" pitchFamily="34" charset="-18"/>
              <a:ea typeface="Lato" panose="020F0502020204030203" pitchFamily="34" charset="-18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and of course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dplyr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.</a:t>
            </a:r>
            <a:endParaRPr lang="pl-PL" sz="1100" b="0" i="0" u="none" strike="noStrike" cap="none" dirty="0">
              <a:solidFill>
                <a:srgbClr val="000000"/>
              </a:solidFill>
              <a:effectLst/>
              <a:latin typeface="Lato" panose="020F0502020204030203" pitchFamily="34" charset="-18"/>
              <a:ea typeface="Lato" panose="020F0502020204030203" pitchFamily="34" charset="-18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I set up project directory and subdirectory with downloaded data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17166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Next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l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et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’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s have a look on sessions info.</a:t>
            </a:r>
            <a:endParaRPr lang="pl-PL" sz="1100" b="1" i="0" u="none" strike="noStrike" cap="none" dirty="0">
              <a:solidFill>
                <a:srgbClr val="000000"/>
              </a:solidFill>
              <a:effectLst/>
              <a:latin typeface="Lato" panose="020F0502020204030203" pitchFamily="34" charset="-18"/>
              <a:ea typeface="Lato" panose="020F0502020204030203" pitchFamily="34" charset="-18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What is important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i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n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this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example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linux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was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operating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systems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system.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it matters if we work with future package. </a:t>
            </a:r>
            <a:endParaRPr lang="pl-PL" sz="1100" b="1" i="0" u="none" strike="noStrike" cap="none" dirty="0">
              <a:solidFill>
                <a:srgbClr val="000000"/>
              </a:solidFill>
              <a:effectLst/>
              <a:latin typeface="Lato" panose="020F0502020204030203" pitchFamily="34" charset="-18"/>
              <a:ea typeface="Lato" panose="020F0502020204030203" pitchFamily="34" charset="-18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Because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there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are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few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diffrente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ways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to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parallel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procesing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. Here we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use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multicores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, on Windows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you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can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use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clusters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sz="1100" b="1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instead</a:t>
            </a:r>
            <a:r>
              <a:rPr lang="pl-PL" sz="1100" b="1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2606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rtl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ea typeface="Lato" panose="020F0502020204030203" pitchFamily="34" charset="-18"/>
                <a:cs typeface="Arial"/>
                <a:sym typeface="Arial"/>
              </a:rPr>
              <a:t>To work on data we need to load the into R. I do this in pipe. </a:t>
            </a:r>
            <a:endParaRPr lang="pl-PL" sz="1100" b="0" i="0" u="none" strike="noStrike" cap="none" dirty="0">
              <a:solidFill>
                <a:srgbClr val="000000"/>
              </a:solidFill>
              <a:effectLst/>
              <a:latin typeface="Lato" panose="020F0502020204030203" pitchFamily="34" charset="-18"/>
              <a:ea typeface="Lato" panose="020F0502020204030203" pitchFamily="34" charset="-18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Here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are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 </a:t>
            </a:r>
            <a:r>
              <a:rPr lang="pl-PL" dirty="0" err="1"/>
              <a:t>defined</a:t>
            </a:r>
            <a:r>
              <a:rPr lang="pl-PL" dirty="0"/>
              <a:t> </a:t>
            </a:r>
            <a:r>
              <a:rPr lang="pl-PL" dirty="0" err="1"/>
              <a:t>path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 to data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directory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,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then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 we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get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 list of </a:t>
            </a:r>
            <a:r>
              <a:rPr lang="pl-PL" sz="1100" b="0" i="0" u="none" strike="noStrike" cap="none" dirty="0" err="1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subdirecotires</a:t>
            </a: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. 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l-PL" sz="1100" b="0" i="0" u="none" strike="noStrike" cap="none" dirty="0">
                <a:solidFill>
                  <a:srgbClr val="000000"/>
                </a:solidFill>
                <a:effectLst/>
                <a:latin typeface="Lato" panose="020F0502020204030203" pitchFamily="34" charset="-18"/>
                <a:cs typeface="Arial"/>
                <a:sym typeface="Arial"/>
              </a:rPr>
              <a:t>Then </a:t>
            </a:r>
            <a:r>
              <a:rPr lang="pl-PL" sz="1100" b="0" i="0" u="none" strike="noStrike" cap="none" dirty="0" err="1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funcion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subdirectories</a:t>
            </a:r>
            <a:endParaRPr lang="en-US" b="0" dirty="0">
              <a:effectLst/>
            </a:endParaRPr>
          </a:p>
          <a:p>
            <a:pPr marL="139700" indent="0" rtl="0">
              <a:buNone/>
            </a:pPr>
            <a:r>
              <a:rPr lang="pl-PL" b="0" dirty="0" err="1">
                <a:effectLst/>
              </a:rPr>
              <a:t>Iteratin</a:t>
            </a:r>
            <a:r>
              <a:rPr lang="pl-PL" b="0" dirty="0">
                <a:effectLst/>
              </a:rPr>
              <a:t> </a:t>
            </a:r>
            <a:r>
              <a:rPr lang="pl-PL" b="0" dirty="0" err="1">
                <a:effectLst/>
              </a:rPr>
              <a:t>over</a:t>
            </a:r>
            <a:r>
              <a:rPr lang="pl-PL" b="0" dirty="0">
                <a:effectLst/>
              </a:rPr>
              <a:t> list map </a:t>
            </a:r>
            <a:r>
              <a:rPr lang="pl-PL" b="0" dirty="0" err="1">
                <a:effectLst/>
              </a:rPr>
              <a:t>load</a:t>
            </a:r>
            <a:r>
              <a:rPr lang="pl-PL" b="0" dirty="0">
                <a:effectLst/>
              </a:rPr>
              <a:t> </a:t>
            </a:r>
            <a:r>
              <a:rPr lang="pl-PL" b="0" dirty="0" err="1">
                <a:effectLst/>
              </a:rPr>
              <a:t>json</a:t>
            </a:r>
            <a:r>
              <a:rPr lang="pl-PL" b="0" dirty="0">
                <a:effectLst/>
              </a:rPr>
              <a:t> </a:t>
            </a:r>
            <a:r>
              <a:rPr lang="pl-PL" b="0" dirty="0" err="1">
                <a:effectLst/>
              </a:rPr>
              <a:t>files</a:t>
            </a:r>
            <a:endParaRPr lang="pl-PL" b="0" dirty="0">
              <a:effectLst/>
            </a:endParaRPr>
          </a:p>
          <a:p>
            <a:pPr marL="139700" indent="0" rtl="0">
              <a:buNone/>
            </a:pPr>
            <a:r>
              <a:rPr lang="pl-PL" b="0" dirty="0">
                <a:effectLst/>
              </a:rPr>
              <a:t>Then </a:t>
            </a:r>
            <a:r>
              <a:rPr lang="pl-PL" b="0" dirty="0" err="1">
                <a:effectLst/>
              </a:rPr>
              <a:t>get</a:t>
            </a:r>
            <a:r>
              <a:rPr lang="pl-PL" b="0" dirty="0">
                <a:effectLst/>
              </a:rPr>
              <a:t> </a:t>
            </a:r>
            <a:r>
              <a:rPr lang="pl-PL" b="0" dirty="0" err="1">
                <a:effectLst/>
              </a:rPr>
              <a:t>only</a:t>
            </a:r>
            <a:r>
              <a:rPr lang="pl-PL" b="0" dirty="0">
                <a:effectLst/>
              </a:rPr>
              <a:t> data element from </a:t>
            </a:r>
            <a:r>
              <a:rPr lang="pl-PL" b="0" dirty="0" err="1">
                <a:effectLst/>
              </a:rPr>
              <a:t>every</a:t>
            </a:r>
            <a:r>
              <a:rPr lang="pl-PL" b="0" dirty="0">
                <a:effectLst/>
              </a:rPr>
              <a:t> </a:t>
            </a:r>
            <a:r>
              <a:rPr lang="pl-PL" b="0" dirty="0" err="1">
                <a:effectLst/>
              </a:rPr>
              <a:t>json</a:t>
            </a:r>
            <a:r>
              <a:rPr lang="pl-PL" b="0" dirty="0">
                <a:effectLst/>
              </a:rPr>
              <a:t> as list</a:t>
            </a:r>
          </a:p>
          <a:p>
            <a:pPr marL="139700" indent="0" rtl="0">
              <a:buNone/>
            </a:pPr>
            <a:endParaRPr lang="pl-PL" b="0" dirty="0">
              <a:effectLst/>
            </a:endParaRPr>
          </a:p>
          <a:p>
            <a:pPr marL="139700" indent="0" rtl="0">
              <a:buNone/>
            </a:pPr>
            <a:r>
              <a:rPr lang="pl-PL" b="0" dirty="0">
                <a:effectLst/>
              </a:rPr>
              <a:t>Data </a:t>
            </a:r>
            <a:r>
              <a:rPr lang="pl-PL" b="0" dirty="0" err="1">
                <a:effectLst/>
              </a:rPr>
              <a:t>is</a:t>
            </a:r>
            <a:r>
              <a:rPr lang="pl-PL" b="0" dirty="0">
                <a:effectLst/>
              </a:rPr>
              <a:t> </a:t>
            </a:r>
            <a:r>
              <a:rPr lang="pl-PL" b="0" dirty="0" err="1">
                <a:effectLst/>
              </a:rPr>
              <a:t>loaded</a:t>
            </a:r>
            <a:r>
              <a:rPr lang="pl-PL" b="0" dirty="0">
                <a:effectLst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data.microtargeting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br>
              <a:rPr lang="en-US" b="0" dirty="0">
                <a:effectLst/>
              </a:rPr>
            </a:b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next step: add custom ids with anonymous functions</a:t>
            </a:r>
            <a:endParaRPr lang="en-US" b="1" dirty="0">
              <a:effectLst/>
            </a:endParaRPr>
          </a:p>
          <a:p>
            <a:pPr marL="139700" indent="0">
              <a:buNone/>
            </a:pPr>
            <a:br>
              <a:rPr lang="en-US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13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 panose="020F0502020204030203" pitchFamily="34" charset="-18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 panose="020F0502020204030203" pitchFamily="34" charset="-18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 panose="020F0502020204030203" pitchFamily="34" charset="-18"/>
            </a:endParaRPr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 panose="020F0502020204030203" pitchFamily="34" charset="-18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 panose="020F0502020204030203" pitchFamily="34" charset="-18"/>
            </a:endParaRPr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 panose="020F0502020204030203" pitchFamily="34" charset="-18"/>
            </a:endParaRPr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pattFill prst="pct5">
          <a:fgClr>
            <a:schemeClr val="bg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Functional-programming.html#anonymous-function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ttr.org/presentations/satRdayParis2019/BengtssonH_20190223-SatRdayParis2019.pdf" TargetMode="External"/><Relationship Id="rId7" Type="http://schemas.openxmlformats.org/officeDocument/2006/relationships/hyperlink" Target="https://coolbutuseless.github.io/2019/03/13/anonymous-functions-in-r-part-1/" TargetMode="External"/><Relationship Id="rId2" Type="http://schemas.openxmlformats.org/officeDocument/2006/relationships/hyperlink" Target="https://www.slideshare.net/insideHPC/a-future-for-r-parallel-and-distributed-processing-in-r-for-everyon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adv-r.had.co.nz/Functional-programming.html#anonymous-functions" TargetMode="External"/><Relationship Id="rId5" Type="http://schemas.openxmlformats.org/officeDocument/2006/relationships/hyperlink" Target="https://lukesingham.com/anonymous-functions-in-r-python/" TargetMode="External"/><Relationship Id="rId4" Type="http://schemas.openxmlformats.org/officeDocument/2006/relationships/hyperlink" Target="https://nceas.github.io/oss-lessons/parallel-computing-in-r/parallel-computing-in-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www.linkedin.com/in/lidia-kolakowska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s://github.com/lidko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035050" y="1388532"/>
            <a:ext cx="4523700" cy="12973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l-PL" sz="4400" dirty="0">
                <a:latin typeface="Quattrocento Sans" panose="020B0604020202020204" charset="0"/>
              </a:rPr>
              <a:t>How to </a:t>
            </a:r>
            <a:r>
              <a:rPr lang="pl-PL" sz="4400" dirty="0" err="1">
                <a:latin typeface="Quattrocento Sans" panose="020B0604020202020204" charset="0"/>
              </a:rPr>
              <a:t>deal</a:t>
            </a:r>
            <a:r>
              <a:rPr lang="pl-PL" sz="4400" dirty="0">
                <a:latin typeface="Quattrocento Sans" panose="020B0604020202020204" charset="0"/>
              </a:rPr>
              <a:t> with </a:t>
            </a:r>
            <a:r>
              <a:rPr lang="pl-PL" sz="4400" dirty="0" err="1">
                <a:highlight>
                  <a:srgbClr val="FFCD00"/>
                </a:highlight>
                <a:latin typeface="Quattrocento Sans" panose="020B0604020202020204" charset="0"/>
              </a:rPr>
              <a:t>nested</a:t>
            </a:r>
            <a:r>
              <a:rPr lang="pl-PL" sz="4400" dirty="0">
                <a:highlight>
                  <a:srgbClr val="FFCD00"/>
                </a:highlight>
                <a:latin typeface="Quattrocento Sans" panose="020B0604020202020204" charset="0"/>
              </a:rPr>
              <a:t> </a:t>
            </a:r>
            <a:r>
              <a:rPr lang="pl-PL" sz="4400" dirty="0" err="1">
                <a:highlight>
                  <a:srgbClr val="FFCD00"/>
                </a:highlight>
                <a:latin typeface="Quattrocento Sans" panose="020B0604020202020204" charset="0"/>
              </a:rPr>
              <a:t>lists</a:t>
            </a:r>
            <a:r>
              <a:rPr lang="pl-PL" sz="4400" dirty="0">
                <a:latin typeface="Quattrocento Sans" panose="020B0604020202020204" charset="0"/>
              </a:rPr>
              <a:t> in R? </a:t>
            </a:r>
            <a:r>
              <a:rPr lang="en-US" sz="4000" dirty="0">
                <a:latin typeface="Lato" panose="020F0502020204030203" pitchFamily="34" charset="-18"/>
              </a:rPr>
              <a:t> </a:t>
            </a:r>
            <a:endParaRPr sz="4000" dirty="0">
              <a:latin typeface="Lato" panose="020F0502020204030203" pitchFamily="34" charset="-18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3816D6-35E7-4263-B28C-72D81DD2E756}"/>
              </a:ext>
            </a:extLst>
          </p:cNvPr>
          <p:cNvSpPr/>
          <p:nvPr/>
        </p:nvSpPr>
        <p:spPr>
          <a:xfrm>
            <a:off x="1035050" y="2736118"/>
            <a:ext cx="4523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ora" panose="020B0604020202020204" charset="-18"/>
              </a:rPr>
              <a:t>Using the </a:t>
            </a:r>
            <a:r>
              <a:rPr lang="en-US" sz="1800" b="1" dirty="0" err="1">
                <a:latin typeface="Lora" panose="020B0604020202020204" charset="-18"/>
              </a:rPr>
              <a:t>purrr</a:t>
            </a:r>
            <a:r>
              <a:rPr lang="en-US" sz="1800" dirty="0">
                <a:latin typeface="Lora" panose="020B0604020202020204" charset="-18"/>
              </a:rPr>
              <a:t>, </a:t>
            </a:r>
            <a:r>
              <a:rPr lang="en-US" sz="1800" b="1" dirty="0" err="1">
                <a:latin typeface="Lora" panose="020B0604020202020204" charset="-18"/>
              </a:rPr>
              <a:t>furrr</a:t>
            </a:r>
            <a:r>
              <a:rPr lang="en-US" sz="1800" dirty="0">
                <a:latin typeface="Lora" panose="020B0604020202020204" charset="-18"/>
              </a:rPr>
              <a:t> and </a:t>
            </a:r>
            <a:r>
              <a:rPr lang="en-US" sz="1800" b="1" dirty="0">
                <a:latin typeface="Lora" panose="020B0604020202020204" charset="-18"/>
              </a:rPr>
              <a:t>future</a:t>
            </a:r>
            <a:r>
              <a:rPr lang="en-US" sz="1800" dirty="0">
                <a:latin typeface="Lora" panose="020B0604020202020204" charset="-18"/>
              </a:rPr>
              <a:t> packages in practice.</a:t>
            </a:r>
            <a:endParaRPr lang="pl-PL" sz="1800" dirty="0">
              <a:latin typeface="Lora" panose="020B0604020202020204" charset="-18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AEC4E4C5-E1E4-476D-9FD4-FC93F4273AAF}"/>
              </a:ext>
            </a:extLst>
          </p:cNvPr>
          <p:cNvSpPr/>
          <p:nvPr/>
        </p:nvSpPr>
        <p:spPr>
          <a:xfrm>
            <a:off x="4414838" y="3758411"/>
            <a:ext cx="4625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i="1" dirty="0">
                <a:latin typeface="Lora" panose="020B0604020202020204" charset="-18"/>
              </a:rPr>
              <a:t>Lidia Kołakowska </a:t>
            </a:r>
            <a:r>
              <a:rPr lang="pl-PL" dirty="0"/>
              <a:t>• </a:t>
            </a:r>
            <a:r>
              <a:rPr lang="pl-PL" sz="1600" dirty="0">
                <a:latin typeface="Lora" panose="020B0604020202020204" charset="-18"/>
              </a:rPr>
              <a:t>Data </a:t>
            </a:r>
            <a:r>
              <a:rPr lang="pl-PL" sz="1600" dirty="0" err="1">
                <a:latin typeface="Lora" panose="020B0604020202020204" charset="-18"/>
              </a:rPr>
              <a:t>Scientist</a:t>
            </a:r>
            <a:r>
              <a:rPr lang="pl-PL" sz="1600" dirty="0">
                <a:latin typeface="Lora" panose="020B0604020202020204" charset="-18"/>
              </a:rPr>
              <a:t>, Sotrender</a:t>
            </a:r>
          </a:p>
          <a:p>
            <a:r>
              <a:rPr lang="pl-PL" sz="1600" i="1" dirty="0" err="1">
                <a:solidFill>
                  <a:schemeClr val="tx2">
                    <a:lumMod val="50000"/>
                  </a:schemeClr>
                </a:solidFill>
                <a:latin typeface="Lora" panose="020B0604020202020204" charset="-18"/>
              </a:rPr>
              <a:t>Why</a:t>
            </a:r>
            <a:r>
              <a:rPr lang="pl-PL" sz="1600" i="1" dirty="0">
                <a:solidFill>
                  <a:schemeClr val="tx2">
                    <a:lumMod val="50000"/>
                  </a:schemeClr>
                </a:solidFill>
                <a:latin typeface="Lora" panose="020B0604020202020204" charset="-18"/>
              </a:rPr>
              <a:t> R? 2019 Conference </a:t>
            </a:r>
            <a:r>
              <a:rPr lang="pl-PL" sz="1600" dirty="0"/>
              <a:t>• </a:t>
            </a:r>
            <a:r>
              <a:rPr lang="pl-PL" sz="1600" dirty="0" err="1">
                <a:solidFill>
                  <a:schemeClr val="tx2">
                    <a:lumMod val="50000"/>
                  </a:schemeClr>
                </a:solidFill>
                <a:latin typeface="Lora" panose="020B0604020202020204" charset="-18"/>
              </a:rPr>
              <a:t>Warsaw</a:t>
            </a:r>
            <a:r>
              <a:rPr lang="pl-PL" sz="1600" dirty="0">
                <a:solidFill>
                  <a:schemeClr val="tx2">
                    <a:lumMod val="50000"/>
                  </a:schemeClr>
                </a:solidFill>
                <a:latin typeface="Lora" panose="020B0604020202020204" charset="-18"/>
              </a:rPr>
              <a:t>, 29.09.2019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3EE2806-AC3F-4D28-826A-4D45CE80ADC8}"/>
              </a:ext>
            </a:extLst>
          </p:cNvPr>
          <p:cNvSpPr txBox="1"/>
          <p:nvPr/>
        </p:nvSpPr>
        <p:spPr>
          <a:xfrm>
            <a:off x="5349170" y="603701"/>
            <a:ext cx="151938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900" dirty="0">
                <a:solidFill>
                  <a:srgbClr val="FFCD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66D632-F975-4861-A28F-ADDF1B5A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49" y="922668"/>
            <a:ext cx="6578527" cy="435600"/>
          </a:xfrm>
        </p:spPr>
        <p:txBody>
          <a:bodyPr/>
          <a:lstStyle/>
          <a:p>
            <a:r>
              <a:rPr lang="pl-PL" sz="3200" dirty="0" err="1"/>
              <a:t>What</a:t>
            </a:r>
            <a:r>
              <a:rPr lang="pl-PL" sz="3200" dirty="0"/>
              <a:t> </a:t>
            </a:r>
            <a:r>
              <a:rPr lang="pl-PL" sz="3200" dirty="0" err="1"/>
              <a:t>are</a:t>
            </a:r>
            <a:r>
              <a:rPr lang="pl-PL" sz="3200" dirty="0"/>
              <a:t> </a:t>
            </a:r>
            <a:r>
              <a:rPr lang="pl-PL" sz="3200" dirty="0" err="1"/>
              <a:t>anonymous</a:t>
            </a:r>
            <a:r>
              <a:rPr lang="pl-PL" sz="3200" dirty="0"/>
              <a:t> </a:t>
            </a:r>
            <a:r>
              <a:rPr lang="pl-PL" sz="3200" dirty="0" err="1"/>
              <a:t>functions</a:t>
            </a:r>
            <a:r>
              <a:rPr lang="pl-PL" sz="3200" dirty="0"/>
              <a:t>?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ADA54B2-35B3-4398-A593-28D1DEC3B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in </a:t>
            </a:r>
            <a:r>
              <a:rPr lang="pl-PL" dirty="0" err="1">
                <a:highlight>
                  <a:srgbClr val="FFCD00"/>
                </a:highlight>
              </a:rPr>
              <a:t>apply</a:t>
            </a:r>
            <a:r>
              <a:rPr lang="pl-PL" dirty="0">
                <a:highlight>
                  <a:srgbClr val="FFCD00"/>
                </a:highlight>
              </a:rPr>
              <a:t>() </a:t>
            </a:r>
            <a:r>
              <a:rPr lang="pl-PL" dirty="0" err="1">
                <a:highlight>
                  <a:srgbClr val="FFCD00"/>
                </a:highlight>
              </a:rPr>
              <a:t>functions</a:t>
            </a:r>
            <a:r>
              <a:rPr lang="pl-PL" dirty="0">
                <a:highlight>
                  <a:srgbClr val="FFCD00"/>
                </a:highlight>
              </a:rPr>
              <a:t> </a:t>
            </a:r>
            <a:r>
              <a:rPr lang="pl-PL" dirty="0"/>
              <a:t>family</a:t>
            </a:r>
          </a:p>
          <a:p>
            <a:r>
              <a:rPr lang="pl-PL" dirty="0"/>
              <a:t>In </a:t>
            </a:r>
            <a:r>
              <a:rPr lang="pl-PL" dirty="0" err="1"/>
              <a:t>purrr</a:t>
            </a:r>
            <a:r>
              <a:rPr lang="pl-PL" dirty="0"/>
              <a:t> </a:t>
            </a:r>
            <a:r>
              <a:rPr lang="pl-PL" dirty="0" err="1"/>
              <a:t>packages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user-specified</a:t>
            </a:r>
            <a:r>
              <a:rPr lang="pl-PL" dirty="0"/>
              <a:t>, </a:t>
            </a:r>
            <a:r>
              <a:rPr lang="pl-PL" dirty="0">
                <a:highlight>
                  <a:srgbClr val="FFCD00"/>
                </a:highlight>
              </a:rPr>
              <a:t>one-</a:t>
            </a:r>
            <a:r>
              <a:rPr lang="pl-PL" dirty="0" err="1">
                <a:highlight>
                  <a:srgbClr val="FFCD00"/>
                </a:highlight>
              </a:rPr>
              <a:t>sided</a:t>
            </a:r>
            <a:r>
              <a:rPr lang="pl-PL" dirty="0">
                <a:highlight>
                  <a:srgbClr val="FFCD00"/>
                </a:highlight>
              </a:rPr>
              <a:t> </a:t>
            </a:r>
            <a:r>
              <a:rPr lang="pl-PL" dirty="0" err="1">
                <a:highlight>
                  <a:srgbClr val="FFCD00"/>
                </a:highlight>
              </a:rPr>
              <a:t>formula</a:t>
            </a:r>
            <a:endParaRPr lang="pl-PL" dirty="0">
              <a:highlight>
                <a:srgbClr val="FFCD00"/>
              </a:highlight>
            </a:endParaRPr>
          </a:p>
          <a:p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>
                <a:highlight>
                  <a:srgbClr val="FFCD00"/>
                </a:highlight>
              </a:rPr>
              <a:t>no </a:t>
            </a:r>
            <a:r>
              <a:rPr lang="pl-PL" dirty="0" err="1">
                <a:highlight>
                  <a:srgbClr val="FFCD00"/>
                </a:highlight>
              </a:rPr>
              <a:t>identity</a:t>
            </a:r>
            <a:r>
              <a:rPr lang="pl-PL" dirty="0">
                <a:highlight>
                  <a:srgbClr val="FFCD00"/>
                </a:highlight>
              </a:rPr>
              <a:t> </a:t>
            </a:r>
            <a:r>
              <a:rPr lang="pl-PL" dirty="0"/>
              <a:t>and </a:t>
            </a:r>
            <a:r>
              <a:rPr lang="pl-PL" dirty="0">
                <a:highlight>
                  <a:srgbClr val="FFCD00"/>
                </a:highlight>
              </a:rPr>
              <a:t>no </a:t>
            </a:r>
            <a:r>
              <a:rPr lang="pl-PL" dirty="0" err="1">
                <a:highlight>
                  <a:srgbClr val="FFCD00"/>
                </a:highlight>
              </a:rPr>
              <a:t>name</a:t>
            </a:r>
            <a:endParaRPr lang="pl-PL" dirty="0">
              <a:highlight>
                <a:srgbClr val="FFCD00"/>
              </a:highlight>
            </a:endParaRPr>
          </a:p>
          <a:p>
            <a:r>
              <a:rPr lang="en-US" dirty="0"/>
              <a:t>They will not live in the global environment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022A85B-E5C4-4D6C-8E1C-531F53650E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284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4DB511-9985-43DD-8584-A262FAE6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err="1"/>
              <a:t>Examples</a:t>
            </a:r>
            <a:endParaRPr lang="pl-PL" sz="32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4180044-F948-4EC6-8ED5-8FE028B179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B7FA3BE9-5DC1-4FBD-862A-8FCC8E92974E}"/>
              </a:ext>
            </a:extLst>
          </p:cNvPr>
          <p:cNvSpPr/>
          <p:nvPr/>
        </p:nvSpPr>
        <p:spPr>
          <a:xfrm>
            <a:off x="532674" y="1681957"/>
            <a:ext cx="8078652" cy="2684097"/>
          </a:xfrm>
          <a:prstGeom prst="roundRect">
            <a:avLst>
              <a:gd name="adj" fmla="val 5160"/>
            </a:avLst>
          </a:prstGeom>
          <a:solidFill>
            <a:schemeClr val="tx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with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endParaRPr lang="pl-PL" i="1" dirty="0">
              <a:solidFill>
                <a:srgbClr val="C100D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your.list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144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233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377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endParaRPr lang="en-US" i="1" dirty="0">
              <a:solidFill>
                <a:srgbClr val="C100D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::map(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your.list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~.x *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0.75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transfer data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data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::map(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your.list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FFC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single.element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single.element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0.75</a:t>
            </a:r>
            <a:endParaRPr lang="pl-PL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>
                <a:solidFill>
                  <a:srgbClr val="FFC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 </a:t>
            </a:r>
          </a:p>
          <a:p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31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7ABBEE6-6C95-408D-9B17-918C7D476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5049" y="2338012"/>
            <a:ext cx="4933800" cy="819900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„</a:t>
            </a:r>
            <a:r>
              <a:rPr lang="pl-PL" sz="3200" dirty="0"/>
              <a:t>W</a:t>
            </a:r>
            <a:r>
              <a:rPr lang="en-US" sz="3200" dirty="0"/>
              <a:t>hen it’s not worth the effort to give it a name"</a:t>
            </a:r>
            <a:endParaRPr lang="pl-PL" sz="32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2B5273A-F9BE-47E4-A4D8-980A408CEC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ACD4A910-5CBD-4E2A-92BB-6A3850D09D32}"/>
              </a:ext>
            </a:extLst>
          </p:cNvPr>
          <p:cNvSpPr txBox="1">
            <a:spLocks/>
          </p:cNvSpPr>
          <p:nvPr/>
        </p:nvSpPr>
        <p:spPr>
          <a:xfrm>
            <a:off x="307131" y="612394"/>
            <a:ext cx="8529637" cy="43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Lora" panose="020B0604020202020204" charset="-18"/>
              </a:rPr>
              <a:t>When should you use</a:t>
            </a:r>
            <a:r>
              <a:rPr lang="pl-PL" sz="2800" b="1" dirty="0">
                <a:latin typeface="Lora" panose="020B0604020202020204" charset="-18"/>
              </a:rPr>
              <a:t> </a:t>
            </a:r>
          </a:p>
          <a:p>
            <a:pPr algn="ctr"/>
            <a:r>
              <a:rPr lang="en-US" sz="2800" b="1" dirty="0">
                <a:highlight>
                  <a:srgbClr val="FFCD00"/>
                </a:highlight>
                <a:latin typeface="Lora" panose="020B0604020202020204" charset="-18"/>
              </a:rPr>
              <a:t>anonymous functions</a:t>
            </a:r>
            <a:r>
              <a:rPr lang="en-US" sz="2800" b="1" dirty="0">
                <a:latin typeface="Lora" panose="020B0604020202020204" charset="-18"/>
              </a:rPr>
              <a:t>?</a:t>
            </a:r>
            <a:endParaRPr lang="pl-PL" sz="2800" b="1" dirty="0">
              <a:latin typeface="Lora" panose="020B0604020202020204" charset="-18"/>
            </a:endParaRPr>
          </a:p>
        </p:txBody>
      </p:sp>
      <p:sp>
        <p:nvSpPr>
          <p:cNvPr id="8" name="Symbol zastępczy tekstu 4">
            <a:hlinkClick r:id="rId3"/>
            <a:extLst>
              <a:ext uri="{FF2B5EF4-FFF2-40B4-BE49-F238E27FC236}">
                <a16:creationId xmlns:a16="http://schemas.microsoft.com/office/drawing/2014/main" id="{654B4906-58E5-4261-94C2-AD6D5C9465F8}"/>
              </a:ext>
            </a:extLst>
          </p:cNvPr>
          <p:cNvSpPr txBox="1">
            <a:spLocks/>
          </p:cNvSpPr>
          <p:nvPr/>
        </p:nvSpPr>
        <p:spPr>
          <a:xfrm>
            <a:off x="4846350" y="3350418"/>
            <a:ext cx="4933800" cy="50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Lora"/>
              <a:buChar char="◉"/>
              <a:defRPr sz="2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Lora"/>
              <a:buChar char="○"/>
              <a:defRPr sz="20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Lora"/>
              <a:buChar char="■"/>
              <a:defRPr sz="20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76200" indent="0" algn="l">
              <a:buFont typeface="Lora"/>
              <a:buNone/>
            </a:pPr>
            <a:r>
              <a:rPr lang="pl-PL" sz="1600" dirty="0" err="1"/>
              <a:t>Hadley</a:t>
            </a:r>
            <a:r>
              <a:rPr lang="pl-PL" sz="1600" dirty="0"/>
              <a:t> </a:t>
            </a:r>
            <a:r>
              <a:rPr lang="pl-PL" sz="1600" dirty="0" err="1"/>
              <a:t>Wickham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97793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18A0761C-9653-42DC-9081-B18F2984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357188"/>
            <a:ext cx="5891088" cy="1464468"/>
          </a:xfrm>
        </p:spPr>
        <p:txBody>
          <a:bodyPr/>
          <a:lstStyle/>
          <a:p>
            <a:r>
              <a:rPr lang="pl-PL" sz="3200" dirty="0" err="1"/>
              <a:t>Example</a:t>
            </a:r>
            <a:r>
              <a:rPr lang="pl-PL" sz="3200" dirty="0"/>
              <a:t> </a:t>
            </a:r>
            <a:r>
              <a:rPr lang="pl-PL" sz="3200" dirty="0" err="1"/>
              <a:t>use</a:t>
            </a:r>
            <a:r>
              <a:rPr lang="pl-PL" sz="3200" dirty="0"/>
              <a:t> of </a:t>
            </a:r>
            <a:br>
              <a:rPr lang="pl-PL" sz="3200" dirty="0"/>
            </a:br>
            <a:r>
              <a:rPr lang="pl-PL" sz="3200" dirty="0" err="1"/>
              <a:t>anonymous</a:t>
            </a:r>
            <a:r>
              <a:rPr lang="pl-PL" sz="3200" dirty="0"/>
              <a:t> </a:t>
            </a:r>
            <a:r>
              <a:rPr lang="pl-PL" sz="3200" dirty="0" err="1"/>
              <a:t>functions</a:t>
            </a:r>
            <a:r>
              <a:rPr lang="pl-PL" sz="3200" dirty="0"/>
              <a:t> </a:t>
            </a: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D58508A5-C386-4FCE-9D47-02CF84FDAA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02E839D1-E4D4-4A4C-83A6-1117DCA79410}"/>
              </a:ext>
            </a:extLst>
          </p:cNvPr>
          <p:cNvSpPr/>
          <p:nvPr/>
        </p:nvSpPr>
        <p:spPr>
          <a:xfrm>
            <a:off x="464574" y="1821656"/>
            <a:ext cx="8078653" cy="3153998"/>
          </a:xfrm>
          <a:prstGeom prst="roundRect">
            <a:avLst>
              <a:gd name="adj" fmla="val 5160"/>
            </a:avLst>
          </a:prstGeom>
          <a:solidFill>
            <a:schemeClr val="tx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custom ids to nested data frames</a:t>
            </a:r>
            <a:endParaRPr lang="pl-PL" i="1" dirty="0">
              <a:solidFill>
                <a:srgbClr val="C100D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data.microtargeting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data.microtargeting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unfilter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list with data</a:t>
            </a:r>
            <a:r>
              <a:rPr lang="en-US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l-PL" i="1" dirty="0">
              <a:solidFill>
                <a:srgbClr val="C100D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::compact() %&gt;% 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list and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as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columnto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endParaRPr lang="pl-PL" i="1" dirty="0">
              <a:solidFill>
                <a:srgbClr val="C100D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</a:t>
            </a:r>
            <a:r>
              <a:rPr lang="en-US" b="1" dirty="0">
                <a:solidFill>
                  <a:srgbClr val="FFC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(df) {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pl-PL" i="1" dirty="0">
              <a:solidFill>
                <a:srgbClr val="C100D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custom_ad_id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seq(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(df), by =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with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 id</a:t>
            </a:r>
            <a:r>
              <a:rPr lang="en-US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pl-PL" i="1" dirty="0">
              <a:solidFill>
                <a:srgbClr val="C100D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df %&gt;%     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paste0(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"_"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custom_ad_id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C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(df)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3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EF61D83F-909D-4052-818C-A2C2D418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49" y="721519"/>
            <a:ext cx="5405313" cy="651206"/>
          </a:xfrm>
        </p:spPr>
        <p:txBody>
          <a:bodyPr/>
          <a:lstStyle/>
          <a:p>
            <a:r>
              <a:rPr lang="pl-PL" sz="2800" dirty="0"/>
              <a:t>T</a:t>
            </a:r>
            <a:r>
              <a:rPr lang="en-US" sz="2800" dirty="0"/>
              <a:t>he process takes too long…</a:t>
            </a: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A615A69-DC95-4A26-9838-98EB24FF00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098" name="Picture 2" descr="Znalezione obrazy dla zapytania speedup gif">
            <a:extLst>
              <a:ext uri="{FF2B5EF4-FFF2-40B4-BE49-F238E27FC236}">
                <a16:creationId xmlns:a16="http://schemas.microsoft.com/office/drawing/2014/main" id="{6D14A67C-A2B8-4E67-BD66-AEDA072090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12888"/>
            <a:ext cx="45720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88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67BF67-DD8F-4066-A9C3-63AACFCE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922668"/>
            <a:ext cx="6809700" cy="435600"/>
          </a:xfrm>
        </p:spPr>
        <p:txBody>
          <a:bodyPr/>
          <a:lstStyle/>
          <a:p>
            <a:r>
              <a:rPr lang="pl-PL" sz="3200" dirty="0" err="1"/>
              <a:t>Let’s</a:t>
            </a:r>
            <a:r>
              <a:rPr lang="pl-PL" sz="3200" dirty="0"/>
              <a:t> </a:t>
            </a:r>
            <a:r>
              <a:rPr lang="pl-PL" sz="3200" dirty="0" err="1"/>
              <a:t>parallel</a:t>
            </a:r>
            <a:r>
              <a:rPr lang="pl-PL" sz="3200" dirty="0"/>
              <a:t> </a:t>
            </a:r>
            <a:r>
              <a:rPr lang="pl-PL" sz="3200" dirty="0" err="1"/>
              <a:t>code</a:t>
            </a:r>
            <a:r>
              <a:rPr lang="pl-PL" sz="3200" dirty="0"/>
              <a:t>!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418F7E-91B1-45FC-9C3A-B73B25B3D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gives</a:t>
            </a:r>
            <a:r>
              <a:rPr lang="pl-PL" dirty="0"/>
              <a:t> </a:t>
            </a:r>
            <a:r>
              <a:rPr lang="pl-PL" dirty="0" err="1"/>
              <a:t>us</a:t>
            </a:r>
            <a:r>
              <a:rPr lang="pl-PL" dirty="0"/>
              <a:t>?</a:t>
            </a:r>
          </a:p>
          <a:p>
            <a:r>
              <a:rPr lang="pl-PL" dirty="0" err="1">
                <a:highlight>
                  <a:srgbClr val="FFCD00"/>
                </a:highlight>
              </a:rPr>
              <a:t>Speed</a:t>
            </a:r>
            <a:r>
              <a:rPr lang="pl-PL" dirty="0">
                <a:highlight>
                  <a:srgbClr val="FFCD00"/>
                </a:highlight>
              </a:rPr>
              <a:t> </a:t>
            </a:r>
            <a:r>
              <a:rPr lang="pl-PL" dirty="0" err="1">
                <a:highlight>
                  <a:srgbClr val="FFCD00"/>
                </a:highlight>
              </a:rPr>
              <a:t>up</a:t>
            </a:r>
            <a:r>
              <a:rPr lang="pl-PL" dirty="0">
                <a:highlight>
                  <a:srgbClr val="FFCD00"/>
                </a:highlight>
              </a:rPr>
              <a:t> </a:t>
            </a:r>
            <a:r>
              <a:rPr lang="pl-PL" dirty="0" err="1"/>
              <a:t>processing</a:t>
            </a:r>
            <a:endParaRPr lang="pl-PL" dirty="0"/>
          </a:p>
          <a:p>
            <a:r>
              <a:rPr lang="pl-PL" dirty="0" err="1">
                <a:highlight>
                  <a:srgbClr val="FFCD00"/>
                </a:highlight>
              </a:rPr>
              <a:t>Decrease</a:t>
            </a:r>
            <a:r>
              <a:rPr lang="pl-PL" dirty="0"/>
              <a:t> </a:t>
            </a:r>
            <a:r>
              <a:rPr lang="pl-PL" dirty="0" err="1"/>
              <a:t>memory</a:t>
            </a:r>
            <a:r>
              <a:rPr lang="pl-PL" dirty="0"/>
              <a:t> </a:t>
            </a:r>
            <a:r>
              <a:rPr lang="pl-PL" dirty="0" err="1"/>
              <a:t>footprint</a:t>
            </a:r>
            <a:endParaRPr lang="pl-PL" dirty="0"/>
          </a:p>
          <a:p>
            <a:r>
              <a:rPr lang="pl-PL" dirty="0" err="1"/>
              <a:t>Avoid</a:t>
            </a:r>
            <a:r>
              <a:rPr lang="pl-PL" dirty="0"/>
              <a:t> data transfer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50FC41B-2BCF-43B3-9599-53140E0601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41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18A0761C-9653-42DC-9081-B18F2984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915234"/>
            <a:ext cx="4690938" cy="435600"/>
          </a:xfrm>
        </p:spPr>
        <p:txBody>
          <a:bodyPr/>
          <a:lstStyle/>
          <a:p>
            <a:r>
              <a:rPr lang="pl-PL" sz="3200" dirty="0" err="1"/>
              <a:t>Parallel</a:t>
            </a:r>
            <a:r>
              <a:rPr lang="pl-PL" sz="3200" dirty="0"/>
              <a:t> </a:t>
            </a:r>
            <a:r>
              <a:rPr lang="pl-PL" sz="3200" dirty="0" err="1"/>
              <a:t>programming</a:t>
            </a:r>
            <a:r>
              <a:rPr lang="pl-PL" sz="3200" dirty="0"/>
              <a:t> </a:t>
            </a:r>
            <a:r>
              <a:rPr lang="pl-PL" sz="3200" dirty="0" err="1"/>
              <a:t>using</a:t>
            </a:r>
            <a:r>
              <a:rPr lang="pl-PL" sz="3200" dirty="0"/>
              <a:t> </a:t>
            </a:r>
            <a:r>
              <a:rPr lang="pl-PL" sz="3200" dirty="0" err="1"/>
              <a:t>pipe</a:t>
            </a:r>
            <a:r>
              <a:rPr lang="pl-PL" sz="3200" dirty="0"/>
              <a:t> in R</a:t>
            </a: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D58508A5-C386-4FCE-9D47-02CF84FDAA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00FC7818-22A9-4546-A184-7A3305EAE95D}"/>
              </a:ext>
            </a:extLst>
          </p:cNvPr>
          <p:cNvSpPr/>
          <p:nvPr/>
        </p:nvSpPr>
        <p:spPr>
          <a:xfrm>
            <a:off x="464574" y="1757363"/>
            <a:ext cx="8078653" cy="2806953"/>
          </a:xfrm>
          <a:prstGeom prst="roundRect">
            <a:avLst>
              <a:gd name="adj" fmla="val 5160"/>
            </a:avLst>
          </a:prstGeom>
          <a:solidFill>
            <a:schemeClr val="tx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numer of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multicores</a:t>
            </a:r>
            <a:endParaRPr lang="pl-PL" i="1" dirty="0">
              <a:solidFill>
                <a:srgbClr val="C100D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plan(multicore=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data.microtargeting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data.microtargeting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::compact() %&gt;% 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furrr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equivalent</a:t>
            </a:r>
            <a:endParaRPr lang="pl-PL" i="1" dirty="0">
              <a:solidFill>
                <a:srgbClr val="C100D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future_map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C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(df) {  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custom_ad_id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seq(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(df), by =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df %&gt;%     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paste0(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"_"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custom_ad_id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1" dirty="0">
                <a:solidFill>
                  <a:srgbClr val="FFC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C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(df)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.progress = </a:t>
            </a:r>
            <a:r>
              <a:rPr lang="en-US" b="1" dirty="0">
                <a:solidFill>
                  <a:srgbClr val="FFC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827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18A0761C-9653-42DC-9081-B18F2984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915234"/>
            <a:ext cx="4690938" cy="435600"/>
          </a:xfrm>
        </p:spPr>
        <p:txBody>
          <a:bodyPr/>
          <a:lstStyle/>
          <a:p>
            <a:r>
              <a:rPr lang="pl-PL" sz="3200" dirty="0" err="1"/>
              <a:t>Parallel</a:t>
            </a:r>
            <a:r>
              <a:rPr lang="pl-PL" sz="3200" dirty="0"/>
              <a:t> </a:t>
            </a:r>
            <a:r>
              <a:rPr lang="pl-PL" sz="3200" dirty="0" err="1"/>
              <a:t>programming</a:t>
            </a:r>
            <a:r>
              <a:rPr lang="pl-PL" sz="3200" dirty="0"/>
              <a:t> </a:t>
            </a:r>
            <a:r>
              <a:rPr lang="pl-PL" sz="3200" dirty="0" err="1"/>
              <a:t>using</a:t>
            </a:r>
            <a:r>
              <a:rPr lang="pl-PL" sz="3200" dirty="0"/>
              <a:t> </a:t>
            </a:r>
            <a:r>
              <a:rPr lang="pl-PL" sz="3200" dirty="0" err="1"/>
              <a:t>pipe</a:t>
            </a:r>
            <a:r>
              <a:rPr lang="pl-PL" sz="3200" dirty="0"/>
              <a:t> in R</a:t>
            </a: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D58508A5-C386-4FCE-9D47-02CF84FDAA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00FC7818-22A9-4546-A184-7A3305EAE95D}"/>
              </a:ext>
            </a:extLst>
          </p:cNvPr>
          <p:cNvSpPr/>
          <p:nvPr/>
        </p:nvSpPr>
        <p:spPr>
          <a:xfrm>
            <a:off x="464574" y="1757363"/>
            <a:ext cx="8078653" cy="2806953"/>
          </a:xfrm>
          <a:prstGeom prst="roundRect">
            <a:avLst>
              <a:gd name="adj" fmla="val 5160"/>
            </a:avLst>
          </a:prstGeom>
          <a:solidFill>
            <a:schemeClr val="tx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numer of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multicores</a:t>
            </a:r>
            <a:endParaRPr lang="pl-PL" i="1" dirty="0">
              <a:solidFill>
                <a:srgbClr val="C100D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plan(multicore=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data.microtargeting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data.microtargeting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::compact() %&gt;% 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furrr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equivalent</a:t>
            </a:r>
            <a:endParaRPr lang="pl-PL" i="1" dirty="0">
              <a:solidFill>
                <a:srgbClr val="C100D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furrr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future_map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C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(df) {  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custom_ad_id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seq(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(df), by =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df %&gt;%     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paste0(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"_"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custom_ad_id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1" dirty="0">
                <a:solidFill>
                  <a:srgbClr val="FFC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C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(df)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.progress = </a:t>
            </a:r>
            <a:r>
              <a:rPr lang="en-US" b="1" dirty="0">
                <a:solidFill>
                  <a:srgbClr val="FFC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7A4CAC3-405C-4BF3-A76F-D660D6DFBFE8}"/>
              </a:ext>
            </a:extLst>
          </p:cNvPr>
          <p:cNvSpPr/>
          <p:nvPr/>
        </p:nvSpPr>
        <p:spPr>
          <a:xfrm>
            <a:off x="551935" y="2051219"/>
            <a:ext cx="2794580" cy="231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FEEE32C-C95F-47F1-881F-F1A94168F9DD}"/>
              </a:ext>
            </a:extLst>
          </p:cNvPr>
          <p:cNvSpPr/>
          <p:nvPr/>
        </p:nvSpPr>
        <p:spPr>
          <a:xfrm>
            <a:off x="774357" y="3127887"/>
            <a:ext cx="1912282" cy="231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F6FF28B5-3CED-4E19-8749-CA4BCEB6C24B}"/>
              </a:ext>
            </a:extLst>
          </p:cNvPr>
          <p:cNvSpPr/>
          <p:nvPr/>
        </p:nvSpPr>
        <p:spPr>
          <a:xfrm>
            <a:off x="1116228" y="4204555"/>
            <a:ext cx="1742302" cy="231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501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E82C5A-2785-483E-8F2F-1178F73C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Summary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C28B83-3A90-492A-A2C0-E80295B72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 err="1"/>
              <a:t>orking</a:t>
            </a:r>
            <a:r>
              <a:rPr lang="en-US" dirty="0"/>
              <a:t> with </a:t>
            </a:r>
            <a:r>
              <a:rPr lang="en-US" dirty="0">
                <a:highlight>
                  <a:srgbClr val="FFCD00"/>
                </a:highlight>
              </a:rPr>
              <a:t>nested lists</a:t>
            </a:r>
            <a:r>
              <a:rPr lang="en-US" dirty="0"/>
              <a:t> can be very efficient</a:t>
            </a:r>
          </a:p>
          <a:p>
            <a:r>
              <a:rPr lang="pl-PL" dirty="0"/>
              <a:t>F</a:t>
            </a:r>
            <a:r>
              <a:rPr lang="en-US" dirty="0" err="1"/>
              <a:t>irst</a:t>
            </a:r>
            <a:r>
              <a:rPr lang="en-US" dirty="0"/>
              <a:t> perform operations on </a:t>
            </a:r>
            <a:r>
              <a:rPr lang="en-US" dirty="0">
                <a:highlight>
                  <a:srgbClr val="FFCD00"/>
                </a:highlight>
              </a:rPr>
              <a:t>the individual elements of the list</a:t>
            </a:r>
            <a:r>
              <a:rPr lang="en-US" dirty="0"/>
              <a:t>, only then combine them into one large data frame</a:t>
            </a:r>
            <a:endParaRPr lang="pl-PL" dirty="0"/>
          </a:p>
          <a:p>
            <a:r>
              <a:rPr lang="pl-PL" dirty="0"/>
              <a:t>S</a:t>
            </a:r>
            <a:r>
              <a:rPr lang="en-US" dirty="0"/>
              <a:t>peed up your work by performing a </a:t>
            </a:r>
            <a:r>
              <a:rPr lang="pl-PL" dirty="0" err="1">
                <a:highlight>
                  <a:srgbClr val="FFCD00"/>
                </a:highlight>
              </a:rPr>
              <a:t>parallel</a:t>
            </a:r>
            <a:r>
              <a:rPr lang="pl-PL" dirty="0">
                <a:highlight>
                  <a:srgbClr val="FFCD00"/>
                </a:highlight>
              </a:rPr>
              <a:t> </a:t>
            </a:r>
            <a:r>
              <a:rPr lang="pl-PL" dirty="0" err="1">
                <a:highlight>
                  <a:srgbClr val="FFCD00"/>
                </a:highlight>
              </a:rPr>
              <a:t>programming</a:t>
            </a:r>
            <a:endParaRPr lang="pl-PL" dirty="0">
              <a:highlight>
                <a:srgbClr val="FFCD00"/>
              </a:highlight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48CF5C1-5F80-44A0-9672-4532964A2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8192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5E65A3-2141-4553-9822-717C17A1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</a:t>
            </a:r>
            <a:r>
              <a:rPr lang="en-US" dirty="0" err="1"/>
              <a:t>ources</a:t>
            </a:r>
            <a:r>
              <a:rPr lang="en-US" dirty="0"/>
              <a:t> that made it easier  to create this presentation</a:t>
            </a:r>
            <a:r>
              <a:rPr lang="pl-PL" dirty="0"/>
              <a:t> 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5D4B0FA-FE6B-4237-92FD-1CC4D06D3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100" dirty="0">
                <a:hlinkClick r:id="rId2"/>
              </a:rPr>
              <a:t>H. </a:t>
            </a:r>
            <a:r>
              <a:rPr lang="pl-PL" sz="1100" dirty="0" err="1">
                <a:hlinkClick r:id="rId2"/>
              </a:rPr>
              <a:t>Bengtsson</a:t>
            </a:r>
            <a:r>
              <a:rPr lang="pl-PL" sz="1100" dirty="0">
                <a:hlinkClick r:id="rId2"/>
              </a:rPr>
              <a:t>, „</a:t>
            </a:r>
            <a:r>
              <a:rPr lang="pl-PL" sz="1100" dirty="0" err="1">
                <a:hlinkClick r:id="rId2"/>
              </a:rPr>
              <a:t>Future</a:t>
            </a:r>
            <a:r>
              <a:rPr lang="pl-PL" sz="1100" dirty="0">
                <a:hlinkClick r:id="rId2"/>
              </a:rPr>
              <a:t>: </a:t>
            </a:r>
            <a:r>
              <a:rPr lang="pl-PL" sz="1100" dirty="0" err="1">
                <a:hlinkClick r:id="rId2"/>
              </a:rPr>
              <a:t>Parallel</a:t>
            </a:r>
            <a:r>
              <a:rPr lang="pl-PL" sz="1100" dirty="0">
                <a:hlinkClick r:id="rId2"/>
              </a:rPr>
              <a:t> &amp; Distributed Processing in R for </a:t>
            </a:r>
            <a:r>
              <a:rPr lang="pl-PL" sz="1100" dirty="0" err="1">
                <a:hlinkClick r:id="rId2"/>
              </a:rPr>
              <a:t>Everyone</a:t>
            </a:r>
            <a:r>
              <a:rPr lang="pl-PL" sz="1100" dirty="0">
                <a:hlinkClick r:id="rId2"/>
              </a:rPr>
              <a:t>”, </a:t>
            </a:r>
            <a:r>
              <a:rPr lang="pl-PL" sz="1100" dirty="0" err="1">
                <a:hlinkClick r:id="rId2"/>
              </a:rPr>
              <a:t>eRum</a:t>
            </a:r>
            <a:r>
              <a:rPr lang="pl-PL" sz="1100" dirty="0">
                <a:hlinkClick r:id="rId2"/>
              </a:rPr>
              <a:t> 2018, </a:t>
            </a:r>
            <a:r>
              <a:rPr lang="pl-PL" sz="1100" dirty="0" err="1">
                <a:hlinkClick r:id="rId2"/>
              </a:rPr>
              <a:t>Budapest</a:t>
            </a:r>
            <a:endParaRPr lang="pl-PL" sz="1100" dirty="0"/>
          </a:p>
          <a:p>
            <a:r>
              <a:rPr lang="pl-PL" sz="1100" dirty="0">
                <a:hlinkClick r:id="rId3"/>
              </a:rPr>
              <a:t>H. </a:t>
            </a:r>
            <a:r>
              <a:rPr lang="pl-PL" sz="1100" dirty="0" err="1">
                <a:hlinkClick r:id="rId3"/>
              </a:rPr>
              <a:t>Bengtsson</a:t>
            </a:r>
            <a:r>
              <a:rPr lang="pl-PL" sz="1100" dirty="0">
                <a:hlinkClick r:id="rId3"/>
              </a:rPr>
              <a:t>, „</a:t>
            </a:r>
            <a:r>
              <a:rPr lang="pl-PL" sz="1100" dirty="0" err="1">
                <a:hlinkClick r:id="rId3"/>
              </a:rPr>
              <a:t>Future</a:t>
            </a:r>
            <a:r>
              <a:rPr lang="pl-PL" sz="1100" dirty="0">
                <a:hlinkClick r:id="rId3"/>
              </a:rPr>
              <a:t>: </a:t>
            </a:r>
            <a:r>
              <a:rPr lang="pl-PL" sz="1100" dirty="0" err="1">
                <a:hlinkClick r:id="rId3"/>
              </a:rPr>
              <a:t>Friendly</a:t>
            </a:r>
            <a:r>
              <a:rPr lang="pl-PL" sz="1100" dirty="0">
                <a:hlinkClick r:id="rId3"/>
              </a:rPr>
              <a:t> </a:t>
            </a:r>
            <a:r>
              <a:rPr lang="pl-PL" sz="1100" dirty="0" err="1">
                <a:hlinkClick r:id="rId3"/>
              </a:rPr>
              <a:t>Parallel</a:t>
            </a:r>
            <a:r>
              <a:rPr lang="pl-PL" sz="1100" dirty="0">
                <a:hlinkClick r:id="rId3"/>
              </a:rPr>
              <a:t> Processing in R for </a:t>
            </a:r>
            <a:r>
              <a:rPr lang="pl-PL" sz="1100" dirty="0" err="1">
                <a:hlinkClick r:id="rId3"/>
              </a:rPr>
              <a:t>Everyone</a:t>
            </a:r>
            <a:r>
              <a:rPr lang="pl-PL" sz="1100" dirty="0">
                <a:hlinkClick r:id="rId3"/>
              </a:rPr>
              <a:t>”, </a:t>
            </a:r>
            <a:r>
              <a:rPr lang="pl-PL" sz="1100" dirty="0" err="1">
                <a:hlinkClick r:id="rId3"/>
              </a:rPr>
              <a:t>SatRday</a:t>
            </a:r>
            <a:r>
              <a:rPr lang="pl-PL" sz="1100" dirty="0">
                <a:hlinkClick r:id="rId3"/>
              </a:rPr>
              <a:t> Paris 2019</a:t>
            </a:r>
            <a:endParaRPr lang="pl-PL" sz="1100" dirty="0"/>
          </a:p>
          <a:p>
            <a:r>
              <a:rPr lang="pl-PL" sz="1100" dirty="0">
                <a:hlinkClick r:id="rId4"/>
              </a:rPr>
              <a:t>M. Jones, „</a:t>
            </a:r>
            <a:r>
              <a:rPr lang="pl-PL" sz="1100" dirty="0" err="1">
                <a:hlinkClick r:id="rId4"/>
              </a:rPr>
              <a:t>Quick</a:t>
            </a:r>
            <a:r>
              <a:rPr lang="pl-PL" sz="1100" dirty="0">
                <a:hlinkClick r:id="rId4"/>
              </a:rPr>
              <a:t> </a:t>
            </a:r>
            <a:r>
              <a:rPr lang="pl-PL" sz="1100" dirty="0" err="1">
                <a:hlinkClick r:id="rId4"/>
              </a:rPr>
              <a:t>Intro</a:t>
            </a:r>
            <a:r>
              <a:rPr lang="pl-PL" sz="1100" dirty="0">
                <a:hlinkClick r:id="rId4"/>
              </a:rPr>
              <a:t> to </a:t>
            </a:r>
            <a:r>
              <a:rPr lang="pl-PL" sz="1100" dirty="0" err="1">
                <a:hlinkClick r:id="rId4"/>
              </a:rPr>
              <a:t>Parallel</a:t>
            </a:r>
            <a:r>
              <a:rPr lang="pl-PL" sz="1100" dirty="0">
                <a:hlinkClick r:id="rId4"/>
              </a:rPr>
              <a:t> Computing in R”, 2017</a:t>
            </a:r>
            <a:endParaRPr lang="pl-PL" sz="1100" dirty="0"/>
          </a:p>
          <a:p>
            <a:r>
              <a:rPr lang="pl-PL" sz="1100" dirty="0">
                <a:hlinkClick r:id="rId5"/>
              </a:rPr>
              <a:t>L. </a:t>
            </a:r>
            <a:r>
              <a:rPr lang="pl-PL" sz="1100" dirty="0" err="1">
                <a:hlinkClick r:id="rId5"/>
              </a:rPr>
              <a:t>Singham</a:t>
            </a:r>
            <a:r>
              <a:rPr lang="pl-PL" sz="1100" dirty="0">
                <a:hlinkClick r:id="rId5"/>
              </a:rPr>
              <a:t>, „</a:t>
            </a:r>
            <a:r>
              <a:rPr lang="en-US" sz="1100" dirty="0">
                <a:hlinkClick r:id="rId5"/>
              </a:rPr>
              <a:t>Anonymous Functions in R and Python</a:t>
            </a:r>
            <a:r>
              <a:rPr lang="pl-PL" sz="1100" dirty="0">
                <a:hlinkClick r:id="rId5"/>
              </a:rPr>
              <a:t>”, 2017</a:t>
            </a:r>
            <a:endParaRPr lang="pl-PL" sz="1100" dirty="0"/>
          </a:p>
          <a:p>
            <a:r>
              <a:rPr lang="pl-PL" sz="1100" dirty="0" err="1">
                <a:hlinkClick r:id="rId6"/>
              </a:rPr>
              <a:t>H.Wickham</a:t>
            </a:r>
            <a:r>
              <a:rPr lang="pl-PL" sz="1100" dirty="0">
                <a:hlinkClick r:id="rId6"/>
              </a:rPr>
              <a:t>, „Advanced R” - </a:t>
            </a:r>
            <a:r>
              <a:rPr lang="pl-PL" sz="1100" dirty="0" err="1">
                <a:hlinkClick r:id="rId6"/>
              </a:rPr>
              <a:t>Functional</a:t>
            </a:r>
            <a:r>
              <a:rPr lang="pl-PL" sz="1100" dirty="0">
                <a:hlinkClick r:id="rId6"/>
              </a:rPr>
              <a:t> </a:t>
            </a:r>
            <a:r>
              <a:rPr lang="pl-PL" sz="1100" dirty="0" err="1">
                <a:hlinkClick r:id="rId6"/>
              </a:rPr>
              <a:t>programming</a:t>
            </a:r>
            <a:r>
              <a:rPr lang="pl-PL" sz="1100" dirty="0">
                <a:hlinkClick r:id="rId6"/>
              </a:rPr>
              <a:t> </a:t>
            </a:r>
            <a:endParaRPr lang="pl-PL" sz="1100" dirty="0"/>
          </a:p>
          <a:p>
            <a:r>
              <a:rPr lang="pl-PL" sz="1100" dirty="0" err="1">
                <a:hlinkClick r:id="rId7"/>
              </a:rPr>
              <a:t>Cool</a:t>
            </a:r>
            <a:r>
              <a:rPr lang="pl-PL" sz="1100" dirty="0">
                <a:hlinkClick r:id="rId7"/>
              </a:rPr>
              <a:t> but </a:t>
            </a:r>
            <a:r>
              <a:rPr lang="pl-PL" sz="1100" dirty="0" err="1">
                <a:hlinkClick r:id="rId7"/>
              </a:rPr>
              <a:t>useless</a:t>
            </a:r>
            <a:r>
              <a:rPr lang="pl-PL" sz="1100" dirty="0">
                <a:hlinkClick r:id="rId7"/>
              </a:rPr>
              <a:t>, „</a:t>
            </a:r>
            <a:r>
              <a:rPr lang="en-US" sz="1100" dirty="0">
                <a:hlinkClick r:id="rId7"/>
              </a:rPr>
              <a:t>Anonymous Functions in R - Part 1</a:t>
            </a:r>
            <a:r>
              <a:rPr lang="pl-PL" sz="1100" dirty="0">
                <a:hlinkClick r:id="rId7"/>
              </a:rPr>
              <a:t>”, 2019</a:t>
            </a:r>
            <a:endParaRPr lang="pl-PL" sz="11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5A413D6-2557-4106-8CA6-D3A9EA3DC3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816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808B04-3D53-4C46-9B36-CC8273D1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Data set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F2FA761-D2BC-477B-99D5-6F2BA7672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</a:t>
            </a:r>
            <a:r>
              <a:rPr lang="en-US" dirty="0" err="1"/>
              <a:t>ownloaded</a:t>
            </a:r>
            <a:r>
              <a:rPr lang="en-US" dirty="0"/>
              <a:t> </a:t>
            </a:r>
            <a:r>
              <a:rPr lang="pl-PL" dirty="0"/>
              <a:t>d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pl-PL" dirty="0"/>
              <a:t>on</a:t>
            </a:r>
            <a:r>
              <a:rPr lang="en-US" dirty="0"/>
              <a:t> social issues, elections or politics </a:t>
            </a:r>
            <a:r>
              <a:rPr lang="pl-PL" dirty="0" err="1"/>
              <a:t>ads</a:t>
            </a:r>
            <a:r>
              <a:rPr lang="pl-PL" dirty="0"/>
              <a:t> </a:t>
            </a:r>
            <a:r>
              <a:rPr lang="en-US" dirty="0"/>
              <a:t>from </a:t>
            </a:r>
            <a:r>
              <a:rPr lang="pl-PL" dirty="0">
                <a:highlight>
                  <a:srgbClr val="FFCD00"/>
                </a:highlight>
              </a:rPr>
              <a:t>Facebook Ad Library API</a:t>
            </a:r>
          </a:p>
          <a:p>
            <a:r>
              <a:rPr lang="pl-PL" dirty="0"/>
              <a:t>Return the respons in </a:t>
            </a:r>
            <a:r>
              <a:rPr lang="pl-PL" dirty="0">
                <a:highlight>
                  <a:srgbClr val="FFCD00"/>
                </a:highlight>
              </a:rPr>
              <a:t>JSON</a:t>
            </a:r>
            <a:r>
              <a:rPr lang="pl-PL" dirty="0"/>
              <a:t> format</a:t>
            </a:r>
          </a:p>
          <a:p>
            <a:r>
              <a:rPr lang="pl-PL" dirty="0"/>
              <a:t>Facebook </a:t>
            </a:r>
            <a:r>
              <a:rPr lang="pl-PL" dirty="0" err="1"/>
              <a:t>allows</a:t>
            </a:r>
            <a:r>
              <a:rPr lang="pl-PL" dirty="0"/>
              <a:t> </a:t>
            </a:r>
            <a:r>
              <a:rPr lang="en-US" dirty="0"/>
              <a:t>publish articles or research about or related to the use of the Ad Library API</a:t>
            </a:r>
            <a:r>
              <a:rPr lang="pl-PL" dirty="0"/>
              <a:t> 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>
                <a:highlight>
                  <a:srgbClr val="FFCD00"/>
                </a:highlight>
              </a:rPr>
              <a:t>political</a:t>
            </a:r>
            <a:r>
              <a:rPr lang="pl-PL" dirty="0">
                <a:highlight>
                  <a:srgbClr val="FFCD00"/>
                </a:highlight>
              </a:rPr>
              <a:t> </a:t>
            </a:r>
            <a:r>
              <a:rPr lang="pl-PL" dirty="0" err="1">
                <a:highlight>
                  <a:srgbClr val="FFCD00"/>
                </a:highlight>
              </a:rPr>
              <a:t>advertising</a:t>
            </a:r>
            <a:r>
              <a:rPr lang="pl-PL" dirty="0">
                <a:highlight>
                  <a:srgbClr val="FFCD00"/>
                </a:highlight>
              </a:rPr>
              <a:t> </a:t>
            </a:r>
            <a:r>
              <a:rPr lang="pl-PL" dirty="0" err="1">
                <a:highlight>
                  <a:srgbClr val="FFCD00"/>
                </a:highlight>
              </a:rPr>
              <a:t>analysis</a:t>
            </a:r>
            <a:endParaRPr lang="pl-PL" dirty="0">
              <a:highlight>
                <a:srgbClr val="FFCD00"/>
              </a:highlight>
            </a:endParaRP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7EAC015-F5E2-4900-A6A7-696F45D309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676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4122638" y="2360342"/>
            <a:ext cx="5021262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3600" b="1" i="1" dirty="0">
                <a:latin typeface="Lora"/>
                <a:ea typeface="Lora"/>
                <a:cs typeface="Lora"/>
                <a:sym typeface="Lora"/>
              </a:rPr>
              <a:t>I </a:t>
            </a:r>
            <a:r>
              <a:rPr lang="pl-PL" sz="3600" b="1" i="1" dirty="0" err="1">
                <a:latin typeface="Lora"/>
                <a:ea typeface="Lora"/>
                <a:cs typeface="Lora"/>
                <a:sym typeface="Lora"/>
              </a:rPr>
              <a:t>am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pl-PL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Lidia Kołakowska</a:t>
            </a:r>
            <a:endParaRPr lang="pl-PL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+mj-lt"/>
              </a:rPr>
              <a:t>You can find me at</a:t>
            </a:r>
            <a:endParaRPr sz="1800" dirty="0">
              <a:solidFill>
                <a:schemeClr val="dk1"/>
              </a:solidFill>
              <a:latin typeface="+mj-lt"/>
            </a:endParaRPr>
          </a:p>
          <a:p>
            <a:pPr lvl="0" indent="-342900">
              <a:buSzPts val="1800"/>
            </a:pPr>
            <a:r>
              <a:rPr lang="pl-PL" sz="1800" dirty="0">
                <a:solidFill>
                  <a:schemeClr val="dk1"/>
                </a:solidFill>
                <a:latin typeface="+mj-lt"/>
              </a:rPr>
              <a:t>     </a:t>
            </a:r>
            <a:r>
              <a:rPr lang="pl-PL" sz="1800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/in/</a:t>
            </a:r>
            <a:r>
              <a:rPr lang="pl-PL" sz="1800" dirty="0" err="1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lidia-kolakowska</a:t>
            </a:r>
            <a:r>
              <a:rPr lang="pl-PL" sz="1800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pl-PL" sz="1800" dirty="0">
              <a:solidFill>
                <a:schemeClr val="tx1"/>
              </a:solidFill>
              <a:latin typeface="+mj-lt"/>
            </a:endParaRPr>
          </a:p>
          <a:p>
            <a:pPr lvl="0" indent="-342900">
              <a:buSzPts val="1800"/>
            </a:pPr>
            <a:r>
              <a:rPr lang="pl-PL" sz="1800" dirty="0">
                <a:solidFill>
                  <a:schemeClr val="dk1"/>
                </a:solidFill>
                <a:latin typeface="+mj-lt"/>
              </a:rPr>
              <a:t>     </a:t>
            </a:r>
            <a:r>
              <a:rPr lang="pl-PL" sz="1800" dirty="0">
                <a:solidFill>
                  <a:schemeClr val="tx1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l-PL" sz="1800" dirty="0" err="1">
                <a:solidFill>
                  <a:schemeClr val="tx1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lidkol</a:t>
            </a:r>
            <a:endParaRPr lang="pl-PL" sz="1800" dirty="0">
              <a:solidFill>
                <a:schemeClr val="tx1"/>
              </a:solidFill>
              <a:latin typeface="+mj-lt"/>
            </a:endParaRPr>
          </a:p>
          <a:p>
            <a:pPr lvl="0" indent="-342900">
              <a:buSzPts val="1800"/>
            </a:pPr>
            <a:endParaRPr b="1" dirty="0">
              <a:latin typeface="+mj-lt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 panose="020F0502020204030203" pitchFamily="34" charset="-18"/>
            </a:endParaRPr>
          </a:p>
        </p:txBody>
      </p:sp>
      <p:grpSp>
        <p:nvGrpSpPr>
          <p:cNvPr id="413" name="Google Shape;413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14" name="Google Shape;41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 panose="020F0502020204030203" pitchFamily="34" charset="-18"/>
              </a:endParaRPr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 panose="020F0502020204030203" pitchFamily="34" charset="-18"/>
              </a:endParaRPr>
            </a:p>
          </p:txBody>
        </p:sp>
      </p:grpSp>
      <p:pic>
        <p:nvPicPr>
          <p:cNvPr id="2050" name="Picture 2" descr="Znalezione obrazy dla zapytania linkedin ikon">
            <a:extLst>
              <a:ext uri="{FF2B5EF4-FFF2-40B4-BE49-F238E27FC236}">
                <a16:creationId xmlns:a16="http://schemas.microsoft.com/office/drawing/2014/main" id="{B254648E-749F-4BC6-BE0D-7D5A2B0C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84" y="3543300"/>
            <a:ext cx="270150" cy="2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Znalezione obrazy dla zapytania github icon">
            <a:extLst>
              <a:ext uri="{FF2B5EF4-FFF2-40B4-BE49-F238E27FC236}">
                <a16:creationId xmlns:a16="http://schemas.microsoft.com/office/drawing/2014/main" id="{E9BFCC2B-B2DC-41D9-B211-4ADD7771D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2000" y="3867238"/>
            <a:ext cx="270150" cy="2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2287988" y="790809"/>
            <a:ext cx="4908550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+mj-lt"/>
              </a:rPr>
              <a:t>Thanks!</a:t>
            </a:r>
            <a:endParaRPr sz="6000" dirty="0">
              <a:latin typeface="+mj-lt"/>
            </a:endParaRPr>
          </a:p>
        </p:txBody>
      </p:sp>
      <p:pic>
        <p:nvPicPr>
          <p:cNvPr id="3" name="Obraz 2" descr="Obraz zawierający osoba, odzież, wewnątrz&#10;&#10;Opis wygenerowany automatycznie">
            <a:extLst>
              <a:ext uri="{FF2B5EF4-FFF2-40B4-BE49-F238E27FC236}">
                <a16:creationId xmlns:a16="http://schemas.microsoft.com/office/drawing/2014/main" id="{CE7EC22C-88C3-472E-954F-006EEC271AC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240" t="10543" r="266" b="23893"/>
          <a:stretch/>
        </p:blipFill>
        <p:spPr>
          <a:xfrm>
            <a:off x="1401475" y="1951272"/>
            <a:ext cx="2452750" cy="2547650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158042B1-6B7C-48C3-BCB4-29904C9D14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DBE9B90-4365-4308-A5D3-0D4E3C07FAB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7830" y="158751"/>
            <a:ext cx="6176839" cy="434975"/>
          </a:xfrm>
        </p:spPr>
        <p:txBody>
          <a:bodyPr/>
          <a:lstStyle/>
          <a:p>
            <a:r>
              <a:rPr lang="pl-PL" dirty="0" err="1"/>
              <a:t>Example</a:t>
            </a:r>
            <a:r>
              <a:rPr lang="pl-PL" dirty="0"/>
              <a:t> </a:t>
            </a:r>
            <a:r>
              <a:rPr lang="pl-PL" dirty="0" err="1">
                <a:highlight>
                  <a:srgbClr val="FFCD00"/>
                </a:highlight>
              </a:rPr>
              <a:t>nested</a:t>
            </a:r>
            <a:r>
              <a:rPr lang="pl-PL" dirty="0">
                <a:highlight>
                  <a:srgbClr val="FFCD00"/>
                </a:highlight>
              </a:rPr>
              <a:t> list</a:t>
            </a:r>
            <a:r>
              <a:rPr lang="pl-PL" dirty="0"/>
              <a:t> </a:t>
            </a:r>
            <a:r>
              <a:rPr lang="pl-PL" dirty="0" err="1"/>
              <a:t>loaded</a:t>
            </a:r>
            <a:r>
              <a:rPr lang="pl-PL" dirty="0"/>
              <a:t> from JSON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292A232-96A5-4A1D-B7FF-043661653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30" y="655593"/>
            <a:ext cx="6748339" cy="43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9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721FFA-1C6E-4447-81A9-C8115917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err="1"/>
              <a:t>Nested</a:t>
            </a:r>
            <a:r>
              <a:rPr lang="pl-PL" sz="3200" dirty="0"/>
              <a:t> </a:t>
            </a:r>
            <a:r>
              <a:rPr lang="pl-PL" sz="3200" dirty="0" err="1"/>
              <a:t>lists</a:t>
            </a:r>
            <a:endParaRPr lang="pl-PL" sz="320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FB47FFB-5646-4D9E-A20A-65B3DB2D0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Elements</a:t>
            </a:r>
            <a:r>
              <a:rPr lang="pl-PL" dirty="0"/>
              <a:t> of list 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sz="18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demographic_distribution</a:t>
            </a:r>
            <a:r>
              <a:rPr lang="pl-PL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>
                <a:highlight>
                  <a:srgbClr val="FFCD00"/>
                </a:highlight>
              </a:rPr>
              <a:t>data </a:t>
            </a:r>
            <a:r>
              <a:rPr lang="pl-PL" dirty="0" err="1">
                <a:highlight>
                  <a:srgbClr val="FFCD00"/>
                </a:highlight>
              </a:rPr>
              <a:t>frames</a:t>
            </a:r>
            <a:r>
              <a:rPr lang="pl-PL" dirty="0">
                <a:highlight>
                  <a:srgbClr val="FFCD00"/>
                </a:highlight>
              </a:rPr>
              <a:t> </a:t>
            </a:r>
            <a:r>
              <a:rPr lang="pl-PL" dirty="0"/>
              <a:t>– we </a:t>
            </a:r>
            <a:r>
              <a:rPr lang="pl-PL" dirty="0" err="1"/>
              <a:t>cannot</a:t>
            </a:r>
            <a:r>
              <a:rPr lang="pl-PL" dirty="0"/>
              <a:t> </a:t>
            </a:r>
            <a:r>
              <a:rPr lang="pl-PL" dirty="0" err="1"/>
              <a:t>easily</a:t>
            </a:r>
            <a:r>
              <a:rPr lang="pl-PL" dirty="0"/>
              <a:t> </a:t>
            </a:r>
            <a:r>
              <a:rPr lang="pl-PL" b="1" dirty="0" err="1"/>
              <a:t>flatten</a:t>
            </a:r>
            <a:r>
              <a:rPr lang="pl-PL" dirty="0"/>
              <a:t> </a:t>
            </a:r>
            <a:r>
              <a:rPr lang="pl-PL" dirty="0" err="1"/>
              <a:t>them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a data </a:t>
            </a:r>
            <a:r>
              <a:rPr lang="pl-PL" dirty="0" err="1"/>
              <a:t>frame</a:t>
            </a:r>
            <a:endParaRPr lang="pl-PL" dirty="0"/>
          </a:p>
          <a:p>
            <a:r>
              <a:rPr lang="pl-PL" dirty="0">
                <a:highlight>
                  <a:srgbClr val="FFCD00"/>
                </a:highlight>
              </a:rPr>
              <a:t>C</a:t>
            </a:r>
            <a:r>
              <a:rPr lang="en-US" dirty="0" err="1">
                <a:highlight>
                  <a:srgbClr val="FFCD00"/>
                </a:highlight>
              </a:rPr>
              <a:t>ustom</a:t>
            </a:r>
            <a:r>
              <a:rPr lang="en-US" dirty="0">
                <a:highlight>
                  <a:srgbClr val="FFCD00"/>
                </a:highlight>
              </a:rPr>
              <a:t> id</a:t>
            </a:r>
            <a:r>
              <a:rPr lang="pl-PL" dirty="0">
                <a:highlight>
                  <a:srgbClr val="FFCD00"/>
                </a:highlight>
              </a:rPr>
              <a:t>s</a:t>
            </a:r>
            <a:r>
              <a:rPr lang="en-US" dirty="0"/>
              <a:t> </a:t>
            </a:r>
            <a:r>
              <a:rPr lang="pl-PL" dirty="0" err="1"/>
              <a:t>are</a:t>
            </a:r>
            <a:r>
              <a:rPr lang="en-US" dirty="0"/>
              <a:t> needed for elements in nested list elements to connect them to the parent elements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D482F03-5B0E-4D13-AFA0-B75826434D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77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>
            <a:extLst>
              <a:ext uri="{FF2B5EF4-FFF2-40B4-BE49-F238E27FC236}">
                <a16:creationId xmlns:a16="http://schemas.microsoft.com/office/drawing/2014/main" id="{B8DE5238-A3B9-457B-81D4-3C5A9473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How to </a:t>
            </a:r>
            <a:r>
              <a:rPr lang="pl-PL" sz="2800" dirty="0" err="1"/>
              <a:t>deal</a:t>
            </a:r>
            <a:r>
              <a:rPr lang="pl-PL" sz="2800" dirty="0"/>
              <a:t> with data in </a:t>
            </a:r>
            <a:r>
              <a:rPr lang="pl-PL" sz="2800" dirty="0" err="1"/>
              <a:t>nested</a:t>
            </a:r>
            <a:r>
              <a:rPr lang="pl-PL" sz="2800" dirty="0"/>
              <a:t> list?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A615A69-DC95-4A26-9838-98EB24FF00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076" name="Picture 4" descr="Znalezione obrazy dla zapytania dont know what to do gif">
            <a:extLst>
              <a:ext uri="{FF2B5EF4-FFF2-40B4-BE49-F238E27FC236}">
                <a16:creationId xmlns:a16="http://schemas.microsoft.com/office/drawing/2014/main" id="{E13BE40C-E453-40FB-8B45-12DA7F75CDB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883569"/>
            <a:ext cx="4743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7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 err="1"/>
              <a:t>Key</a:t>
            </a:r>
            <a:r>
              <a:rPr lang="pl-PL" sz="2800" dirty="0"/>
              <a:t> </a:t>
            </a:r>
            <a:r>
              <a:rPr lang="pl-PL" sz="3200" dirty="0" err="1"/>
              <a:t>packages</a:t>
            </a:r>
            <a:endParaRPr sz="2800"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21" name="Google Shape;321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22" name="Google Shape;322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 panose="020F0502020204030203" pitchFamily="34" charset="-18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 panose="020F0502020204030203" pitchFamily="34" charset="-18"/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 panose="020F0502020204030203" pitchFamily="34" charset="-18"/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 panose="020F0502020204030203" pitchFamily="34" charset="-18"/>
              </a:endParaRPr>
            </a:p>
          </p:txBody>
        </p:sp>
      </p:grpSp>
      <p:sp>
        <p:nvSpPr>
          <p:cNvPr id="326" name="Google Shape;326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 err="1">
                <a:latin typeface="Lora"/>
                <a:ea typeface="Lora"/>
                <a:cs typeface="Lora"/>
                <a:sym typeface="Lora"/>
              </a:rPr>
              <a:t>purrr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 err="1">
                <a:latin typeface="Lora"/>
                <a:ea typeface="Lora"/>
                <a:cs typeface="Lora"/>
                <a:sym typeface="Lora"/>
              </a:rPr>
              <a:t>furr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8" name="Google Shape;328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 err="1">
                <a:latin typeface="Lora"/>
                <a:ea typeface="Lora"/>
                <a:cs typeface="Lora"/>
                <a:sym typeface="Lora"/>
              </a:rPr>
              <a:t>future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29" name="Google Shape;329;p29"/>
          <p:cNvCxnSpPr>
            <a:endCxn id="328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30" name="Google Shape;330;p29"/>
          <p:cNvCxnSpPr>
            <a:endCxn id="327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7" name="Symbol zastępczy tekstu 1">
            <a:extLst>
              <a:ext uri="{FF2B5EF4-FFF2-40B4-BE49-F238E27FC236}">
                <a16:creationId xmlns:a16="http://schemas.microsoft.com/office/drawing/2014/main" id="{4CA27546-24E8-4FE7-B1CB-7D4AA40E78F2}"/>
              </a:ext>
            </a:extLst>
          </p:cNvPr>
          <p:cNvSpPr txBox="1">
            <a:spLocks/>
          </p:cNvSpPr>
          <p:nvPr/>
        </p:nvSpPr>
        <p:spPr>
          <a:xfrm>
            <a:off x="4099644" y="3927665"/>
            <a:ext cx="2411208" cy="3034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1200" i="1" dirty="0">
                <a:latin typeface="Lora" panose="020B0604020202020204" charset="-18"/>
              </a:rPr>
              <a:t>/</a:t>
            </a:r>
            <a:r>
              <a:rPr lang="pl-PL" sz="1200" i="1" dirty="0" err="1">
                <a:latin typeface="Lora" panose="020B0604020202020204" charset="-18"/>
              </a:rPr>
              <a:t>HenrikBengtsson</a:t>
            </a:r>
            <a:r>
              <a:rPr lang="pl-PL" sz="1200" i="1" dirty="0">
                <a:latin typeface="Lora" panose="020B0604020202020204" charset="-18"/>
              </a:rPr>
              <a:t>/</a:t>
            </a:r>
            <a:r>
              <a:rPr lang="pl-PL" sz="1200" i="1" dirty="0" err="1">
                <a:latin typeface="Lora" panose="020B0604020202020204" charset="-18"/>
              </a:rPr>
              <a:t>future</a:t>
            </a:r>
            <a:endParaRPr lang="pl-PL" sz="1200" i="1" dirty="0">
              <a:latin typeface="Lora" panose="020B0604020202020204" charset="-18"/>
            </a:endParaRPr>
          </a:p>
        </p:txBody>
      </p:sp>
      <p:sp>
        <p:nvSpPr>
          <p:cNvPr id="18" name="Symbol zastępczy tekstu 1">
            <a:extLst>
              <a:ext uri="{FF2B5EF4-FFF2-40B4-BE49-F238E27FC236}">
                <a16:creationId xmlns:a16="http://schemas.microsoft.com/office/drawing/2014/main" id="{F78E4E04-F70E-4E7A-AF99-E434FDE6A15F}"/>
              </a:ext>
            </a:extLst>
          </p:cNvPr>
          <p:cNvSpPr txBox="1">
            <a:spLocks/>
          </p:cNvSpPr>
          <p:nvPr/>
        </p:nvSpPr>
        <p:spPr>
          <a:xfrm>
            <a:off x="811479" y="3741180"/>
            <a:ext cx="3102236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Lora"/>
              <a:buNone/>
              <a:defRPr sz="1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pl-PL" sz="1200" dirty="0"/>
              <a:t>/</a:t>
            </a:r>
            <a:r>
              <a:rPr lang="pl-PL" sz="1200" dirty="0" err="1"/>
              <a:t>tidyverse</a:t>
            </a:r>
            <a:r>
              <a:rPr lang="pl-PL" sz="1200" dirty="0"/>
              <a:t>/</a:t>
            </a:r>
            <a:r>
              <a:rPr lang="pl-PL" sz="1200" dirty="0" err="1"/>
              <a:t>purrr</a:t>
            </a:r>
            <a:endParaRPr lang="pl-PL" sz="1200" dirty="0"/>
          </a:p>
        </p:txBody>
      </p:sp>
      <p:sp>
        <p:nvSpPr>
          <p:cNvPr id="19" name="Symbol zastępczy tekstu 1">
            <a:extLst>
              <a:ext uri="{FF2B5EF4-FFF2-40B4-BE49-F238E27FC236}">
                <a16:creationId xmlns:a16="http://schemas.microsoft.com/office/drawing/2014/main" id="{39283360-40E9-408F-9BBB-8345D4DDE385}"/>
              </a:ext>
            </a:extLst>
          </p:cNvPr>
          <p:cNvSpPr txBox="1">
            <a:spLocks/>
          </p:cNvSpPr>
          <p:nvPr/>
        </p:nvSpPr>
        <p:spPr>
          <a:xfrm>
            <a:off x="5932179" y="3933732"/>
            <a:ext cx="3102236" cy="30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Lora"/>
              <a:buNone/>
              <a:defRPr sz="1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pl-PL" sz="1200" dirty="0"/>
              <a:t>/</a:t>
            </a:r>
            <a:r>
              <a:rPr lang="pl-PL" sz="1200" dirty="0" err="1"/>
              <a:t>DavisVaughan</a:t>
            </a:r>
            <a:r>
              <a:rPr lang="pl-PL" sz="1200" dirty="0"/>
              <a:t>/</a:t>
            </a:r>
            <a:r>
              <a:rPr lang="pl-PL" sz="1200" dirty="0" err="1"/>
              <a:t>furrr</a:t>
            </a:r>
            <a:endParaRPr lang="pl-PL" sz="1200" dirty="0"/>
          </a:p>
        </p:txBody>
      </p:sp>
      <p:pic>
        <p:nvPicPr>
          <p:cNvPr id="20" name="Picture 4" descr="Znalezione obrazy dla zapytania github icon">
            <a:extLst>
              <a:ext uri="{FF2B5EF4-FFF2-40B4-BE49-F238E27FC236}">
                <a16:creationId xmlns:a16="http://schemas.microsoft.com/office/drawing/2014/main" id="{3576B098-B38A-469C-A46F-6B56F072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57459" y="3897980"/>
            <a:ext cx="362800" cy="3628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Znalezione obrazy dla zapytania github icon">
            <a:extLst>
              <a:ext uri="{FF2B5EF4-FFF2-40B4-BE49-F238E27FC236}">
                <a16:creationId xmlns:a16="http://schemas.microsoft.com/office/drawing/2014/main" id="{7A728C6F-CF2D-4460-B090-7E3691949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1580" y="3900670"/>
            <a:ext cx="362800" cy="3628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Znalezione obrazy dla zapytania github icon">
            <a:extLst>
              <a:ext uri="{FF2B5EF4-FFF2-40B4-BE49-F238E27FC236}">
                <a16:creationId xmlns:a16="http://schemas.microsoft.com/office/drawing/2014/main" id="{A3182368-BA2F-4C03-8AAF-6497D393F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6115" y="3910802"/>
            <a:ext cx="362800" cy="3628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74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18A0761C-9653-42DC-9081-B18F2984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915234"/>
            <a:ext cx="4127452" cy="435600"/>
          </a:xfrm>
        </p:spPr>
        <p:txBody>
          <a:bodyPr/>
          <a:lstStyle/>
          <a:p>
            <a:r>
              <a:rPr lang="pl-PL" sz="3200" dirty="0"/>
              <a:t>Environment setup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C97879B-7FE5-42F2-9714-8963513BE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D58508A5-C386-4FCE-9D47-02CF84FDAA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E73D87A4-4A38-47E4-9D7F-1989490C06E6}"/>
              </a:ext>
            </a:extLst>
          </p:cNvPr>
          <p:cNvSpPr/>
          <p:nvPr/>
        </p:nvSpPr>
        <p:spPr>
          <a:xfrm>
            <a:off x="464574" y="1616470"/>
            <a:ext cx="8078653" cy="3193422"/>
          </a:xfrm>
          <a:prstGeom prst="roundRect">
            <a:avLst>
              <a:gd name="adj" fmla="val 5160"/>
            </a:avLst>
          </a:prstGeom>
          <a:solidFill>
            <a:schemeClr val="tx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environment and necessary packages</a:t>
            </a:r>
            <a:endParaRPr lang="pl-PL" b="1" i="1" dirty="0">
              <a:solidFill>
                <a:srgbClr val="C100D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jsonlite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(fs)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furrr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l-PL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project path and data directory</a:t>
            </a:r>
            <a:endParaRPr lang="pl-PL" b="1" i="1" dirty="0">
              <a:solidFill>
                <a:srgbClr val="C100D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proj.dir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pl-PL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pl-PL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l-PL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lkolakowska</a:t>
            </a:r>
            <a:r>
              <a:rPr lang="pl-PL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l-PL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pl-PL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/to/</a:t>
            </a:r>
            <a:r>
              <a:rPr lang="pl-PL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pl-PL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l-PL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pl-PL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data.dir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proj.dir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  </a:t>
            </a: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paste0(</a:t>
            </a:r>
            <a:r>
              <a:rPr lang="pl-PL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"data/"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704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A207CE-4CED-41A2-ADE6-A0F47195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Environment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1229F2A-802E-425F-8B78-A0EF4B9A15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3D43BAEE-D4C4-47E0-9419-7CA6AA5A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682801"/>
            <a:ext cx="6248400" cy="3067050"/>
          </a:xfrm>
          <a:prstGeom prst="rect">
            <a:avLst/>
          </a:prstGeom>
        </p:spPr>
      </p:pic>
      <p:sp>
        <p:nvSpPr>
          <p:cNvPr id="15" name="Strzałka: w prawo 14">
            <a:extLst>
              <a:ext uri="{FF2B5EF4-FFF2-40B4-BE49-F238E27FC236}">
                <a16:creationId xmlns:a16="http://schemas.microsoft.com/office/drawing/2014/main" id="{E05529F9-6A84-4FD4-ABE1-0BB1A45D91D8}"/>
              </a:ext>
            </a:extLst>
          </p:cNvPr>
          <p:cNvSpPr/>
          <p:nvPr/>
        </p:nvSpPr>
        <p:spPr>
          <a:xfrm>
            <a:off x="720329" y="1914525"/>
            <a:ext cx="557212" cy="2674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F3005D94-79C5-488A-912E-55BA93824A09}"/>
              </a:ext>
            </a:extLst>
          </p:cNvPr>
          <p:cNvSpPr/>
          <p:nvPr/>
        </p:nvSpPr>
        <p:spPr>
          <a:xfrm>
            <a:off x="1381250" y="1614616"/>
            <a:ext cx="3190750" cy="7249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510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18A0761C-9653-42DC-9081-B18F2984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915234"/>
            <a:ext cx="4127452" cy="435600"/>
          </a:xfrm>
        </p:spPr>
        <p:txBody>
          <a:bodyPr/>
          <a:lstStyle/>
          <a:p>
            <a:r>
              <a:rPr lang="pl-PL" sz="3200" dirty="0" err="1"/>
              <a:t>Loading</a:t>
            </a:r>
            <a:r>
              <a:rPr lang="pl-PL" sz="3200" dirty="0"/>
              <a:t> data </a:t>
            </a:r>
            <a:r>
              <a:rPr lang="pl-PL" sz="3200" dirty="0" err="1"/>
              <a:t>into</a:t>
            </a:r>
            <a:r>
              <a:rPr lang="pl-PL" sz="3200" dirty="0"/>
              <a:t> R</a:t>
            </a: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D58508A5-C386-4FCE-9D47-02CF84FDAA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2D816322-3BDD-46AE-A556-E85432E7ACBF}"/>
              </a:ext>
            </a:extLst>
          </p:cNvPr>
          <p:cNvSpPr/>
          <p:nvPr/>
        </p:nvSpPr>
        <p:spPr>
          <a:xfrm>
            <a:off x="464574" y="1616470"/>
            <a:ext cx="8078653" cy="2691919"/>
          </a:xfrm>
          <a:prstGeom prst="roundRect">
            <a:avLst>
              <a:gd name="adj" fmla="val 5160"/>
            </a:avLst>
          </a:prstGeom>
          <a:solidFill>
            <a:schemeClr val="tx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data from json format</a:t>
            </a:r>
            <a:endParaRPr lang="pl-PL" i="1" dirty="0">
              <a:solidFill>
                <a:srgbClr val="C100D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data.microtargeting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data.dir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1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list of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subdirecories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dir_ls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subdirectories</a:t>
            </a:r>
            <a:endParaRPr lang="pl-PL" i="1" dirty="0">
              <a:solidFill>
                <a:srgbClr val="C100D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map(~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dir_ls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(.x,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"json"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unlist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 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from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jsons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endParaRPr lang="pl-PL" i="1" dirty="0">
              <a:solidFill>
                <a:srgbClr val="C100D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%&gt;%  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„data” element of </a:t>
            </a:r>
            <a:r>
              <a:rPr lang="pl-PL" i="1" dirty="0" err="1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pl-PL" i="1" dirty="0">
                <a:solidFill>
                  <a:srgbClr val="C100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09724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Niestandardowy 3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28495</TotalTime>
  <Words>1818</Words>
  <Application>Microsoft Office PowerPoint</Application>
  <PresentationFormat>Pokaz na ekranie (16:9)</PresentationFormat>
  <Paragraphs>222</Paragraphs>
  <Slides>20</Slides>
  <Notes>19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6" baseType="lpstr">
      <vt:lpstr>Quattrocento Sans</vt:lpstr>
      <vt:lpstr>Lato</vt:lpstr>
      <vt:lpstr>Lora</vt:lpstr>
      <vt:lpstr>Courier New</vt:lpstr>
      <vt:lpstr>Arial</vt:lpstr>
      <vt:lpstr>Viola template</vt:lpstr>
      <vt:lpstr>How to deal with nested lists in R?  </vt:lpstr>
      <vt:lpstr>Data set</vt:lpstr>
      <vt:lpstr>Example nested list loaded from JSON</vt:lpstr>
      <vt:lpstr>Nested lists</vt:lpstr>
      <vt:lpstr>How to deal with data in nested list?</vt:lpstr>
      <vt:lpstr>Key packages</vt:lpstr>
      <vt:lpstr>Environment setup</vt:lpstr>
      <vt:lpstr>Environment</vt:lpstr>
      <vt:lpstr>Loading data into R</vt:lpstr>
      <vt:lpstr>What are anonymous functions?</vt:lpstr>
      <vt:lpstr>Examples</vt:lpstr>
      <vt:lpstr>Prezentacja programu PowerPoint</vt:lpstr>
      <vt:lpstr>Example use of  anonymous functions </vt:lpstr>
      <vt:lpstr>The process takes too long…</vt:lpstr>
      <vt:lpstr>Let’s parallel code!</vt:lpstr>
      <vt:lpstr>Parallel programming using pipe in R</vt:lpstr>
      <vt:lpstr>Parallel programming using pipe in R</vt:lpstr>
      <vt:lpstr>Summary</vt:lpstr>
      <vt:lpstr>Resources that made it easier  to create this presentation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deal with nested lists in R?</dc:title>
  <dc:creator>Lidia Kołakowska</dc:creator>
  <cp:lastModifiedBy>Lidia Kołakowska</cp:lastModifiedBy>
  <cp:revision>85</cp:revision>
  <dcterms:modified xsi:type="dcterms:W3CDTF">2019-09-28T22:01:44Z</dcterms:modified>
</cp:coreProperties>
</file>