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1404-7079-DE4D-8FA7-0D8ED9F89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D743B4-4BC8-8C4A-A673-15EBBFDEB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76614F-C094-3549-83D5-ED47B543551A}"/>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DF9AD98B-9661-D248-BE5D-AE48EAB72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F85B5-A8D8-1F4A-A987-EED17BB5E19F}"/>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160629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2993-4FCC-394E-84EE-2DE86D0D5F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AB03F-AA55-4843-BE28-0BEDAFB8A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40528-BEDF-9C4E-94D9-5FCBFB8B0671}"/>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35AEA13E-1F78-8043-95FB-6060E327E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058A7-DEAA-D84C-ACB9-6DF2A00180DA}"/>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286061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B9084-4B2B-164D-AFCE-0322D10C80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E4142-2F96-5046-A958-4731B907E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B5977-D98F-4E45-B9F6-E26BCD3DF31F}"/>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88C18FB1-42EA-4E49-B0CE-5A9B95B1F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EFBC3-2B18-BD49-9D86-559CA01852B5}"/>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32166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D97D-449F-FD45-9265-85BD8F53C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CD80E-8B3D-014C-9A72-E31349624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7F3DF-8076-2447-BAD9-031A82AB2B50}"/>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4CDAA414-EF6A-BF4D-8B25-60894E53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0AC60-8ADA-DA46-A007-D93B45E6F297}"/>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584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2DD9-D3DE-8C4D-A0C6-C5E9124D1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27A75-334C-5F45-B01C-32FAA8718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C620C-EB0B-E946-9575-AB95A93DF2F4}"/>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78CC55FB-97EB-2B4D-9DBD-9C9ED1239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E0A00-C0CD-E349-9301-A25225CE1D9C}"/>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39553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B261-EDAA-EC43-9010-BDED7A178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3BEA3-8321-FC46-B910-8FE6A8466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B5364B-93B0-BB42-8E59-84040F841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553C0-C6D7-3B46-9388-7D40F7DE2E1C}"/>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6" name="Footer Placeholder 5">
            <a:extLst>
              <a:ext uri="{FF2B5EF4-FFF2-40B4-BE49-F238E27FC236}">
                <a16:creationId xmlns:a16="http://schemas.microsoft.com/office/drawing/2014/main" id="{47F0D778-F589-9A4B-B6B1-FA34DD498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7C80F-0D66-B74C-96D4-3EAAD2B934A4}"/>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279664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2A20-DC56-CB43-A8A4-DD6EE8921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9FF33-5F9A-B84B-9EC3-090C81FDF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CF504-E1FD-3645-BC34-F75199D33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25F2C-97CA-4241-AA83-18CE33640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2D949-79C9-6B49-BD86-34B4DB220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7D2B01-3EB2-4749-894B-22CFD4586EFE}"/>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8" name="Footer Placeholder 7">
            <a:extLst>
              <a:ext uri="{FF2B5EF4-FFF2-40B4-BE49-F238E27FC236}">
                <a16:creationId xmlns:a16="http://schemas.microsoft.com/office/drawing/2014/main" id="{CE9E1976-5007-DD4C-BE9F-8C8926C500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4C78F6-F789-F445-9725-1B6104FE0C53}"/>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6702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961A-015B-7242-BF65-BBD9D1D10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68FC7-D7D2-594A-93EF-CBB90C1AEBF2}"/>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4" name="Footer Placeholder 3">
            <a:extLst>
              <a:ext uri="{FF2B5EF4-FFF2-40B4-BE49-F238E27FC236}">
                <a16:creationId xmlns:a16="http://schemas.microsoft.com/office/drawing/2014/main" id="{AC6C9222-BB8F-B641-ADA9-622CE4B653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F51B6-75E7-0D40-A590-618F783BF409}"/>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327272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07670-1426-C440-BCEC-2B1379997D35}"/>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3" name="Footer Placeholder 2">
            <a:extLst>
              <a:ext uri="{FF2B5EF4-FFF2-40B4-BE49-F238E27FC236}">
                <a16:creationId xmlns:a16="http://schemas.microsoft.com/office/drawing/2014/main" id="{8E40B705-514A-B341-B3C6-3692BB09CB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F94D5-B2B1-6745-9043-59DF88B29B37}"/>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26814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5010-973D-AC4E-A5EC-D60723882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698F6-9076-EE49-BB42-E300CE21C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7B317E-3B70-714D-975C-71DB1C130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4FBD7-93A6-5249-B9ED-85EDE1D5882A}"/>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6" name="Footer Placeholder 5">
            <a:extLst>
              <a:ext uri="{FF2B5EF4-FFF2-40B4-BE49-F238E27FC236}">
                <a16:creationId xmlns:a16="http://schemas.microsoft.com/office/drawing/2014/main" id="{48F45DFB-322C-CB47-B642-D3C5BB159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4087B-F183-D34B-B44C-2CAE18B1B32F}"/>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81884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EA80-7AA4-0840-94DC-0631C09FC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829BE-6FEE-D64C-91F5-A8FE4F10B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B5265C-DE0C-5249-A236-0E2E8513B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2CF87-6045-C74D-AADC-980FB0712DB0}"/>
              </a:ext>
            </a:extLst>
          </p:cNvPr>
          <p:cNvSpPr>
            <a:spLocks noGrp="1"/>
          </p:cNvSpPr>
          <p:nvPr>
            <p:ph type="dt" sz="half" idx="10"/>
          </p:nvPr>
        </p:nvSpPr>
        <p:spPr/>
        <p:txBody>
          <a:bodyPr/>
          <a:lstStyle/>
          <a:p>
            <a:fld id="{F08FC4F6-6204-E044-8EE5-EEDB570F741F}" type="datetimeFigureOut">
              <a:rPr lang="en-US" smtClean="0"/>
              <a:t>9/25/19</a:t>
            </a:fld>
            <a:endParaRPr lang="en-US"/>
          </a:p>
        </p:txBody>
      </p:sp>
      <p:sp>
        <p:nvSpPr>
          <p:cNvPr id="6" name="Footer Placeholder 5">
            <a:extLst>
              <a:ext uri="{FF2B5EF4-FFF2-40B4-BE49-F238E27FC236}">
                <a16:creationId xmlns:a16="http://schemas.microsoft.com/office/drawing/2014/main" id="{59FC1172-87F3-9B47-A72D-D74DBBB8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BCB10-19EA-134A-B3A8-E315AB17CC09}"/>
              </a:ext>
            </a:extLst>
          </p:cNvPr>
          <p:cNvSpPr>
            <a:spLocks noGrp="1"/>
          </p:cNvSpPr>
          <p:nvPr>
            <p:ph type="sldNum" sz="quarter" idx="12"/>
          </p:nvPr>
        </p:nvSpPr>
        <p:spPr/>
        <p:txBody>
          <a:bodyPr/>
          <a:lstStyle/>
          <a:p>
            <a:fld id="{0BB194F8-D504-8144-B9CE-7AB636B99FF8}" type="slidenum">
              <a:rPr lang="en-US" smtClean="0"/>
              <a:t>‹#›</a:t>
            </a:fld>
            <a:endParaRPr lang="en-US"/>
          </a:p>
        </p:txBody>
      </p:sp>
    </p:spTree>
    <p:extLst>
      <p:ext uri="{BB962C8B-B14F-4D97-AF65-F5344CB8AC3E}">
        <p14:creationId xmlns:p14="http://schemas.microsoft.com/office/powerpoint/2010/main" val="60451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48773-FEE5-7241-BAD9-9317156DE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69AF36-1985-EB49-97A8-1FC5FA9A1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DC2B6-D04B-2949-ACD3-B593D9575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FC4F6-6204-E044-8EE5-EEDB570F741F}" type="datetimeFigureOut">
              <a:rPr lang="en-US" smtClean="0"/>
              <a:t>9/25/19</a:t>
            </a:fld>
            <a:endParaRPr lang="en-US"/>
          </a:p>
        </p:txBody>
      </p:sp>
      <p:sp>
        <p:nvSpPr>
          <p:cNvPr id="5" name="Footer Placeholder 4">
            <a:extLst>
              <a:ext uri="{FF2B5EF4-FFF2-40B4-BE49-F238E27FC236}">
                <a16:creationId xmlns:a16="http://schemas.microsoft.com/office/drawing/2014/main" id="{C7F64D67-19FD-1F4F-B3EA-0DC906B0B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13F87-B857-1544-8130-AAE637150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194F8-D504-8144-B9CE-7AB636B99FF8}" type="slidenum">
              <a:rPr lang="en-US" smtClean="0"/>
              <a:t>‹#›</a:t>
            </a:fld>
            <a:endParaRPr lang="en-US"/>
          </a:p>
        </p:txBody>
      </p:sp>
    </p:spTree>
    <p:extLst>
      <p:ext uri="{BB962C8B-B14F-4D97-AF65-F5344CB8AC3E}">
        <p14:creationId xmlns:p14="http://schemas.microsoft.com/office/powerpoint/2010/main" val="36106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olgun.aydin@pwc.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BE53-E4AA-3F49-AD90-8FACE26EFEA0}"/>
              </a:ext>
            </a:extLst>
          </p:cNvPr>
          <p:cNvSpPr>
            <a:spLocks noGrp="1"/>
          </p:cNvSpPr>
          <p:nvPr>
            <p:ph type="ctrTitle"/>
          </p:nvPr>
        </p:nvSpPr>
        <p:spPr/>
        <p:txBody>
          <a:bodyPr>
            <a:normAutofit fontScale="90000"/>
          </a:bodyPr>
          <a:lstStyle/>
          <a:p>
            <a:br>
              <a:rPr lang="en-US" b="1" dirty="0"/>
            </a:br>
            <a:br>
              <a:rPr lang="en-US" b="1" dirty="0"/>
            </a:br>
            <a:br>
              <a:rPr lang="en-US" b="1" dirty="0"/>
            </a:br>
            <a:br>
              <a:rPr lang="en-US" b="1" dirty="0"/>
            </a:br>
            <a:br>
              <a:rPr lang="en-US" b="1" dirty="0"/>
            </a:br>
            <a:r>
              <a:rPr lang="en-US" b="1" dirty="0"/>
              <a:t>A Case Study for Image Classification using Transfer Learning</a:t>
            </a:r>
            <a:endParaRPr lang="en-US" dirty="0"/>
          </a:p>
        </p:txBody>
      </p:sp>
      <p:sp>
        <p:nvSpPr>
          <p:cNvPr id="3" name="Subtitle 2">
            <a:extLst>
              <a:ext uri="{FF2B5EF4-FFF2-40B4-BE49-F238E27FC236}">
                <a16:creationId xmlns:a16="http://schemas.microsoft.com/office/drawing/2014/main" id="{430C7205-A655-E545-935D-400EFD7836AD}"/>
              </a:ext>
            </a:extLst>
          </p:cNvPr>
          <p:cNvSpPr>
            <a:spLocks noGrp="1"/>
          </p:cNvSpPr>
          <p:nvPr>
            <p:ph type="subTitle" idx="1"/>
          </p:nvPr>
        </p:nvSpPr>
        <p:spPr/>
        <p:txBody>
          <a:bodyPr/>
          <a:lstStyle/>
          <a:p>
            <a:endParaRPr lang="en-US" dirty="0"/>
          </a:p>
          <a:p>
            <a:r>
              <a:rPr lang="en-US" dirty="0"/>
              <a:t>Olgun AYDIN</a:t>
            </a:r>
          </a:p>
          <a:p>
            <a:r>
              <a:rPr lang="en-US" dirty="0"/>
              <a:t>Senior Data Scientist</a:t>
            </a:r>
          </a:p>
        </p:txBody>
      </p:sp>
    </p:spTree>
    <p:extLst>
      <p:ext uri="{BB962C8B-B14F-4D97-AF65-F5344CB8AC3E}">
        <p14:creationId xmlns:p14="http://schemas.microsoft.com/office/powerpoint/2010/main" val="169002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E2C4-61A0-C240-BD41-D98C3DD02484}"/>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025E085A-E77F-2D43-AD0E-E7284FEFA89D}"/>
              </a:ext>
            </a:extLst>
          </p:cNvPr>
          <p:cNvSpPr>
            <a:spLocks noGrp="1"/>
          </p:cNvSpPr>
          <p:nvPr>
            <p:ph idx="1"/>
          </p:nvPr>
        </p:nvSpPr>
        <p:spPr/>
        <p:txBody>
          <a:bodyPr/>
          <a:lstStyle/>
          <a:p>
            <a:r>
              <a:rPr lang="en-GB" dirty="0"/>
              <a:t>Usually these algorithms can be considered as extensions. Some studies in TL are in the context of inductive learning and include expanding well-known classification and inference algorithms such as neural networks, Bayesian networks and Markov Logic Networks. </a:t>
            </a:r>
          </a:p>
          <a:p>
            <a:endParaRPr lang="en-GB" dirty="0"/>
          </a:p>
          <a:p>
            <a:r>
              <a:rPr lang="en-GB" dirty="0"/>
              <a:t>Another main area of usage is in the context of reinforcing learning and includes the expansion of algorithms such as Q-learning and policy search (Torrey and Shavlik, 2010). </a:t>
            </a:r>
            <a:endParaRPr lang="en-US" dirty="0"/>
          </a:p>
          <a:p>
            <a:endParaRPr lang="en-US" dirty="0"/>
          </a:p>
        </p:txBody>
      </p:sp>
    </p:spTree>
    <p:extLst>
      <p:ext uri="{BB962C8B-B14F-4D97-AF65-F5344CB8AC3E}">
        <p14:creationId xmlns:p14="http://schemas.microsoft.com/office/powerpoint/2010/main" val="389231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6E8D-80FF-3047-A691-4AB5D65B1BF4}"/>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4BFAB46-2C44-CE49-8E1D-C9D24E28C4A5}"/>
              </a:ext>
            </a:extLst>
          </p:cNvPr>
          <p:cNvSpPr>
            <a:spLocks noGrp="1"/>
          </p:cNvSpPr>
          <p:nvPr>
            <p:ph idx="1"/>
          </p:nvPr>
        </p:nvSpPr>
        <p:spPr/>
        <p:txBody>
          <a:bodyPr>
            <a:normAutofit/>
          </a:bodyPr>
          <a:lstStyle/>
          <a:p>
            <a:r>
              <a:rPr lang="en-GB" dirty="0"/>
              <a:t>Within the scope of this study, a data set called Freiburg Groceries Dataset was created and used for in-store image classification problems consisting of 5000 pictures (De </a:t>
            </a:r>
            <a:r>
              <a:rPr lang="en-GB" dirty="0" err="1"/>
              <a:t>Biasio</a:t>
            </a:r>
            <a:r>
              <a:rPr lang="en-GB" dirty="0"/>
              <a:t>, 2019).</a:t>
            </a:r>
          </a:p>
          <a:p>
            <a:endParaRPr lang="en-US" dirty="0"/>
          </a:p>
          <a:p>
            <a:r>
              <a:rPr lang="en-GB" dirty="0"/>
              <a:t>The Freiburg Groceries Dataset consists of 4947 images of 25 grocery classes, with 97 to 370 images per class. Figure 8 shows an example of images from the data set and Figure 9 shows an overview of the number of images per class. Images were collected using four different smartphone cameras at various stores in Freiburg, Germany. </a:t>
            </a:r>
            <a:endParaRPr lang="en-US" dirty="0"/>
          </a:p>
        </p:txBody>
      </p:sp>
    </p:spTree>
    <p:extLst>
      <p:ext uri="{BB962C8B-B14F-4D97-AF65-F5344CB8AC3E}">
        <p14:creationId xmlns:p14="http://schemas.microsoft.com/office/powerpoint/2010/main" val="224278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2CDB-183B-7C43-B0F8-C0CB9DBAF4E4}"/>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BDDB8BBD-243E-F349-A73E-C49C30194DC0}"/>
              </a:ext>
            </a:extLst>
          </p:cNvPr>
          <p:cNvSpPr>
            <a:spLocks noGrp="1"/>
          </p:cNvSpPr>
          <p:nvPr>
            <p:ph idx="1"/>
          </p:nvPr>
        </p:nvSpPr>
        <p:spPr/>
        <p:txBody>
          <a:bodyPr/>
          <a:lstStyle/>
          <a:p>
            <a:r>
              <a:rPr lang="en-GB" dirty="0"/>
              <a:t>The images vary in the degree of clutter and real-world lighting conditions, ranging from well-lit stores to kitchen cupboards. Each image contains one or multiple instances of one of the 25 classes. All images are in  size of 256×256 pixels (</a:t>
            </a:r>
            <a:r>
              <a:rPr lang="en-GB" dirty="0" err="1"/>
              <a:t>Jund</a:t>
            </a:r>
            <a:r>
              <a:rPr lang="en-GB" dirty="0"/>
              <a:t>, 2016). </a:t>
            </a:r>
            <a:endParaRPr lang="en-US" dirty="0"/>
          </a:p>
          <a:p>
            <a:endParaRPr lang="en-US" dirty="0"/>
          </a:p>
        </p:txBody>
      </p:sp>
      <p:pic>
        <p:nvPicPr>
          <p:cNvPr id="4" name="image15.png">
            <a:extLst>
              <a:ext uri="{FF2B5EF4-FFF2-40B4-BE49-F238E27FC236}">
                <a16:creationId xmlns:a16="http://schemas.microsoft.com/office/drawing/2014/main" id="{CD7C1B8C-5D03-5F4E-85CE-BEB6464DA25F}"/>
              </a:ext>
            </a:extLst>
          </p:cNvPr>
          <p:cNvPicPr/>
          <p:nvPr/>
        </p:nvPicPr>
        <p:blipFill>
          <a:blip r:embed="rId2" cstate="print"/>
          <a:srcRect/>
          <a:stretch>
            <a:fillRect/>
          </a:stretch>
        </p:blipFill>
        <p:spPr>
          <a:xfrm>
            <a:off x="3557810" y="3657230"/>
            <a:ext cx="5471795" cy="2336165"/>
          </a:xfrm>
          <a:prstGeom prst="rect">
            <a:avLst/>
          </a:prstGeom>
          <a:ln/>
        </p:spPr>
      </p:pic>
    </p:spTree>
    <p:extLst>
      <p:ext uri="{BB962C8B-B14F-4D97-AF65-F5344CB8AC3E}">
        <p14:creationId xmlns:p14="http://schemas.microsoft.com/office/powerpoint/2010/main" val="151237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9B36-1BBF-954D-90A0-A4B034DBFBCD}"/>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273525E-36B9-BC46-A431-2740F5E53B25}"/>
              </a:ext>
            </a:extLst>
          </p:cNvPr>
          <p:cNvSpPr>
            <a:spLocks noGrp="1"/>
          </p:cNvSpPr>
          <p:nvPr>
            <p:ph idx="1"/>
          </p:nvPr>
        </p:nvSpPr>
        <p:spPr/>
        <p:txBody>
          <a:bodyPr>
            <a:normAutofit/>
          </a:bodyPr>
          <a:lstStyle/>
          <a:p>
            <a:r>
              <a:rPr lang="en-GB" dirty="0"/>
              <a:t>Store layout and product placement has always been an important factor to increase product sales for retailers. </a:t>
            </a:r>
          </a:p>
          <a:p>
            <a:endParaRPr lang="en-GB" dirty="0"/>
          </a:p>
          <a:p>
            <a:r>
              <a:rPr lang="en-GB" dirty="0"/>
              <a:t>Managing product placement over hundreds of products is a challenging task using </a:t>
            </a:r>
            <a:r>
              <a:rPr lang="en-GB" dirty="0" err="1"/>
              <a:t>relograms</a:t>
            </a:r>
            <a:r>
              <a:rPr lang="en-GB" dirty="0"/>
              <a:t> and planograms. </a:t>
            </a:r>
          </a:p>
          <a:p>
            <a:r>
              <a:rPr lang="en-GB" dirty="0"/>
              <a:t>For the purpose of this use case, DNN was trained by using photographs of products and store shelves that are the only inputs of the process. TL was used during the training of the network. </a:t>
            </a:r>
            <a:endParaRPr lang="en-US" dirty="0"/>
          </a:p>
        </p:txBody>
      </p:sp>
    </p:spTree>
    <p:extLst>
      <p:ext uri="{BB962C8B-B14F-4D97-AF65-F5344CB8AC3E}">
        <p14:creationId xmlns:p14="http://schemas.microsoft.com/office/powerpoint/2010/main" val="303056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D2EA-DFE6-0F4F-93E3-F0400FE8A62D}"/>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A1B31CB5-E805-F147-A7B6-2B5A91EB21D4}"/>
              </a:ext>
            </a:extLst>
          </p:cNvPr>
          <p:cNvSpPr>
            <a:spLocks noGrp="1"/>
          </p:cNvSpPr>
          <p:nvPr>
            <p:ph idx="1"/>
          </p:nvPr>
        </p:nvSpPr>
        <p:spPr/>
        <p:txBody>
          <a:bodyPr/>
          <a:lstStyle/>
          <a:p>
            <a:r>
              <a:rPr lang="en-GB" dirty="0"/>
              <a:t>For the training of the DNN, open source “The Freiburg Groceries Dataset” was used. In this study to identify product categories of an object on given photo, TL was used during the training of networks.</a:t>
            </a:r>
          </a:p>
          <a:p>
            <a:r>
              <a:rPr lang="en-GB" dirty="0"/>
              <a:t> The data set was divided into two sets as a training and validation set. </a:t>
            </a:r>
          </a:p>
          <a:p>
            <a:r>
              <a:rPr lang="en-GB" dirty="0"/>
              <a:t>On the top of Google Cloud Engine, TL was carried out using the VGG16 network with the help of the Tesla K80 Graphics Processing Unit (GPU) in the ecosystem created on the Linux Ubuntu 16 OS. </a:t>
            </a:r>
            <a:endParaRPr lang="en-US" dirty="0"/>
          </a:p>
          <a:p>
            <a:endParaRPr lang="en-US" dirty="0"/>
          </a:p>
        </p:txBody>
      </p:sp>
    </p:spTree>
    <p:extLst>
      <p:ext uri="{BB962C8B-B14F-4D97-AF65-F5344CB8AC3E}">
        <p14:creationId xmlns:p14="http://schemas.microsoft.com/office/powerpoint/2010/main" val="376793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4B8D-70F9-F547-9757-97FED3B18B84}"/>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5175C8AB-AAA0-4B42-A48C-F37710DBF6C7}"/>
              </a:ext>
            </a:extLst>
          </p:cNvPr>
          <p:cNvSpPr>
            <a:spLocks noGrp="1"/>
          </p:cNvSpPr>
          <p:nvPr>
            <p:ph idx="1"/>
          </p:nvPr>
        </p:nvSpPr>
        <p:spPr/>
        <p:txBody>
          <a:bodyPr/>
          <a:lstStyle/>
          <a:p>
            <a:r>
              <a:rPr lang="en-GB" dirty="0"/>
              <a:t>In this context, at the beginning last layer was frozen first and trained networks with following configurations;</a:t>
            </a:r>
          </a:p>
          <a:p>
            <a:endParaRPr lang="en-US" dirty="0"/>
          </a:p>
          <a:p>
            <a:pPr lvl="1"/>
            <a:r>
              <a:rPr lang="en-GB" dirty="0"/>
              <a:t>batch size 500 and number of epoch 10, </a:t>
            </a:r>
            <a:endParaRPr lang="en-US" dirty="0"/>
          </a:p>
          <a:p>
            <a:pPr lvl="1"/>
            <a:r>
              <a:rPr lang="en-GB" dirty="0"/>
              <a:t>batch size 800 and number of epoch  10, </a:t>
            </a:r>
            <a:endParaRPr lang="en-US" dirty="0"/>
          </a:p>
          <a:p>
            <a:pPr lvl="1"/>
            <a:r>
              <a:rPr lang="en-GB" dirty="0"/>
              <a:t>batch size 1000 and number of epoch  10, </a:t>
            </a:r>
            <a:endParaRPr lang="en-US" dirty="0"/>
          </a:p>
          <a:p>
            <a:pPr lvl="1"/>
            <a:r>
              <a:rPr lang="en-GB" dirty="0"/>
              <a:t>batch size 800 and number of epoch  15, </a:t>
            </a:r>
            <a:endParaRPr lang="en-US" dirty="0"/>
          </a:p>
          <a:p>
            <a:pPr lvl="1"/>
            <a:r>
              <a:rPr lang="en-GB" dirty="0"/>
              <a:t>batch size 1000 and number of epoch  15</a:t>
            </a:r>
            <a:endParaRPr lang="en-US" dirty="0"/>
          </a:p>
          <a:p>
            <a:endParaRPr lang="en-US" dirty="0"/>
          </a:p>
        </p:txBody>
      </p:sp>
    </p:spTree>
    <p:extLst>
      <p:ext uri="{BB962C8B-B14F-4D97-AF65-F5344CB8AC3E}">
        <p14:creationId xmlns:p14="http://schemas.microsoft.com/office/powerpoint/2010/main" val="90773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2718-2E75-8A42-8F10-E92783D20187}"/>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23D71AE5-148E-5F4B-8DCD-BA5AD4D9E69A}"/>
              </a:ext>
            </a:extLst>
          </p:cNvPr>
          <p:cNvSpPr>
            <a:spLocks noGrp="1"/>
          </p:cNvSpPr>
          <p:nvPr>
            <p:ph idx="1"/>
          </p:nvPr>
        </p:nvSpPr>
        <p:spPr/>
        <p:txBody>
          <a:bodyPr/>
          <a:lstStyle/>
          <a:p>
            <a:r>
              <a:rPr lang="en-GB" dirty="0"/>
              <a:t>Then, last 5 layers were frozen with following configurations;</a:t>
            </a:r>
          </a:p>
          <a:p>
            <a:pPr marL="0" indent="0">
              <a:buNone/>
            </a:pPr>
            <a:endParaRPr lang="en-US" dirty="0"/>
          </a:p>
          <a:p>
            <a:pPr lvl="1"/>
            <a:r>
              <a:rPr lang="en-GB" dirty="0"/>
              <a:t>batch size 500 and number of epoch  10, </a:t>
            </a:r>
            <a:endParaRPr lang="en-US" dirty="0"/>
          </a:p>
          <a:p>
            <a:pPr lvl="1"/>
            <a:r>
              <a:rPr lang="en-GB" dirty="0"/>
              <a:t>batch size 800 and number of epoch 10, </a:t>
            </a:r>
            <a:endParaRPr lang="en-US" dirty="0"/>
          </a:p>
          <a:p>
            <a:pPr lvl="1"/>
            <a:r>
              <a:rPr lang="en-GB" dirty="0"/>
              <a:t>batch size 1000 and number of epoch  10, </a:t>
            </a:r>
            <a:endParaRPr lang="en-US" dirty="0"/>
          </a:p>
          <a:p>
            <a:pPr lvl="1"/>
            <a:r>
              <a:rPr lang="en-GB" dirty="0"/>
              <a:t>batch size 800 and number of epoch 15, </a:t>
            </a:r>
            <a:endParaRPr lang="en-US" dirty="0"/>
          </a:p>
          <a:p>
            <a:pPr lvl="1"/>
            <a:r>
              <a:rPr lang="en-GB" dirty="0"/>
              <a:t>batch size 1000 and number of epoch 15.</a:t>
            </a:r>
            <a:endParaRPr lang="en-US" dirty="0"/>
          </a:p>
          <a:p>
            <a:endParaRPr lang="en-US" dirty="0"/>
          </a:p>
        </p:txBody>
      </p:sp>
    </p:spTree>
    <p:extLst>
      <p:ext uri="{BB962C8B-B14F-4D97-AF65-F5344CB8AC3E}">
        <p14:creationId xmlns:p14="http://schemas.microsoft.com/office/powerpoint/2010/main" val="295067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33E0-BAB5-A641-8A2C-7BAF484A8BC1}"/>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99A161FC-94B8-5D4F-ADF3-975C992CAD4E}"/>
              </a:ext>
            </a:extLst>
          </p:cNvPr>
          <p:cNvSpPr>
            <a:spLocks noGrp="1"/>
          </p:cNvSpPr>
          <p:nvPr>
            <p:ph idx="1"/>
          </p:nvPr>
        </p:nvSpPr>
        <p:spPr/>
        <p:txBody>
          <a:bodyPr>
            <a:normAutofit/>
          </a:bodyPr>
          <a:lstStyle/>
          <a:p>
            <a:r>
              <a:rPr lang="en-GB" dirty="0"/>
              <a:t>Training process was done using </a:t>
            </a:r>
            <a:r>
              <a:rPr lang="en-GB" dirty="0" err="1"/>
              <a:t>Keras</a:t>
            </a:r>
            <a:r>
              <a:rPr lang="en-GB" dirty="0"/>
              <a:t> Python library. As discussed in section 2.3.1, </a:t>
            </a:r>
            <a:r>
              <a:rPr lang="en-GB" dirty="0" err="1"/>
              <a:t>Keras</a:t>
            </a:r>
            <a:r>
              <a:rPr lang="en-GB" dirty="0"/>
              <a:t> provides flexible, easy to use environment. It’s also possible to use state-of-the-art architectures on the top of </a:t>
            </a:r>
            <a:r>
              <a:rPr lang="en-GB" dirty="0" err="1"/>
              <a:t>Keras</a:t>
            </a:r>
            <a:r>
              <a:rPr lang="en-GB" dirty="0"/>
              <a:t>.</a:t>
            </a:r>
          </a:p>
          <a:p>
            <a:endParaRPr lang="en-GB" dirty="0"/>
          </a:p>
          <a:p>
            <a:r>
              <a:rPr lang="en-GB" dirty="0"/>
              <a:t>Using the VGG architecture is very easy with the </a:t>
            </a:r>
            <a:r>
              <a:rPr lang="en-GB" dirty="0" err="1"/>
              <a:t>Keras</a:t>
            </a:r>
            <a:r>
              <a:rPr lang="en-GB" dirty="0"/>
              <a:t> deep learning library to apply TL. </a:t>
            </a:r>
            <a:r>
              <a:rPr lang="en-GB" dirty="0" err="1"/>
              <a:t>Keras</a:t>
            </a:r>
            <a:r>
              <a:rPr lang="en-GB" dirty="0"/>
              <a:t> provides an interface for loading and using pre-trained models. </a:t>
            </a:r>
          </a:p>
          <a:p>
            <a:endParaRPr lang="en-US" dirty="0"/>
          </a:p>
        </p:txBody>
      </p:sp>
    </p:spTree>
    <p:extLst>
      <p:ext uri="{BB962C8B-B14F-4D97-AF65-F5344CB8AC3E}">
        <p14:creationId xmlns:p14="http://schemas.microsoft.com/office/powerpoint/2010/main" val="202756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9F25-FA36-4349-9948-EAAB500E3948}"/>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C2CCC460-B8D0-2240-A679-D261527AF03C}"/>
              </a:ext>
            </a:extLst>
          </p:cNvPr>
          <p:cNvSpPr>
            <a:spLocks noGrp="1"/>
          </p:cNvSpPr>
          <p:nvPr>
            <p:ph idx="1"/>
          </p:nvPr>
        </p:nvSpPr>
        <p:spPr/>
        <p:txBody>
          <a:bodyPr/>
          <a:lstStyle/>
          <a:p>
            <a:r>
              <a:rPr lang="en-GB" dirty="0"/>
              <a:t>With this interface, a VGG model can be created and used as a starting point using pre-trained weights or used as a direct model for classification of images. </a:t>
            </a:r>
          </a:p>
          <a:p>
            <a:r>
              <a:rPr lang="en-GB" dirty="0"/>
              <a:t>The </a:t>
            </a:r>
            <a:r>
              <a:rPr lang="en-GB" dirty="0" err="1"/>
              <a:t>Keras</a:t>
            </a:r>
            <a:r>
              <a:rPr lang="en-GB" dirty="0"/>
              <a:t> enables the use of both the 16-layer and the 19-layer version of the VGG through the VGG16 and VGG19 classes.</a:t>
            </a:r>
            <a:endParaRPr lang="en-US" dirty="0"/>
          </a:p>
          <a:p>
            <a:r>
              <a:rPr lang="en-GB" dirty="0"/>
              <a:t>VGG 16 model can be created as follows;</a:t>
            </a:r>
            <a:endParaRPr lang="en-US" dirty="0"/>
          </a:p>
          <a:p>
            <a:pPr marL="0" indent="0">
              <a:buNone/>
            </a:pPr>
            <a:r>
              <a:rPr lang="en-GB" dirty="0">
                <a:latin typeface="Courier New" panose="02070309020205020404" pitchFamily="49" charset="0"/>
                <a:cs typeface="Courier New" panose="02070309020205020404" pitchFamily="49" charset="0"/>
              </a:rPr>
              <a:t>from keras.applications.vgg16 import VGG16</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model = VGG16()</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492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AEA3-478C-B049-AD9A-5526E90AE4E3}"/>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33D81096-E5F9-534B-B225-26FE940AD056}"/>
              </a:ext>
            </a:extLst>
          </p:cNvPr>
          <p:cNvSpPr>
            <a:spLocks noGrp="1"/>
          </p:cNvSpPr>
          <p:nvPr>
            <p:ph idx="1"/>
          </p:nvPr>
        </p:nvSpPr>
        <p:spPr/>
        <p:txBody>
          <a:bodyPr>
            <a:normAutofit/>
          </a:bodyPr>
          <a:lstStyle/>
          <a:p>
            <a:r>
              <a:rPr lang="en-GB" dirty="0"/>
              <a:t>When the above command is run for the first time, </a:t>
            </a:r>
            <a:r>
              <a:rPr lang="en-GB" dirty="0" err="1"/>
              <a:t>Keras</a:t>
            </a:r>
            <a:r>
              <a:rPr lang="en-GB" dirty="0"/>
              <a:t> will download the weight files from the Internet and save them in the ~ /.</a:t>
            </a:r>
            <a:r>
              <a:rPr lang="en-GB" dirty="0" err="1"/>
              <a:t>keras</a:t>
            </a:r>
            <a:r>
              <a:rPr lang="en-GB" dirty="0"/>
              <a:t>/models directory on the computer. </a:t>
            </a:r>
          </a:p>
          <a:p>
            <a:r>
              <a:rPr lang="en-GB" dirty="0"/>
              <a:t>Standard </a:t>
            </a:r>
            <a:r>
              <a:rPr lang="en-GB" dirty="0" err="1"/>
              <a:t>Keras</a:t>
            </a:r>
            <a:r>
              <a:rPr lang="en-GB" dirty="0"/>
              <a:t> tools can be used to examine the model structure. For example, a summary of the network layers can be obtained as follows.</a:t>
            </a:r>
            <a:endParaRPr lang="en-US" dirty="0"/>
          </a:p>
          <a:p>
            <a:pPr marL="0" indent="0">
              <a:buNone/>
            </a:pPr>
            <a:r>
              <a:rPr lang="en-GB" dirty="0">
                <a:latin typeface="Courier New" panose="02070309020205020404" pitchFamily="49" charset="0"/>
                <a:cs typeface="Courier New" panose="02070309020205020404" pitchFamily="49" charset="0"/>
              </a:rPr>
              <a:t>from keras.applications.vgg16 import VGG16</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model = VGG16()</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model.summary</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8803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1C1C-E97A-A648-80A4-8A177530290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887F68D-3159-9742-98D6-02C1D8678B40}"/>
              </a:ext>
            </a:extLst>
          </p:cNvPr>
          <p:cNvSpPr>
            <a:spLocks noGrp="1"/>
          </p:cNvSpPr>
          <p:nvPr>
            <p:ph idx="1"/>
          </p:nvPr>
        </p:nvSpPr>
        <p:spPr/>
        <p:txBody>
          <a:bodyPr/>
          <a:lstStyle/>
          <a:p>
            <a:r>
              <a:rPr lang="en-US" dirty="0"/>
              <a:t>Introduction</a:t>
            </a:r>
          </a:p>
          <a:p>
            <a:r>
              <a:rPr lang="en-US" dirty="0"/>
              <a:t>Deep Neural Networks</a:t>
            </a:r>
          </a:p>
          <a:p>
            <a:r>
              <a:rPr lang="en-US" dirty="0"/>
              <a:t>Transfer Learning</a:t>
            </a:r>
          </a:p>
          <a:p>
            <a:r>
              <a:rPr lang="en-US" dirty="0"/>
              <a:t>Case Study</a:t>
            </a:r>
          </a:p>
          <a:p>
            <a:endParaRPr lang="en-US" dirty="0"/>
          </a:p>
        </p:txBody>
      </p:sp>
    </p:spTree>
    <p:extLst>
      <p:ext uri="{BB962C8B-B14F-4D97-AF65-F5344CB8AC3E}">
        <p14:creationId xmlns:p14="http://schemas.microsoft.com/office/powerpoint/2010/main" val="399823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CD44-9783-7B41-81C6-B184BC9C75B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994C46B1-4EA7-754E-BF4B-5313192A73DB}"/>
              </a:ext>
            </a:extLst>
          </p:cNvPr>
          <p:cNvSpPr>
            <a:spLocks noGrp="1"/>
          </p:cNvSpPr>
          <p:nvPr>
            <p:ph idx="1"/>
          </p:nvPr>
        </p:nvSpPr>
        <p:spPr/>
        <p:txBody>
          <a:bodyPr/>
          <a:lstStyle/>
          <a:p>
            <a:r>
              <a:rPr lang="en-GB" dirty="0"/>
              <a:t>Following command can be used to freeze the last layer. This is basically just a simple for loop. </a:t>
            </a:r>
            <a:endParaRPr lang="en-US" dirty="0"/>
          </a:p>
          <a:p>
            <a:pPr marL="0" indent="0">
              <a:buNone/>
            </a:pPr>
            <a:r>
              <a:rPr lang="en-GB" dirty="0">
                <a:latin typeface="Courier New" panose="02070309020205020404" pitchFamily="49" charset="0"/>
                <a:cs typeface="Courier New" panose="02070309020205020404" pitchFamily="49" charset="0"/>
              </a:rPr>
              <a:t>for layer in </a:t>
            </a:r>
            <a:r>
              <a:rPr lang="en-GB" dirty="0" err="1">
                <a:latin typeface="Courier New" panose="02070309020205020404" pitchFamily="49" charset="0"/>
                <a:cs typeface="Courier New" panose="02070309020205020404" pitchFamily="49" charset="0"/>
              </a:rPr>
              <a:t>model.layers</a:t>
            </a:r>
            <a:r>
              <a:rPr lang="en-GB"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layer.trainable</a:t>
            </a:r>
            <a:r>
              <a:rPr lang="en-GB" dirty="0">
                <a:latin typeface="Courier New" panose="02070309020205020404" pitchFamily="49" charset="0"/>
                <a:cs typeface="Courier New" panose="02070309020205020404" pitchFamily="49" charset="0"/>
              </a:rPr>
              <a:t> = False</a:t>
            </a:r>
          </a:p>
          <a:p>
            <a:pPr marL="0" indent="0">
              <a:buNone/>
            </a:pPr>
            <a:endParaRPr lang="en-US" dirty="0">
              <a:latin typeface="Courier New" panose="02070309020205020404" pitchFamily="49" charset="0"/>
              <a:cs typeface="Courier New" panose="02070309020205020404" pitchFamily="49" charset="0"/>
            </a:endParaRPr>
          </a:p>
          <a:p>
            <a:r>
              <a:rPr lang="en-GB" dirty="0"/>
              <a:t>Following command can be used to freeze the last 5 layers. This is basically simple for loop. </a:t>
            </a:r>
            <a:endParaRPr lang="en-US" dirty="0"/>
          </a:p>
          <a:p>
            <a:pPr marL="0" indent="0">
              <a:buNone/>
            </a:pPr>
            <a:r>
              <a:rPr lang="en-GB" dirty="0">
                <a:latin typeface="Courier New" panose="02070309020205020404" pitchFamily="49" charset="0"/>
                <a:cs typeface="Courier New" panose="02070309020205020404" pitchFamily="49" charset="0"/>
              </a:rPr>
              <a:t>for layer in </a:t>
            </a:r>
            <a:r>
              <a:rPr lang="en-GB" dirty="0" err="1">
                <a:latin typeface="Courier New" panose="02070309020205020404" pitchFamily="49" charset="0"/>
                <a:cs typeface="Courier New" panose="02070309020205020404" pitchFamily="49" charset="0"/>
              </a:rPr>
              <a:t>model.layers</a:t>
            </a:r>
            <a:r>
              <a:rPr lang="en-GB" dirty="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layer.trainable</a:t>
            </a:r>
            <a:r>
              <a:rPr lang="en-GB" dirty="0">
                <a:latin typeface="Courier New" panose="02070309020205020404" pitchFamily="49" charset="0"/>
                <a:cs typeface="Courier New" panose="02070309020205020404" pitchFamily="49" charset="0"/>
              </a:rPr>
              <a:t> = False</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833182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BD47-0DBB-A842-9266-2B8F4E37427A}"/>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BABF6E9E-BA00-E64A-A99F-D24ECB4E5F2B}"/>
              </a:ext>
            </a:extLst>
          </p:cNvPr>
          <p:cNvSpPr>
            <a:spLocks noGrp="1"/>
          </p:cNvSpPr>
          <p:nvPr>
            <p:ph idx="1"/>
          </p:nvPr>
        </p:nvSpPr>
        <p:spPr/>
        <p:txBody>
          <a:bodyPr/>
          <a:lstStyle/>
          <a:p>
            <a:r>
              <a:rPr lang="en-GB" dirty="0"/>
              <a:t>Afterwards custom layers can be created and used instead of frozen layers. Following command can be used to adding custom layers</a:t>
            </a:r>
          </a:p>
          <a:p>
            <a:endParaRPr lang="en-US" dirty="0"/>
          </a:p>
          <a:p>
            <a:pPr marL="0" indent="0">
              <a:buNone/>
            </a:pPr>
            <a:r>
              <a:rPr lang="en-GB" dirty="0" err="1">
                <a:latin typeface="Courier New" panose="02070309020205020404" pitchFamily="49" charset="0"/>
                <a:cs typeface="Courier New" panose="02070309020205020404" pitchFamily="49" charset="0"/>
              </a:rPr>
              <a:t>model.add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layers.Flatten</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model.add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layers.Dense</a:t>
            </a:r>
            <a:r>
              <a:rPr lang="en-GB" dirty="0">
                <a:latin typeface="Courier New" panose="02070309020205020404" pitchFamily="49" charset="0"/>
                <a:cs typeface="Courier New" panose="02070309020205020404" pitchFamily="49" charset="0"/>
              </a:rPr>
              <a:t>(1024, activation='</a:t>
            </a:r>
            <a:r>
              <a:rPr lang="en-GB" dirty="0" err="1">
                <a:latin typeface="Courier New" panose="02070309020205020404" pitchFamily="49" charset="0"/>
                <a:cs typeface="Courier New" panose="02070309020205020404" pitchFamily="49" charset="0"/>
              </a:rPr>
              <a:t>relu</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model.add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layers.Dropout</a:t>
            </a:r>
            <a:r>
              <a:rPr lang="en-GB" dirty="0">
                <a:latin typeface="Courier New" panose="02070309020205020404" pitchFamily="49" charset="0"/>
                <a:cs typeface="Courier New" panose="02070309020205020404" pitchFamily="49" charset="0"/>
              </a:rPr>
              <a:t>(0.5))</a:t>
            </a:r>
            <a:endParaRPr lang="en-US" dirty="0">
              <a:latin typeface="Courier New" panose="02070309020205020404" pitchFamily="49" charset="0"/>
              <a:cs typeface="Courier New" panose="02070309020205020404" pitchFamily="49" charset="0"/>
            </a:endParaRPr>
          </a:p>
          <a:p>
            <a:pPr marL="0" indent="0">
              <a:buNone/>
            </a:pPr>
            <a:r>
              <a:rPr lang="en-GB" dirty="0" err="1">
                <a:latin typeface="Courier New" panose="02070309020205020404" pitchFamily="49" charset="0"/>
                <a:cs typeface="Courier New" panose="02070309020205020404" pitchFamily="49" charset="0"/>
              </a:rPr>
              <a:t>model.add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layers.Dense</a:t>
            </a:r>
            <a:r>
              <a:rPr lang="en-GB" dirty="0">
                <a:latin typeface="Courier New" panose="02070309020205020404" pitchFamily="49" charset="0"/>
                <a:cs typeface="Courier New" panose="02070309020205020404" pitchFamily="49" charset="0"/>
              </a:rPr>
              <a:t>(25, activation='</a:t>
            </a:r>
            <a:r>
              <a:rPr lang="en-GB" dirty="0" err="1">
                <a:latin typeface="Courier New" panose="02070309020205020404" pitchFamily="49" charset="0"/>
                <a:cs typeface="Courier New" panose="02070309020205020404" pitchFamily="49" charset="0"/>
              </a:rPr>
              <a:t>softmax</a:t>
            </a:r>
            <a:r>
              <a:rPr lang="en-GB"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5288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35C3-11FF-4242-8642-7D105240978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258F09C8-3B32-634E-B006-B07021D127BB}"/>
              </a:ext>
            </a:extLst>
          </p:cNvPr>
          <p:cNvPicPr>
            <a:picLocks noChangeAspect="1"/>
          </p:cNvPicPr>
          <p:nvPr/>
        </p:nvPicPr>
        <p:blipFill>
          <a:blip r:embed="rId2"/>
          <a:stretch>
            <a:fillRect/>
          </a:stretch>
        </p:blipFill>
        <p:spPr>
          <a:xfrm>
            <a:off x="479982" y="1825625"/>
            <a:ext cx="5682990" cy="2956440"/>
          </a:xfrm>
          <a:prstGeom prst="rect">
            <a:avLst/>
          </a:prstGeom>
        </p:spPr>
      </p:pic>
      <p:pic>
        <p:nvPicPr>
          <p:cNvPr id="5" name="Picture 4">
            <a:extLst>
              <a:ext uri="{FF2B5EF4-FFF2-40B4-BE49-F238E27FC236}">
                <a16:creationId xmlns:a16="http://schemas.microsoft.com/office/drawing/2014/main" id="{9EB717C5-43FF-564A-81E8-4EB1C55886B7}"/>
              </a:ext>
            </a:extLst>
          </p:cNvPr>
          <p:cNvPicPr>
            <a:picLocks noChangeAspect="1"/>
          </p:cNvPicPr>
          <p:nvPr/>
        </p:nvPicPr>
        <p:blipFill>
          <a:blip r:embed="rId3"/>
          <a:stretch>
            <a:fillRect/>
          </a:stretch>
        </p:blipFill>
        <p:spPr>
          <a:xfrm>
            <a:off x="6339365" y="1825625"/>
            <a:ext cx="5682990" cy="2997811"/>
          </a:xfrm>
          <a:prstGeom prst="rect">
            <a:avLst/>
          </a:prstGeom>
        </p:spPr>
      </p:pic>
    </p:spTree>
    <p:extLst>
      <p:ext uri="{BB962C8B-B14F-4D97-AF65-F5344CB8AC3E}">
        <p14:creationId xmlns:p14="http://schemas.microsoft.com/office/powerpoint/2010/main" val="420327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D38F-7721-AA40-900F-C3F3AB0DB3E9}"/>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BCF48F51-B00D-AC4D-A621-A32425881374}"/>
              </a:ext>
            </a:extLst>
          </p:cNvPr>
          <p:cNvPicPr>
            <a:picLocks noChangeAspect="1"/>
          </p:cNvPicPr>
          <p:nvPr/>
        </p:nvPicPr>
        <p:blipFill>
          <a:blip r:embed="rId2"/>
          <a:stretch>
            <a:fillRect/>
          </a:stretch>
        </p:blipFill>
        <p:spPr>
          <a:xfrm>
            <a:off x="353026" y="1938822"/>
            <a:ext cx="5742974" cy="2872574"/>
          </a:xfrm>
          <a:prstGeom prst="rect">
            <a:avLst/>
          </a:prstGeom>
        </p:spPr>
      </p:pic>
      <p:pic>
        <p:nvPicPr>
          <p:cNvPr id="5" name="Picture 4">
            <a:extLst>
              <a:ext uri="{FF2B5EF4-FFF2-40B4-BE49-F238E27FC236}">
                <a16:creationId xmlns:a16="http://schemas.microsoft.com/office/drawing/2014/main" id="{039C0C25-99AB-164C-9E45-1F128EA47CDA}"/>
              </a:ext>
            </a:extLst>
          </p:cNvPr>
          <p:cNvPicPr>
            <a:picLocks noChangeAspect="1"/>
          </p:cNvPicPr>
          <p:nvPr/>
        </p:nvPicPr>
        <p:blipFill>
          <a:blip r:embed="rId3"/>
          <a:stretch>
            <a:fillRect/>
          </a:stretch>
        </p:blipFill>
        <p:spPr>
          <a:xfrm>
            <a:off x="6185758" y="1938822"/>
            <a:ext cx="5742974" cy="2980356"/>
          </a:xfrm>
          <a:prstGeom prst="rect">
            <a:avLst/>
          </a:prstGeom>
        </p:spPr>
      </p:pic>
    </p:spTree>
    <p:extLst>
      <p:ext uri="{BB962C8B-B14F-4D97-AF65-F5344CB8AC3E}">
        <p14:creationId xmlns:p14="http://schemas.microsoft.com/office/powerpoint/2010/main" val="8162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E5E8-A1D6-DA46-9439-E16E522151C3}"/>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0D9486D2-BE45-6B4E-A8D3-CE65308230C3}"/>
              </a:ext>
            </a:extLst>
          </p:cNvPr>
          <p:cNvPicPr>
            <a:picLocks noChangeAspect="1"/>
          </p:cNvPicPr>
          <p:nvPr/>
        </p:nvPicPr>
        <p:blipFill>
          <a:blip r:embed="rId2"/>
          <a:stretch>
            <a:fillRect/>
          </a:stretch>
        </p:blipFill>
        <p:spPr>
          <a:xfrm>
            <a:off x="926755" y="2065328"/>
            <a:ext cx="5313749" cy="2911527"/>
          </a:xfrm>
          <a:prstGeom prst="rect">
            <a:avLst/>
          </a:prstGeom>
        </p:spPr>
      </p:pic>
      <p:pic>
        <p:nvPicPr>
          <p:cNvPr id="5" name="Picture 4">
            <a:extLst>
              <a:ext uri="{FF2B5EF4-FFF2-40B4-BE49-F238E27FC236}">
                <a16:creationId xmlns:a16="http://schemas.microsoft.com/office/drawing/2014/main" id="{D7DF7A30-34C3-D047-B197-ACD34BC39C1C}"/>
              </a:ext>
            </a:extLst>
          </p:cNvPr>
          <p:cNvPicPr>
            <a:picLocks noChangeAspect="1"/>
          </p:cNvPicPr>
          <p:nvPr/>
        </p:nvPicPr>
        <p:blipFill>
          <a:blip r:embed="rId3"/>
          <a:stretch>
            <a:fillRect/>
          </a:stretch>
        </p:blipFill>
        <p:spPr>
          <a:xfrm>
            <a:off x="6329059" y="2065328"/>
            <a:ext cx="5607568" cy="2911527"/>
          </a:xfrm>
          <a:prstGeom prst="rect">
            <a:avLst/>
          </a:prstGeom>
        </p:spPr>
      </p:pic>
    </p:spTree>
    <p:extLst>
      <p:ext uri="{BB962C8B-B14F-4D97-AF65-F5344CB8AC3E}">
        <p14:creationId xmlns:p14="http://schemas.microsoft.com/office/powerpoint/2010/main" val="393653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DA13-E15A-AD40-9E83-20D5D79F4377}"/>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2109033C-B411-0A46-8956-B79EBA1FB318}"/>
              </a:ext>
            </a:extLst>
          </p:cNvPr>
          <p:cNvPicPr>
            <a:picLocks noChangeAspect="1"/>
          </p:cNvPicPr>
          <p:nvPr/>
        </p:nvPicPr>
        <p:blipFill>
          <a:blip r:embed="rId2"/>
          <a:stretch>
            <a:fillRect/>
          </a:stretch>
        </p:blipFill>
        <p:spPr>
          <a:xfrm>
            <a:off x="838200" y="2347441"/>
            <a:ext cx="5389605" cy="2916537"/>
          </a:xfrm>
          <a:prstGeom prst="rect">
            <a:avLst/>
          </a:prstGeom>
        </p:spPr>
      </p:pic>
      <p:pic>
        <p:nvPicPr>
          <p:cNvPr id="5" name="Picture 4">
            <a:extLst>
              <a:ext uri="{FF2B5EF4-FFF2-40B4-BE49-F238E27FC236}">
                <a16:creationId xmlns:a16="http://schemas.microsoft.com/office/drawing/2014/main" id="{97B1A3F7-7A64-504E-B152-332164DE27FF}"/>
              </a:ext>
            </a:extLst>
          </p:cNvPr>
          <p:cNvPicPr>
            <a:picLocks noChangeAspect="1"/>
          </p:cNvPicPr>
          <p:nvPr/>
        </p:nvPicPr>
        <p:blipFill>
          <a:blip r:embed="rId3"/>
          <a:stretch>
            <a:fillRect/>
          </a:stretch>
        </p:blipFill>
        <p:spPr>
          <a:xfrm>
            <a:off x="6411827" y="2403046"/>
            <a:ext cx="5231542" cy="2781649"/>
          </a:xfrm>
          <a:prstGeom prst="rect">
            <a:avLst/>
          </a:prstGeom>
        </p:spPr>
      </p:pic>
    </p:spTree>
    <p:extLst>
      <p:ext uri="{BB962C8B-B14F-4D97-AF65-F5344CB8AC3E}">
        <p14:creationId xmlns:p14="http://schemas.microsoft.com/office/powerpoint/2010/main" val="2952911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C063-6280-B443-BDCD-7ECB92292D1A}"/>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E8F7952-211C-704E-AA10-94AFAE0D6EBD}"/>
              </a:ext>
            </a:extLst>
          </p:cNvPr>
          <p:cNvSpPr>
            <a:spLocks noGrp="1"/>
          </p:cNvSpPr>
          <p:nvPr>
            <p:ph idx="1"/>
          </p:nvPr>
        </p:nvSpPr>
        <p:spPr/>
        <p:txBody>
          <a:bodyPr/>
          <a:lstStyle/>
          <a:p>
            <a:pPr marL="0" indent="0">
              <a:buNone/>
            </a:pPr>
            <a:r>
              <a:rPr lang="en-US" dirty="0"/>
              <a:t>For any questions, please don’t hesitate to send me email.</a:t>
            </a:r>
          </a:p>
          <a:p>
            <a:pPr marL="0" indent="0">
              <a:buNone/>
            </a:pPr>
            <a:endParaRPr lang="en-US" dirty="0"/>
          </a:p>
          <a:p>
            <a:pPr marL="0" indent="0">
              <a:buNone/>
            </a:pPr>
            <a:r>
              <a:rPr lang="en-US" dirty="0"/>
              <a:t>Olgun AYDIN, </a:t>
            </a:r>
            <a:r>
              <a:rPr lang="en-US" dirty="0">
                <a:hlinkClick r:id="rId2"/>
              </a:rPr>
              <a:t>olgun.aydin@pwc.com</a:t>
            </a:r>
            <a:endParaRPr lang="en-US"/>
          </a:p>
          <a:p>
            <a:pPr marL="0" indent="0">
              <a:buNone/>
            </a:pPr>
            <a:endParaRPr lang="en-US" dirty="0"/>
          </a:p>
        </p:txBody>
      </p:sp>
    </p:spTree>
    <p:extLst>
      <p:ext uri="{BB962C8B-B14F-4D97-AF65-F5344CB8AC3E}">
        <p14:creationId xmlns:p14="http://schemas.microsoft.com/office/powerpoint/2010/main" val="35551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95C3-7CB5-6E4C-9619-BDDFADE0D6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453BC76-2300-EF4F-9EE5-35F3149242C0}"/>
              </a:ext>
            </a:extLst>
          </p:cNvPr>
          <p:cNvSpPr>
            <a:spLocks noGrp="1"/>
          </p:cNvSpPr>
          <p:nvPr>
            <p:ph idx="1"/>
          </p:nvPr>
        </p:nvSpPr>
        <p:spPr/>
        <p:txBody>
          <a:bodyPr>
            <a:normAutofit fontScale="92500"/>
          </a:bodyPr>
          <a:lstStyle/>
          <a:p>
            <a:r>
              <a:rPr lang="en-US" dirty="0"/>
              <a:t>Deep Learning (DL) is rising star of Machine Learning (ML) and Artificial Intelligence (AI) domains and it has been proven that deep neural networks(DNN) are one of the most crucial inventions for the 21th century. </a:t>
            </a:r>
          </a:p>
          <a:p>
            <a:r>
              <a:rPr lang="en-US" dirty="0"/>
              <a:t>Nowadays, DNNs are being used as a key technology for many different domains: self-driven vehicles, smart cities, security, automated machines. </a:t>
            </a:r>
          </a:p>
          <a:p>
            <a:r>
              <a:rPr lang="en-US" dirty="0"/>
              <a:t>For the purpose of this use case, DNN has been trained by using images of products on the store shelves as input, product categories (cereals, milk, soda, etc.) as label . Transfer Learning(TL) has been used during to train such a deep neural network predicts product category regarding given image of product. </a:t>
            </a:r>
          </a:p>
        </p:txBody>
      </p:sp>
    </p:spTree>
    <p:extLst>
      <p:ext uri="{BB962C8B-B14F-4D97-AF65-F5344CB8AC3E}">
        <p14:creationId xmlns:p14="http://schemas.microsoft.com/office/powerpoint/2010/main" val="380912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F101-C9F9-E746-87B9-C2AAB8D00F2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CB4C6A6-A1EC-F64B-902C-30FF80B57758}"/>
              </a:ext>
            </a:extLst>
          </p:cNvPr>
          <p:cNvSpPr>
            <a:spLocks noGrp="1"/>
          </p:cNvSpPr>
          <p:nvPr>
            <p:ph idx="1"/>
          </p:nvPr>
        </p:nvSpPr>
        <p:spPr/>
        <p:txBody>
          <a:bodyPr>
            <a:normAutofit fontScale="92500" lnSpcReduction="10000"/>
          </a:bodyPr>
          <a:lstStyle/>
          <a:p>
            <a:r>
              <a:rPr lang="en-US" dirty="0"/>
              <a:t>For the training of the DNN, open source Freiburg Grocery Dataset has been used. The VGG16 network, developed by Oxford University researchers, has been used to perform TL. </a:t>
            </a:r>
          </a:p>
          <a:p>
            <a:r>
              <a:rPr lang="en-US" dirty="0"/>
              <a:t>Due to the nature of TL, it is necessary to freeze some layers and retrain them with a new structure. For this purpose, only the final layer has been frozen first, then the last five layers have been frozen. These networks have been trained using different combinations of epoch and batch sizes. </a:t>
            </a:r>
          </a:p>
          <a:p>
            <a:r>
              <a:rPr lang="en-US" dirty="0"/>
              <a:t>After comparing the performance of those networks, best performed model has been used for creating user interface. </a:t>
            </a:r>
          </a:p>
          <a:p>
            <a:r>
              <a:rPr lang="en-US" dirty="0"/>
              <a:t>Shiny application has been created to provide user interface to end users. This Shiny application basically calls the trained model and predicts product class for the image uploaded by the user.</a:t>
            </a:r>
          </a:p>
        </p:txBody>
      </p:sp>
    </p:spTree>
    <p:extLst>
      <p:ext uri="{BB962C8B-B14F-4D97-AF65-F5344CB8AC3E}">
        <p14:creationId xmlns:p14="http://schemas.microsoft.com/office/powerpoint/2010/main" val="380569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84EF-BAFF-D143-99A3-ECDE84DD78FB}"/>
              </a:ext>
            </a:extLst>
          </p:cNvPr>
          <p:cNvSpPr>
            <a:spLocks noGrp="1"/>
          </p:cNvSpPr>
          <p:nvPr>
            <p:ph type="title"/>
          </p:nvPr>
        </p:nvSpPr>
        <p:spPr/>
        <p:txBody>
          <a:bodyPr/>
          <a:lstStyle/>
          <a:p>
            <a:r>
              <a:rPr lang="en-US" dirty="0"/>
              <a:t>Deep Neural Networks</a:t>
            </a:r>
          </a:p>
        </p:txBody>
      </p:sp>
      <p:sp>
        <p:nvSpPr>
          <p:cNvPr id="3" name="Content Placeholder 2">
            <a:extLst>
              <a:ext uri="{FF2B5EF4-FFF2-40B4-BE49-F238E27FC236}">
                <a16:creationId xmlns:a16="http://schemas.microsoft.com/office/drawing/2014/main" id="{EB3B0D29-69BE-C048-B78C-9FBE808285A6}"/>
              </a:ext>
            </a:extLst>
          </p:cNvPr>
          <p:cNvSpPr>
            <a:spLocks noGrp="1"/>
          </p:cNvSpPr>
          <p:nvPr>
            <p:ph idx="1"/>
          </p:nvPr>
        </p:nvSpPr>
        <p:spPr/>
        <p:txBody>
          <a:bodyPr/>
          <a:lstStyle/>
          <a:p>
            <a:r>
              <a:rPr lang="en-GB" dirty="0"/>
              <a:t>DNN is an ML method that allows computers to learn from experience and understand the world in the context of a hierarchy of concepts. Because the computer collects information from the experience, it is not necessary to specify all the information required by the computer.</a:t>
            </a:r>
            <a:endParaRPr lang="en-US" dirty="0"/>
          </a:p>
          <a:p>
            <a:r>
              <a:rPr lang="en-GB" dirty="0"/>
              <a:t>The focus is on three main architectures. These with Convolutional Neural Networks (CNN) which are generally used for image related tasks, Long-Term Memory Networks (LSTM) and Recurrent Neural Networks (RNN) which are often used to model time series. </a:t>
            </a:r>
            <a:endParaRPr lang="en-US" dirty="0"/>
          </a:p>
          <a:p>
            <a:endParaRPr lang="en-US" dirty="0"/>
          </a:p>
        </p:txBody>
      </p:sp>
    </p:spTree>
    <p:extLst>
      <p:ext uri="{BB962C8B-B14F-4D97-AF65-F5344CB8AC3E}">
        <p14:creationId xmlns:p14="http://schemas.microsoft.com/office/powerpoint/2010/main" val="1929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9E7E-D663-1F4C-92B3-BB162097FAD6}"/>
              </a:ext>
            </a:extLst>
          </p:cNvPr>
          <p:cNvSpPr>
            <a:spLocks noGrp="1"/>
          </p:cNvSpPr>
          <p:nvPr>
            <p:ph type="title"/>
          </p:nvPr>
        </p:nvSpPr>
        <p:spPr/>
        <p:txBody>
          <a:bodyPr/>
          <a:lstStyle/>
          <a:p>
            <a:r>
              <a:rPr lang="en-GB" b="1" dirty="0"/>
              <a:t>Convolutional Neural Networks</a:t>
            </a:r>
            <a:endParaRPr lang="en-US" dirty="0"/>
          </a:p>
        </p:txBody>
      </p:sp>
      <p:sp>
        <p:nvSpPr>
          <p:cNvPr id="3" name="Content Placeholder 2">
            <a:extLst>
              <a:ext uri="{FF2B5EF4-FFF2-40B4-BE49-F238E27FC236}">
                <a16:creationId xmlns:a16="http://schemas.microsoft.com/office/drawing/2014/main" id="{A9545C8F-BA13-FE4D-94D0-090E6D1CB834}"/>
              </a:ext>
            </a:extLst>
          </p:cNvPr>
          <p:cNvSpPr>
            <a:spLocks noGrp="1"/>
          </p:cNvSpPr>
          <p:nvPr>
            <p:ph idx="1"/>
          </p:nvPr>
        </p:nvSpPr>
        <p:spPr/>
        <p:txBody>
          <a:bodyPr/>
          <a:lstStyle/>
          <a:p>
            <a:r>
              <a:rPr lang="en-GB" dirty="0"/>
              <a:t>CNN is the most advanced form of feed-fed neural networks and gives very successful results in image recognition. </a:t>
            </a:r>
          </a:p>
          <a:p>
            <a:r>
              <a:rPr lang="en-GB" dirty="0"/>
              <a:t>In this structure, the picture is divided into pieces and the parts are filtered, there is a reduction in the picture according to the size of the applied filter</a:t>
            </a:r>
            <a:endParaRPr lang="en-US" dirty="0"/>
          </a:p>
        </p:txBody>
      </p:sp>
      <p:pic>
        <p:nvPicPr>
          <p:cNvPr id="4" name="image17.png">
            <a:extLst>
              <a:ext uri="{FF2B5EF4-FFF2-40B4-BE49-F238E27FC236}">
                <a16:creationId xmlns:a16="http://schemas.microsoft.com/office/drawing/2014/main" id="{3D4F3214-4771-D24B-812F-78A79BD69705}"/>
              </a:ext>
            </a:extLst>
          </p:cNvPr>
          <p:cNvPicPr/>
          <p:nvPr/>
        </p:nvPicPr>
        <p:blipFill>
          <a:blip r:embed="rId2" cstate="print"/>
          <a:srcRect/>
          <a:stretch>
            <a:fillRect/>
          </a:stretch>
        </p:blipFill>
        <p:spPr>
          <a:xfrm>
            <a:off x="3867665" y="4090086"/>
            <a:ext cx="4708439" cy="1971761"/>
          </a:xfrm>
          <a:prstGeom prst="rect">
            <a:avLst/>
          </a:prstGeom>
          <a:ln/>
        </p:spPr>
      </p:pic>
    </p:spTree>
    <p:extLst>
      <p:ext uri="{BB962C8B-B14F-4D97-AF65-F5344CB8AC3E}">
        <p14:creationId xmlns:p14="http://schemas.microsoft.com/office/powerpoint/2010/main" val="415695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136DF-F513-6A4B-A83D-FF55DC1E2D61}"/>
              </a:ext>
            </a:extLst>
          </p:cNvPr>
          <p:cNvSpPr>
            <a:spLocks noGrp="1"/>
          </p:cNvSpPr>
          <p:nvPr>
            <p:ph type="title"/>
          </p:nvPr>
        </p:nvSpPr>
        <p:spPr/>
        <p:txBody>
          <a:bodyPr/>
          <a:lstStyle/>
          <a:p>
            <a:r>
              <a:rPr lang="en-GB" b="1" dirty="0"/>
              <a:t>Recurrent Neural Networks</a:t>
            </a:r>
            <a:endParaRPr lang="en-US" dirty="0"/>
          </a:p>
        </p:txBody>
      </p:sp>
      <p:sp>
        <p:nvSpPr>
          <p:cNvPr id="3" name="Content Placeholder 2">
            <a:extLst>
              <a:ext uri="{FF2B5EF4-FFF2-40B4-BE49-F238E27FC236}">
                <a16:creationId xmlns:a16="http://schemas.microsoft.com/office/drawing/2014/main" id="{6A99D11B-BE9B-B447-8510-75DB4E347074}"/>
              </a:ext>
            </a:extLst>
          </p:cNvPr>
          <p:cNvSpPr>
            <a:spLocks noGrp="1"/>
          </p:cNvSpPr>
          <p:nvPr>
            <p:ph idx="1"/>
          </p:nvPr>
        </p:nvSpPr>
        <p:spPr/>
        <p:txBody>
          <a:bodyPr/>
          <a:lstStyle/>
          <a:p>
            <a:r>
              <a:rPr lang="en-GB" dirty="0"/>
              <a:t>RNN is a network structure in which the feedback from the intermediate layers to the input units or to the previous intermediate layers is made. </a:t>
            </a:r>
          </a:p>
          <a:p>
            <a:r>
              <a:rPr lang="en-GB" dirty="0"/>
              <a:t>These kinds of neural networks have dynamic memories. The output of neurons does not only depend on the current input values, but also depends on the previous input values. </a:t>
            </a:r>
          </a:p>
          <a:p>
            <a:r>
              <a:rPr lang="en-GB" dirty="0"/>
              <a:t>These networks are particularly effective in estimating the time series of various types (Goodfellow and et al. 2016).</a:t>
            </a:r>
            <a:endParaRPr lang="en-US" dirty="0"/>
          </a:p>
          <a:p>
            <a:endParaRPr lang="en-US" dirty="0"/>
          </a:p>
        </p:txBody>
      </p:sp>
    </p:spTree>
    <p:extLst>
      <p:ext uri="{BB962C8B-B14F-4D97-AF65-F5344CB8AC3E}">
        <p14:creationId xmlns:p14="http://schemas.microsoft.com/office/powerpoint/2010/main" val="71057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D6E2-FFCD-A748-9BFD-2CDED59A2068}"/>
              </a:ext>
            </a:extLst>
          </p:cNvPr>
          <p:cNvSpPr>
            <a:spLocks noGrp="1"/>
          </p:cNvSpPr>
          <p:nvPr>
            <p:ph type="title"/>
          </p:nvPr>
        </p:nvSpPr>
        <p:spPr>
          <a:xfrm>
            <a:off x="838200" y="365125"/>
            <a:ext cx="10515600" cy="1325563"/>
          </a:xfrm>
        </p:spPr>
        <p:txBody>
          <a:bodyPr/>
          <a:lstStyle/>
          <a:p>
            <a:r>
              <a:rPr lang="en-GB" b="1"/>
              <a:t>Long Short Term Memories</a:t>
            </a:r>
            <a:endParaRPr lang="en-US" dirty="0"/>
          </a:p>
        </p:txBody>
      </p:sp>
      <p:sp>
        <p:nvSpPr>
          <p:cNvPr id="3" name="Content Placeholder 2">
            <a:extLst>
              <a:ext uri="{FF2B5EF4-FFF2-40B4-BE49-F238E27FC236}">
                <a16:creationId xmlns:a16="http://schemas.microsoft.com/office/drawing/2014/main" id="{BDC97E0D-9861-EF4C-BDB8-090BB0798043}"/>
              </a:ext>
            </a:extLst>
          </p:cNvPr>
          <p:cNvSpPr>
            <a:spLocks noGrp="1"/>
          </p:cNvSpPr>
          <p:nvPr>
            <p:ph idx="1"/>
          </p:nvPr>
        </p:nvSpPr>
        <p:spPr/>
        <p:txBody>
          <a:bodyPr>
            <a:normAutofit fontScale="92500" lnSpcReduction="20000"/>
          </a:bodyPr>
          <a:lstStyle/>
          <a:p>
            <a:r>
              <a:rPr lang="en-GB" dirty="0"/>
              <a:t>LSTM is a variant of RNN. LSTM was proposed by Sepp </a:t>
            </a:r>
            <a:r>
              <a:rPr lang="en-GB" dirty="0" err="1"/>
              <a:t>Hochreiter</a:t>
            </a:r>
            <a:r>
              <a:rPr lang="en-GB" dirty="0"/>
              <a:t> and Bergen </a:t>
            </a:r>
            <a:r>
              <a:rPr lang="en-GB" dirty="0" err="1"/>
              <a:t>Schmidhuber</a:t>
            </a:r>
            <a:r>
              <a:rPr lang="en-GB" dirty="0"/>
              <a:t> in the late 90s in order to develop a network that learned the long-term relationships in the data set. </a:t>
            </a:r>
          </a:p>
          <a:p>
            <a:r>
              <a:rPr lang="en-GB" dirty="0"/>
              <a:t>LSTMs are designed to avoid long-term dependency problems.</a:t>
            </a:r>
            <a:endParaRPr lang="en-US" dirty="0"/>
          </a:p>
          <a:p>
            <a:r>
              <a:rPr lang="en-GB" dirty="0"/>
              <a:t>All recurrent neural networks have the form of recurring modules of a neural network. In standard RNNs, this repetitive module is simple as a single tan layer. </a:t>
            </a:r>
          </a:p>
          <a:p>
            <a:r>
              <a:rPr lang="en-GB" dirty="0"/>
              <a:t>LSTM networks also have repetitive modules that resemble chains as in RNNs. However, the repeating modules have a different structure than the RNN structure. </a:t>
            </a:r>
          </a:p>
          <a:p>
            <a:r>
              <a:rPr lang="en-GB" dirty="0"/>
              <a:t>Instead of a single neural network layer, there are four layers that interact in a very special way (</a:t>
            </a:r>
            <a:r>
              <a:rPr lang="en-GB" dirty="0" err="1"/>
              <a:t>Greff</a:t>
            </a:r>
            <a:r>
              <a:rPr lang="en-GB" dirty="0"/>
              <a:t> and et al. 2015).</a:t>
            </a:r>
            <a:endParaRPr lang="en-US" dirty="0"/>
          </a:p>
          <a:p>
            <a:endParaRPr lang="en-US" dirty="0"/>
          </a:p>
        </p:txBody>
      </p:sp>
    </p:spTree>
    <p:extLst>
      <p:ext uri="{BB962C8B-B14F-4D97-AF65-F5344CB8AC3E}">
        <p14:creationId xmlns:p14="http://schemas.microsoft.com/office/powerpoint/2010/main" val="74779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E805-23E0-9249-80D5-F0E6162CFFBA}"/>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56AFB5AB-61CE-9244-830F-3E451717D34A}"/>
              </a:ext>
            </a:extLst>
          </p:cNvPr>
          <p:cNvSpPr>
            <a:spLocks noGrp="1"/>
          </p:cNvSpPr>
          <p:nvPr>
            <p:ph idx="1"/>
          </p:nvPr>
        </p:nvSpPr>
        <p:spPr/>
        <p:txBody>
          <a:bodyPr>
            <a:normAutofit/>
          </a:bodyPr>
          <a:lstStyle/>
          <a:p>
            <a:r>
              <a:rPr lang="en-GB" dirty="0"/>
              <a:t>TL attempts to change this by developing methods for using past experiences to transfer the information learned in one or more tasks and to improve learning on a related task. </a:t>
            </a:r>
          </a:p>
          <a:p>
            <a:endParaRPr lang="en-GB" dirty="0"/>
          </a:p>
          <a:p>
            <a:r>
              <a:rPr lang="en-GB" dirty="0"/>
              <a:t>The techniques that provide information transfer aim to make ML as efficient as human learning. Transfer methods are heavily dependent on ML algorithms used to learn tasks. </a:t>
            </a:r>
          </a:p>
          <a:p>
            <a:endParaRPr lang="en-US" dirty="0"/>
          </a:p>
        </p:txBody>
      </p:sp>
    </p:spTree>
    <p:extLst>
      <p:ext uri="{BB962C8B-B14F-4D97-AF65-F5344CB8AC3E}">
        <p14:creationId xmlns:p14="http://schemas.microsoft.com/office/powerpoint/2010/main" val="2592587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1635</Words>
  <Application>Microsoft Macintosh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     A Case Study for Image Classification using Transfer Learning</vt:lpstr>
      <vt:lpstr>Content</vt:lpstr>
      <vt:lpstr>Introduction</vt:lpstr>
      <vt:lpstr>Introduction</vt:lpstr>
      <vt:lpstr>Deep Neural Networks</vt:lpstr>
      <vt:lpstr>Convolutional Neural Networks</vt:lpstr>
      <vt:lpstr>Recurrent Neural Networks</vt:lpstr>
      <vt:lpstr>Long Short Term Memories</vt:lpstr>
      <vt:lpstr>Transfer Learning</vt:lpstr>
      <vt:lpstr>Transfer Learning</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Case Study for Image Classification using Transfer Learning</dc:title>
  <dc:creator>Olgun Aydın</dc:creator>
  <cp:lastModifiedBy>Olgun Aydın</cp:lastModifiedBy>
  <cp:revision>5</cp:revision>
  <dcterms:created xsi:type="dcterms:W3CDTF">2019-09-25T18:19:30Z</dcterms:created>
  <dcterms:modified xsi:type="dcterms:W3CDTF">2019-09-25T19:14:02Z</dcterms:modified>
</cp:coreProperties>
</file>