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3"/>
  </p:notesMasterIdLst>
  <p:sldIdLst>
    <p:sldId id="256" r:id="rId3"/>
    <p:sldId id="258" r:id="rId4"/>
    <p:sldId id="267" r:id="rId5"/>
    <p:sldId id="268" r:id="rId6"/>
    <p:sldId id="257" r:id="rId7"/>
    <p:sldId id="272" r:id="rId8"/>
    <p:sldId id="270" r:id="rId9"/>
    <p:sldId id="269" r:id="rId10"/>
    <p:sldId id="261" r:id="rId11"/>
    <p:sldId id="271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bert Baniecki" initials="HB" lastIdx="11" clrIdx="0">
    <p:extLst>
      <p:ext uri="{19B8F6BF-5375-455C-9EA6-DF929625EA0E}">
        <p15:presenceInfo xmlns:p15="http://schemas.microsoft.com/office/powerpoint/2012/main" userId="Hubert Baniec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1EA3"/>
    <a:srgbClr val="353689"/>
    <a:srgbClr val="545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FF89C-9AFC-4C09-92F1-F4214AC4EB99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5C183-2FFC-43C1-9F11-FE6AF53750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060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C183-2FFC-43C1-9F11-FE6AF537506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999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C183-2FFC-43C1-9F11-FE6AF537506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00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C183-2FFC-43C1-9F11-FE6AF537506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788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C183-2FFC-43C1-9F11-FE6AF537506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526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C183-2FFC-43C1-9F11-FE6AF537506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594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C183-2FFC-43C1-9F11-FE6AF5375065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6856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C183-2FFC-43C1-9F11-FE6AF537506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652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C183-2FFC-43C1-9F11-FE6AF537506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4883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C183-2FFC-43C1-9F11-FE6AF537506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244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0963-8A3D-45C2-9906-387EBE679323}" type="datetime1">
              <a:rPr lang="pl-PL" smtClean="0"/>
              <a:t>28.09.2019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451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BB8F-675E-4CA4-8CF4-B0BE5504C894}" type="datetime1">
              <a:rPr lang="pl-PL" smtClean="0"/>
              <a:t>28.09.2019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216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BFB0-080D-4EB1-9E3D-6F572DDF1EBD}" type="datetime1">
              <a:rPr lang="pl-PL" smtClean="0"/>
              <a:t>28.09.2019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706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60B-E526-4EF5-B259-2412538DB054}" type="datetime1">
              <a:rPr lang="pl-PL" smtClean="0"/>
              <a:t>28.09.2019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0EC2-C1F5-4DE2-ABB3-BC4CFFA07B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736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2D63-650B-4509-BDC4-FA01FCDE70C3}" type="datetime1">
              <a:rPr lang="pl-PL" smtClean="0"/>
              <a:t>28.09.2019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0EC2-C1F5-4DE2-ABB3-BC4CFFA07B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676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6992-3E53-4A49-8220-3F82F0288C7F}" type="datetime1">
              <a:rPr lang="pl-PL" smtClean="0"/>
              <a:t>28.09.2019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0EC2-C1F5-4DE2-ABB3-BC4CFFA07B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6943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3F9D-E693-4ACF-93CA-56B9CC626B05}" type="datetime1">
              <a:rPr lang="pl-PL" smtClean="0"/>
              <a:t>28.09.2019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0EC2-C1F5-4DE2-ABB3-BC4CFFA07B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856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47E-1804-4237-8D1C-4AC49A066200}" type="datetime1">
              <a:rPr lang="pl-PL" smtClean="0"/>
              <a:t>28.09.2019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0EC2-C1F5-4DE2-ABB3-BC4CFFA07B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5857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B1EE-BDDA-45BB-B9B2-07C14B789E6A}" type="datetime1">
              <a:rPr lang="pl-PL" smtClean="0"/>
              <a:t>28.09.2019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0EC2-C1F5-4DE2-ABB3-BC4CFFA07B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2776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DDA6-B860-4155-8F78-7C90CF688A82}" type="datetime1">
              <a:rPr lang="pl-PL" smtClean="0"/>
              <a:t>28.09.2019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0EC2-C1F5-4DE2-ABB3-BC4CFFA07B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3957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5E18-2D65-4DAB-92FB-1B4E4E67EAF0}" type="datetime1">
              <a:rPr lang="pl-PL" smtClean="0"/>
              <a:t>28.09.2019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0EC2-C1F5-4DE2-ABB3-BC4CFFA07B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991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BA43-D53A-485F-B17B-D874CB9F371A}" type="datetime1">
              <a:rPr lang="pl-PL" smtClean="0"/>
              <a:t>28.09.2019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6817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15F0-113B-4F2A-AFF0-8C350883EBCC}" type="datetime1">
              <a:rPr lang="pl-PL" smtClean="0"/>
              <a:t>28.09.2019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0EC2-C1F5-4DE2-ABB3-BC4CFFA07B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5787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771E-8D60-4D32-9DB7-CE72B1C74585}" type="datetime1">
              <a:rPr lang="pl-PL" smtClean="0"/>
              <a:t>28.09.2019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0EC2-C1F5-4DE2-ABB3-BC4CFFA07B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4764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17DA-CA34-4467-8711-4E43D13C928A}" type="datetime1">
              <a:rPr lang="pl-PL" smtClean="0"/>
              <a:t>28.09.2019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0EC2-C1F5-4DE2-ABB3-BC4CFFA07B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42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29A7-D133-4347-BA09-5F475EE151E9}" type="datetime1">
              <a:rPr lang="pl-PL" smtClean="0"/>
              <a:t>28.09.2019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521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BAEB-72C1-4D61-8ABD-2DCBE3A4D5CD}" type="datetime1">
              <a:rPr lang="pl-PL" smtClean="0"/>
              <a:t>28.09.2019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560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E93D-386E-4119-BC0C-FCE09EE38402}" type="datetime1">
              <a:rPr lang="pl-PL" smtClean="0"/>
              <a:t>28.09.2019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557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C105-273D-44C5-B47B-22AC6D42DA7D}" type="datetime1">
              <a:rPr lang="pl-PL" smtClean="0"/>
              <a:t>28.09.2019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49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8F59-90A7-48AE-890A-2B304C537199}" type="datetime1">
              <a:rPr lang="pl-PL" smtClean="0"/>
              <a:t>28.09.2019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918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972-CBF0-4595-BD07-E4E8524A1B35}" type="datetime1">
              <a:rPr lang="pl-PL" smtClean="0"/>
              <a:t>28.09.2019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20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5F7D-5366-4D81-9429-BFE9BC1A8F84}" type="datetime1">
              <a:rPr lang="pl-PL" smtClean="0"/>
              <a:t>28.09.2019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659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2EA4C-5EB3-4256-A75A-0D9F4E455442}" type="datetime1">
              <a:rPr lang="pl-PL" smtClean="0"/>
              <a:t>28.09.2019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Hubert Baniecki - modelStudio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8F33B-EE74-4C07-B246-12D3B1567D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086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0D7FD-F508-4D8F-A0FD-EFBFADC61B62}" type="datetime1">
              <a:rPr lang="pl-PL" smtClean="0"/>
              <a:t>28.09.2019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Hubert Baniecki - modelStudio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C0EC2-C1F5-4DE2-ABB3-BC4CFFA07B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239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do/MI2isHi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odelOriented/modelStudio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4BA061F-1FDF-47E2-941E-A60D7B5E7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879" y="969917"/>
            <a:ext cx="9335754" cy="84386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371EA3"/>
                </a:solidFill>
              </a:rPr>
              <a:t>D3 + DALEX = </a:t>
            </a:r>
            <a:r>
              <a:rPr lang="pl-PL" b="1" dirty="0">
                <a:solidFill>
                  <a:srgbClr val="371EA3"/>
                </a:solidFill>
              </a:rPr>
              <a:t>?</a:t>
            </a:r>
            <a:endParaRPr lang="en-US" b="1" dirty="0">
              <a:solidFill>
                <a:srgbClr val="371EA3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ADC3436-6EB9-47B7-B966-DCCD7AF13E69}"/>
              </a:ext>
            </a:extLst>
          </p:cNvPr>
          <p:cNvSpPr txBox="1"/>
          <p:nvPr/>
        </p:nvSpPr>
        <p:spPr>
          <a:xfrm>
            <a:off x="2607275" y="5936965"/>
            <a:ext cx="3929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err="1">
                <a:solidFill>
                  <a:srgbClr val="371EA3"/>
                </a:solidFill>
              </a:rPr>
              <a:t>WhyR</a:t>
            </a:r>
            <a:r>
              <a:rPr lang="pl-PL" sz="1600" dirty="0">
                <a:solidFill>
                  <a:srgbClr val="371EA3"/>
                </a:solidFill>
              </a:rPr>
              <a:t>? 2019</a:t>
            </a:r>
          </a:p>
          <a:p>
            <a:pPr algn="ctr"/>
            <a:r>
              <a:rPr lang="pl-PL" sz="1600" dirty="0" err="1">
                <a:solidFill>
                  <a:srgbClr val="371EA3"/>
                </a:solidFill>
              </a:rPr>
              <a:t>Warsaw</a:t>
            </a:r>
            <a:r>
              <a:rPr lang="pl-PL" sz="1600" dirty="0">
                <a:solidFill>
                  <a:srgbClr val="371EA3"/>
                </a:solidFill>
              </a:rPr>
              <a:t> 29.09.2019</a:t>
            </a: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BF25B5EA-8BDC-4680-96BA-BB45E227F3BF}"/>
              </a:ext>
            </a:extLst>
          </p:cNvPr>
          <p:cNvGrpSpPr/>
          <p:nvPr/>
        </p:nvGrpSpPr>
        <p:grpSpPr>
          <a:xfrm>
            <a:off x="1596965" y="4524993"/>
            <a:ext cx="5950069" cy="1112862"/>
            <a:chOff x="2875454" y="3570783"/>
            <a:chExt cx="6985238" cy="1306473"/>
          </a:xfrm>
        </p:grpSpPr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72827D36-6E3C-45C0-A20B-4B1A81BD0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2944" y="3575453"/>
              <a:ext cx="4677748" cy="1301803"/>
            </a:xfrm>
            <a:prstGeom prst="rect">
              <a:avLst/>
            </a:prstGeom>
          </p:spPr>
        </p:pic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86930213-41D4-4BC8-A364-16E2D3664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5454" y="3570783"/>
              <a:ext cx="2125363" cy="1306473"/>
            </a:xfrm>
            <a:prstGeom prst="rect">
              <a:avLst/>
            </a:prstGeom>
          </p:spPr>
        </p:pic>
      </p:grp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EEE3D66-80CC-4CA8-B910-50FAF3F354A0}"/>
              </a:ext>
            </a:extLst>
          </p:cNvPr>
          <p:cNvSpPr txBox="1"/>
          <p:nvPr/>
        </p:nvSpPr>
        <p:spPr>
          <a:xfrm>
            <a:off x="3425307" y="3727809"/>
            <a:ext cx="2293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371EA3"/>
                </a:solidFill>
              </a:rPr>
              <a:t>Hubert Baniecki</a:t>
            </a:r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851316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8A7938FC-4122-4183-A528-947CEFB9B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952" r="20781" b="1"/>
          <a:stretch/>
        </p:blipFill>
        <p:spPr>
          <a:xfrm>
            <a:off x="-229" y="857250"/>
            <a:ext cx="4817290" cy="5143501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6B3D8573-9D12-4018-AF68-E8208227BB61}"/>
              </a:ext>
            </a:extLst>
          </p:cNvPr>
          <p:cNvSpPr/>
          <p:nvPr/>
        </p:nvSpPr>
        <p:spPr>
          <a:xfrm>
            <a:off x="1984160" y="2834751"/>
            <a:ext cx="1151878" cy="120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pl-PL" sz="1350">
              <a:solidFill>
                <a:srgbClr val="92CCB4"/>
              </a:solidFill>
              <a:latin typeface="Calibri" panose="020F0502020204030204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0631398-DEC0-4020-BEF4-297EFBA29948}"/>
              </a:ext>
            </a:extLst>
          </p:cNvPr>
          <p:cNvSpPr txBox="1"/>
          <p:nvPr/>
        </p:nvSpPr>
        <p:spPr>
          <a:xfrm>
            <a:off x="1917577" y="2987199"/>
            <a:ext cx="1218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pl-PL" sz="2700" b="1" dirty="0" err="1">
                <a:solidFill>
                  <a:srgbClr val="353689"/>
                </a:solidFill>
                <a:latin typeface="Calibri" panose="020F0502020204030204"/>
              </a:rPr>
              <a:t>Your</a:t>
            </a:r>
            <a:r>
              <a:rPr lang="pl-PL" sz="2700" b="1" dirty="0">
                <a:solidFill>
                  <a:srgbClr val="353689"/>
                </a:solidFill>
                <a:latin typeface="Calibri" panose="020F0502020204030204"/>
              </a:rPr>
              <a:t> </a:t>
            </a:r>
          </a:p>
          <a:p>
            <a:pPr algn="ctr" defTabSz="685800">
              <a:defRPr/>
            </a:pPr>
            <a:r>
              <a:rPr lang="pl-PL" sz="2700" b="1" dirty="0" err="1">
                <a:solidFill>
                  <a:srgbClr val="353689"/>
                </a:solidFill>
                <a:latin typeface="Calibri" panose="020F0502020204030204"/>
              </a:rPr>
              <a:t>project</a:t>
            </a:r>
            <a:endParaRPr lang="pl-PL" sz="2700" b="1" dirty="0">
              <a:solidFill>
                <a:srgbClr val="353689"/>
              </a:solidFill>
              <a:latin typeface="Calibri" panose="020F0502020204030204"/>
            </a:endParaRPr>
          </a:p>
        </p:txBody>
      </p:sp>
      <p:pic>
        <p:nvPicPr>
          <p:cNvPr id="5" name="Obraz 4" descr="Obraz zawierający zewnętrzne, obiekt, monitor, namalowane&#10;&#10;Opis wygenerowany automatycznie">
            <a:extLst>
              <a:ext uri="{FF2B5EF4-FFF2-40B4-BE49-F238E27FC236}">
                <a16:creationId xmlns:a16="http://schemas.microsoft.com/office/drawing/2014/main" id="{CA28A2B0-C179-48CE-8DA4-6F2A2A449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84" y="5073262"/>
            <a:ext cx="927488" cy="927488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35FB0905-2864-4CB0-802D-C69C3E527819}"/>
              </a:ext>
            </a:extLst>
          </p:cNvPr>
          <p:cNvSpPr txBox="1"/>
          <p:nvPr/>
        </p:nvSpPr>
        <p:spPr>
          <a:xfrm>
            <a:off x="5020556" y="1042681"/>
            <a:ext cx="38682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pl-PL" sz="2400" b="1" dirty="0">
                <a:solidFill>
                  <a:srgbClr val="371EA3"/>
                </a:solidFill>
                <a:latin typeface="Calibri" panose="020F0502020204030204"/>
              </a:rPr>
              <a:t>MI2DataLab </a:t>
            </a:r>
            <a:r>
              <a:rPr lang="pl-PL" sz="2400" b="1" dirty="0" err="1">
                <a:solidFill>
                  <a:srgbClr val="371EA3"/>
                </a:solidFill>
                <a:latin typeface="Calibri" panose="020F0502020204030204"/>
              </a:rPr>
              <a:t>research</a:t>
            </a:r>
            <a:r>
              <a:rPr lang="pl-PL" sz="2400" b="1" dirty="0">
                <a:solidFill>
                  <a:srgbClr val="371EA3"/>
                </a:solidFill>
                <a:latin typeface="Calibri" panose="020F0502020204030204"/>
              </a:rPr>
              <a:t> lab </a:t>
            </a:r>
            <a:r>
              <a:rPr lang="pl-PL" sz="2400" b="1" dirty="0" err="1">
                <a:solidFill>
                  <a:srgbClr val="371EA3"/>
                </a:solidFill>
                <a:latin typeface="Calibri" panose="020F0502020204030204"/>
              </a:rPr>
              <a:t>is</a:t>
            </a:r>
            <a:r>
              <a:rPr lang="pl-PL" sz="2400" b="1" dirty="0">
                <a:solidFill>
                  <a:srgbClr val="371EA3"/>
                </a:solidFill>
                <a:latin typeface="Calibri" panose="020F0502020204030204"/>
              </a:rPr>
              <a:t> </a:t>
            </a:r>
            <a:r>
              <a:rPr lang="pl-PL" sz="2400" b="1" dirty="0" err="1">
                <a:solidFill>
                  <a:srgbClr val="371EA3"/>
                </a:solidFill>
                <a:latin typeface="Calibri" panose="020F0502020204030204"/>
              </a:rPr>
              <a:t>looking</a:t>
            </a:r>
            <a:r>
              <a:rPr lang="pl-PL" sz="2400" b="1" dirty="0">
                <a:solidFill>
                  <a:srgbClr val="371EA3"/>
                </a:solidFill>
                <a:latin typeface="Calibri" panose="020F0502020204030204"/>
              </a:rPr>
              <a:t> for </a:t>
            </a:r>
            <a:r>
              <a:rPr lang="pl-PL" sz="2400" b="1" dirty="0" err="1">
                <a:solidFill>
                  <a:srgbClr val="371EA3"/>
                </a:solidFill>
                <a:latin typeface="Calibri" panose="020F0502020204030204"/>
              </a:rPr>
              <a:t>you</a:t>
            </a:r>
            <a:r>
              <a:rPr lang="pl-PL" sz="2400" b="1" dirty="0">
                <a:solidFill>
                  <a:srgbClr val="371EA3"/>
                </a:solidFill>
                <a:latin typeface="Calibri" panose="020F0502020204030204"/>
              </a:rPr>
              <a:t>!</a:t>
            </a:r>
          </a:p>
          <a:p>
            <a:pPr defTabSz="685800">
              <a:defRPr/>
            </a:pPr>
            <a:endParaRPr lang="pl-PL" sz="2400" b="1" dirty="0">
              <a:solidFill>
                <a:srgbClr val="371EA3"/>
              </a:solidFill>
              <a:latin typeface="Calibri" panose="020F0502020204030204"/>
            </a:endParaRPr>
          </a:p>
          <a:p>
            <a:pPr defTabSz="685800">
              <a:defRPr/>
            </a:pPr>
            <a:r>
              <a:rPr lang="pl-PL" sz="2400" b="1" dirty="0">
                <a:solidFill>
                  <a:srgbClr val="371EA3"/>
                </a:solidFill>
                <a:latin typeface="Calibri" panose="020F0502020204030204"/>
              </a:rPr>
              <a:t>Are </a:t>
            </a:r>
            <a:r>
              <a:rPr lang="pl-PL" sz="2400" b="1" dirty="0" err="1">
                <a:solidFill>
                  <a:srgbClr val="371EA3"/>
                </a:solidFill>
                <a:latin typeface="Calibri" panose="020F0502020204030204"/>
              </a:rPr>
              <a:t>you</a:t>
            </a:r>
            <a:r>
              <a:rPr lang="pl-PL" sz="2400" b="1" dirty="0">
                <a:solidFill>
                  <a:srgbClr val="371EA3"/>
                </a:solidFill>
                <a:latin typeface="Calibri" panose="020F0502020204030204"/>
              </a:rPr>
              <a:t> </a:t>
            </a:r>
            <a:r>
              <a:rPr lang="pl-PL" sz="2400" b="1" dirty="0" err="1">
                <a:solidFill>
                  <a:srgbClr val="371EA3"/>
                </a:solidFill>
                <a:latin typeface="Calibri" panose="020F0502020204030204"/>
              </a:rPr>
              <a:t>intreseted</a:t>
            </a:r>
            <a:r>
              <a:rPr lang="pl-PL" sz="2400" b="1" dirty="0">
                <a:solidFill>
                  <a:srgbClr val="371EA3"/>
                </a:solidFill>
                <a:latin typeface="Calibri" panose="020F0502020204030204"/>
              </a:rPr>
              <a:t> in XAI, AutoML, AutoEDA other innovations in the next generation of ML?</a:t>
            </a:r>
          </a:p>
          <a:p>
            <a:pPr defTabSz="685800">
              <a:defRPr/>
            </a:pPr>
            <a:endParaRPr lang="pl-PL" sz="2400" b="1" dirty="0">
              <a:solidFill>
                <a:srgbClr val="353689"/>
              </a:solidFill>
              <a:latin typeface="Calibri" panose="020F0502020204030204"/>
            </a:endParaRPr>
          </a:p>
          <a:p>
            <a:pPr defTabSz="685800">
              <a:defRPr/>
            </a:pPr>
            <a:r>
              <a:rPr lang="pl-PL" sz="2400" b="1" dirty="0" err="1">
                <a:solidFill>
                  <a:srgbClr val="371EA3"/>
                </a:solidFill>
                <a:latin typeface="Calibri" panose="020F0502020204030204"/>
              </a:rPr>
              <a:t>Come</a:t>
            </a:r>
            <a:r>
              <a:rPr lang="pl-PL" sz="2400" b="1" dirty="0">
                <a:solidFill>
                  <a:srgbClr val="371EA3"/>
                </a:solidFill>
                <a:latin typeface="Calibri" panose="020F0502020204030204"/>
              </a:rPr>
              <a:t> to </a:t>
            </a:r>
            <a:r>
              <a:rPr lang="pl-PL" sz="2400" b="1" dirty="0" err="1">
                <a:solidFill>
                  <a:srgbClr val="371EA3"/>
                </a:solidFill>
                <a:latin typeface="Calibri" panose="020F0502020204030204"/>
              </a:rPr>
              <a:t>us</a:t>
            </a:r>
            <a:endParaRPr lang="pl-PL" sz="2400" b="1" dirty="0">
              <a:solidFill>
                <a:srgbClr val="371EA3"/>
              </a:solidFill>
              <a:latin typeface="Calibri" panose="020F0502020204030204"/>
            </a:endParaRPr>
          </a:p>
          <a:p>
            <a:pPr defTabSz="685800">
              <a:defRPr/>
            </a:pPr>
            <a:r>
              <a:rPr lang="pl-PL" sz="2400" b="1" dirty="0">
                <a:solidFill>
                  <a:srgbClr val="353689"/>
                </a:solidFill>
                <a:latin typeface="Calibri" panose="020F0502020204030204"/>
                <a:hlinkClick r:id="rId4"/>
              </a:rPr>
              <a:t>http://bit.do/MI2isHiring</a:t>
            </a:r>
            <a:r>
              <a:rPr lang="pl-PL" sz="2400" b="1" dirty="0">
                <a:solidFill>
                  <a:srgbClr val="353689"/>
                </a:solidFill>
                <a:latin typeface="Calibri" panose="020F050202020403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454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3 js">
            <a:extLst>
              <a:ext uri="{FF2B5EF4-FFF2-40B4-BE49-F238E27FC236}">
                <a16:creationId xmlns:a16="http://schemas.microsoft.com/office/drawing/2014/main" id="{49829E5B-A885-496A-8501-8E37D315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77" y="379588"/>
            <a:ext cx="1987345" cy="198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D32D67B-DBD9-480B-A660-65C2B3364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66" y="2057018"/>
            <a:ext cx="1721934" cy="1987346"/>
          </a:xfrm>
          <a:prstGeom prst="rect">
            <a:avLst/>
          </a:prstGeom>
        </p:spPr>
      </p:pic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902C5C5C-81C9-4452-8AAE-D132C1EB5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429" y="2366934"/>
            <a:ext cx="4565840" cy="167743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371EA3"/>
                </a:solidFill>
              </a:rPr>
              <a:t>JavaScript library for producing dynamic, interactive data </a:t>
            </a:r>
            <a:r>
              <a:rPr lang="en-US" sz="2000" dirty="0" err="1">
                <a:solidFill>
                  <a:srgbClr val="371EA3"/>
                </a:solidFill>
              </a:rPr>
              <a:t>visuali</a:t>
            </a:r>
            <a:r>
              <a:rPr lang="pl-PL" sz="2000" dirty="0">
                <a:solidFill>
                  <a:srgbClr val="371EA3"/>
                </a:solidFill>
              </a:rPr>
              <a:t>s</a:t>
            </a:r>
            <a:r>
              <a:rPr lang="en-US" sz="2000" dirty="0" err="1">
                <a:solidFill>
                  <a:srgbClr val="371EA3"/>
                </a:solidFill>
              </a:rPr>
              <a:t>ations</a:t>
            </a:r>
            <a:r>
              <a:rPr lang="pl-PL" sz="2000" dirty="0">
                <a:solidFill>
                  <a:srgbClr val="371EA3"/>
                </a:solidFill>
              </a:rPr>
              <a:t> </a:t>
            </a:r>
          </a:p>
          <a:p>
            <a:r>
              <a:rPr lang="pl-PL" sz="2000" dirty="0" err="1">
                <a:solidFill>
                  <a:srgbClr val="371EA3"/>
                </a:solidFill>
              </a:rPr>
              <a:t>Operates</a:t>
            </a:r>
            <a:r>
              <a:rPr lang="pl-PL" sz="2000" dirty="0">
                <a:solidFill>
                  <a:srgbClr val="371EA3"/>
                </a:solidFill>
              </a:rPr>
              <a:t> on HTML, CSS and SVG</a:t>
            </a:r>
          </a:p>
          <a:p>
            <a:r>
              <a:rPr lang="pl-PL" sz="2000" dirty="0">
                <a:solidFill>
                  <a:srgbClr val="371EA3"/>
                </a:solidFill>
              </a:rPr>
              <a:t>Simple </a:t>
            </a:r>
            <a:r>
              <a:rPr lang="pl-PL" sz="2000" dirty="0" err="1">
                <a:solidFill>
                  <a:srgbClr val="371EA3"/>
                </a:solidFill>
              </a:rPr>
              <a:t>plots</a:t>
            </a:r>
            <a:r>
              <a:rPr lang="pl-PL" sz="2000" dirty="0">
                <a:solidFill>
                  <a:srgbClr val="371EA3"/>
                </a:solidFill>
              </a:rPr>
              <a:t> </a:t>
            </a:r>
            <a:r>
              <a:rPr lang="pl-PL" sz="2000" dirty="0" err="1">
                <a:solidFill>
                  <a:srgbClr val="371EA3"/>
                </a:solidFill>
              </a:rPr>
              <a:t>or</a:t>
            </a:r>
            <a:r>
              <a:rPr lang="pl-PL" sz="2000" dirty="0">
                <a:solidFill>
                  <a:srgbClr val="371EA3"/>
                </a:solidFill>
              </a:rPr>
              <a:t> </a:t>
            </a:r>
            <a:r>
              <a:rPr lang="pl-PL" sz="2000" dirty="0" err="1">
                <a:solidFill>
                  <a:srgbClr val="371EA3"/>
                </a:solidFill>
              </a:rPr>
              <a:t>advanced</a:t>
            </a:r>
            <a:r>
              <a:rPr lang="pl-PL" sz="2000" dirty="0">
                <a:solidFill>
                  <a:srgbClr val="371EA3"/>
                </a:solidFill>
              </a:rPr>
              <a:t> </a:t>
            </a:r>
            <a:r>
              <a:rPr lang="pl-PL" sz="2000" dirty="0" err="1">
                <a:solidFill>
                  <a:srgbClr val="371EA3"/>
                </a:solidFill>
              </a:rPr>
              <a:t>visualisations</a:t>
            </a:r>
            <a:endParaRPr lang="pl-PL" sz="2000" dirty="0">
              <a:solidFill>
                <a:srgbClr val="371EA3"/>
              </a:solidFill>
            </a:endParaRPr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B85A93C2-3B46-46D9-835B-9EE0AAE2B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77266" y="4230675"/>
            <a:ext cx="4766733" cy="1678974"/>
          </a:xfrm>
        </p:spPr>
        <p:txBody>
          <a:bodyPr>
            <a:noAutofit/>
          </a:bodyPr>
          <a:lstStyle/>
          <a:p>
            <a:r>
              <a:rPr lang="pl-PL" sz="2000" dirty="0" err="1">
                <a:solidFill>
                  <a:srgbClr val="371EA3"/>
                </a:solidFill>
              </a:rPr>
              <a:t>Descriptive</a:t>
            </a:r>
            <a:r>
              <a:rPr lang="pl-PL" sz="2000" dirty="0">
                <a:solidFill>
                  <a:srgbClr val="371EA3"/>
                </a:solidFill>
              </a:rPr>
              <a:t> </a:t>
            </a:r>
            <a:r>
              <a:rPr lang="pl-PL" sz="2000" dirty="0" err="1">
                <a:solidFill>
                  <a:srgbClr val="371EA3"/>
                </a:solidFill>
              </a:rPr>
              <a:t>mAchine</a:t>
            </a:r>
            <a:r>
              <a:rPr lang="pl-PL" sz="2000" dirty="0">
                <a:solidFill>
                  <a:srgbClr val="371EA3"/>
                </a:solidFill>
              </a:rPr>
              <a:t> Learning </a:t>
            </a:r>
            <a:r>
              <a:rPr lang="pl-PL" sz="2000" dirty="0" err="1">
                <a:solidFill>
                  <a:srgbClr val="371EA3"/>
                </a:solidFill>
              </a:rPr>
              <a:t>EXplanations</a:t>
            </a:r>
            <a:r>
              <a:rPr lang="pl-PL" sz="2000" dirty="0">
                <a:solidFill>
                  <a:srgbClr val="371EA3"/>
                </a:solidFill>
              </a:rPr>
              <a:t> R </a:t>
            </a:r>
            <a:r>
              <a:rPr lang="pl-PL" sz="2000" dirty="0" err="1">
                <a:solidFill>
                  <a:srgbClr val="371EA3"/>
                </a:solidFill>
              </a:rPr>
              <a:t>package</a:t>
            </a:r>
            <a:endParaRPr lang="pl-PL" sz="2000" dirty="0">
              <a:solidFill>
                <a:srgbClr val="371EA3"/>
              </a:solidFill>
            </a:endParaRPr>
          </a:p>
          <a:p>
            <a:r>
              <a:rPr lang="pl-PL" sz="2000" dirty="0" err="1">
                <a:solidFill>
                  <a:srgbClr val="371EA3"/>
                </a:solidFill>
              </a:rPr>
              <a:t>Explainable</a:t>
            </a:r>
            <a:r>
              <a:rPr lang="pl-PL" sz="2000" dirty="0">
                <a:solidFill>
                  <a:srgbClr val="371EA3"/>
                </a:solidFill>
              </a:rPr>
              <a:t> AI and </a:t>
            </a:r>
            <a:r>
              <a:rPr lang="pl-PL" sz="2000" dirty="0" err="1">
                <a:solidFill>
                  <a:srgbClr val="371EA3"/>
                </a:solidFill>
              </a:rPr>
              <a:t>Interpretable</a:t>
            </a:r>
            <a:r>
              <a:rPr lang="pl-PL" sz="2000" dirty="0">
                <a:solidFill>
                  <a:srgbClr val="371EA3"/>
                </a:solidFill>
              </a:rPr>
              <a:t> ML </a:t>
            </a:r>
            <a:r>
              <a:rPr lang="pl-PL" sz="2000" dirty="0" err="1">
                <a:solidFill>
                  <a:srgbClr val="371EA3"/>
                </a:solidFill>
              </a:rPr>
              <a:t>area</a:t>
            </a:r>
            <a:r>
              <a:rPr lang="pl-PL" sz="2000" dirty="0">
                <a:solidFill>
                  <a:srgbClr val="371EA3"/>
                </a:solidFill>
              </a:rPr>
              <a:t> </a:t>
            </a:r>
          </a:p>
          <a:p>
            <a:r>
              <a:rPr lang="pl-PL" sz="2000" dirty="0" err="1">
                <a:solidFill>
                  <a:srgbClr val="371EA3"/>
                </a:solidFill>
              </a:rPr>
              <a:t>Wrapper</a:t>
            </a:r>
            <a:r>
              <a:rPr lang="pl-PL" sz="2000" dirty="0">
                <a:solidFill>
                  <a:srgbClr val="371EA3"/>
                </a:solidFill>
              </a:rPr>
              <a:t> for </a:t>
            </a:r>
            <a:r>
              <a:rPr lang="pl-PL" sz="2000" dirty="0" err="1">
                <a:solidFill>
                  <a:srgbClr val="371EA3"/>
                </a:solidFill>
              </a:rPr>
              <a:t>other</a:t>
            </a:r>
            <a:r>
              <a:rPr lang="pl-PL" sz="2000" dirty="0">
                <a:solidFill>
                  <a:srgbClr val="371EA3"/>
                </a:solidFill>
              </a:rPr>
              <a:t> </a:t>
            </a:r>
            <a:r>
              <a:rPr lang="pl-PL" sz="2000" dirty="0" err="1">
                <a:solidFill>
                  <a:srgbClr val="371EA3"/>
                </a:solidFill>
              </a:rPr>
              <a:t>packages</a:t>
            </a:r>
            <a:r>
              <a:rPr lang="pl-PL" sz="2000" dirty="0">
                <a:solidFill>
                  <a:srgbClr val="371EA3"/>
                </a:solidFill>
              </a:rPr>
              <a:t>, </a:t>
            </a:r>
            <a:r>
              <a:rPr lang="pl-PL" sz="2000" dirty="0" err="1">
                <a:solidFill>
                  <a:srgbClr val="371EA3"/>
                </a:solidFill>
              </a:rPr>
              <a:t>that</a:t>
            </a:r>
            <a:r>
              <a:rPr lang="pl-PL" sz="2000" dirty="0">
                <a:solidFill>
                  <a:srgbClr val="371EA3"/>
                </a:solidFill>
              </a:rPr>
              <a:t> </a:t>
            </a:r>
            <a:r>
              <a:rPr lang="pl-PL" sz="2000" dirty="0" err="1">
                <a:solidFill>
                  <a:srgbClr val="371EA3"/>
                </a:solidFill>
              </a:rPr>
              <a:t>produce</a:t>
            </a:r>
            <a:r>
              <a:rPr lang="pl-PL" sz="2000" dirty="0">
                <a:solidFill>
                  <a:srgbClr val="371EA3"/>
                </a:solidFill>
              </a:rPr>
              <a:t> </a:t>
            </a:r>
            <a:r>
              <a:rPr lang="pl-PL" sz="2000" dirty="0" err="1">
                <a:solidFill>
                  <a:srgbClr val="371EA3"/>
                </a:solidFill>
              </a:rPr>
              <a:t>local</a:t>
            </a:r>
            <a:r>
              <a:rPr lang="pl-PL" sz="2000" dirty="0">
                <a:solidFill>
                  <a:srgbClr val="371EA3"/>
                </a:solidFill>
              </a:rPr>
              <a:t> and </a:t>
            </a:r>
            <a:r>
              <a:rPr lang="pl-PL" sz="2000" dirty="0" err="1">
                <a:solidFill>
                  <a:srgbClr val="371EA3"/>
                </a:solidFill>
              </a:rPr>
              <a:t>global</a:t>
            </a:r>
            <a:r>
              <a:rPr lang="pl-PL" sz="2000" dirty="0">
                <a:solidFill>
                  <a:srgbClr val="371EA3"/>
                </a:solidFill>
              </a:rPr>
              <a:t> model </a:t>
            </a:r>
            <a:r>
              <a:rPr lang="pl-PL" sz="2000" dirty="0" err="1">
                <a:solidFill>
                  <a:srgbClr val="371EA3"/>
                </a:solidFill>
              </a:rPr>
              <a:t>explanations</a:t>
            </a:r>
            <a:endParaRPr lang="pl-PL" sz="2000" dirty="0">
              <a:solidFill>
                <a:srgbClr val="371EA3"/>
              </a:solidFill>
            </a:endParaRP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C957924-44CB-457A-A2A4-59DDB451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855AAA8D-254D-4822-A008-497E25C4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0B0F5B-2EF1-463F-87F1-E577DDFC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3147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pl-PL" b="1" dirty="0">
                <a:solidFill>
                  <a:srgbClr val="371EA3"/>
                </a:solidFill>
              </a:rPr>
              <a:t>plotD3 – </a:t>
            </a:r>
            <a:r>
              <a:rPr lang="pl-PL" b="1" dirty="0" err="1">
                <a:solidFill>
                  <a:srgbClr val="371EA3"/>
                </a:solidFill>
              </a:rPr>
              <a:t>new</a:t>
            </a:r>
            <a:r>
              <a:rPr lang="pl-PL" b="1" dirty="0">
                <a:solidFill>
                  <a:srgbClr val="371EA3"/>
                </a:solidFill>
              </a:rPr>
              <a:t> form of </a:t>
            </a:r>
            <a:r>
              <a:rPr lang="pl-PL" b="1" dirty="0" err="1">
                <a:solidFill>
                  <a:srgbClr val="371EA3"/>
                </a:solidFill>
              </a:rPr>
              <a:t>explanation</a:t>
            </a:r>
            <a:endParaRPr lang="pl-PL" b="1" dirty="0">
              <a:solidFill>
                <a:srgbClr val="371EA3"/>
              </a:solidFill>
            </a:endParaRP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500BDF6-77D8-45B2-BE8D-39532A9A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BC6A7B1-94D2-4731-8BD2-9CF948A2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3</a:t>
            </a:fld>
            <a:endParaRPr lang="pl-PL"/>
          </a:p>
        </p:txBody>
      </p:sp>
      <p:pic>
        <p:nvPicPr>
          <p:cNvPr id="7170" name="Picture 2" descr="Image result for r2d3">
            <a:extLst>
              <a:ext uri="{FF2B5EF4-FFF2-40B4-BE49-F238E27FC236}">
                <a16:creationId xmlns:a16="http://schemas.microsoft.com/office/drawing/2014/main" id="{25FB1490-5CE2-44FC-B87C-8608130BD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07" y="4895891"/>
            <a:ext cx="1184852" cy="137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camo.githubusercontent.com/aa1bb0d8512ae6da8d2849b9f967448bef044088/68747470733a2f2f6d6f64656c6f7269656e7465642e6769746875622e696f2f696e6772656469656e74732f7265666572656e63652f666967757265732f6c6f676f2e706e67">
            <a:extLst>
              <a:ext uri="{FF2B5EF4-FFF2-40B4-BE49-F238E27FC236}">
                <a16:creationId xmlns:a16="http://schemas.microsoft.com/office/drawing/2014/main" id="{D5A4B517-E973-46AF-98D5-B83CA732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33" y="1472506"/>
            <a:ext cx="1107905" cy="127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camo.githubusercontent.com/b0a09d52e8cfe1315d98599e433ca44c588866c1/68747470733a2f2f6d6f64656c6f7269656e7465642e6769746875622e696f2f69427265616b446f776e2f7265666572656e63652f666967757265732f6c6f676f2e706e67">
            <a:extLst>
              <a:ext uri="{FF2B5EF4-FFF2-40B4-BE49-F238E27FC236}">
                <a16:creationId xmlns:a16="http://schemas.microsoft.com/office/drawing/2014/main" id="{9631FA2C-2FE9-461B-A9E8-8C809329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085" y="2416307"/>
            <a:ext cx="1107905" cy="127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camo.githubusercontent.com/91d79664efb8b680ea836dad6d15f9e74f6e3fba/68747470733a2f2f6d6f64656c6f7269656e7465642e6769746875622e696f2f61756469746f722f7265666572656e63652f666967757265732f6c6f676f2e706e67">
            <a:extLst>
              <a:ext uri="{FF2B5EF4-FFF2-40B4-BE49-F238E27FC236}">
                <a16:creationId xmlns:a16="http://schemas.microsoft.com/office/drawing/2014/main" id="{D3F03543-2D2F-4998-9635-C4210716D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81" y="3360106"/>
            <a:ext cx="1107905" cy="127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demo.gif">
            <a:extLst>
              <a:ext uri="{FF2B5EF4-FFF2-40B4-BE49-F238E27FC236}">
                <a16:creationId xmlns:a16="http://schemas.microsoft.com/office/drawing/2014/main" id="{9BC086F9-2B36-4095-A4D3-BC0049D6350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832117"/>
            <a:ext cx="5656947" cy="4164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5A984C3D-9808-440E-B501-4515A65601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67" y="2416305"/>
            <a:ext cx="1107905" cy="12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4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8A94F1-1B48-4202-9CD0-E7782EFD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92" y="447704"/>
            <a:ext cx="8263615" cy="994172"/>
          </a:xfrm>
        </p:spPr>
        <p:txBody>
          <a:bodyPr>
            <a:noAutofit/>
          </a:bodyPr>
          <a:lstStyle/>
          <a:p>
            <a:pPr algn="ctr"/>
            <a:r>
              <a:rPr lang="pl-PL" b="1" dirty="0" err="1">
                <a:solidFill>
                  <a:srgbClr val="371EA3"/>
                </a:solidFill>
              </a:rPr>
              <a:t>Interactivity</a:t>
            </a:r>
            <a:r>
              <a:rPr lang="pl-PL" b="1" dirty="0">
                <a:solidFill>
                  <a:srgbClr val="371EA3"/>
                </a:solidFill>
              </a:rPr>
              <a:t> </a:t>
            </a:r>
            <a:r>
              <a:rPr lang="pl-PL" b="1" dirty="0" err="1">
                <a:solidFill>
                  <a:srgbClr val="371EA3"/>
                </a:solidFill>
              </a:rPr>
              <a:t>adds</a:t>
            </a:r>
            <a:r>
              <a:rPr lang="pl-PL" b="1" dirty="0">
                <a:solidFill>
                  <a:srgbClr val="371EA3"/>
                </a:solidFill>
              </a:rPr>
              <a:t> </a:t>
            </a:r>
            <a:r>
              <a:rPr lang="pl-PL" b="1" dirty="0" err="1">
                <a:solidFill>
                  <a:srgbClr val="371EA3"/>
                </a:solidFill>
              </a:rPr>
              <a:t>another</a:t>
            </a:r>
            <a:r>
              <a:rPr lang="pl-PL" b="1" dirty="0">
                <a:solidFill>
                  <a:srgbClr val="371EA3"/>
                </a:solidFill>
              </a:rPr>
              <a:t> </a:t>
            </a:r>
            <a:r>
              <a:rPr lang="pl-PL" b="1" dirty="0" err="1">
                <a:solidFill>
                  <a:srgbClr val="371EA3"/>
                </a:solidFill>
              </a:rPr>
              <a:t>dimension</a:t>
            </a:r>
            <a:endParaRPr lang="pl-PL" b="1" dirty="0">
              <a:solidFill>
                <a:srgbClr val="371EA3"/>
              </a:solidFill>
            </a:endParaRPr>
          </a:p>
        </p:txBody>
      </p:sp>
      <p:sp>
        <p:nvSpPr>
          <p:cNvPr id="17" name="Symbol zastępczy stopki 16">
            <a:extLst>
              <a:ext uri="{FF2B5EF4-FFF2-40B4-BE49-F238E27FC236}">
                <a16:creationId xmlns:a16="http://schemas.microsoft.com/office/drawing/2014/main" id="{B4E28832-EF76-4828-834F-4B8306DD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18" name="Symbol zastępczy numeru slajdu 17">
            <a:extLst>
              <a:ext uri="{FF2B5EF4-FFF2-40B4-BE49-F238E27FC236}">
                <a16:creationId xmlns:a16="http://schemas.microsoft.com/office/drawing/2014/main" id="{CF1B7FE8-8150-4AC2-A90F-C78117A2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4</a:t>
            </a:fld>
            <a:endParaRPr lang="pl-PL"/>
          </a:p>
        </p:txBody>
      </p:sp>
      <p:pic>
        <p:nvPicPr>
          <p:cNvPr id="8" name="Obraz 7" descr="Obraz zawierający tekst, mapa, niebo&#10;&#10;Opis wygenerowany automatycznie">
            <a:extLst>
              <a:ext uri="{FF2B5EF4-FFF2-40B4-BE49-F238E27FC236}">
                <a16:creationId xmlns:a16="http://schemas.microsoft.com/office/drawing/2014/main" id="{902EAC78-BC18-431A-9758-B024479BA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001" y="1845731"/>
            <a:ext cx="4479628" cy="3303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Obraz 9" descr="Obraz zawierający tekst&#10;&#10;Opis wygenerowany automatycznie">
            <a:extLst>
              <a:ext uri="{FF2B5EF4-FFF2-40B4-BE49-F238E27FC236}">
                <a16:creationId xmlns:a16="http://schemas.microsoft.com/office/drawing/2014/main" id="{F23E5B2E-8C05-4313-B78F-2FC8A724F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" y="1845731"/>
            <a:ext cx="4407706" cy="3303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25FFD87-B147-4E8F-92E6-4B574530ACE1}"/>
              </a:ext>
            </a:extLst>
          </p:cNvPr>
          <p:cNvSpPr txBox="1"/>
          <p:nvPr/>
        </p:nvSpPr>
        <p:spPr>
          <a:xfrm>
            <a:off x="372532" y="5620210"/>
            <a:ext cx="841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err="1">
                <a:solidFill>
                  <a:srgbClr val="371EA3"/>
                </a:solidFill>
              </a:rPr>
              <a:t>tooltip</a:t>
            </a:r>
            <a:r>
              <a:rPr lang="pl-PL" sz="2800" dirty="0">
                <a:solidFill>
                  <a:srgbClr val="371EA3"/>
                </a:solidFill>
              </a:rPr>
              <a:t>, </a:t>
            </a:r>
            <a:r>
              <a:rPr lang="pl-PL" sz="2800" dirty="0" err="1">
                <a:solidFill>
                  <a:srgbClr val="371EA3"/>
                </a:solidFill>
              </a:rPr>
              <a:t>clickable</a:t>
            </a:r>
            <a:r>
              <a:rPr lang="pl-PL" sz="2800" dirty="0">
                <a:solidFill>
                  <a:srgbClr val="371EA3"/>
                </a:solidFill>
              </a:rPr>
              <a:t> legend, </a:t>
            </a:r>
            <a:r>
              <a:rPr lang="pl-PL" sz="2800" dirty="0" err="1">
                <a:solidFill>
                  <a:srgbClr val="371EA3"/>
                </a:solidFill>
              </a:rPr>
              <a:t>mouseover</a:t>
            </a:r>
            <a:r>
              <a:rPr lang="pl-PL" sz="2800" dirty="0">
                <a:solidFill>
                  <a:srgbClr val="371EA3"/>
                </a:solidFill>
              </a:rPr>
              <a:t> </a:t>
            </a:r>
            <a:r>
              <a:rPr lang="pl-PL" sz="2800" dirty="0" err="1">
                <a:solidFill>
                  <a:srgbClr val="371EA3"/>
                </a:solidFill>
              </a:rPr>
              <a:t>highlight</a:t>
            </a:r>
            <a:r>
              <a:rPr lang="pl-PL" sz="2800" dirty="0">
                <a:solidFill>
                  <a:srgbClr val="371EA3"/>
                </a:solidFill>
              </a:rPr>
              <a:t>, </a:t>
            </a:r>
            <a:r>
              <a:rPr lang="pl-PL" sz="2800" dirty="0" err="1">
                <a:solidFill>
                  <a:srgbClr val="371EA3"/>
                </a:solidFill>
              </a:rPr>
              <a:t>animation</a:t>
            </a:r>
            <a:endParaRPr lang="pl-PL" sz="2800" dirty="0">
              <a:solidFill>
                <a:srgbClr val="371E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6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E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4BA061F-1FDF-47E2-941E-A60D7B5E7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066" y="1081960"/>
            <a:ext cx="7399867" cy="160123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D3 + DALEX = </a:t>
            </a:r>
            <a:br>
              <a:rPr lang="pl-PL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Interactive Studio with Explanations for ML Predictive Models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A5BD7C9-0032-4D88-8D92-A230E3E79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41" y="3429000"/>
            <a:ext cx="2150225" cy="2481651"/>
          </a:xfrm>
          <a:prstGeom prst="rect">
            <a:avLst/>
          </a:prstGeom>
          <a:noFill/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B0A2CBA-61BA-42C2-B6A7-1F764D051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35" y="3429001"/>
            <a:ext cx="2150224" cy="2481650"/>
          </a:xfrm>
          <a:prstGeom prst="rect">
            <a:avLst/>
          </a:prstGeom>
          <a:noFill/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0579EAD3-78B5-4841-ADD4-855A80CBFC50}"/>
              </a:ext>
            </a:extLst>
          </p:cNvPr>
          <p:cNvSpPr/>
          <p:nvPr/>
        </p:nvSpPr>
        <p:spPr>
          <a:xfrm>
            <a:off x="7036869" y="2465569"/>
            <a:ext cx="713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dirty="0">
                <a:solidFill>
                  <a:schemeClr val="bg1"/>
                </a:solidFill>
                <a:latin typeface="+mj-lt"/>
              </a:rPr>
              <a:t>in R</a:t>
            </a:r>
            <a:endParaRPr lang="pl-PL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657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78F9056C-42F5-4849-AE71-F9C1544F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1353ECA3-F339-4DF3-9747-14DC4787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6</a:t>
            </a:fld>
            <a:endParaRPr lang="pl-PL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C3BE187A-9F43-4F47-9ECA-52FDBEB38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78" y="1701800"/>
            <a:ext cx="5594295" cy="452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E679DFB9-AF0A-4B52-B354-66344B069E68}"/>
              </a:ext>
            </a:extLst>
          </p:cNvPr>
          <p:cNvSpPr txBox="1"/>
          <p:nvPr/>
        </p:nvSpPr>
        <p:spPr>
          <a:xfrm>
            <a:off x="99502" y="136524"/>
            <a:ext cx="3752832" cy="220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rgbClr val="371EA3"/>
                </a:solidFill>
                <a:latin typeface="+mj-lt"/>
              </a:rPr>
              <a:t>Basic </a:t>
            </a:r>
            <a:r>
              <a:rPr lang="pl-PL" sz="2800" b="1" dirty="0" err="1">
                <a:solidFill>
                  <a:srgbClr val="371EA3"/>
                </a:solidFill>
                <a:latin typeface="+mj-lt"/>
              </a:rPr>
              <a:t>Workflow</a:t>
            </a:r>
            <a:r>
              <a:rPr lang="pl-PL" sz="2800" b="1" dirty="0">
                <a:solidFill>
                  <a:srgbClr val="371EA3"/>
                </a:solidFill>
                <a:latin typeface="+mj-lt"/>
              </a:rPr>
              <a:t>:</a:t>
            </a:r>
          </a:p>
          <a:p>
            <a:pPr marL="257175" indent="-257175">
              <a:buFont typeface="+mj-lt"/>
              <a:buAutoNum type="arabicPeriod"/>
            </a:pPr>
            <a:r>
              <a:rPr lang="pl-PL" sz="2400" dirty="0" err="1">
                <a:solidFill>
                  <a:srgbClr val="371EA3"/>
                </a:solidFill>
              </a:rPr>
              <a:t>Create</a:t>
            </a:r>
            <a:r>
              <a:rPr lang="pl-PL" sz="2400" dirty="0">
                <a:solidFill>
                  <a:srgbClr val="371EA3"/>
                </a:solidFill>
              </a:rPr>
              <a:t> a model</a:t>
            </a:r>
          </a:p>
          <a:p>
            <a:pPr marL="257175" indent="-257175">
              <a:buFont typeface="+mj-lt"/>
              <a:buAutoNum type="arabicPeriod"/>
            </a:pPr>
            <a:r>
              <a:rPr lang="pl-PL" sz="2400" dirty="0" err="1">
                <a:solidFill>
                  <a:srgbClr val="371EA3"/>
                </a:solidFill>
              </a:rPr>
              <a:t>Wrap</a:t>
            </a:r>
            <a:r>
              <a:rPr lang="pl-PL" sz="2400" dirty="0">
                <a:solidFill>
                  <a:srgbClr val="371EA3"/>
                </a:solidFill>
              </a:rPr>
              <a:t> </a:t>
            </a:r>
            <a:r>
              <a:rPr lang="pl-PL" sz="2400" dirty="0" err="1">
                <a:solidFill>
                  <a:srgbClr val="371EA3"/>
                </a:solidFill>
              </a:rPr>
              <a:t>it</a:t>
            </a:r>
            <a:r>
              <a:rPr lang="pl-PL" sz="2400" dirty="0">
                <a:solidFill>
                  <a:srgbClr val="371EA3"/>
                </a:solidFill>
              </a:rPr>
              <a:t> </a:t>
            </a:r>
            <a:r>
              <a:rPr lang="pl-PL" sz="2400" dirty="0" err="1">
                <a:solidFill>
                  <a:srgbClr val="371EA3"/>
                </a:solidFill>
              </a:rPr>
              <a:t>into</a:t>
            </a:r>
            <a:r>
              <a:rPr lang="pl-PL" sz="2400" dirty="0">
                <a:solidFill>
                  <a:srgbClr val="371EA3"/>
                </a:solidFill>
              </a:rPr>
              <a:t> </a:t>
            </a:r>
            <a:r>
              <a:rPr lang="pl-PL" sz="2400" dirty="0" err="1">
                <a:solidFill>
                  <a:srgbClr val="371EA3"/>
                </a:solidFill>
              </a:rPr>
              <a:t>an</a:t>
            </a:r>
            <a:r>
              <a:rPr lang="pl-PL" sz="2400" dirty="0">
                <a:solidFill>
                  <a:srgbClr val="371EA3"/>
                </a:solidFill>
              </a:rPr>
              <a:t> </a:t>
            </a:r>
            <a:r>
              <a:rPr lang="pl-PL" sz="2400" dirty="0" err="1">
                <a:solidFill>
                  <a:srgbClr val="371EA3"/>
                </a:solidFill>
              </a:rPr>
              <a:t>explainer</a:t>
            </a:r>
            <a:endParaRPr lang="pl-PL" sz="2400" dirty="0">
              <a:solidFill>
                <a:srgbClr val="371EA3"/>
              </a:solidFill>
            </a:endParaRPr>
          </a:p>
          <a:p>
            <a:pPr marL="257175" indent="-257175">
              <a:buFont typeface="+mj-lt"/>
              <a:buAutoNum type="arabicPeriod"/>
            </a:pPr>
            <a:r>
              <a:rPr lang="pl-PL" sz="2400" dirty="0" err="1">
                <a:solidFill>
                  <a:srgbClr val="371EA3"/>
                </a:solidFill>
              </a:rPr>
              <a:t>Pick</a:t>
            </a:r>
            <a:r>
              <a:rPr lang="pl-PL" sz="2400" dirty="0">
                <a:solidFill>
                  <a:srgbClr val="371EA3"/>
                </a:solidFill>
              </a:rPr>
              <a:t> </a:t>
            </a:r>
            <a:r>
              <a:rPr lang="pl-PL" sz="2400" dirty="0" err="1">
                <a:solidFill>
                  <a:srgbClr val="371EA3"/>
                </a:solidFill>
              </a:rPr>
              <a:t>some</a:t>
            </a:r>
            <a:r>
              <a:rPr lang="pl-PL" sz="2400" dirty="0">
                <a:solidFill>
                  <a:srgbClr val="371EA3"/>
                </a:solidFill>
              </a:rPr>
              <a:t> data </a:t>
            </a:r>
            <a:r>
              <a:rPr lang="pl-PL" sz="2400" dirty="0" err="1">
                <a:solidFill>
                  <a:srgbClr val="371EA3"/>
                </a:solidFill>
              </a:rPr>
              <a:t>points</a:t>
            </a:r>
            <a:endParaRPr lang="pl-PL" sz="2400" dirty="0">
              <a:solidFill>
                <a:srgbClr val="371EA3"/>
              </a:solidFill>
            </a:endParaRPr>
          </a:p>
          <a:p>
            <a:pPr marL="257175" indent="-257175">
              <a:buFont typeface="+mj-lt"/>
              <a:buAutoNum type="arabicPeriod"/>
            </a:pPr>
            <a:r>
              <a:rPr lang="pl-PL" sz="2400" dirty="0" err="1">
                <a:solidFill>
                  <a:srgbClr val="371EA3"/>
                </a:solidFill>
              </a:rPr>
              <a:t>Use</a:t>
            </a:r>
            <a:r>
              <a:rPr lang="pl-PL" sz="2400" dirty="0">
                <a:solidFill>
                  <a:srgbClr val="371EA3"/>
                </a:solidFill>
              </a:rPr>
              <a:t> </a:t>
            </a:r>
            <a:r>
              <a:rPr lang="pl-PL" sz="2400" dirty="0" err="1">
                <a:solidFill>
                  <a:srgbClr val="371EA3"/>
                </a:solidFill>
              </a:rPr>
              <a:t>modelStudio</a:t>
            </a:r>
            <a:endParaRPr lang="pl-PL" sz="2400" dirty="0">
              <a:solidFill>
                <a:srgbClr val="371EA3"/>
              </a:solidFill>
            </a:endParaRPr>
          </a:p>
          <a:p>
            <a:pPr marL="257175" indent="-257175">
              <a:buFont typeface="+mj-lt"/>
              <a:buAutoNum type="arabicPeriod"/>
            </a:pPr>
            <a:endParaRPr lang="pl-PL" sz="1350" dirty="0"/>
          </a:p>
        </p:txBody>
      </p:sp>
    </p:spTree>
    <p:extLst>
      <p:ext uri="{BB962C8B-B14F-4D97-AF65-F5344CB8AC3E}">
        <p14:creationId xmlns:p14="http://schemas.microsoft.com/office/powerpoint/2010/main" val="145848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Obraz zawierający mapa, tekst&#10;&#10;Opis wygenerowany automatycznie">
            <a:extLst>
              <a:ext uri="{FF2B5EF4-FFF2-40B4-BE49-F238E27FC236}">
                <a16:creationId xmlns:a16="http://schemas.microsoft.com/office/drawing/2014/main" id="{04996441-F2B5-4D26-B79B-0CF148A68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968" y="287867"/>
            <a:ext cx="6481799" cy="5591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Obraz 8" descr="Obraz zawierający zrzut ekranu&#10;&#10;Opis wygenerowany automatycznie">
            <a:extLst>
              <a:ext uri="{FF2B5EF4-FFF2-40B4-BE49-F238E27FC236}">
                <a16:creationId xmlns:a16="http://schemas.microsoft.com/office/drawing/2014/main" id="{08B49C43-491C-4FCF-9A16-232BF20B47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59"/>
          <a:stretch/>
        </p:blipFill>
        <p:spPr>
          <a:xfrm>
            <a:off x="298233" y="4450581"/>
            <a:ext cx="3803523" cy="1905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02A1385B-B7AD-4E86-8082-627654F32182}"/>
              </a:ext>
            </a:extLst>
          </p:cNvPr>
          <p:cNvSpPr/>
          <p:nvPr/>
        </p:nvSpPr>
        <p:spPr>
          <a:xfrm>
            <a:off x="366094" y="3831540"/>
            <a:ext cx="183390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2700" b="1" dirty="0" err="1">
                <a:solidFill>
                  <a:srgbClr val="371EA3"/>
                </a:solidFill>
                <a:latin typeface="+mj-lt"/>
              </a:rPr>
              <a:t>Cheat</a:t>
            </a:r>
            <a:r>
              <a:rPr lang="pl-PL" sz="2700" b="1" dirty="0">
                <a:solidFill>
                  <a:srgbClr val="371EA3"/>
                </a:solidFill>
                <a:latin typeface="+mj-lt"/>
              </a:rPr>
              <a:t> </a:t>
            </a:r>
            <a:r>
              <a:rPr lang="pl-PL" sz="2700" b="1" dirty="0" err="1">
                <a:solidFill>
                  <a:srgbClr val="371EA3"/>
                </a:solidFill>
                <a:latin typeface="+mj-lt"/>
              </a:rPr>
              <a:t>Sheet</a:t>
            </a:r>
            <a:endParaRPr lang="pl-PL" sz="2700" b="1" dirty="0">
              <a:solidFill>
                <a:srgbClr val="371EA3"/>
              </a:solidFill>
              <a:latin typeface="+mj-lt"/>
            </a:endParaRPr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E74BC93-55F9-4600-A109-3A00B269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10" name="Symbol zastępczy numeru slajdu 9">
            <a:extLst>
              <a:ext uri="{FF2B5EF4-FFF2-40B4-BE49-F238E27FC236}">
                <a16:creationId xmlns:a16="http://schemas.microsoft.com/office/drawing/2014/main" id="{77601838-0D35-46AD-A76C-A82E01BA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446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77C2E21A-63FD-4689-942D-DD9F19C85B42}"/>
              </a:ext>
            </a:extLst>
          </p:cNvPr>
          <p:cNvSpPr txBox="1"/>
          <p:nvPr/>
        </p:nvSpPr>
        <p:spPr>
          <a:xfrm>
            <a:off x="137786" y="3429000"/>
            <a:ext cx="2769348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rgbClr val="371EA3"/>
                </a:solidFill>
                <a:latin typeface="+mj-lt"/>
              </a:rPr>
              <a:t>Advantages</a:t>
            </a:r>
            <a:r>
              <a:rPr lang="pl-PL" sz="2800" b="1" dirty="0">
                <a:solidFill>
                  <a:srgbClr val="371EA3"/>
                </a:solidFill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100" dirty="0">
                <a:solidFill>
                  <a:srgbClr val="371EA3"/>
                </a:solidFill>
              </a:rPr>
              <a:t>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100" dirty="0" err="1">
                <a:solidFill>
                  <a:srgbClr val="371EA3"/>
                </a:solidFill>
              </a:rPr>
              <a:t>Customisation</a:t>
            </a:r>
            <a:endParaRPr lang="pl-PL" sz="2100" dirty="0">
              <a:solidFill>
                <a:srgbClr val="371E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100" dirty="0">
                <a:solidFill>
                  <a:srgbClr val="371EA3"/>
                </a:solidFill>
              </a:rPr>
              <a:t>New </a:t>
            </a:r>
            <a:r>
              <a:rPr lang="pl-PL" sz="2100" dirty="0" err="1">
                <a:solidFill>
                  <a:srgbClr val="371EA3"/>
                </a:solidFill>
              </a:rPr>
              <a:t>information</a:t>
            </a:r>
            <a:endParaRPr lang="pl-PL" sz="2100" dirty="0">
              <a:solidFill>
                <a:srgbClr val="371E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100" dirty="0" err="1">
                <a:solidFill>
                  <a:srgbClr val="371EA3"/>
                </a:solidFill>
              </a:rPr>
              <a:t>Engaging</a:t>
            </a:r>
            <a:r>
              <a:rPr lang="pl-PL" sz="2100" dirty="0">
                <a:solidFill>
                  <a:srgbClr val="371EA3"/>
                </a:solidFill>
              </a:rPr>
              <a:t> </a:t>
            </a:r>
            <a:r>
              <a:rPr lang="pl-PL" sz="2100" dirty="0" err="1">
                <a:solidFill>
                  <a:srgbClr val="371EA3"/>
                </a:solidFill>
              </a:rPr>
              <a:t>experience</a:t>
            </a:r>
            <a:endParaRPr lang="pl-PL" sz="2100" dirty="0">
              <a:solidFill>
                <a:srgbClr val="371E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100" dirty="0" err="1">
                <a:solidFill>
                  <a:srgbClr val="371EA3"/>
                </a:solidFill>
              </a:rPr>
              <a:t>Save</a:t>
            </a:r>
            <a:r>
              <a:rPr lang="pl-PL" sz="2100" dirty="0">
                <a:solidFill>
                  <a:srgbClr val="371EA3"/>
                </a:solidFill>
              </a:rPr>
              <a:t>, </a:t>
            </a:r>
            <a:r>
              <a:rPr lang="pl-PL" sz="2100" dirty="0" err="1">
                <a:solidFill>
                  <a:srgbClr val="371EA3"/>
                </a:solidFill>
              </a:rPr>
              <a:t>send</a:t>
            </a:r>
            <a:r>
              <a:rPr lang="pl-PL" sz="2100" dirty="0">
                <a:solidFill>
                  <a:srgbClr val="371EA3"/>
                </a:solidFill>
              </a:rPr>
              <a:t>, </a:t>
            </a:r>
            <a:r>
              <a:rPr lang="pl-PL" sz="2100" dirty="0" err="1">
                <a:solidFill>
                  <a:srgbClr val="371EA3"/>
                </a:solidFill>
              </a:rPr>
              <a:t>share</a:t>
            </a:r>
            <a:endParaRPr lang="pl-PL" sz="2100" dirty="0">
              <a:solidFill>
                <a:srgbClr val="371EA3"/>
              </a:solidFill>
            </a:endParaRPr>
          </a:p>
          <a:p>
            <a:pPr marL="257175" indent="-257175">
              <a:buFont typeface="+mj-lt"/>
              <a:buAutoNum type="arabicPeriod"/>
            </a:pPr>
            <a:endParaRPr lang="pl-PL" sz="1350" dirty="0"/>
          </a:p>
        </p:txBody>
      </p:sp>
      <p:pic>
        <p:nvPicPr>
          <p:cNvPr id="5124" name="Picture 4" descr="https://modeloriented.github.io/modelStudio/images/gif4.gif">
            <a:extLst>
              <a:ext uri="{FF2B5EF4-FFF2-40B4-BE49-F238E27FC236}">
                <a16:creationId xmlns:a16="http://schemas.microsoft.com/office/drawing/2014/main" id="{29B5A079-3925-47F7-B9DD-D6FCB6D0B38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607" y="897467"/>
            <a:ext cx="6022607" cy="4727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ymbol zastępczy stopki 8">
            <a:extLst>
              <a:ext uri="{FF2B5EF4-FFF2-40B4-BE49-F238E27FC236}">
                <a16:creationId xmlns:a16="http://schemas.microsoft.com/office/drawing/2014/main" id="{1326292B-BE63-4B77-8707-F0DA2C81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10" name="Symbol zastępczy numeru slajdu 9">
            <a:extLst>
              <a:ext uri="{FF2B5EF4-FFF2-40B4-BE49-F238E27FC236}">
                <a16:creationId xmlns:a16="http://schemas.microsoft.com/office/drawing/2014/main" id="{F1A00724-7BD3-49F3-8114-04FBF1B4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8</a:t>
            </a:fld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8DC5B82B-2F18-4792-888E-AA8E8ED93EA1}"/>
              </a:ext>
            </a:extLst>
          </p:cNvPr>
          <p:cNvSpPr txBox="1"/>
          <p:nvPr/>
        </p:nvSpPr>
        <p:spPr>
          <a:xfrm>
            <a:off x="137786" y="887238"/>
            <a:ext cx="28130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>
                <a:solidFill>
                  <a:srgbClr val="371EA3"/>
                </a:solidFill>
                <a:latin typeface="+mj-lt"/>
              </a:rPr>
              <a:t>WhyModelStudio</a:t>
            </a:r>
            <a:r>
              <a:rPr lang="pl-PL" sz="2800" b="1" dirty="0">
                <a:solidFill>
                  <a:srgbClr val="371EA3"/>
                </a:solidFill>
                <a:latin typeface="+mj-lt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100" dirty="0">
                <a:solidFill>
                  <a:srgbClr val="371EA3"/>
                </a:solidFill>
              </a:rPr>
              <a:t>Less </a:t>
            </a:r>
            <a:r>
              <a:rPr lang="pl-PL" sz="2100" dirty="0" err="1">
                <a:solidFill>
                  <a:srgbClr val="371EA3"/>
                </a:solidFill>
              </a:rPr>
              <a:t>time</a:t>
            </a:r>
            <a:r>
              <a:rPr lang="pl-PL" sz="2100" dirty="0">
                <a:solidFill>
                  <a:srgbClr val="371EA3"/>
                </a:solidFill>
              </a:rPr>
              <a:t> </a:t>
            </a:r>
            <a:r>
              <a:rPr lang="pl-PL" sz="2100" dirty="0" err="1">
                <a:solidFill>
                  <a:srgbClr val="371EA3"/>
                </a:solidFill>
              </a:rPr>
              <a:t>coding</a:t>
            </a:r>
            <a:r>
              <a:rPr lang="pl-PL" sz="2100" dirty="0">
                <a:solidFill>
                  <a:srgbClr val="371EA3"/>
                </a:solidFill>
              </a:rPr>
              <a:t> =</a:t>
            </a:r>
            <a:br>
              <a:rPr lang="pl-PL" sz="2100" dirty="0">
                <a:solidFill>
                  <a:srgbClr val="371EA3"/>
                </a:solidFill>
              </a:rPr>
            </a:br>
            <a:r>
              <a:rPr lang="pl-PL" sz="2100" dirty="0" err="1">
                <a:solidFill>
                  <a:srgbClr val="371EA3"/>
                </a:solidFill>
              </a:rPr>
              <a:t>More</a:t>
            </a:r>
            <a:r>
              <a:rPr lang="pl-PL" sz="2100" dirty="0">
                <a:solidFill>
                  <a:srgbClr val="371EA3"/>
                </a:solidFill>
              </a:rPr>
              <a:t> </a:t>
            </a:r>
            <a:r>
              <a:rPr lang="pl-PL" sz="2100" dirty="0" err="1">
                <a:solidFill>
                  <a:srgbClr val="371EA3"/>
                </a:solidFill>
              </a:rPr>
              <a:t>time</a:t>
            </a:r>
            <a:r>
              <a:rPr lang="pl-PL" sz="2100" dirty="0">
                <a:solidFill>
                  <a:srgbClr val="371EA3"/>
                </a:solidFill>
              </a:rPr>
              <a:t> </a:t>
            </a:r>
            <a:r>
              <a:rPr lang="pl-PL" sz="2100" dirty="0" err="1">
                <a:solidFill>
                  <a:srgbClr val="371EA3"/>
                </a:solidFill>
              </a:rPr>
              <a:t>analysing</a:t>
            </a:r>
            <a:endParaRPr lang="pl-PL" sz="2100" dirty="0">
              <a:solidFill>
                <a:srgbClr val="371E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100" dirty="0" err="1">
                <a:solidFill>
                  <a:srgbClr val="371EA3"/>
                </a:solidFill>
              </a:rPr>
              <a:t>Wider</a:t>
            </a:r>
            <a:r>
              <a:rPr lang="pl-PL" sz="2100" dirty="0">
                <a:solidFill>
                  <a:srgbClr val="371EA3"/>
                </a:solidFill>
              </a:rPr>
              <a:t> </a:t>
            </a:r>
            <a:r>
              <a:rPr lang="pl-PL" sz="2100" dirty="0" err="1">
                <a:solidFill>
                  <a:srgbClr val="371EA3"/>
                </a:solidFill>
              </a:rPr>
              <a:t>context</a:t>
            </a:r>
            <a:r>
              <a:rPr lang="pl-PL" sz="2100" dirty="0">
                <a:solidFill>
                  <a:srgbClr val="371EA3"/>
                </a:solidFill>
              </a:rPr>
              <a:t> =</a:t>
            </a:r>
            <a:br>
              <a:rPr lang="pl-PL" sz="2100" dirty="0">
                <a:solidFill>
                  <a:srgbClr val="371EA3"/>
                </a:solidFill>
              </a:rPr>
            </a:br>
            <a:r>
              <a:rPr lang="pl-PL" sz="2100" dirty="0" err="1">
                <a:solidFill>
                  <a:srgbClr val="371EA3"/>
                </a:solidFill>
              </a:rPr>
              <a:t>Better</a:t>
            </a:r>
            <a:r>
              <a:rPr lang="pl-PL" sz="2100" dirty="0">
                <a:solidFill>
                  <a:srgbClr val="371EA3"/>
                </a:solidFill>
              </a:rPr>
              <a:t> </a:t>
            </a:r>
            <a:r>
              <a:rPr lang="pl-PL" sz="2100" dirty="0" err="1">
                <a:solidFill>
                  <a:srgbClr val="371EA3"/>
                </a:solidFill>
              </a:rPr>
              <a:t>explanations</a:t>
            </a:r>
            <a:endParaRPr lang="pl-PL" sz="2100" dirty="0">
              <a:solidFill>
                <a:srgbClr val="371E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0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09DC5A9-B3EE-4372-97AA-9AFF47C539DD}"/>
              </a:ext>
            </a:extLst>
          </p:cNvPr>
          <p:cNvSpPr txBox="1"/>
          <p:nvPr/>
        </p:nvSpPr>
        <p:spPr>
          <a:xfrm>
            <a:off x="218722" y="3550497"/>
            <a:ext cx="486991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 err="1"/>
              <a:t>References</a:t>
            </a:r>
            <a:r>
              <a:rPr lang="pl-PL" sz="1500" dirty="0"/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500" b="1" dirty="0" err="1"/>
              <a:t>modelStudio</a:t>
            </a:r>
            <a:r>
              <a:rPr lang="pl-PL" sz="1500" b="1" dirty="0"/>
              <a:t> </a:t>
            </a:r>
            <a:r>
              <a:rPr lang="pl-PL" sz="1500" dirty="0"/>
              <a:t>cran.r-project.org/</a:t>
            </a:r>
            <a:r>
              <a:rPr lang="pl-PL" sz="1500" dirty="0" err="1"/>
              <a:t>package</a:t>
            </a:r>
            <a:r>
              <a:rPr lang="pl-PL" sz="1500" dirty="0"/>
              <a:t>=</a:t>
            </a:r>
            <a:r>
              <a:rPr lang="pl-PL" sz="1500" dirty="0" err="1"/>
              <a:t>modelStudio</a:t>
            </a:r>
            <a:endParaRPr lang="pl-PL" sz="150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500" b="1" dirty="0"/>
              <a:t>DALEX</a:t>
            </a:r>
            <a:r>
              <a:rPr lang="pl-PL" sz="1500" dirty="0"/>
              <a:t> github.com/ModelOriented/DALEX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500" b="1" dirty="0"/>
              <a:t>Model </a:t>
            </a:r>
            <a:r>
              <a:rPr lang="pl-PL" sz="1500" b="1" dirty="0" err="1"/>
              <a:t>Oriented</a:t>
            </a:r>
            <a:r>
              <a:rPr lang="pl-PL" sz="1500" dirty="0"/>
              <a:t> github.com/</a:t>
            </a:r>
            <a:r>
              <a:rPr lang="pl-PL" sz="1500" dirty="0" err="1"/>
              <a:t>ModelOriented</a:t>
            </a:r>
            <a:endParaRPr lang="pl-PL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500" b="1" dirty="0" err="1"/>
              <a:t>DrWhy</a:t>
            </a:r>
            <a:r>
              <a:rPr lang="pl-PL" sz="1500" dirty="0"/>
              <a:t> github.com/ModelOriented/DrWhy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500" b="1" dirty="0"/>
              <a:t>r2d3</a:t>
            </a:r>
            <a:r>
              <a:rPr lang="pl-PL" sz="1500" dirty="0"/>
              <a:t> rstudio.github.io/r2d3/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b="1" dirty="0"/>
              <a:t>Predictive Models: Explore, Explain, and Debug</a:t>
            </a:r>
            <a:r>
              <a:rPr lang="pl-PL" sz="1500" b="1" dirty="0"/>
              <a:t> </a:t>
            </a:r>
            <a:r>
              <a:rPr lang="pl-PL" sz="1500" dirty="0"/>
              <a:t>pbiecek.github.io/PM_VEE/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500" b="1" dirty="0"/>
              <a:t>D3.js </a:t>
            </a:r>
            <a:r>
              <a:rPr lang="pl-PL" sz="1500" dirty="0"/>
              <a:t>d3js.org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85B4067-22CB-4496-A87B-65FD9C384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3" y="1061670"/>
            <a:ext cx="8409894" cy="2169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F4C06E1-5FD5-41BC-9D49-B77566102701}"/>
              </a:ext>
            </a:extLst>
          </p:cNvPr>
          <p:cNvSpPr txBox="1"/>
          <p:nvPr/>
        </p:nvSpPr>
        <p:spPr>
          <a:xfrm>
            <a:off x="1050325" y="5626958"/>
            <a:ext cx="20635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135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EBF8067-5839-4EA8-BBA8-95398C1FC3CE}"/>
              </a:ext>
            </a:extLst>
          </p:cNvPr>
          <p:cNvSpPr txBox="1"/>
          <p:nvPr/>
        </p:nvSpPr>
        <p:spPr>
          <a:xfrm>
            <a:off x="5457093" y="4292454"/>
            <a:ext cx="27160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500" dirty="0" err="1"/>
              <a:t>Contact</a:t>
            </a:r>
            <a:r>
              <a:rPr lang="pl-PL" sz="1500" dirty="0"/>
              <a:t>: </a:t>
            </a:r>
          </a:p>
          <a:p>
            <a:r>
              <a:rPr lang="pl-PL" sz="1500" dirty="0"/>
              <a:t>github.com/</a:t>
            </a:r>
            <a:r>
              <a:rPr lang="pl-PL" sz="1500" dirty="0" err="1"/>
              <a:t>hbaniecki</a:t>
            </a:r>
            <a:endParaRPr lang="pl-PL" sz="1500" dirty="0"/>
          </a:p>
          <a:p>
            <a:r>
              <a:rPr lang="pl-PL" sz="1500" dirty="0"/>
              <a:t>linkedin.com/in/</a:t>
            </a:r>
            <a:r>
              <a:rPr lang="pl-PL" sz="1500" dirty="0" err="1"/>
              <a:t>hubert-baniecki</a:t>
            </a:r>
            <a:endParaRPr lang="pl-PL" sz="1500" dirty="0"/>
          </a:p>
        </p:txBody>
      </p:sp>
      <p:pic>
        <p:nvPicPr>
          <p:cNvPr id="1029" name="Picture 5" descr="Image result for github icon">
            <a:extLst>
              <a:ext uri="{FF2B5EF4-FFF2-40B4-BE49-F238E27FC236}">
                <a16:creationId xmlns:a16="http://schemas.microsoft.com/office/drawing/2014/main" id="{758E09D7-9DD9-44FB-A5F3-347B035C6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787" y="4325175"/>
            <a:ext cx="696306" cy="69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Image result for linkedin icon">
            <a:extLst>
              <a:ext uri="{FF2B5EF4-FFF2-40B4-BE49-F238E27FC236}">
                <a16:creationId xmlns:a16="http://schemas.microsoft.com/office/drawing/2014/main" id="{93D2E208-6A69-44AD-BEB0-B9F97396F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58" y="4401632"/>
            <a:ext cx="543392" cy="54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ymbol zastępczy stopki 12">
            <a:extLst>
              <a:ext uri="{FF2B5EF4-FFF2-40B4-BE49-F238E27FC236}">
                <a16:creationId xmlns:a16="http://schemas.microsoft.com/office/drawing/2014/main" id="{78394484-58C5-445B-B3CA-DAB8DAD6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Hubert Baniecki - modelStudio</a:t>
            </a:r>
          </a:p>
        </p:txBody>
      </p:sp>
      <p:sp>
        <p:nvSpPr>
          <p:cNvPr id="14" name="Symbol zastępczy numeru slajdu 13">
            <a:extLst>
              <a:ext uri="{FF2B5EF4-FFF2-40B4-BE49-F238E27FC236}">
                <a16:creationId xmlns:a16="http://schemas.microsoft.com/office/drawing/2014/main" id="{1C95C5F5-81DD-4E6D-9BD5-025E147A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F33B-EE74-4C07-B246-12D3B1567DB3}" type="slidenum">
              <a:rPr lang="pl-PL" smtClean="0"/>
              <a:t>9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D3759DA-BF22-4A1B-BD42-724849F5029E}"/>
              </a:ext>
            </a:extLst>
          </p:cNvPr>
          <p:cNvSpPr txBox="1"/>
          <p:nvPr/>
        </p:nvSpPr>
        <p:spPr>
          <a:xfrm>
            <a:off x="905355" y="338053"/>
            <a:ext cx="733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hlinkClick r:id="rId6"/>
              </a:rPr>
              <a:t>https://github.com/ModelOriented/modelStudio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84158495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</TotalTime>
  <Words>296</Words>
  <Application>Microsoft Office PowerPoint</Application>
  <PresentationFormat>Pokaz na ekranie (4:3)</PresentationFormat>
  <Paragraphs>73</Paragraphs>
  <Slides>10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Motyw pakietu Office</vt:lpstr>
      <vt:lpstr>1_Motyw pakietu Office</vt:lpstr>
      <vt:lpstr>D3 + DALEX = ?</vt:lpstr>
      <vt:lpstr>Prezentacja programu PowerPoint</vt:lpstr>
      <vt:lpstr>plotD3 – new form of explanation</vt:lpstr>
      <vt:lpstr>Interactivity adds another dimension</vt:lpstr>
      <vt:lpstr>D3 + DALEX =  Interactive Studio with Explanations for ML Predictive Models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+ DALEX = ?</dc:title>
  <dc:creator>Hubert Baniecki</dc:creator>
  <cp:lastModifiedBy>Anna Kozak</cp:lastModifiedBy>
  <cp:revision>85</cp:revision>
  <dcterms:created xsi:type="dcterms:W3CDTF">2019-09-24T14:52:21Z</dcterms:created>
  <dcterms:modified xsi:type="dcterms:W3CDTF">2019-09-28T14:38:35Z</dcterms:modified>
</cp:coreProperties>
</file>