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57" r:id="rId3"/>
    <p:sldId id="297" r:id="rId4"/>
    <p:sldId id="298" r:id="rId5"/>
    <p:sldId id="299" r:id="rId6"/>
    <p:sldId id="284" r:id="rId7"/>
    <p:sldId id="289" r:id="rId8"/>
    <p:sldId id="291" r:id="rId9"/>
    <p:sldId id="301" r:id="rId10"/>
    <p:sldId id="305" r:id="rId11"/>
    <p:sldId id="303" r:id="rId12"/>
    <p:sldId id="306" r:id="rId13"/>
    <p:sldId id="296" r:id="rId14"/>
    <p:sldId id="295" r:id="rId15"/>
    <p:sldId id="308" r:id="rId16"/>
    <p:sldId id="307" r:id="rId17"/>
    <p:sldId id="293" r:id="rId18"/>
    <p:sldId id="294" r:id="rId19"/>
    <p:sldId id="288" r:id="rId20"/>
  </p:sldIdLst>
  <p:sldSz cx="12192000" cy="6858000"/>
  <p:notesSz cx="6735763" cy="98663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5072" autoAdjust="0"/>
  </p:normalViewPr>
  <p:slideViewPr>
    <p:cSldViewPr snapToGrid="0">
      <p:cViewPr varScale="1">
        <p:scale>
          <a:sx n="125" d="100"/>
          <a:sy n="125" d="100"/>
        </p:scale>
        <p:origin x="2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3690" y="9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1082B-EC45-3D4E-B9E3-4D202DF20B0A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B1BE-61B8-144B-83AD-4658C0EFFA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514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214D-42E0-4AE2-9B80-4F71EC3F98F3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8B164-31DF-4F90-99AE-23636847D30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00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Dlaczego windykacja? Biznes oparty na danych, względnie prosty model, wiele elementów można zoptymalizować z wykorzystaniem ML.</a:t>
            </a:r>
          </a:p>
          <a:p>
            <a:r>
              <a:rPr lang="pl-PL" dirty="0"/>
              <a:t>Zajmujemy się tym w QuantUp od lat.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82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022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602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Przyjrzyjmy się procesowi windykacyjnemu.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05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675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988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151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Przyjrzyjmy się procesowi windykacyjnemu.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982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94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24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razie jakichkolwiek pytam jestem do dyspozycji. QuantUp został w zeszłym roku członkiem IT Corner - stowarzyszenia ponad 60 wrocławskich firm IT. Powstało mając na celu stymulowanie współpracy pomiędzy firmami</a:t>
            </a:r>
            <a:r>
              <a:rPr lang="pl-PL"/>
              <a:t>, dzielenie </a:t>
            </a:r>
            <a:r>
              <a:rPr lang="pl-PL" dirty="0"/>
              <a:t>się wiedzą i budowanie zaufania.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384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8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Przyjrzyjmy się procesowi windykacyjnemu.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927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8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44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Przyjrzyjmy się procesowi windykacyjnemu.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50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96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Koncentrujemy się na przypadku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56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Przyjrzyjmy się procesowi windykacyjnemu.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8B164-31DF-4F90-99AE-23636847D30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549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091D-6063-4985-B440-948533DC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771"/>
            <a:ext cx="9144000" cy="18551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333333"/>
                </a:solidFill>
              </a:defRPr>
            </a:lvl1pPr>
          </a:lstStyle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43EF-1D24-47F8-BBBD-6F88EA69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5" name="Obraz 4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  <p:cxnSp>
        <p:nvCxnSpPr>
          <p:cNvPr id="7" name="Łącznik prosty 6"/>
          <p:cNvCxnSpPr/>
          <p:nvPr userDrawn="1"/>
        </p:nvCxnSpPr>
        <p:spPr>
          <a:xfrm>
            <a:off x="1502833" y="3513667"/>
            <a:ext cx="9186334" cy="105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ane kontaktow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091D-6063-4985-B440-948533DC4F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54771"/>
            <a:ext cx="9144000" cy="18551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333333"/>
                </a:solidFill>
              </a:defRPr>
            </a:lvl1pPr>
          </a:lstStyle>
          <a:p>
            <a:r>
              <a:rPr lang="en-GB" noProof="0" dirty="0" err="1"/>
              <a:t>Kontakt</a:t>
            </a:r>
            <a:endParaRPr lang="en-GB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43EF-1D24-47F8-BBBD-6F88EA69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5" name="Obraz 4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  <p:cxnSp>
        <p:nvCxnSpPr>
          <p:cNvPr id="7" name="Łącznik prosty 6"/>
          <p:cNvCxnSpPr/>
          <p:nvPr userDrawn="1"/>
        </p:nvCxnSpPr>
        <p:spPr>
          <a:xfrm>
            <a:off x="1502833" y="3513667"/>
            <a:ext cx="9186334" cy="105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3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8968-AE26-45BD-B4B3-0DBFBE37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27326" cy="1325563"/>
          </a:xfrm>
        </p:spPr>
        <p:txBody>
          <a:bodyPr/>
          <a:lstStyle/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A943-22A3-4E2B-A675-A1DEC51C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AAF9-E086-483C-9893-56196FEC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Łącznik prosty 4"/>
          <p:cNvCxnSpPr/>
          <p:nvPr userDrawn="1"/>
        </p:nvCxnSpPr>
        <p:spPr>
          <a:xfrm>
            <a:off x="665972" y="644454"/>
            <a:ext cx="0" cy="745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F6E8-0EDF-4B7C-8405-1F4B5F07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5A57-FE77-47AF-905E-99DA420C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5AAD-20AE-406C-8015-9096CD69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Łącznik prosty 4"/>
          <p:cNvCxnSpPr/>
          <p:nvPr userDrawn="1"/>
        </p:nvCxnSpPr>
        <p:spPr>
          <a:xfrm>
            <a:off x="691628" y="3889861"/>
            <a:ext cx="0" cy="745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51AC-C731-434C-B292-4F4D4696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14498" cy="1325563"/>
          </a:xfrm>
        </p:spPr>
        <p:txBody>
          <a:bodyPr/>
          <a:lstStyle/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7A3D-F14E-42D2-A5DA-20DD07756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B334-A653-40D5-B07F-27946F72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8274-3A4B-4210-B8D7-BF16E361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‹#›</a:t>
            </a:fld>
            <a:endParaRPr lang="pl-PL" dirty="0"/>
          </a:p>
        </p:txBody>
      </p:sp>
      <p:cxnSp>
        <p:nvCxnSpPr>
          <p:cNvPr id="9" name="Łącznik prosty 4"/>
          <p:cNvCxnSpPr/>
          <p:nvPr userDrawn="1"/>
        </p:nvCxnSpPr>
        <p:spPr>
          <a:xfrm>
            <a:off x="665972" y="644454"/>
            <a:ext cx="0" cy="745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6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2E39-6146-414B-A223-FBF960C7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9512908" cy="1325563"/>
          </a:xfrm>
        </p:spPr>
        <p:txBody>
          <a:bodyPr/>
          <a:lstStyle/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A5F1-25A1-47D4-BE07-7708647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661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EFDB2-745C-42AE-B96A-126552073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20527"/>
            <a:ext cx="5157787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33C19-7B67-4ED1-9059-2B03D899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66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61CA9-F9AB-4A67-B776-7DBD9329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0527"/>
            <a:ext cx="5183188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C42EF-5EFD-407C-AD5C-30589D60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Łącznik prosty 4"/>
          <p:cNvCxnSpPr/>
          <p:nvPr userDrawn="1"/>
        </p:nvCxnSpPr>
        <p:spPr>
          <a:xfrm>
            <a:off x="665972" y="644454"/>
            <a:ext cx="0" cy="745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B865-8F16-4A68-888C-46C0F65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14497" cy="1325563"/>
          </a:xfrm>
        </p:spPr>
        <p:txBody>
          <a:bodyPr/>
          <a:lstStyle/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14FE4-AC97-480F-B1FB-36F0BA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‹#›</a:t>
            </a:fld>
            <a:endParaRPr lang="pl-PL"/>
          </a:p>
        </p:txBody>
      </p:sp>
      <p:cxnSp>
        <p:nvCxnSpPr>
          <p:cNvPr id="6" name="Łącznik prosty 4"/>
          <p:cNvCxnSpPr/>
          <p:nvPr userDrawn="1"/>
        </p:nvCxnSpPr>
        <p:spPr>
          <a:xfrm>
            <a:off x="665972" y="644454"/>
            <a:ext cx="0" cy="745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3516-82FF-4DAF-9649-4C924AD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8C14-F499-4FDE-8A5D-C5775F77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03459"/>
            <a:ext cx="6172200" cy="464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B4E47-D58A-4564-BFC2-281E77CF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896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691DF-B156-4A2C-8749-D5EAFA36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  <p:cxnSp>
        <p:nvCxnSpPr>
          <p:cNvPr id="9" name="Łącznik prosty 8"/>
          <p:cNvCxnSpPr/>
          <p:nvPr userDrawn="1"/>
        </p:nvCxnSpPr>
        <p:spPr>
          <a:xfrm flipV="1">
            <a:off x="824221" y="2065035"/>
            <a:ext cx="3964844" cy="40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5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E4BB-8EA8-4ED8-90B2-6EE2310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  <a:endParaRPr lang="pl-P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A755C-777E-474A-8252-3E6609CE3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03460"/>
            <a:ext cx="6172200" cy="46436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F2F72-F317-45D0-AF00-A9C714625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896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57B7-96D4-497E-86CF-634012FF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Obraz 7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  <p:cxnSp>
        <p:nvCxnSpPr>
          <p:cNvPr id="9" name="Łącznik prosty 8"/>
          <p:cNvCxnSpPr/>
          <p:nvPr userDrawn="1"/>
        </p:nvCxnSpPr>
        <p:spPr>
          <a:xfrm flipV="1">
            <a:off x="824221" y="2065035"/>
            <a:ext cx="3964844" cy="40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091D-6063-4985-B440-948533DC4F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54771"/>
            <a:ext cx="9144000" cy="18551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333333"/>
                </a:solidFill>
              </a:defRPr>
            </a:lvl1pPr>
          </a:lstStyle>
          <a:p>
            <a:r>
              <a:rPr lang="en-GB" noProof="0" dirty="0"/>
              <a:t>Contact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43EF-1D24-47F8-BBBD-6F88EA69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5" name="Obraz 4" descr="logo-Quant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49" y="525940"/>
            <a:ext cx="972122" cy="972122"/>
          </a:xfrm>
          <a:prstGeom prst="rect">
            <a:avLst/>
          </a:prstGeom>
        </p:spPr>
      </p:pic>
      <p:cxnSp>
        <p:nvCxnSpPr>
          <p:cNvPr id="7" name="Łącznik prosty 6"/>
          <p:cNvCxnSpPr/>
          <p:nvPr userDrawn="1"/>
        </p:nvCxnSpPr>
        <p:spPr>
          <a:xfrm>
            <a:off x="1502833" y="3513667"/>
            <a:ext cx="9186334" cy="105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67A20-B308-40F9-AF4E-9CBFBA13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BD121-8DFE-41AC-94CD-55231F5E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4006-7BC1-4CA2-92E6-41837AE60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4456-02FD-49AF-AB74-DB3A839DD2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9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333333"/>
          </a:solidFill>
          <a:latin typeface="Raleway"/>
          <a:ea typeface="+mj-ea"/>
          <a:cs typeface="Raleway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333333"/>
          </a:solidFill>
          <a:latin typeface="Open Sans Light"/>
          <a:ea typeface="+mn-ea"/>
          <a:cs typeface="Open Sans Light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333333"/>
          </a:solidFill>
          <a:latin typeface="Open Sans Light"/>
          <a:ea typeface="+mn-ea"/>
          <a:cs typeface="Open Sans Light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333333"/>
          </a:solidFill>
          <a:latin typeface="Open Sans Light"/>
          <a:ea typeface="+mn-ea"/>
          <a:cs typeface="Open Sans Light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333333"/>
          </a:solidFill>
          <a:latin typeface="Open Sans Light"/>
          <a:ea typeface="+mn-ea"/>
          <a:cs typeface="Open Sans Light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333333"/>
          </a:solidFill>
          <a:latin typeface="Open Sans Light"/>
          <a:ea typeface="+mn-ea"/>
          <a:cs typeface="Open Sans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AFBC-7296-4D4E-ACE9-276654367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R helps us deliver</a:t>
            </a:r>
            <a:br>
              <a:rPr lang="pl-PL" b="1" dirty="0"/>
            </a:br>
            <a:r>
              <a:rPr lang="en-US" b="1" dirty="0"/>
              <a:t>Machine Learning projects</a:t>
            </a:r>
            <a:endParaRPr lang="pl-PL" b="1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 from </a:t>
            </a:r>
            <a:r>
              <a:rPr lang="en-US" dirty="0" err="1"/>
              <a:t>QuantUp's</a:t>
            </a:r>
            <a:r>
              <a:rPr lang="en-US" dirty="0"/>
              <a:t> past and present.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71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the project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A </a:t>
            </a:r>
            <a:r>
              <a:rPr lang="pl-PL" sz="2400" dirty="0" err="1"/>
              <a:t>sample</a:t>
            </a:r>
            <a:r>
              <a:rPr lang="pl-PL" sz="2400" dirty="0"/>
              <a:t> (</a:t>
            </a:r>
            <a:r>
              <a:rPr lang="pl-PL" sz="2400" dirty="0" err="1"/>
              <a:t>urine</a:t>
            </a:r>
            <a:r>
              <a:rPr lang="pl-PL" sz="2400" dirty="0"/>
              <a:t>, </a:t>
            </a:r>
            <a:r>
              <a:rPr lang="pl-PL" sz="2400" dirty="0" err="1"/>
              <a:t>saliva</a:t>
            </a:r>
            <a:r>
              <a:rPr lang="pl-PL" sz="2400" dirty="0"/>
              <a:t>, </a:t>
            </a:r>
            <a:r>
              <a:rPr lang="pl-PL" sz="2400" dirty="0" err="1"/>
              <a:t>blood</a:t>
            </a:r>
            <a:r>
              <a:rPr lang="pl-PL" sz="2400" dirty="0"/>
              <a:t>, …) </a:t>
            </a:r>
            <a:r>
              <a:rPr lang="pl-PL" sz="2400" dirty="0" err="1"/>
              <a:t>is</a:t>
            </a:r>
            <a:r>
              <a:rPr lang="pl-PL" sz="2400" dirty="0"/>
              <a:t> taken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Bacteria colonies grow on a dish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Their spectra are generated using an optical device and pictures are taken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Basing on these pictures bacteria species are recognized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89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Details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Image processing with R to keep </a:t>
            </a:r>
            <a:r>
              <a:rPr lang="pl-PL" sz="2400" dirty="0"/>
              <a:t>the </a:t>
            </a:r>
            <a:r>
              <a:rPr lang="en-US" sz="2400" dirty="0"/>
              <a:t>single tool</a:t>
            </a:r>
            <a:r>
              <a:rPr lang="pl-PL" sz="2400" dirty="0"/>
              <a:t> (!)</a:t>
            </a:r>
            <a:endParaRPr lang="en-US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Documentation </a:t>
            </a:r>
            <a:r>
              <a:rPr lang="pl-PL" sz="2400" dirty="0" err="1"/>
              <a:t>generation</a:t>
            </a:r>
            <a:r>
              <a:rPr lang="pl-PL" sz="2400" dirty="0"/>
              <a:t> </a:t>
            </a:r>
            <a:r>
              <a:rPr lang="en-US" sz="2400" dirty="0"/>
              <a:t>and rapid reporting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 err="1"/>
              <a:t>Prototype</a:t>
            </a:r>
            <a:r>
              <a:rPr lang="pl-PL" sz="2400" dirty="0"/>
              <a:t> </a:t>
            </a:r>
            <a:r>
              <a:rPr lang="en-US" sz="2400" dirty="0"/>
              <a:t>applications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Hardware / server </a:t>
            </a:r>
            <a:r>
              <a:rPr lang="en-US" sz="2400" dirty="0" err="1"/>
              <a:t>sof</a:t>
            </a:r>
            <a:r>
              <a:rPr lang="pl-PL" sz="2400" dirty="0"/>
              <a:t>t</a:t>
            </a:r>
            <a:r>
              <a:rPr lang="en-US" sz="2400" dirty="0"/>
              <a:t>ware integration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 err="1"/>
              <a:t>Some</a:t>
            </a:r>
            <a:r>
              <a:rPr lang="pl-PL" sz="2400" dirty="0"/>
              <a:t> form of R&amp;D </a:t>
            </a:r>
            <a:r>
              <a:rPr lang="pl-PL" sz="2400" dirty="0" err="1"/>
              <a:t>project</a:t>
            </a:r>
            <a:endParaRPr lang="pl-PL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01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 </a:t>
            </a:r>
            <a:r>
              <a:rPr lang="pl-PL" dirty="0" err="1"/>
              <a:t>features</a:t>
            </a:r>
            <a:r>
              <a:rPr lang="pl-PL" dirty="0"/>
              <a:t> &amp; </a:t>
            </a:r>
            <a:r>
              <a:rPr lang="pl-PL" dirty="0" err="1"/>
              <a:t>packages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and </a:t>
            </a:r>
            <a:r>
              <a:rPr lang="pl-PL" dirty="0" err="1"/>
              <a:t>packages</a:t>
            </a:r>
            <a:r>
              <a:rPr lang="pl-PL" dirty="0"/>
              <a:t> of R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86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What's most important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/>
              <a:t>F</a:t>
            </a:r>
            <a:r>
              <a:rPr lang="en-US" sz="2400" b="1" dirty="0" err="1"/>
              <a:t>ast</a:t>
            </a:r>
            <a:r>
              <a:rPr lang="en-US" sz="2400" b="1" dirty="0"/>
              <a:t> prototyping</a:t>
            </a:r>
            <a:r>
              <a:rPr lang="pl-PL" sz="2400" dirty="0"/>
              <a:t>: </a:t>
            </a:r>
            <a:r>
              <a:rPr lang="pl-PL" sz="2400" dirty="0" err="1"/>
              <a:t>everything</a:t>
            </a:r>
            <a:r>
              <a:rPr lang="pl-PL" sz="2400" dirty="0"/>
              <a:t> </a:t>
            </a:r>
            <a:r>
              <a:rPr lang="pl-PL" sz="2400" dirty="0" err="1"/>
              <a:t>relies</a:t>
            </a:r>
            <a:r>
              <a:rPr lang="pl-PL" sz="2400" dirty="0"/>
              <a:t> on data</a:t>
            </a:r>
            <a:endParaRPr lang="en-US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/>
              <a:t>E</a:t>
            </a:r>
            <a:r>
              <a:rPr lang="en-US" sz="2400" b="1" dirty="0" err="1"/>
              <a:t>arly</a:t>
            </a:r>
            <a:r>
              <a:rPr lang="en-US" sz="2400" b="1" dirty="0"/>
              <a:t> integration</a:t>
            </a:r>
            <a:r>
              <a:rPr lang="pl-PL" sz="2400" dirty="0"/>
              <a:t>: </a:t>
            </a:r>
            <a:r>
              <a:rPr lang="pl-PL" sz="2400" dirty="0" err="1"/>
              <a:t>integration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long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 err="1"/>
              <a:t>Building</a:t>
            </a:r>
            <a:r>
              <a:rPr lang="pl-PL" sz="2400" b="1" dirty="0"/>
              <a:t> </a:t>
            </a:r>
            <a:r>
              <a:rPr lang="pl-PL" sz="2400" b="1" dirty="0" err="1"/>
              <a:t>complete</a:t>
            </a:r>
            <a:r>
              <a:rPr lang="pl-PL" sz="2400" b="1" dirty="0"/>
              <a:t> products from the start</a:t>
            </a:r>
            <a:r>
              <a:rPr lang="pl-PL" sz="2400" dirty="0"/>
              <a:t>: </a:t>
            </a:r>
            <a:r>
              <a:rPr lang="pl-PL" sz="2400" dirty="0" err="1"/>
              <a:t>risk</a:t>
            </a:r>
            <a:r>
              <a:rPr lang="pl-PL" sz="2400" dirty="0"/>
              <a:t> </a:t>
            </a:r>
            <a:r>
              <a:rPr lang="pl-PL" sz="2400" dirty="0" err="1"/>
              <a:t>reduction</a:t>
            </a:r>
            <a:endParaRPr lang="en-US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/>
              <a:t>P</a:t>
            </a:r>
            <a:r>
              <a:rPr lang="en-US" sz="2400" b="1" dirty="0" err="1"/>
              <a:t>resentations</a:t>
            </a:r>
            <a:r>
              <a:rPr lang="en-US" sz="2400" b="1" dirty="0"/>
              <a:t> for clients</a:t>
            </a:r>
            <a:r>
              <a:rPr lang="pl-PL" sz="2400" dirty="0"/>
              <a:t> (</a:t>
            </a:r>
            <a:r>
              <a:rPr lang="pl-PL" sz="2400" dirty="0" err="1"/>
              <a:t>including</a:t>
            </a:r>
            <a:r>
              <a:rPr lang="pl-PL" sz="2400" dirty="0"/>
              <a:t> </a:t>
            </a:r>
            <a:r>
              <a:rPr lang="pl-PL" sz="2400" dirty="0" err="1"/>
              <a:t>interactive</a:t>
            </a:r>
            <a:r>
              <a:rPr lang="pl-PL" sz="2400" dirty="0"/>
              <a:t> </a:t>
            </a:r>
            <a:r>
              <a:rPr lang="pl-PL" sz="2400" dirty="0" err="1"/>
              <a:t>prototypes</a:t>
            </a:r>
            <a:r>
              <a:rPr lang="pl-PL" sz="2400" dirty="0"/>
              <a:t>): </a:t>
            </a:r>
            <a:r>
              <a:rPr lang="pl-PL" sz="2400" dirty="0" err="1"/>
              <a:t>earning</a:t>
            </a:r>
            <a:r>
              <a:rPr lang="pl-PL" sz="2400" dirty="0"/>
              <a:t> trust </a:t>
            </a:r>
            <a:r>
              <a:rPr lang="pl-PL" sz="2400" dirty="0" err="1"/>
              <a:t>is</a:t>
            </a:r>
            <a:r>
              <a:rPr lang="pl-PL" sz="2400" dirty="0"/>
              <a:t> the </a:t>
            </a:r>
            <a:r>
              <a:rPr lang="pl-PL" sz="2400" dirty="0" err="1"/>
              <a:t>key</a:t>
            </a:r>
            <a:r>
              <a:rPr lang="pl-PL" sz="2400" dirty="0"/>
              <a:t> + </a:t>
            </a:r>
            <a:r>
              <a:rPr lang="pl-PL" sz="2400" dirty="0" err="1"/>
              <a:t>engaging</a:t>
            </a:r>
            <a:r>
              <a:rPr lang="pl-PL" sz="2400" dirty="0"/>
              <a:t> </a:t>
            </a:r>
            <a:r>
              <a:rPr lang="pl-PL" sz="2400" dirty="0" err="1"/>
              <a:t>them</a:t>
            </a:r>
            <a:endParaRPr lang="en-US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/>
              <a:t>Fast and </a:t>
            </a:r>
            <a:r>
              <a:rPr lang="pl-PL" sz="2400" b="1" dirty="0" err="1"/>
              <a:t>simple</a:t>
            </a:r>
            <a:r>
              <a:rPr lang="pl-PL" sz="2400" b="1" dirty="0"/>
              <a:t> </a:t>
            </a:r>
            <a:r>
              <a:rPr lang="pl-PL" sz="2400" b="1" dirty="0" err="1"/>
              <a:t>reporting</a:t>
            </a:r>
            <a:r>
              <a:rPr lang="pl-PL" sz="2400" dirty="0"/>
              <a:t>: </a:t>
            </a:r>
            <a:r>
              <a:rPr lang="pl-PL" sz="2400" dirty="0" err="1"/>
              <a:t>usually</a:t>
            </a:r>
            <a:r>
              <a:rPr lang="pl-PL" sz="2400" dirty="0"/>
              <a:t> </a:t>
            </a: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standard </a:t>
            </a:r>
            <a:r>
              <a:rPr lang="pl-PL" sz="2400" dirty="0" err="1"/>
              <a:t>working</a:t>
            </a:r>
            <a:r>
              <a:rPr lang="pl-PL" sz="2400" dirty="0"/>
              <a:t> </a:t>
            </a:r>
            <a:r>
              <a:rPr lang="pl-PL" sz="2400" dirty="0" err="1"/>
              <a:t>reports</a:t>
            </a:r>
            <a:r>
              <a:rPr lang="pl-PL" sz="2400" dirty="0"/>
              <a:t> but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lot of ad-hoc </a:t>
            </a:r>
            <a:r>
              <a:rPr lang="pl-PL" sz="2400" dirty="0" err="1"/>
              <a:t>analyses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/>
              <a:t>E</a:t>
            </a:r>
            <a:r>
              <a:rPr lang="en-US" sz="2400" b="1" dirty="0" err="1"/>
              <a:t>asy</a:t>
            </a:r>
            <a:r>
              <a:rPr lang="en-US" sz="2400" b="1" dirty="0"/>
              <a:t> upgrade of documentation</a:t>
            </a:r>
            <a:r>
              <a:rPr lang="pl-PL" sz="2400" dirty="0"/>
              <a:t>: </a:t>
            </a: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constantly</a:t>
            </a:r>
            <a:r>
              <a:rPr lang="pl-PL" sz="2400" dirty="0"/>
              <a:t> </a:t>
            </a:r>
            <a:r>
              <a:rPr lang="pl-PL" sz="2400" dirty="0" err="1"/>
              <a:t>changing</a:t>
            </a:r>
            <a:r>
              <a:rPr lang="pl-PL" sz="2400" dirty="0"/>
              <a:t> data</a:t>
            </a:r>
            <a:endParaRPr lang="en-US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/>
              <a:t>E</a:t>
            </a:r>
            <a:r>
              <a:rPr lang="en-US" sz="2400" b="1" dirty="0" err="1"/>
              <a:t>asy</a:t>
            </a:r>
            <a:r>
              <a:rPr lang="en-US" sz="2400" b="1" dirty="0"/>
              <a:t> </a:t>
            </a:r>
            <a:r>
              <a:rPr lang="pl-PL" sz="2400" b="1" dirty="0"/>
              <a:t>and fast </a:t>
            </a:r>
            <a:r>
              <a:rPr lang="en-US" sz="2400" b="1" dirty="0"/>
              <a:t>experiment</a:t>
            </a:r>
            <a:r>
              <a:rPr lang="pl-PL" sz="2400" b="1" dirty="0"/>
              <a:t>s</a:t>
            </a:r>
            <a:r>
              <a:rPr lang="pl-PL" sz="2400" dirty="0"/>
              <a:t>: for </a:t>
            </a:r>
            <a:r>
              <a:rPr lang="pl-PL" sz="2400" dirty="0" err="1"/>
              <a:t>harder</a:t>
            </a:r>
            <a:r>
              <a:rPr lang="pl-PL" sz="2400" dirty="0"/>
              <a:t> </a:t>
            </a:r>
            <a:r>
              <a:rPr lang="pl-PL" sz="2400" dirty="0" err="1"/>
              <a:t>projects</a:t>
            </a:r>
            <a:r>
              <a:rPr lang="pl-PL" sz="2400" dirty="0"/>
              <a:t> we test a lot of </a:t>
            </a:r>
            <a:r>
              <a:rPr lang="pl-PL" sz="2400" dirty="0" err="1"/>
              <a:t>approaches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b="1" dirty="0" err="1"/>
              <a:t>Short</a:t>
            </a:r>
            <a:r>
              <a:rPr lang="pl-PL" sz="2400" b="1" dirty="0"/>
              <a:t> </a:t>
            </a:r>
            <a:r>
              <a:rPr lang="pl-PL" sz="2400" b="1" dirty="0" err="1"/>
              <a:t>computing</a:t>
            </a:r>
            <a:r>
              <a:rPr lang="pl-PL" sz="2400" dirty="0"/>
              <a:t> </a:t>
            </a:r>
            <a:r>
              <a:rPr lang="pl-PL" sz="2400" dirty="0" err="1"/>
              <a:t>times</a:t>
            </a:r>
            <a:r>
              <a:rPr lang="pl-PL" sz="2400" dirty="0"/>
              <a:t>: not </a:t>
            </a:r>
            <a:r>
              <a:rPr lang="pl-PL" sz="2400" dirty="0" err="1"/>
              <a:t>always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18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 </a:t>
            </a:r>
            <a:r>
              <a:rPr lang="pl-PL" dirty="0" err="1"/>
              <a:t>features</a:t>
            </a:r>
            <a:r>
              <a:rPr lang="pl-PL" dirty="0"/>
              <a:t> &amp; </a:t>
            </a:r>
            <a:r>
              <a:rPr lang="pl-PL" dirty="0" err="1"/>
              <a:t>packages</a:t>
            </a:r>
            <a:r>
              <a:rPr lang="pl-PL" dirty="0"/>
              <a:t> 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RStudio. A good IDE </a:t>
            </a:r>
            <a:r>
              <a:rPr lang="pl-PL" sz="2400" dirty="0"/>
              <a:t>for </a:t>
            </a:r>
            <a:r>
              <a:rPr lang="en-US" sz="2400" dirty="0"/>
              <a:t>Data Science.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`</a:t>
            </a:r>
            <a:r>
              <a:rPr lang="en-US" sz="2400" dirty="0" err="1"/>
              <a:t>knitr</a:t>
            </a:r>
            <a:r>
              <a:rPr lang="en-US" sz="2400" dirty="0"/>
              <a:t>` /</a:t>
            </a:r>
            <a:r>
              <a:rPr lang="en-US" sz="2400" dirty="0" err="1"/>
              <a:t>Rmarkdown</a:t>
            </a:r>
            <a:r>
              <a:rPr lang="en-US" sz="2400" dirty="0"/>
              <a:t>. Just simple. Excellent.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`shiny`, whose API is enabled by pass-by-expression semantics.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`ggplot2` for </a:t>
            </a:r>
            <a:r>
              <a:rPr lang="pl-PL" sz="2400" dirty="0" err="1"/>
              <a:t>simple</a:t>
            </a:r>
            <a:r>
              <a:rPr lang="pl-PL" sz="2400" dirty="0"/>
              <a:t> and </a:t>
            </a:r>
            <a:r>
              <a:rPr lang="en-US" sz="2400" dirty="0"/>
              <a:t>good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932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 </a:t>
            </a:r>
            <a:r>
              <a:rPr lang="pl-PL" dirty="0" err="1"/>
              <a:t>features</a:t>
            </a:r>
            <a:r>
              <a:rPr lang="pl-PL" dirty="0"/>
              <a:t> &amp; </a:t>
            </a:r>
            <a:r>
              <a:rPr lang="pl-PL" dirty="0" err="1"/>
              <a:t>packages</a:t>
            </a:r>
            <a:r>
              <a:rPr lang="pl-PL" dirty="0"/>
              <a:t> 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Tons of classical machine learning algorithms. `caret` supports 238 classes of models while including many popular preprocessing methods and validation schemes.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Best support for classical statistics. Because sometimes what you really need is a well-executed hypothesis test, not a prediction model.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P</a:t>
            </a:r>
            <a:r>
              <a:rPr lang="en-US" sz="2400" dirty="0" err="1"/>
              <a:t>arallel</a:t>
            </a:r>
            <a:r>
              <a:rPr lang="en-US" sz="2400" dirty="0"/>
              <a:t> processing</a:t>
            </a:r>
            <a:r>
              <a:rPr lang="pl-PL" sz="2400" dirty="0"/>
              <a:t>: </a:t>
            </a:r>
            <a:r>
              <a:rPr lang="en-US" sz="2400" dirty="0"/>
              <a:t>`foreach` is really easy to use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 err="1"/>
              <a:t>Rcpp</a:t>
            </a:r>
            <a:r>
              <a:rPr lang="en-US" sz="2400" dirty="0"/>
              <a:t>. Extremely easy to use compared to alternatives in other very high-level languages. Case study: needing to implement a custom variant of a </a:t>
            </a:r>
            <a:r>
              <a:rPr lang="en-US" sz="2400" dirty="0" err="1"/>
              <a:t>Levenstein</a:t>
            </a:r>
            <a:r>
              <a:rPr lang="en-US" sz="2400" dirty="0"/>
              <a:t> distance </a:t>
            </a:r>
            <a:r>
              <a:rPr lang="en-US" sz="2400" dirty="0" err="1"/>
              <a:t>literaly</a:t>
            </a:r>
            <a:r>
              <a:rPr lang="en-US" sz="2400" dirty="0"/>
              <a:t> took ~10 minutes to speed up 10-fold.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Hadley. He's a smart guy.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26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Conclusions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and </a:t>
            </a:r>
            <a:r>
              <a:rPr lang="pl-PL" dirty="0" err="1"/>
              <a:t>packages</a:t>
            </a:r>
            <a:r>
              <a:rPr lang="pl-PL" dirty="0"/>
              <a:t> of R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57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Project execution = software development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Good tools, libraries, simple code </a:t>
            </a:r>
            <a:r>
              <a:rPr lang="pl-PL" sz="2400" dirty="0"/>
              <a:t>&amp; </a:t>
            </a:r>
            <a:r>
              <a:rPr lang="pl-PL" sz="2400" dirty="0" err="1"/>
              <a:t>good</a:t>
            </a:r>
            <a:r>
              <a:rPr lang="pl-PL" sz="2400" dirty="0"/>
              <a:t> </a:t>
            </a:r>
            <a:r>
              <a:rPr lang="pl-PL" sz="2400" dirty="0" err="1"/>
              <a:t>processes</a:t>
            </a:r>
            <a:r>
              <a:rPr lang="pl-PL" sz="2400" dirty="0"/>
              <a:t> </a:t>
            </a:r>
            <a:r>
              <a:rPr lang="en-US" sz="2400" dirty="0"/>
              <a:t>needed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Take </a:t>
            </a:r>
            <a:r>
              <a:rPr lang="pl-PL" sz="2400" dirty="0" err="1"/>
              <a:t>an</a:t>
            </a:r>
            <a:r>
              <a:rPr lang="pl-PL" sz="2400" dirty="0"/>
              <a:t> a</a:t>
            </a:r>
            <a:r>
              <a:rPr lang="en-US" sz="2400" dirty="0" err="1"/>
              <a:t>dvantage</a:t>
            </a:r>
            <a:r>
              <a:rPr lang="en-US" sz="2400" dirty="0"/>
              <a:t> </a:t>
            </a:r>
            <a:r>
              <a:rPr lang="pl-PL" sz="2400" dirty="0"/>
              <a:t>of </a:t>
            </a:r>
            <a:r>
              <a:rPr lang="en-US" sz="2400" dirty="0"/>
              <a:t>programmatic </a:t>
            </a:r>
            <a:r>
              <a:rPr lang="pl-PL" sz="2400" dirty="0"/>
              <a:t>approach </a:t>
            </a:r>
            <a:r>
              <a:rPr lang="en-US" sz="2400" dirty="0"/>
              <a:t>over point-and-click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One-click generation of everything, including working reports and documentation</a:t>
            </a:r>
          </a:p>
          <a:p>
            <a:pPr lvl="1"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000" dirty="0"/>
              <a:t>Data constantly changing</a:t>
            </a:r>
          </a:p>
          <a:p>
            <a:pPr lvl="1"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000" dirty="0"/>
              <a:t>Requirements and directions changing (often projects close to R&amp;D)</a:t>
            </a:r>
            <a:endParaRPr lang="pl-PL" sz="20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Usually preferred R over Python</a:t>
            </a:r>
          </a:p>
          <a:p>
            <a:pPr lvl="1"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000" dirty="0"/>
              <a:t>R was designed </a:t>
            </a:r>
            <a:r>
              <a:rPr lang="pl-PL" sz="2000" dirty="0"/>
              <a:t>with </a:t>
            </a:r>
            <a:r>
              <a:rPr lang="en-US" sz="2000" dirty="0"/>
              <a:t>data analytics </a:t>
            </a:r>
            <a:r>
              <a:rPr lang="pl-PL" sz="2000" dirty="0"/>
              <a:t>in </a:t>
            </a:r>
            <a:r>
              <a:rPr lang="pl-PL" sz="2000" dirty="0" err="1"/>
              <a:t>mind</a:t>
            </a:r>
            <a:r>
              <a:rPr lang="pl-PL" sz="2000" dirty="0"/>
              <a:t> </a:t>
            </a:r>
            <a:r>
              <a:rPr lang="en-US" sz="2000" dirty="0"/>
              <a:t>and many tasks are much easier</a:t>
            </a:r>
            <a:r>
              <a:rPr lang="pl-PL" sz="2000" dirty="0"/>
              <a:t> (less </a:t>
            </a:r>
            <a:r>
              <a:rPr lang="pl-PL" sz="2000" dirty="0" err="1"/>
              <a:t>code</a:t>
            </a:r>
            <a:r>
              <a:rPr lang="pl-PL" sz="2000"/>
              <a:t>)</a:t>
            </a:r>
            <a:endParaRPr lang="en-US" sz="2000" dirty="0"/>
          </a:p>
          <a:p>
            <a:pPr lvl="1"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000" dirty="0"/>
              <a:t>We </a:t>
            </a:r>
            <a:r>
              <a:rPr lang="pl-PL" sz="2000" dirty="0" err="1"/>
              <a:t>use</a:t>
            </a:r>
            <a:r>
              <a:rPr lang="pl-PL" sz="2000" dirty="0"/>
              <a:t> R </a:t>
            </a:r>
            <a:r>
              <a:rPr lang="en-US" sz="2000" dirty="0"/>
              <a:t>even for simple</a:t>
            </a:r>
            <a:r>
              <a:rPr lang="pl-PL" sz="2000" dirty="0"/>
              <a:t>r</a:t>
            </a:r>
            <a:r>
              <a:rPr lang="en-US" sz="2000" dirty="0"/>
              <a:t> Deep Learning projects because data preparation part is always </a:t>
            </a:r>
            <a:r>
              <a:rPr lang="pl-PL" sz="2000" dirty="0"/>
              <a:t>big</a:t>
            </a:r>
            <a:endParaRPr lang="en-US" sz="2000" dirty="0"/>
          </a:p>
          <a:p>
            <a:pPr lvl="1"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000" i="1" dirty="0"/>
              <a:t>I'm not going to discuss </a:t>
            </a:r>
            <a:r>
              <a:rPr lang="pl-PL" sz="2000" i="1" dirty="0"/>
              <a:t>in details </a:t>
            </a:r>
            <a:r>
              <a:rPr lang="en-US" sz="2000" i="1" dirty="0"/>
              <a:t>what is better: R or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21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Final conclusions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All of the above make R put less cognitive load on a data scientist,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freeing his / her brain for thinking on actual data analysis.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The </a:t>
            </a:r>
            <a:r>
              <a:rPr lang="pl-PL" sz="2400" dirty="0" err="1"/>
              <a:t>processes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important</a:t>
            </a:r>
            <a:r>
              <a:rPr lang="pl-PL" sz="2400" dirty="0"/>
              <a:t>!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77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Contact</a:t>
            </a:r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pl-PL" dirty="0"/>
          </a:p>
          <a:p>
            <a:pPr>
              <a:lnSpc>
                <a:spcPct val="80000"/>
              </a:lnSpc>
            </a:pPr>
            <a:r>
              <a:rPr lang="pl-PL" sz="1800" dirty="0"/>
              <a:t>Artur Suchwałko, PhD</a:t>
            </a:r>
          </a:p>
          <a:p>
            <a:pPr>
              <a:lnSpc>
                <a:spcPct val="80000"/>
              </a:lnSpc>
            </a:pPr>
            <a:r>
              <a:rPr lang="pl-PL" sz="1800" dirty="0"/>
              <a:t>m: +48 506 564 841</a:t>
            </a:r>
          </a:p>
          <a:p>
            <a:pPr>
              <a:lnSpc>
                <a:spcPct val="80000"/>
              </a:lnSpc>
            </a:pPr>
            <a:r>
              <a:rPr lang="pl-PL" sz="1800" dirty="0"/>
              <a:t>e: </a:t>
            </a:r>
            <a:r>
              <a:rPr lang="pl-PL" sz="1800" dirty="0" err="1"/>
              <a:t>artur@quantup.pl</a:t>
            </a:r>
            <a:r>
              <a:rPr lang="pl-PL" sz="1800" dirty="0"/>
              <a:t> </a:t>
            </a:r>
          </a:p>
          <a:p>
            <a:pPr>
              <a:lnSpc>
                <a:spcPct val="80000"/>
              </a:lnSpc>
            </a:pPr>
            <a:r>
              <a:rPr lang="pl-PL" sz="1800" dirty="0"/>
              <a:t>w: </a:t>
            </a:r>
            <a:r>
              <a:rPr lang="pl-PL" sz="1800" dirty="0" err="1"/>
              <a:t>quantup.pl</a:t>
            </a:r>
            <a:r>
              <a:rPr lang="pl-PL" sz="1800" dirty="0"/>
              <a:t> </a:t>
            </a:r>
          </a:p>
          <a:p>
            <a:endParaRPr lang="pl-PL" dirty="0"/>
          </a:p>
        </p:txBody>
      </p:sp>
      <p:grpSp>
        <p:nvGrpSpPr>
          <p:cNvPr id="9" name="Grupa 8"/>
          <p:cNvGrpSpPr/>
          <p:nvPr/>
        </p:nvGrpSpPr>
        <p:grpSpPr>
          <a:xfrm>
            <a:off x="112373" y="152776"/>
            <a:ext cx="3017520" cy="2331720"/>
            <a:chOff x="8671405" y="4405139"/>
            <a:chExt cx="3017520" cy="2331720"/>
          </a:xfrm>
        </p:grpSpPr>
        <p:pic>
          <p:nvPicPr>
            <p:cNvPr id="7" name="Obraz 6" descr="itc_logo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405" y="4405139"/>
              <a:ext cx="3017520" cy="2331720"/>
            </a:xfrm>
            <a:prstGeom prst="rect">
              <a:avLst/>
            </a:prstGeom>
          </p:spPr>
        </p:pic>
        <p:sp>
          <p:nvSpPr>
            <p:cNvPr id="8" name="PoleTekstowe 7"/>
            <p:cNvSpPr txBox="1"/>
            <p:nvPr/>
          </p:nvSpPr>
          <p:spPr>
            <a:xfrm>
              <a:off x="9175823" y="5000119"/>
              <a:ext cx="2139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pen Sans Light"/>
                  <a:cs typeface="Open Sans Light"/>
                </a:rPr>
                <a:t>Member of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13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Introduction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Examples of projects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 err="1"/>
              <a:t>Useful</a:t>
            </a:r>
            <a:r>
              <a:rPr lang="pl-PL" sz="2400" dirty="0"/>
              <a:t> R </a:t>
            </a:r>
            <a:r>
              <a:rPr lang="pl-PL" sz="2400" dirty="0" err="1"/>
              <a:t>features</a:t>
            </a:r>
            <a:r>
              <a:rPr lang="pl-PL" sz="2400" dirty="0"/>
              <a:t> / </a:t>
            </a:r>
            <a:r>
              <a:rPr lang="pl-PL" sz="2400" dirty="0" err="1"/>
              <a:t>packages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0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portfolio pricing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of debt pricing models for a collection agency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01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the project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Debt collection agency buys debts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They need to be priced to make an offer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Pricing is based on an accurate prediction of </a:t>
            </a:r>
            <a:r>
              <a:rPr lang="pl-PL" sz="2400" dirty="0" err="1"/>
              <a:t>recoveries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 err="1"/>
              <a:t>Usually</a:t>
            </a:r>
            <a:r>
              <a:rPr lang="pl-PL" sz="2400" dirty="0"/>
              <a:t>, a </a:t>
            </a:r>
            <a:r>
              <a:rPr lang="pl-PL" sz="2400" dirty="0" err="1"/>
              <a:t>kind</a:t>
            </a:r>
            <a:r>
              <a:rPr lang="pl-PL" sz="2400" dirty="0"/>
              <a:t> of </a:t>
            </a:r>
            <a:r>
              <a:rPr lang="pl-PL" sz="2400" dirty="0" err="1"/>
              <a:t>reference</a:t>
            </a:r>
            <a:r>
              <a:rPr lang="pl-PL" sz="2400" dirty="0"/>
              <a:t> </a:t>
            </a:r>
            <a:r>
              <a:rPr lang="pl-PL" sz="2400" dirty="0" err="1"/>
              <a:t>population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used</a:t>
            </a:r>
            <a:endParaRPr lang="pl-PL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71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Details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 err="1"/>
              <a:t>Pricing</a:t>
            </a:r>
            <a:r>
              <a:rPr lang="pl-PL" sz="2400" dirty="0"/>
              <a:t> </a:t>
            </a:r>
            <a:r>
              <a:rPr lang="pl-PL" sz="2400" dirty="0" err="1"/>
              <a:t>must</a:t>
            </a:r>
            <a:r>
              <a:rPr lang="pl-PL" sz="2400" dirty="0"/>
              <a:t> be </a:t>
            </a:r>
            <a:r>
              <a:rPr lang="pl-PL" sz="2400" dirty="0" err="1"/>
              <a:t>accurate</a:t>
            </a:r>
            <a:r>
              <a:rPr lang="pl-PL" sz="2400" dirty="0"/>
              <a:t> 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Analysis of representativeness of reference populations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Measuring uncertainty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F</a:t>
            </a:r>
            <a:r>
              <a:rPr lang="en-US" sz="2400" dirty="0" err="1"/>
              <a:t>lexibility</a:t>
            </a:r>
            <a:r>
              <a:rPr lang="en-US" sz="2400" dirty="0"/>
              <a:t> very important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„</a:t>
            </a:r>
            <a:r>
              <a:rPr lang="pl-PL" sz="2400" dirty="0" err="1"/>
              <a:t>Almost</a:t>
            </a:r>
            <a:r>
              <a:rPr lang="pl-PL" sz="2400" dirty="0"/>
              <a:t> real time </a:t>
            </a:r>
            <a:r>
              <a:rPr lang="pl-PL" sz="2400" dirty="0" err="1"/>
              <a:t>pricing</a:t>
            </a:r>
            <a:r>
              <a:rPr lang="pl-PL" sz="2400" dirty="0"/>
              <a:t>” to </a:t>
            </a:r>
            <a:r>
              <a:rPr lang="pl-PL" sz="2400" dirty="0" err="1"/>
              <a:t>allow</a:t>
            </a:r>
            <a:r>
              <a:rPr lang="pl-PL" sz="2400" dirty="0"/>
              <a:t> </a:t>
            </a:r>
            <a:r>
              <a:rPr lang="pl-PL" sz="2400" dirty="0" err="1"/>
              <a:t>analysts</a:t>
            </a:r>
            <a:r>
              <a:rPr lang="pl-PL" sz="2400" dirty="0"/>
              <a:t> to </a:t>
            </a:r>
            <a:r>
              <a:rPr lang="pl-PL" sz="2400" dirty="0" err="1"/>
              <a:t>think</a:t>
            </a:r>
            <a:r>
              <a:rPr lang="pl-PL" sz="2400" dirty="0"/>
              <a:t> and </a:t>
            </a:r>
            <a:r>
              <a:rPr lang="pl-PL" sz="2400" dirty="0" err="1"/>
              <a:t>make</a:t>
            </a:r>
            <a:r>
              <a:rPr lang="pl-PL" sz="2400" dirty="0"/>
              <a:t> the </a:t>
            </a:r>
            <a:r>
              <a:rPr lang="pl-PL" sz="2400" dirty="0" err="1"/>
              <a:t>final</a:t>
            </a:r>
            <a:r>
              <a:rPr lang="pl-PL" sz="2400" dirty="0"/>
              <a:t> </a:t>
            </a:r>
            <a:r>
              <a:rPr lang="pl-PL" sz="2400" dirty="0" err="1"/>
              <a:t>touch</a:t>
            </a:r>
            <a:endParaRPr lang="en-US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en-US" sz="2400" dirty="0"/>
              <a:t>Custom goal function</a:t>
            </a:r>
            <a:r>
              <a:rPr lang="pl-PL" sz="2400" dirty="0"/>
              <a:t>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64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for a rating agency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Development of rating models for one of national rating agencies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52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the project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One of national rating agencies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Building of quantitative models (including some ML)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Five </a:t>
            </a:r>
            <a:r>
              <a:rPr lang="pl-PL" sz="2400" dirty="0" err="1"/>
              <a:t>parties</a:t>
            </a:r>
            <a:r>
              <a:rPr lang="pl-PL" sz="2400" dirty="0"/>
              <a:t> </a:t>
            </a:r>
            <a:r>
              <a:rPr lang="pl-PL" sz="2400" dirty="0" err="1"/>
              <a:t>involved</a:t>
            </a:r>
            <a:r>
              <a:rPr lang="pl-PL" sz="2400" dirty="0"/>
              <a:t>: client, data provider 1 (predictors), data provider 2 (target), QuantUp, software company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22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Details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C41CC3-C244-4B81-97FB-F76C80A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Non-standard </a:t>
            </a:r>
            <a:r>
              <a:rPr lang="pl-PL" sz="2400" dirty="0" err="1"/>
              <a:t>techniques</a:t>
            </a:r>
            <a:r>
              <a:rPr lang="pl-PL" sz="2400" dirty="0"/>
              <a:t> applied, </a:t>
            </a:r>
            <a:r>
              <a:rPr lang="pl-PL" sz="2400" dirty="0" err="1"/>
              <a:t>including</a:t>
            </a:r>
            <a:r>
              <a:rPr lang="pl-PL" sz="2400" dirty="0"/>
              <a:t>:</a:t>
            </a:r>
          </a:p>
          <a:p>
            <a:pPr lvl="1"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000" dirty="0"/>
              <a:t>Multidimensional optimization</a:t>
            </a:r>
          </a:p>
          <a:p>
            <a:pPr lvl="1"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000" dirty="0"/>
              <a:t>Approximation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Iterating </a:t>
            </a:r>
            <a:r>
              <a:rPr lang="pl-PL" sz="2400" dirty="0" err="1"/>
              <a:t>over</a:t>
            </a:r>
            <a:r>
              <a:rPr lang="pl-PL" sz="2400" dirty="0"/>
              <a:t> data </a:t>
            </a:r>
            <a:r>
              <a:rPr lang="pl-PL" sz="2400" dirty="0" err="1"/>
              <a:t>generations</a:t>
            </a:r>
            <a:r>
              <a:rPr lang="pl-PL" sz="2400" dirty="0"/>
              <a:t>: reproducibility!</a:t>
            </a:r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/>
              <a:t>Generation of </a:t>
            </a:r>
            <a:r>
              <a:rPr lang="pl-PL" sz="2400" dirty="0" err="1"/>
              <a:t>documentation</a:t>
            </a:r>
            <a:endParaRPr lang="pl-PL" sz="2400" dirty="0"/>
          </a:p>
          <a:p>
            <a:pPr>
              <a:lnSpc>
                <a:spcPct val="200000"/>
              </a:lnSpc>
              <a:buSzPct val="80000"/>
              <a:buFont typeface="Lucida Grande"/>
              <a:buChar char="-"/>
            </a:pPr>
            <a:r>
              <a:rPr lang="pl-PL" sz="2400" dirty="0" err="1"/>
              <a:t>Reproducibility</a:t>
            </a:r>
            <a:r>
              <a:rPr lang="pl-PL" sz="2400" dirty="0"/>
              <a:t> for </a:t>
            </a:r>
            <a:r>
              <a:rPr lang="pl-PL" sz="2400" dirty="0" err="1"/>
              <a:t>audit</a:t>
            </a:r>
            <a:r>
              <a:rPr lang="pl-PL" sz="2400" dirty="0"/>
              <a:t> </a:t>
            </a:r>
            <a:r>
              <a:rPr lang="pl-PL" sz="2400" dirty="0" err="1"/>
              <a:t>purposes</a:t>
            </a:r>
            <a:endParaRPr lang="pl-PL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747F1-E289-457D-8E64-225D6BA1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17DF-249E-46AE-ACB9-B9B26343758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72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Bacteria species recognition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Recognition of bacteria species basing on spectra of colonies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4456-02FD-49AF-AB74-DB3A839DD27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665848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p CI2018">
  <a:themeElements>
    <a:clrScheme name="QuantUp CI2018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909090"/>
      </a:accent1>
      <a:accent2>
        <a:srgbClr val="00A6DE"/>
      </a:accent2>
      <a:accent3>
        <a:srgbClr val="8FD400"/>
      </a:accent3>
      <a:accent4>
        <a:srgbClr val="EAB123"/>
      </a:accent4>
      <a:accent5>
        <a:srgbClr val="F07E40"/>
      </a:accent5>
      <a:accent6>
        <a:srgbClr val="FF0000"/>
      </a:accent6>
      <a:hlink>
        <a:srgbClr val="00A6DE"/>
      </a:hlink>
      <a:folHlink>
        <a:srgbClr val="00A6D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QuantUp CI2018.potx</Template>
  <TotalTime>3538</TotalTime>
  <Words>898</Words>
  <Application>Microsoft Office PowerPoint</Application>
  <PresentationFormat>Panoramiczny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Grande</vt:lpstr>
      <vt:lpstr>Open Sans Light</vt:lpstr>
      <vt:lpstr>Raleway</vt:lpstr>
      <vt:lpstr>QuantUp CI2018</vt:lpstr>
      <vt:lpstr>How R helps us deliver Machine Learning projects</vt:lpstr>
      <vt:lpstr>Introduction</vt:lpstr>
      <vt:lpstr>Debt portfolio pricing</vt:lpstr>
      <vt:lpstr>About the project</vt:lpstr>
      <vt:lpstr>Details</vt:lpstr>
      <vt:lpstr>Rating for a rating agency</vt:lpstr>
      <vt:lpstr>About the project</vt:lpstr>
      <vt:lpstr>Details</vt:lpstr>
      <vt:lpstr>Bacteria species recognition</vt:lpstr>
      <vt:lpstr>About the project</vt:lpstr>
      <vt:lpstr>Details</vt:lpstr>
      <vt:lpstr>R features &amp; packages</vt:lpstr>
      <vt:lpstr>What's most important</vt:lpstr>
      <vt:lpstr>R features &amp; packages 1</vt:lpstr>
      <vt:lpstr>R features &amp; packages 2</vt:lpstr>
      <vt:lpstr>Conclusions</vt:lpstr>
      <vt:lpstr>Conclusions</vt:lpstr>
      <vt:lpstr>Final conclusions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Wdrożenie w WARTA</dc:title>
  <dc:creator>Artur</dc:creator>
  <cp:lastModifiedBy>Artur Suchwałko</cp:lastModifiedBy>
  <cp:revision>297</cp:revision>
  <cp:lastPrinted>2018-09-18T12:21:38Z</cp:lastPrinted>
  <dcterms:created xsi:type="dcterms:W3CDTF">2018-08-29T11:31:31Z</dcterms:created>
  <dcterms:modified xsi:type="dcterms:W3CDTF">2019-09-28T09:25:28Z</dcterms:modified>
</cp:coreProperties>
</file>