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2"/>
  </p:notesMasterIdLst>
  <p:sldIdLst>
    <p:sldId id="256" r:id="rId5"/>
    <p:sldId id="257" r:id="rId6"/>
    <p:sldId id="258" r:id="rId7"/>
    <p:sldId id="259" r:id="rId8"/>
    <p:sldId id="260" r:id="rId9"/>
    <p:sldId id="261" r:id="rId10"/>
    <p:sldId id="262"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12" name="Body Level One…"/>
          <p:cNvSpPr txBox="1">
            <a:spLocks noGrp="1"/>
          </p:cNvSpPr>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13" name="Presentation Title"/>
          <p:cNvSpPr txBox="1">
            <a:spLocks noGrp="1"/>
          </p:cNvSpPr>
          <p:nvPr>
            <p:ph type="title" hasCustomPrompt="1"/>
          </p:nvPr>
        </p:nvSpPr>
        <p:spPr>
          <a:xfrm>
            <a:off x="1206500" y="2616200"/>
            <a:ext cx="21971004" cy="4648200"/>
          </a:xfrm>
          <a:prstGeom prst="rect">
            <a:avLst/>
          </a:prstGeom>
        </p:spPr>
        <p:txBody>
          <a:bodyPr anchor="b"/>
          <a:lstStyle>
            <a:lvl1pPr defTabSz="355600">
              <a:defRPr sz="12000" spc="-119"/>
            </a:lvl1pPr>
          </a:lstStyle>
          <a:p>
            <a:r>
              <a:t>Presentation Title</a:t>
            </a:r>
          </a:p>
        </p:txBody>
      </p:sp>
      <p:sp>
        <p:nvSpPr>
          <p:cNvPr id="14" name="Slide Number"/>
          <p:cNvSpPr txBox="1">
            <a:spLocks noGrp="1"/>
          </p:cNvSpPr>
          <p:nvPr>
            <p:ph type="sldNum" sz="quarter" idx="2"/>
          </p:nvPr>
        </p:nvSpPr>
        <p:spPr>
          <a:xfrm>
            <a:off x="23558499" y="1246072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100" name="Slide Title"/>
          <p:cNvSpPr txBox="1">
            <a:spLocks noGrp="1"/>
          </p:cNvSpPr>
          <p:nvPr>
            <p:ph type="title" hasCustomPrompt="1"/>
          </p:nvPr>
        </p:nvSpPr>
        <p:spPr>
          <a:prstGeom prst="rect">
            <a:avLst/>
          </a:prstGeom>
        </p:spPr>
        <p:txBody>
          <a:bodyPr/>
          <a:lstStyle/>
          <a:p>
            <a:r>
              <a:t>Slide 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Agenda Subtitle</a:t>
            </a:r>
          </a:p>
        </p:txBody>
      </p:sp>
      <p:sp>
        <p:nvSpPr>
          <p:cNvPr id="109" name="Body Level One…"/>
          <p:cNvSpPr txBox="1">
            <a:spLocks noGrp="1"/>
          </p:cNvSpPr>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r>
              <a:t>Agenda Topics</a:t>
            </a:r>
          </a:p>
          <a:p>
            <a:pPr lvl="1"/>
            <a:endParaRPr/>
          </a:p>
          <a:p>
            <a:pPr lvl="2"/>
            <a:endParaRPr/>
          </a:p>
          <a:p>
            <a:pPr lvl="3"/>
            <a:endParaRPr/>
          </a:p>
          <a:p>
            <a:pPr lvl="4"/>
            <a:endParaRPr/>
          </a:p>
        </p:txBody>
      </p:sp>
      <p:sp>
        <p:nvSpPr>
          <p:cNvPr id="110" name="Agenda Title"/>
          <p:cNvSpPr txBox="1">
            <a:spLocks noGrp="1"/>
          </p:cNvSpPr>
          <p:nvPr>
            <p:ph type="title" hasCustomPrompt="1"/>
          </p:nvPr>
        </p:nvSpPr>
        <p:spPr>
          <a:prstGeom prst="rect">
            <a:avLst/>
          </a:prstGeom>
        </p:spPr>
        <p:txBody>
          <a:bodyPr/>
          <a:lstStyle/>
          <a:p>
            <a:r>
              <a:t>Agenda Title</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z="12000" spc="-119">
                <a:latin typeface="+mn-lt"/>
                <a:ea typeface="+mn-ea"/>
                <a:cs typeface="+mn-cs"/>
                <a:sym typeface="Produkt Extralight"/>
              </a:defRPr>
            </a:lvl1pPr>
            <a:lvl2pPr marL="0" indent="457200" algn="ctr" defTabSz="2438400">
              <a:lnSpc>
                <a:spcPct val="90000"/>
              </a:lnSpc>
              <a:spcBef>
                <a:spcPts val="0"/>
              </a:spcBef>
              <a:buSzTx/>
              <a:buNone/>
              <a:defRPr sz="12000" spc="-119">
                <a:latin typeface="+mn-lt"/>
                <a:ea typeface="+mn-ea"/>
                <a:cs typeface="+mn-cs"/>
                <a:sym typeface="Produkt Extralight"/>
              </a:defRPr>
            </a:lvl2pPr>
            <a:lvl3pPr marL="0" indent="914400" algn="ctr" defTabSz="2438400">
              <a:lnSpc>
                <a:spcPct val="90000"/>
              </a:lnSpc>
              <a:spcBef>
                <a:spcPts val="0"/>
              </a:spcBef>
              <a:buSzTx/>
              <a:buNone/>
              <a:defRPr sz="12000" spc="-119">
                <a:latin typeface="+mn-lt"/>
                <a:ea typeface="+mn-ea"/>
                <a:cs typeface="+mn-cs"/>
                <a:sym typeface="Produkt Extralight"/>
              </a:defRPr>
            </a:lvl3pPr>
            <a:lvl4pPr marL="0" indent="1371600" algn="ctr" defTabSz="2438400">
              <a:lnSpc>
                <a:spcPct val="90000"/>
              </a:lnSpc>
              <a:spcBef>
                <a:spcPts val="0"/>
              </a:spcBef>
              <a:buSzTx/>
              <a:buNone/>
              <a:defRPr sz="12000" spc="-119">
                <a:latin typeface="+mn-lt"/>
                <a:ea typeface="+mn-ea"/>
                <a:cs typeface="+mn-cs"/>
                <a:sym typeface="Produkt Extralight"/>
              </a:defRPr>
            </a:lvl4pPr>
            <a:lvl5pPr marL="0" indent="1828800" algn="ctr" defTabSz="2438400">
              <a:lnSpc>
                <a:spcPct val="90000"/>
              </a:lnSpc>
              <a:spcBef>
                <a:spcPts val="0"/>
              </a:spcBef>
              <a:buSzTx/>
              <a:buNone/>
              <a:defRPr sz="12000" spc="-119">
                <a:latin typeface="+mn-lt"/>
                <a:ea typeface="+mn-ea"/>
                <a:cs typeface="+mn-cs"/>
                <a:sym typeface="Produkt Extralight"/>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z="35000" spc="-1750">
                <a:latin typeface="+mn-lt"/>
                <a:ea typeface="+mn-ea"/>
                <a:cs typeface="+mn-cs"/>
                <a:sym typeface="Produkt Extralight"/>
              </a:defRPr>
            </a:lvl1pPr>
            <a:lvl2pPr marL="0" indent="457200" algn="ctr" defTabSz="2438400">
              <a:lnSpc>
                <a:spcPct val="90000"/>
              </a:lnSpc>
              <a:spcBef>
                <a:spcPts val="0"/>
              </a:spcBef>
              <a:buSzTx/>
              <a:buNone/>
              <a:defRPr sz="35000" spc="-1750">
                <a:latin typeface="+mn-lt"/>
                <a:ea typeface="+mn-ea"/>
                <a:cs typeface="+mn-cs"/>
                <a:sym typeface="Produkt Extralight"/>
              </a:defRPr>
            </a:lvl2pPr>
            <a:lvl3pPr marL="0" indent="914400" algn="ctr" defTabSz="2438400">
              <a:lnSpc>
                <a:spcPct val="90000"/>
              </a:lnSpc>
              <a:spcBef>
                <a:spcPts val="0"/>
              </a:spcBef>
              <a:buSzTx/>
              <a:buNone/>
              <a:defRPr sz="35000" spc="-1750">
                <a:latin typeface="+mn-lt"/>
                <a:ea typeface="+mn-ea"/>
                <a:cs typeface="+mn-cs"/>
                <a:sym typeface="Produkt Extralight"/>
              </a:defRPr>
            </a:lvl3pPr>
            <a:lvl4pPr marL="0" indent="1371600" algn="ctr" defTabSz="2438400">
              <a:lnSpc>
                <a:spcPct val="90000"/>
              </a:lnSpc>
              <a:spcBef>
                <a:spcPts val="0"/>
              </a:spcBef>
              <a:buSzTx/>
              <a:buNone/>
              <a:defRPr sz="35000" spc="-1750">
                <a:latin typeface="+mn-lt"/>
                <a:ea typeface="+mn-ea"/>
                <a:cs typeface="+mn-cs"/>
                <a:sym typeface="Produkt Extralight"/>
              </a:defRPr>
            </a:lvl4pPr>
            <a:lvl5pPr marL="0" indent="1828800" algn="ctr" defTabSz="2438400">
              <a:lnSpc>
                <a:spcPct val="90000"/>
              </a:lnSpc>
              <a:spcBef>
                <a:spcPts val="0"/>
              </a:spcBef>
              <a:buSzTx/>
              <a:buNone/>
              <a:defRPr sz="35000" spc="-1750">
                <a:latin typeface="+mn-lt"/>
                <a:ea typeface="+mn-ea"/>
                <a:cs typeface="+mn-cs"/>
                <a:sym typeface="Produkt Extralight"/>
              </a:defRPr>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z="5500" spc="-55">
                <a:latin typeface="+mn-lt"/>
                <a:ea typeface="+mn-ea"/>
                <a:cs typeface="+mn-cs"/>
                <a:sym typeface="Produkt Extralight"/>
              </a:defRPr>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r>
              <a:t>Attribution</a:t>
            </a:r>
          </a:p>
        </p:txBody>
      </p:sp>
      <p:sp>
        <p:nvSpPr>
          <p:cNvPr id="136" name="Body Level One…"/>
          <p:cNvSpPr txBox="1">
            <a:spLocks noGrp="1"/>
          </p:cNvSpPr>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z="9300" spc="-93">
                <a:latin typeface="+mn-lt"/>
                <a:ea typeface="+mn-ea"/>
                <a:cs typeface="+mn-cs"/>
                <a:sym typeface="Produkt Extralight"/>
              </a:defRPr>
            </a:lvl1pPr>
            <a:lvl2pPr marL="254000" indent="203200" defTabSz="2438400">
              <a:lnSpc>
                <a:spcPct val="90000"/>
              </a:lnSpc>
              <a:spcBef>
                <a:spcPts val="0"/>
              </a:spcBef>
              <a:buSzTx/>
              <a:buNone/>
              <a:defRPr sz="9300" spc="-93">
                <a:latin typeface="+mn-lt"/>
                <a:ea typeface="+mn-ea"/>
                <a:cs typeface="+mn-cs"/>
                <a:sym typeface="Produkt Extralight"/>
              </a:defRPr>
            </a:lvl2pPr>
            <a:lvl3pPr marL="254000" indent="660400" defTabSz="2438400">
              <a:lnSpc>
                <a:spcPct val="90000"/>
              </a:lnSpc>
              <a:spcBef>
                <a:spcPts val="0"/>
              </a:spcBef>
              <a:buSzTx/>
              <a:buNone/>
              <a:defRPr sz="9300" spc="-93">
                <a:latin typeface="+mn-lt"/>
                <a:ea typeface="+mn-ea"/>
                <a:cs typeface="+mn-cs"/>
                <a:sym typeface="Produkt Extralight"/>
              </a:defRPr>
            </a:lvl3pPr>
            <a:lvl4pPr marL="254000" indent="1117600" defTabSz="2438400">
              <a:lnSpc>
                <a:spcPct val="90000"/>
              </a:lnSpc>
              <a:spcBef>
                <a:spcPts val="0"/>
              </a:spcBef>
              <a:buSzTx/>
              <a:buNone/>
              <a:defRPr sz="9300" spc="-93">
                <a:latin typeface="+mn-lt"/>
                <a:ea typeface="+mn-ea"/>
                <a:cs typeface="+mn-cs"/>
                <a:sym typeface="Produkt Extralight"/>
              </a:defRPr>
            </a:lvl4pPr>
            <a:lvl5pPr marL="254000" indent="1574800" defTabSz="2438400">
              <a:lnSpc>
                <a:spcPct val="90000"/>
              </a:lnSpc>
              <a:spcBef>
                <a:spcPts val="0"/>
              </a:spcBef>
              <a:buSzTx/>
              <a:buNone/>
              <a:defRPr sz="9300" spc="-93">
                <a:latin typeface="+mn-lt"/>
                <a:ea typeface="+mn-ea"/>
                <a:cs typeface="+mn-cs"/>
                <a:sym typeface="Produkt Extralight"/>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Corridor of an open-air stone building under a pink and purple sky"/>
          <p:cNvSpPr>
            <a:spLocks noGrp="1"/>
          </p:cNvSpPr>
          <p:nvPr>
            <p:ph type="pic" sz="quarter" idx="21"/>
          </p:nvPr>
        </p:nvSpPr>
        <p:spPr>
          <a:xfrm>
            <a:off x="1257300" y="3213100"/>
            <a:ext cx="7289800" cy="7289800"/>
          </a:xfrm>
          <a:prstGeom prst="rect">
            <a:avLst/>
          </a:prstGeom>
        </p:spPr>
        <p:txBody>
          <a:bodyPr lIns="91439" tIns="45719" rIns="91439" bIns="45719">
            <a:noAutofit/>
          </a:bodyPr>
          <a:lstStyle/>
          <a:p>
            <a:endParaRPr/>
          </a:p>
        </p:txBody>
      </p:sp>
      <p:sp>
        <p:nvSpPr>
          <p:cNvPr id="145" name="Black and white close-up of a curved roof"/>
          <p:cNvSpPr>
            <a:spLocks noGrp="1"/>
          </p:cNvSpPr>
          <p:nvPr>
            <p:ph type="pic" sz="half" idx="22"/>
          </p:nvPr>
        </p:nvSpPr>
        <p:spPr>
          <a:xfrm>
            <a:off x="6577500" y="3632200"/>
            <a:ext cx="11228999" cy="6451600"/>
          </a:xfrm>
          <a:prstGeom prst="rect">
            <a:avLst/>
          </a:prstGeom>
        </p:spPr>
        <p:txBody>
          <a:bodyPr lIns="91439" tIns="45719" rIns="91439" bIns="45719">
            <a:noAutofit/>
          </a:bodyPr>
          <a:lstStyle/>
          <a:p>
            <a:endParaRPr/>
          </a:p>
        </p:txBody>
      </p:sp>
      <p:sp>
        <p:nvSpPr>
          <p:cNvPr id="146" name="Low angle view of a metal spiral staircase"/>
          <p:cNvSpPr>
            <a:spLocks noGrp="1"/>
          </p:cNvSpPr>
          <p:nvPr>
            <p:ph type="pic" sz="quarter" idx="23"/>
          </p:nvPr>
        </p:nvSpPr>
        <p:spPr>
          <a:xfrm>
            <a:off x="14643100" y="3632200"/>
            <a:ext cx="9677400" cy="64516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54" name="Futuristic, white corridor with shadows"/>
          <p:cNvSpPr>
            <a:spLocks noGrp="1"/>
          </p:cNvSpPr>
          <p:nvPr>
            <p:ph type="pic" idx="21"/>
          </p:nvPr>
        </p:nvSpPr>
        <p:spPr>
          <a:xfrm>
            <a:off x="-38100" y="-520700"/>
            <a:ext cx="24447500" cy="1476331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21" name="Curved, white arches on a gray reflective floor"/>
          <p:cNvSpPr>
            <a:spLocks noGrp="1"/>
          </p:cNvSpPr>
          <p:nvPr>
            <p:ph type="pic" idx="21"/>
          </p:nvPr>
        </p:nvSpPr>
        <p:spPr>
          <a:xfrm>
            <a:off x="-76200" y="-558800"/>
            <a:ext cx="24574500" cy="14839510"/>
          </a:xfrm>
          <a:prstGeom prst="rect">
            <a:avLst/>
          </a:prstGeom>
        </p:spPr>
        <p:txBody>
          <a:bodyPr lIns="91439" tIns="45719" rIns="91439" bIns="45719">
            <a:noAutofit/>
          </a:bodyPr>
          <a:lstStyle/>
          <a:p>
            <a:endParaRPr/>
          </a:p>
        </p:txBody>
      </p:sp>
      <p:sp>
        <p:nvSpPr>
          <p:cNvPr id="22" name="Author and Date"/>
          <p:cNvSpPr txBox="1">
            <a:spLocks noGrp="1"/>
          </p:cNvSpPr>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23" name="Body Level One…"/>
          <p:cNvSpPr txBox="1">
            <a:spLocks noGrp="1"/>
          </p:cNvSpPr>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24" name="Presentation Title"/>
          <p:cNvSpPr txBox="1">
            <a:spLocks noGrp="1"/>
          </p:cNvSpPr>
          <p:nvPr>
            <p:ph type="title" hasCustomPrompt="1"/>
          </p:nvPr>
        </p:nvSpPr>
        <p:spPr>
          <a:xfrm>
            <a:off x="1206500" y="2616200"/>
            <a:ext cx="21971004" cy="4648200"/>
          </a:xfrm>
          <a:prstGeom prst="rect">
            <a:avLst/>
          </a:prstGeom>
        </p:spPr>
        <p:txBody>
          <a:bodyPr anchor="b"/>
          <a:lstStyle>
            <a:lvl1pPr defTabSz="355600">
              <a:defRPr sz="12000" spc="-119"/>
            </a:lvl1pPr>
          </a:lstStyle>
          <a:p>
            <a:r>
              <a:t>Presentation Title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Low angle view of a tall building with mirrored glass windows"/>
          <p:cNvSpPr>
            <a:spLocks noGrp="1"/>
          </p:cNvSpPr>
          <p:nvPr>
            <p:ph type="pic" idx="21"/>
          </p:nvPr>
        </p:nvSpPr>
        <p:spPr>
          <a:xfrm>
            <a:off x="8140700" y="-1"/>
            <a:ext cx="20574000" cy="13716001"/>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3335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43" name="Slide Title"/>
          <p:cNvSpPr txBox="1">
            <a:spLocks noGrp="1"/>
          </p:cNvSpPr>
          <p:nvPr>
            <p:ph type="title" hasCustomPrompt="1"/>
          </p:nvPr>
        </p:nvSpPr>
        <p:spPr>
          <a:prstGeom prst="rect">
            <a:avLst/>
          </a:prstGeom>
        </p:spPr>
        <p:txBody>
          <a:bodyPr/>
          <a:lstStyle/>
          <a:p>
            <a:r>
              <a:t>Slide 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Partial view of a ceiling with wood paneling"/>
          <p:cNvSpPr>
            <a:spLocks noGrp="1"/>
          </p:cNvSpPr>
          <p:nvPr>
            <p:ph type="pic" idx="21"/>
          </p:nvPr>
        </p:nvSpPr>
        <p:spPr>
          <a:xfrm>
            <a:off x="9588500" y="-482600"/>
            <a:ext cx="21513800" cy="14300200"/>
          </a:xfrm>
          <a:prstGeom prst="rect">
            <a:avLst/>
          </a:prstGeom>
        </p:spPr>
        <p:txBody>
          <a:bodyPr lIns="91439" tIns="45719" rIns="91439" bIns="45719">
            <a:noAutofit/>
          </a:bodyPr>
          <a:lstStyle/>
          <a:p>
            <a:endParaRPr/>
          </a:p>
        </p:txBody>
      </p:sp>
      <p:sp>
        <p:nvSpPr>
          <p:cNvPr id="61" name="Slide Subtitle"/>
          <p:cNvSpPr txBox="1">
            <a:spLocks noGrp="1"/>
          </p:cNvSpPr>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6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6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72" name="Slide Title"/>
          <p:cNvSpPr txBox="1">
            <a:spLocks noGrp="1"/>
          </p:cNvSpPr>
          <p:nvPr>
            <p:ph type="title" hasCustomPrompt="1"/>
          </p:nvPr>
        </p:nvSpPr>
        <p:spPr>
          <a:prstGeom prst="rect">
            <a:avLst/>
          </a:prstGeom>
        </p:spPr>
        <p:txBody>
          <a:bodyPr/>
          <a:lstStyle/>
          <a:p>
            <a:r>
              <a:t>Slide Title</a:t>
            </a:r>
          </a:p>
        </p:txBody>
      </p:sp>
      <p:sp>
        <p:nvSpPr>
          <p:cNvPr id="7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a:spLocks noGrp="1"/>
          </p:cNvSpPr>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8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8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3911600"/>
            <a:ext cx="21971004" cy="4648200"/>
          </a:xfrm>
          <a:prstGeom prst="rect">
            <a:avLst/>
          </a:prstGeom>
        </p:spPr>
        <p:txBody>
          <a:bodyPr anchor="ctr"/>
          <a:lstStyle>
            <a:lvl1pPr>
              <a:defRPr sz="12000" spc="-119"/>
            </a:lvl1pPr>
          </a:lstStyle>
          <a:p>
            <a:r>
              <a:t>Section Title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rcRect/>
          <a:stretch>
            <a:fillRect/>
          </a:stretch>
        </a:blip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olin Hawkins…"/>
          <p:cNvSpPr txBox="1">
            <a:spLocks noGrp="1"/>
          </p:cNvSpPr>
          <p:nvPr>
            <p:ph type="subTitle" sz="quarter" idx="1"/>
          </p:nvPr>
        </p:nvSpPr>
        <p:spPr>
          <a:prstGeom prst="rect">
            <a:avLst/>
          </a:prstGeom>
        </p:spPr>
        <p:txBody>
          <a:bodyPr/>
          <a:lstStyle/>
          <a:p>
            <a:pPr defTabSz="429259">
              <a:defRPr sz="2859"/>
            </a:pPr>
            <a:r>
              <a:t>Colin Hawkins</a:t>
            </a:r>
          </a:p>
          <a:p>
            <a:pPr defTabSz="429259">
              <a:defRPr sz="2859"/>
            </a:pPr>
            <a:r>
              <a:t>Morgan Bowen</a:t>
            </a:r>
          </a:p>
          <a:p>
            <a:pPr defTabSz="429259">
              <a:defRPr sz="2859"/>
            </a:pPr>
            <a:r>
              <a:t>Alondra Jimenez Contreras</a:t>
            </a:r>
          </a:p>
          <a:p>
            <a:pPr defTabSz="429259">
              <a:defRPr sz="2859"/>
            </a:pPr>
            <a:r>
              <a:t>Mark Thanandabouth</a:t>
            </a:r>
          </a:p>
        </p:txBody>
      </p:sp>
      <p:sp>
        <p:nvSpPr>
          <p:cNvPr id="172" name="Group 3 Module 11.2 Presentation"/>
          <p:cNvSpPr txBox="1">
            <a:spLocks noGrp="1"/>
          </p:cNvSpPr>
          <p:nvPr>
            <p:ph type="ctrTitle"/>
          </p:nvPr>
        </p:nvSpPr>
        <p:spPr>
          <a:prstGeom prst="rect">
            <a:avLst/>
          </a:prstGeom>
        </p:spPr>
        <p:txBody>
          <a:bodyPr/>
          <a:lstStyle/>
          <a:p>
            <a:r>
              <a:t>Group 3 Module 11.2 Presentation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Group Introductions:"/>
          <p:cNvSpPr txBox="1">
            <a:spLocks noGrp="1"/>
          </p:cNvSpPr>
          <p:nvPr>
            <p:ph type="title"/>
          </p:nvPr>
        </p:nvSpPr>
        <p:spPr>
          <a:prstGeom prst="rect">
            <a:avLst/>
          </a:prstGeom>
        </p:spPr>
        <p:txBody>
          <a:bodyPr/>
          <a:lstStyle>
            <a:lvl1pPr defTabSz="2316479">
              <a:defRPr sz="9500" spc="-95"/>
            </a:lvl1pPr>
          </a:lstStyle>
          <a:p>
            <a:r>
              <a:t>Group Introductions:</a:t>
            </a:r>
          </a:p>
        </p:txBody>
      </p:sp>
      <p:sp>
        <p:nvSpPr>
          <p:cNvPr id="175" name="I'm Colin, from Ohio. I have my Associate's Degree in Software Development, and 2 years of experience as a developer. In the fall, I volunteer as a drumline instructor for my local marching band. In addition, I enjoy gaming and learning new skills all ye"/>
          <p:cNvSpPr txBox="1"/>
          <p:nvPr/>
        </p:nvSpPr>
        <p:spPr>
          <a:xfrm>
            <a:off x="542664" y="3321050"/>
            <a:ext cx="23918982" cy="1113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3000"/>
            </a:lvl1pPr>
          </a:lstStyle>
          <a:p>
            <a:r>
              <a:t>I'm Colin, from Ohio. I have my Associate's Degree in Software Development, and 2 years of experience as a developer. In the fall, I volunteer as a drumline instructor for my local marching band. In addition, I enjoy gaming and learning new skills all year round.</a:t>
            </a:r>
          </a:p>
        </p:txBody>
      </p:sp>
      <p:sp>
        <p:nvSpPr>
          <p:cNvPr id="176" name="Colin Hawkins:"/>
          <p:cNvSpPr txBox="1"/>
          <p:nvPr/>
        </p:nvSpPr>
        <p:spPr>
          <a:xfrm>
            <a:off x="502236" y="2437764"/>
            <a:ext cx="3858261" cy="769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atin typeface="Graphik"/>
                <a:ea typeface="Graphik"/>
                <a:cs typeface="Graphik"/>
                <a:sym typeface="Graphik"/>
              </a:defRPr>
            </a:lvl1pPr>
          </a:lstStyle>
          <a:p>
            <a:pPr>
              <a:defRPr b="0">
                <a:latin typeface="Graphik Light"/>
                <a:ea typeface="Graphik Light"/>
                <a:cs typeface="Graphik Light"/>
                <a:sym typeface="Graphik Light"/>
              </a:defRPr>
            </a:pPr>
            <a:r>
              <a:rPr b="1">
                <a:latin typeface="Graphik"/>
                <a:ea typeface="Graphik"/>
                <a:cs typeface="Graphik"/>
                <a:sym typeface="Graphik"/>
              </a:rPr>
              <a:t>Colin Hawkins:</a:t>
            </a:r>
          </a:p>
        </p:txBody>
      </p:sp>
      <p:sp>
        <p:nvSpPr>
          <p:cNvPr id="177" name="Morgan Bowen:"/>
          <p:cNvSpPr txBox="1"/>
          <p:nvPr/>
        </p:nvSpPr>
        <p:spPr>
          <a:xfrm>
            <a:off x="415368" y="4775384"/>
            <a:ext cx="4031997" cy="769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atin typeface="Graphik"/>
                <a:ea typeface="Graphik"/>
                <a:cs typeface="Graphik"/>
                <a:sym typeface="Graphik"/>
              </a:defRPr>
            </a:lvl1pPr>
          </a:lstStyle>
          <a:p>
            <a:r>
              <a:t>Morgan Bowen:</a:t>
            </a:r>
          </a:p>
        </p:txBody>
      </p:sp>
      <p:sp>
        <p:nvSpPr>
          <p:cNvPr id="178" name="Mark Thanadabouth:"/>
          <p:cNvSpPr txBox="1"/>
          <p:nvPr/>
        </p:nvSpPr>
        <p:spPr>
          <a:xfrm>
            <a:off x="431146" y="7113003"/>
            <a:ext cx="5392929" cy="769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atin typeface="Graphik"/>
                <a:ea typeface="Graphik"/>
                <a:cs typeface="Graphik"/>
                <a:sym typeface="Graphik"/>
              </a:defRPr>
            </a:lvl1pPr>
          </a:lstStyle>
          <a:p>
            <a:r>
              <a:t>Mark Thanadabouth:</a:t>
            </a:r>
          </a:p>
        </p:txBody>
      </p:sp>
      <p:sp>
        <p:nvSpPr>
          <p:cNvPr id="179" name="Hi, I'm Mark, blending experiences as a veteran, retail manager, and aspiring software developer. My downtime is filled with exploring new knowledge on YouTube, CrossFit workouts, and gaming adventures in Apex Legends."/>
          <p:cNvSpPr txBox="1"/>
          <p:nvPr/>
        </p:nvSpPr>
        <p:spPr>
          <a:xfrm>
            <a:off x="449812" y="8022766"/>
            <a:ext cx="23484377" cy="10392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defTabSz="2438400">
              <a:lnSpc>
                <a:spcPct val="90000"/>
              </a:lnSpc>
              <a:spcBef>
                <a:spcPts val="0"/>
              </a:spcBef>
              <a:defRPr sz="3000" spc="-29">
                <a:latin typeface="+mn-lt"/>
                <a:ea typeface="+mn-ea"/>
                <a:cs typeface="+mn-cs"/>
                <a:sym typeface="Produkt Extralight"/>
              </a:defRPr>
            </a:lvl1pPr>
          </a:lstStyle>
          <a:p>
            <a:r>
              <a:t>Hi, I'm Mark, blending experiences as a veteran, retail manager, and aspiring software developer. My downtime is filled with exploring new knowledge on YouTube, CrossFit workouts, and gaming adventures in Apex Legends.</a:t>
            </a:r>
          </a:p>
        </p:txBody>
      </p:sp>
      <p:sp>
        <p:nvSpPr>
          <p:cNvPr id="180" name="I’m Morgan. I have a Bachelor’s Degree in English and Psychology. Last year I discovered an interest in Software Development and decided to pursue it. I enjoy running, reading, and spending lots of time in and around water."/>
          <p:cNvSpPr txBox="1"/>
          <p:nvPr/>
        </p:nvSpPr>
        <p:spPr>
          <a:xfrm>
            <a:off x="502236" y="5685789"/>
            <a:ext cx="22101500" cy="111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3000"/>
            </a:lvl1pPr>
          </a:lstStyle>
          <a:p>
            <a:r>
              <a:t>I’m Morgan. I have a Bachelor’s Degree in English and Psychology. Last year I discovered an interest in Software Development and decided to pursue it. I enjoy running, reading, and spending lots of time in and around water. </a:t>
            </a:r>
          </a:p>
        </p:txBody>
      </p:sp>
      <p:sp>
        <p:nvSpPr>
          <p:cNvPr id="181" name="Alondra Jimenez Contreras:"/>
          <p:cNvSpPr txBox="1"/>
          <p:nvPr/>
        </p:nvSpPr>
        <p:spPr>
          <a:xfrm>
            <a:off x="407449" y="9277984"/>
            <a:ext cx="7068313" cy="769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atin typeface="Graphik"/>
                <a:ea typeface="Graphik"/>
                <a:cs typeface="Graphik"/>
                <a:sym typeface="Graphik"/>
              </a:defRPr>
            </a:lvl1pPr>
          </a:lstStyle>
          <a:p>
            <a:r>
              <a:t>Alondra Jimenez Contreras:</a:t>
            </a:r>
          </a:p>
        </p:txBody>
      </p:sp>
      <p:sp>
        <p:nvSpPr>
          <p:cNvPr id="182" name="I’m Alondra from Ohio, I'm a quality call analyst, I enjoy learning how things work, and problem solving, youtube has been a great resource I enjoy spending time with my family in my downtime."/>
          <p:cNvSpPr txBox="1"/>
          <p:nvPr/>
        </p:nvSpPr>
        <p:spPr>
          <a:xfrm>
            <a:off x="549423" y="10161269"/>
            <a:ext cx="23925277" cy="1485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spcBef>
                <a:spcPts val="0"/>
              </a:spcBef>
              <a:defRPr sz="3000" spc="-29">
                <a:latin typeface="+mn-lt"/>
                <a:ea typeface="+mn-ea"/>
                <a:cs typeface="+mn-cs"/>
                <a:sym typeface="Produkt Extralight"/>
              </a:defRPr>
            </a:lvl1pPr>
          </a:lstStyle>
          <a:p>
            <a:r>
              <a:t>I’m Alondra from Ohio, I'm a quality call analyst, I enjoy learning how things work, and problem solving, youtube has been a great resource I enjoy spending time with my family in my downtime.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Willson Financial Case Study Description"/>
          <p:cNvSpPr txBox="1">
            <a:spLocks noGrp="1"/>
          </p:cNvSpPr>
          <p:nvPr>
            <p:ph type="title"/>
          </p:nvPr>
        </p:nvSpPr>
        <p:spPr>
          <a:prstGeom prst="rect">
            <a:avLst/>
          </a:prstGeom>
        </p:spPr>
        <p:txBody>
          <a:bodyPr/>
          <a:lstStyle>
            <a:lvl1pPr defTabSz="2267711">
              <a:defRPr sz="9300" spc="-93"/>
            </a:lvl1pPr>
          </a:lstStyle>
          <a:p>
            <a:r>
              <a:t>Willson Financial Case Study Description</a:t>
            </a:r>
          </a:p>
        </p:txBody>
      </p:sp>
      <p:sp>
        <p:nvSpPr>
          <p:cNvPr id="185" name="Jake and Ned Willson decided to open a financial advising and management company in their small town in New Mexico. They had an interest in serving the community of farmers and ranchers and those who are considering retiring soon. After obtaining their C"/>
          <p:cNvSpPr txBox="1"/>
          <p:nvPr/>
        </p:nvSpPr>
        <p:spPr>
          <a:xfrm>
            <a:off x="1265972" y="2960992"/>
            <a:ext cx="22231205" cy="4808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Jake and Ned Willson decided to open a financial advising and management company in their small town in New Mexico. They had an interest in serving the community of farmers and ranchers and those who are considering retiring soon. After obtaining their CFAs and registering the company with the SEC, they hired Phoenix Two Star and June Santos. With the success of their business at the end of the year, Jake and Ned were wondering if they should change their billing structure. They took a look at their client list, assets, amount of transactions and their current billing structure in order to evaluate this possibility.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ERD"/>
          <p:cNvSpPr txBox="1">
            <a:spLocks noGrp="1"/>
          </p:cNvSpPr>
          <p:nvPr>
            <p:ph type="title"/>
          </p:nvPr>
        </p:nvSpPr>
        <p:spPr>
          <a:prstGeom prst="rect">
            <a:avLst/>
          </a:prstGeom>
        </p:spPr>
        <p:txBody>
          <a:bodyPr/>
          <a:lstStyle>
            <a:lvl1pPr defTabSz="2316479">
              <a:defRPr sz="9500" spc="-95"/>
            </a:lvl1pPr>
          </a:lstStyle>
          <a:p>
            <a:r>
              <a:t>ERD</a:t>
            </a:r>
          </a:p>
        </p:txBody>
      </p:sp>
      <p:sp>
        <p:nvSpPr>
          <p:cNvPr id="188" name="Text"/>
          <p:cNvSpPr txBox="1"/>
          <p:nvPr/>
        </p:nvSpPr>
        <p:spPr>
          <a:xfrm>
            <a:off x="8166099" y="4400549"/>
            <a:ext cx="127001" cy="35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r" defTabSz="457200">
              <a:spcBef>
                <a:spcPts val="0"/>
              </a:spcBef>
              <a:defRPr sz="800">
                <a:latin typeface="Tahoma"/>
                <a:ea typeface="Tahoma"/>
                <a:cs typeface="Tahoma"/>
                <a:sym typeface="Tahoma"/>
              </a:defRPr>
            </a:pPr>
            <a:endParaRPr/>
          </a:p>
        </p:txBody>
      </p:sp>
      <p:pic>
        <p:nvPicPr>
          <p:cNvPr id="189" name="Screenshot 2023-12-03 at 6.01.30 PM.png" descr="Screenshot 2023-12-03 at 6.01.30 PM.png"/>
          <p:cNvPicPr>
            <a:picLocks noChangeAspect="1"/>
          </p:cNvPicPr>
          <p:nvPr/>
        </p:nvPicPr>
        <p:blipFill>
          <a:blip r:embed="rId2"/>
          <a:stretch>
            <a:fillRect/>
          </a:stretch>
        </p:blipFill>
        <p:spPr>
          <a:xfrm>
            <a:off x="1170306" y="2804685"/>
            <a:ext cx="14873752" cy="8106630"/>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port Descriptions"/>
          <p:cNvSpPr txBox="1">
            <a:spLocks noGrp="1"/>
          </p:cNvSpPr>
          <p:nvPr>
            <p:ph type="title"/>
          </p:nvPr>
        </p:nvSpPr>
        <p:spPr>
          <a:prstGeom prst="rect">
            <a:avLst/>
          </a:prstGeom>
        </p:spPr>
        <p:txBody>
          <a:bodyPr/>
          <a:lstStyle>
            <a:lvl1pPr defTabSz="2316479">
              <a:defRPr sz="9500" spc="-95"/>
            </a:lvl1pPr>
          </a:lstStyle>
          <a:p>
            <a:r>
              <a:t>Report Descriptions</a:t>
            </a:r>
          </a:p>
        </p:txBody>
      </p:sp>
      <p:sp>
        <p:nvSpPr>
          <p:cNvPr id="192" name="The system can generate a New Clients Report, Asset Overview for a Specific Client Report and a Transaction Report for a Specific Client."/>
          <p:cNvSpPr txBox="1"/>
          <p:nvPr/>
        </p:nvSpPr>
        <p:spPr>
          <a:xfrm>
            <a:off x="1285476" y="2629514"/>
            <a:ext cx="23140069" cy="1442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The system can generate a New Clients Report, Asset Overview for a Specific Client Report and a Transaction Report for a Specific Client. </a:t>
            </a:r>
          </a:p>
        </p:txBody>
      </p:sp>
      <p:sp>
        <p:nvSpPr>
          <p:cNvPr id="193" name="New Clients Report :…"/>
          <p:cNvSpPr txBox="1"/>
          <p:nvPr/>
        </p:nvSpPr>
        <p:spPr>
          <a:xfrm>
            <a:off x="1130634" y="4377649"/>
            <a:ext cx="15361814" cy="25866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2438400">
              <a:lnSpc>
                <a:spcPct val="90000"/>
              </a:lnSpc>
              <a:spcBef>
                <a:spcPts val="0"/>
              </a:spcBef>
              <a:defRPr sz="2500" spc="-25">
                <a:latin typeface="+mn-lt"/>
                <a:ea typeface="+mn-ea"/>
                <a:cs typeface="+mn-cs"/>
                <a:sym typeface="Produkt Extralight"/>
              </a:defRPr>
            </a:pPr>
            <a:r>
              <a:t> New Clients Report :</a:t>
            </a:r>
            <a:endParaRPr>
              <a:latin typeface="Helvetica"/>
              <a:ea typeface="Helvetica"/>
              <a:cs typeface="Helvetica"/>
              <a:sym typeface="Helvetica"/>
            </a:endParaRPr>
          </a:p>
          <a:p>
            <a:pPr defTabSz="2438400">
              <a:lnSpc>
                <a:spcPct val="90000"/>
              </a:lnSpc>
              <a:spcBef>
                <a:spcPts val="0"/>
              </a:spcBef>
              <a:defRPr sz="2500" spc="-25">
                <a:latin typeface="+mn-lt"/>
                <a:ea typeface="+mn-ea"/>
                <a:cs typeface="+mn-cs"/>
                <a:sym typeface="Produkt Extralight"/>
              </a:defRPr>
            </a:pPr>
            <a:r>
              <a:t> </a:t>
            </a:r>
            <a:endParaRPr>
              <a:latin typeface="Helvetica"/>
              <a:ea typeface="Helvetica"/>
              <a:cs typeface="Helvetica"/>
              <a:sym typeface="Helvetica"/>
            </a:endParaRPr>
          </a:p>
          <a:p>
            <a:pPr defTabSz="2438400">
              <a:lnSpc>
                <a:spcPct val="90000"/>
              </a:lnSpc>
              <a:spcBef>
                <a:spcPts val="0"/>
              </a:spcBef>
              <a:defRPr sz="2500" spc="-25">
                <a:latin typeface="+mn-lt"/>
                <a:ea typeface="+mn-ea"/>
                <a:cs typeface="+mn-cs"/>
                <a:sym typeface="Produkt Extralight"/>
              </a:defRPr>
            </a:pPr>
            <a:r>
              <a:t>-  Objective: To provide a breakdown of new clients added in the current year. </a:t>
            </a:r>
            <a:endParaRPr>
              <a:latin typeface="Helvetica"/>
              <a:ea typeface="Helvetica"/>
              <a:cs typeface="Helvetica"/>
              <a:sym typeface="Helvetica"/>
            </a:endParaRPr>
          </a:p>
          <a:p>
            <a:pPr defTabSz="2438400">
              <a:lnSpc>
                <a:spcPct val="90000"/>
              </a:lnSpc>
              <a:spcBef>
                <a:spcPts val="0"/>
              </a:spcBef>
              <a:defRPr sz="2500" spc="-25">
                <a:latin typeface="+mn-lt"/>
                <a:ea typeface="+mn-ea"/>
                <a:cs typeface="+mn-cs"/>
                <a:sym typeface="Produkt Extralight"/>
              </a:defRPr>
            </a:pPr>
            <a:r>
              <a:t>-  Data: Client details, number of assets, and total asset value. </a:t>
            </a:r>
            <a:endParaRPr>
              <a:latin typeface="Helvetica"/>
              <a:ea typeface="Helvetica"/>
              <a:cs typeface="Helvetica"/>
              <a:sym typeface="Helvetica"/>
            </a:endParaRPr>
          </a:p>
          <a:p>
            <a:pPr defTabSz="2438400">
              <a:lnSpc>
                <a:spcPct val="90000"/>
              </a:lnSpc>
              <a:spcBef>
                <a:spcPts val="0"/>
              </a:spcBef>
              <a:defRPr sz="2500" spc="-25">
                <a:latin typeface="+mn-lt"/>
                <a:ea typeface="+mn-ea"/>
                <a:cs typeface="+mn-cs"/>
                <a:sym typeface="Produkt Extralight"/>
              </a:defRPr>
            </a:pPr>
            <a:r>
              <a:t>-  Functionality: The report lists each new client with their ID, name, date added, number of assets, and total asset value. </a:t>
            </a:r>
            <a:endParaRPr sz="1200" spc="-12">
              <a:latin typeface="Helvetica"/>
              <a:ea typeface="Helvetica"/>
              <a:cs typeface="Helvetica"/>
              <a:sym typeface="Helvetica"/>
            </a:endParaRPr>
          </a:p>
          <a:p>
            <a:pPr defTabSz="457200">
              <a:spcBef>
                <a:spcPts val="0"/>
              </a:spcBef>
              <a:defRPr sz="1600">
                <a:solidFill>
                  <a:srgbClr val="000000">
                    <a:alpha val="84706"/>
                  </a:srgbClr>
                </a:solidFill>
                <a:latin typeface="Times New Roman"/>
                <a:ea typeface="Times New Roman"/>
                <a:cs typeface="Times New Roman"/>
                <a:sym typeface="Times New Roman"/>
              </a:defRPr>
            </a:pPr>
            <a:r>
              <a:t> </a:t>
            </a:r>
          </a:p>
        </p:txBody>
      </p:sp>
      <p:sp>
        <p:nvSpPr>
          <p:cNvPr id="194" name="Asset Overview :…"/>
          <p:cNvSpPr txBox="1"/>
          <p:nvPr/>
        </p:nvSpPr>
        <p:spPr>
          <a:xfrm>
            <a:off x="1085489" y="6962105"/>
            <a:ext cx="15954376" cy="2174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2438400">
              <a:lnSpc>
                <a:spcPct val="90000"/>
              </a:lnSpc>
              <a:spcBef>
                <a:spcPts val="0"/>
              </a:spcBef>
              <a:defRPr sz="2500" spc="-25">
                <a:latin typeface="+mn-lt"/>
                <a:ea typeface="+mn-ea"/>
                <a:cs typeface="+mn-cs"/>
                <a:sym typeface="Produkt Extralight"/>
              </a:defRPr>
            </a:pPr>
            <a:r>
              <a:t>Asset Overview :</a:t>
            </a:r>
            <a:endParaRPr>
              <a:latin typeface="Helvetica"/>
              <a:ea typeface="Helvetica"/>
              <a:cs typeface="Helvetica"/>
              <a:sym typeface="Helvetica"/>
            </a:endParaRPr>
          </a:p>
          <a:p>
            <a:pPr defTabSz="2438400">
              <a:lnSpc>
                <a:spcPct val="90000"/>
              </a:lnSpc>
              <a:spcBef>
                <a:spcPts val="0"/>
              </a:spcBef>
              <a:defRPr sz="2500" spc="-25">
                <a:latin typeface="+mn-lt"/>
                <a:ea typeface="+mn-ea"/>
                <a:cs typeface="+mn-cs"/>
                <a:sym typeface="Produkt Extralight"/>
              </a:defRPr>
            </a:pPr>
            <a:endParaRPr>
              <a:latin typeface="Helvetica"/>
              <a:ea typeface="Helvetica"/>
              <a:cs typeface="Helvetica"/>
              <a:sym typeface="Helvetica"/>
            </a:endParaRPr>
          </a:p>
          <a:p>
            <a:pPr marL="285750" indent="-285750" defTabSz="2438400">
              <a:lnSpc>
                <a:spcPct val="90000"/>
              </a:lnSpc>
              <a:spcBef>
                <a:spcPts val="0"/>
              </a:spcBef>
              <a:buSzPct val="100000"/>
              <a:buChar char="-"/>
              <a:defRPr sz="2500" spc="-25">
                <a:latin typeface="+mn-lt"/>
                <a:ea typeface="+mn-ea"/>
                <a:cs typeface="+mn-cs"/>
                <a:sym typeface="Produkt Extralight"/>
              </a:defRPr>
            </a:pPr>
            <a:r>
              <a:t>Objective: To provide a detailed overview of a specific client's assets. </a:t>
            </a:r>
            <a:endParaRPr>
              <a:latin typeface="Helvetica"/>
              <a:ea typeface="Helvetica"/>
              <a:cs typeface="Helvetica"/>
              <a:sym typeface="Helvetica"/>
            </a:endParaRPr>
          </a:p>
          <a:p>
            <a:pPr marL="285750" indent="-285750" defTabSz="2438400">
              <a:lnSpc>
                <a:spcPct val="90000"/>
              </a:lnSpc>
              <a:spcBef>
                <a:spcPts val="0"/>
              </a:spcBef>
              <a:buSzPct val="100000"/>
              <a:buChar char="-"/>
              <a:defRPr sz="2500" spc="-25">
                <a:latin typeface="+mn-lt"/>
                <a:ea typeface="+mn-ea"/>
                <a:cs typeface="+mn-cs"/>
                <a:sym typeface="Produkt Extralight"/>
              </a:defRPr>
            </a:pPr>
            <a:r>
              <a:t>Data: Asset type, ID, and value. </a:t>
            </a:r>
            <a:endParaRPr>
              <a:latin typeface="Helvetica"/>
              <a:ea typeface="Helvetica"/>
              <a:cs typeface="Helvetica"/>
              <a:sym typeface="Helvetica"/>
            </a:endParaRPr>
          </a:p>
          <a:p>
            <a:pPr marL="285750" indent="-285750" defTabSz="2438400">
              <a:lnSpc>
                <a:spcPct val="90000"/>
              </a:lnSpc>
              <a:spcBef>
                <a:spcPts val="0"/>
              </a:spcBef>
              <a:buSzPct val="100000"/>
              <a:buChar char="-"/>
              <a:defRPr sz="2500" spc="-25">
                <a:latin typeface="+mn-lt"/>
                <a:ea typeface="+mn-ea"/>
                <a:cs typeface="+mn-cs"/>
                <a:sym typeface="Produkt Extralight"/>
              </a:defRPr>
            </a:pPr>
            <a:r>
              <a:t>Functionality: The report lists all assets for a given client, including the total and average value of these assets. </a:t>
            </a:r>
            <a:endParaRPr sz="1200" spc="-12">
              <a:latin typeface="Helvetica"/>
              <a:ea typeface="Helvetica"/>
              <a:cs typeface="Helvetica"/>
              <a:sym typeface="Helvetica"/>
            </a:endParaRPr>
          </a:p>
          <a:p>
            <a:pPr defTabSz="457200">
              <a:spcBef>
                <a:spcPts val="0"/>
              </a:spcBef>
              <a:defRPr sz="1600">
                <a:solidFill>
                  <a:srgbClr val="000000">
                    <a:alpha val="84706"/>
                  </a:srgbClr>
                </a:solidFill>
                <a:latin typeface="Times New Roman"/>
                <a:ea typeface="Times New Roman"/>
                <a:cs typeface="Times New Roman"/>
                <a:sym typeface="Times New Roman"/>
              </a:defRPr>
            </a:pPr>
            <a:r>
              <a:t> </a:t>
            </a:r>
          </a:p>
        </p:txBody>
      </p:sp>
      <p:sp>
        <p:nvSpPr>
          <p:cNvPr id="195" name="Transaction Report…"/>
          <p:cNvSpPr txBox="1"/>
          <p:nvPr/>
        </p:nvSpPr>
        <p:spPr>
          <a:xfrm>
            <a:off x="984336" y="9375044"/>
            <a:ext cx="16657956" cy="2027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2438400">
              <a:lnSpc>
                <a:spcPct val="90000"/>
              </a:lnSpc>
              <a:spcBef>
                <a:spcPts val="0"/>
              </a:spcBef>
              <a:defRPr sz="2500" spc="-25">
                <a:latin typeface="+mn-lt"/>
                <a:ea typeface="+mn-ea"/>
                <a:cs typeface="+mn-cs"/>
                <a:sym typeface="Produkt Extralight"/>
              </a:defRPr>
            </a:pPr>
            <a:r>
              <a:t>Transaction Report </a:t>
            </a:r>
            <a:endParaRPr>
              <a:latin typeface="Helvetica"/>
              <a:ea typeface="Helvetica"/>
              <a:cs typeface="Helvetica"/>
              <a:sym typeface="Helvetica"/>
            </a:endParaRPr>
          </a:p>
          <a:p>
            <a:pPr defTabSz="2438400">
              <a:lnSpc>
                <a:spcPct val="90000"/>
              </a:lnSpc>
              <a:spcBef>
                <a:spcPts val="0"/>
              </a:spcBef>
              <a:defRPr sz="2500" spc="-25">
                <a:latin typeface="+mn-lt"/>
                <a:ea typeface="+mn-ea"/>
                <a:cs typeface="+mn-cs"/>
                <a:sym typeface="Produkt Extralight"/>
              </a:defRPr>
            </a:pPr>
            <a:r>
              <a:t> </a:t>
            </a:r>
            <a:endParaRPr>
              <a:latin typeface="Helvetica"/>
              <a:ea typeface="Helvetica"/>
              <a:cs typeface="Helvetica"/>
              <a:sym typeface="Helvetica"/>
            </a:endParaRPr>
          </a:p>
          <a:p>
            <a:pPr defTabSz="2438400">
              <a:lnSpc>
                <a:spcPct val="90000"/>
              </a:lnSpc>
              <a:spcBef>
                <a:spcPts val="0"/>
              </a:spcBef>
              <a:defRPr sz="2500" spc="-25">
                <a:latin typeface="+mn-lt"/>
                <a:ea typeface="+mn-ea"/>
                <a:cs typeface="+mn-cs"/>
                <a:sym typeface="Produkt Extralight"/>
              </a:defRPr>
            </a:pPr>
            <a:r>
              <a:t>-   Objective: To detail the transactions of a specific client. </a:t>
            </a:r>
            <a:endParaRPr>
              <a:latin typeface="Helvetica"/>
              <a:ea typeface="Helvetica"/>
              <a:cs typeface="Helvetica"/>
              <a:sym typeface="Helvetica"/>
            </a:endParaRPr>
          </a:p>
          <a:p>
            <a:pPr marL="285750" indent="-285750" defTabSz="2438400">
              <a:lnSpc>
                <a:spcPct val="90000"/>
              </a:lnSpc>
              <a:spcBef>
                <a:spcPts val="0"/>
              </a:spcBef>
              <a:buSzPct val="100000"/>
              <a:buChar char="-"/>
              <a:defRPr sz="2500" spc="-25">
                <a:latin typeface="+mn-lt"/>
                <a:ea typeface="+mn-ea"/>
                <a:cs typeface="+mn-cs"/>
                <a:sym typeface="Produkt Extralight"/>
              </a:defRPr>
            </a:pPr>
            <a:r>
              <a:t>Data: Transaction date, number, and amount. </a:t>
            </a:r>
            <a:endParaRPr>
              <a:latin typeface="Helvetica"/>
              <a:ea typeface="Helvetica"/>
              <a:cs typeface="Helvetica"/>
              <a:sym typeface="Helvetica"/>
            </a:endParaRPr>
          </a:p>
          <a:p>
            <a:pPr marL="285750" indent="-285750" defTabSz="2438400">
              <a:lnSpc>
                <a:spcPct val="90000"/>
              </a:lnSpc>
              <a:spcBef>
                <a:spcPts val="0"/>
              </a:spcBef>
              <a:buSzPct val="100000"/>
              <a:buChar char="-"/>
              <a:defRPr sz="2500" spc="-25">
                <a:latin typeface="+mn-lt"/>
                <a:ea typeface="+mn-ea"/>
                <a:cs typeface="+mn-cs"/>
                <a:sym typeface="Produkt Extralight"/>
              </a:defRPr>
            </a:pPr>
            <a:r>
              <a:t> Functionality: The report lists all transactions for a given client, including the total value and count of transactions.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port Results"/>
          <p:cNvSpPr txBox="1">
            <a:spLocks noGrp="1"/>
          </p:cNvSpPr>
          <p:nvPr>
            <p:ph type="title"/>
          </p:nvPr>
        </p:nvSpPr>
        <p:spPr>
          <a:prstGeom prst="rect">
            <a:avLst/>
          </a:prstGeom>
        </p:spPr>
        <p:txBody>
          <a:bodyPr/>
          <a:lstStyle>
            <a:lvl1pPr defTabSz="2316479">
              <a:defRPr sz="9500" spc="-95"/>
            </a:lvl1pPr>
          </a:lstStyle>
          <a:p>
            <a:r>
              <a:t>Report Results</a:t>
            </a:r>
          </a:p>
        </p:txBody>
      </p:sp>
      <p:pic>
        <p:nvPicPr>
          <p:cNvPr id="198" name="unknown.png" descr="unknown.png"/>
          <p:cNvPicPr>
            <a:picLocks noChangeAspect="1"/>
          </p:cNvPicPr>
          <p:nvPr/>
        </p:nvPicPr>
        <p:blipFill>
          <a:blip r:embed="rId2"/>
          <a:stretch>
            <a:fillRect/>
          </a:stretch>
        </p:blipFill>
        <p:spPr>
          <a:xfrm>
            <a:off x="1116711" y="3782563"/>
            <a:ext cx="10160001" cy="4051301"/>
          </a:xfrm>
          <a:prstGeom prst="rect">
            <a:avLst/>
          </a:prstGeom>
          <a:ln w="12700">
            <a:miter lim="400000"/>
          </a:ln>
        </p:spPr>
      </p:pic>
      <p:sp>
        <p:nvSpPr>
          <p:cNvPr id="199" name="Text"/>
          <p:cNvSpPr txBox="1"/>
          <p:nvPr/>
        </p:nvSpPr>
        <p:spPr>
          <a:xfrm>
            <a:off x="1116711" y="3062218"/>
            <a:ext cx="127001"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457200">
              <a:spcBef>
                <a:spcPts val="0"/>
              </a:spcBef>
              <a:defRPr sz="1200">
                <a:solidFill>
                  <a:srgbClr val="000000">
                    <a:alpha val="84706"/>
                  </a:srgbClr>
                </a:solidFill>
                <a:latin typeface="Helvetica"/>
                <a:ea typeface="Helvetica"/>
                <a:cs typeface="Helvetica"/>
                <a:sym typeface="Helvetica"/>
              </a:defRPr>
            </a:pPr>
            <a:endParaRPr/>
          </a:p>
          <a:p>
            <a:pPr defTabSz="457200">
              <a:spcBef>
                <a:spcPts val="0"/>
              </a:spcBef>
              <a:defRPr sz="1200">
                <a:solidFill>
                  <a:srgbClr val="000000">
                    <a:alpha val="84706"/>
                  </a:srgbClr>
                </a:solidFill>
                <a:latin typeface="Helvetica"/>
                <a:ea typeface="Helvetica"/>
                <a:cs typeface="Helvetica"/>
                <a:sym typeface="Helvetica"/>
              </a:defRPr>
            </a:pPr>
            <a:endParaRPr/>
          </a:p>
        </p:txBody>
      </p:sp>
      <p:pic>
        <p:nvPicPr>
          <p:cNvPr id="200" name="unknown.png" descr="unknown.png"/>
          <p:cNvPicPr>
            <a:picLocks noChangeAspect="1"/>
          </p:cNvPicPr>
          <p:nvPr/>
        </p:nvPicPr>
        <p:blipFill>
          <a:blip r:embed="rId3"/>
          <a:stretch>
            <a:fillRect/>
          </a:stretch>
        </p:blipFill>
        <p:spPr>
          <a:xfrm>
            <a:off x="1019887" y="9292327"/>
            <a:ext cx="7747001" cy="3860801"/>
          </a:xfrm>
          <a:prstGeom prst="rect">
            <a:avLst/>
          </a:prstGeom>
          <a:ln w="12700">
            <a:miter lim="400000"/>
          </a:ln>
        </p:spPr>
      </p:pic>
      <p:sp>
        <p:nvSpPr>
          <p:cNvPr id="201" name="Text"/>
          <p:cNvSpPr txBox="1"/>
          <p:nvPr/>
        </p:nvSpPr>
        <p:spPr>
          <a:xfrm>
            <a:off x="13650278" y="3062680"/>
            <a:ext cx="127001"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457200">
              <a:spcBef>
                <a:spcPts val="0"/>
              </a:spcBef>
              <a:defRPr sz="1200">
                <a:solidFill>
                  <a:srgbClr val="000000">
                    <a:alpha val="84706"/>
                  </a:srgbClr>
                </a:solidFill>
                <a:latin typeface="Helvetica"/>
                <a:ea typeface="Helvetica"/>
                <a:cs typeface="Helvetica"/>
                <a:sym typeface="Helvetica"/>
              </a:defRPr>
            </a:pPr>
            <a:endParaRPr/>
          </a:p>
          <a:p>
            <a:pPr defTabSz="457200">
              <a:spcBef>
                <a:spcPts val="0"/>
              </a:spcBef>
              <a:defRPr sz="1200">
                <a:solidFill>
                  <a:srgbClr val="000000">
                    <a:alpha val="84706"/>
                  </a:srgbClr>
                </a:solidFill>
                <a:latin typeface="Helvetica"/>
                <a:ea typeface="Helvetica"/>
                <a:cs typeface="Helvetica"/>
                <a:sym typeface="Helvetica"/>
              </a:defRPr>
            </a:pPr>
            <a:endParaRPr/>
          </a:p>
        </p:txBody>
      </p:sp>
      <p:pic>
        <p:nvPicPr>
          <p:cNvPr id="202" name="unknown.png" descr="unknown.png"/>
          <p:cNvPicPr>
            <a:picLocks noChangeAspect="1"/>
          </p:cNvPicPr>
          <p:nvPr/>
        </p:nvPicPr>
        <p:blipFill>
          <a:blip r:embed="rId4"/>
          <a:stretch>
            <a:fillRect/>
          </a:stretch>
        </p:blipFill>
        <p:spPr>
          <a:xfrm>
            <a:off x="16358673" y="3584343"/>
            <a:ext cx="6832601" cy="6959601"/>
          </a:xfrm>
          <a:prstGeom prst="rect">
            <a:avLst/>
          </a:prstGeom>
          <a:ln w="12700">
            <a:miter lim="400000"/>
          </a:ln>
        </p:spPr>
      </p:pic>
      <p:sp>
        <p:nvSpPr>
          <p:cNvPr id="203" name="Text"/>
          <p:cNvSpPr txBox="1"/>
          <p:nvPr/>
        </p:nvSpPr>
        <p:spPr>
          <a:xfrm>
            <a:off x="12472399" y="6086761"/>
            <a:ext cx="127001"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457200">
              <a:spcBef>
                <a:spcPts val="0"/>
              </a:spcBef>
              <a:defRPr sz="1200">
                <a:solidFill>
                  <a:srgbClr val="000000">
                    <a:alpha val="84706"/>
                  </a:srgbClr>
                </a:solidFill>
                <a:latin typeface="Helvetica"/>
                <a:ea typeface="Helvetica"/>
                <a:cs typeface="Helvetica"/>
                <a:sym typeface="Helvetica"/>
              </a:defRPr>
            </a:pPr>
            <a:endParaRPr/>
          </a:p>
          <a:p>
            <a:pPr defTabSz="457200">
              <a:spcBef>
                <a:spcPts val="0"/>
              </a:spcBef>
              <a:defRPr sz="1200">
                <a:solidFill>
                  <a:srgbClr val="000000">
                    <a:alpha val="84706"/>
                  </a:srgbClr>
                </a:solidFill>
                <a:latin typeface="Helvetica"/>
                <a:ea typeface="Helvetica"/>
                <a:cs typeface="Helvetica"/>
                <a:sym typeface="Helvetica"/>
              </a:defRPr>
            </a:pPr>
            <a:endParaRPr/>
          </a:p>
        </p:txBody>
      </p:sp>
      <p:sp>
        <p:nvSpPr>
          <p:cNvPr id="204" name="New Clients Report:"/>
          <p:cNvSpPr txBox="1"/>
          <p:nvPr/>
        </p:nvSpPr>
        <p:spPr>
          <a:xfrm>
            <a:off x="1094656" y="2668521"/>
            <a:ext cx="4641597" cy="769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New Clients Report:</a:t>
            </a:r>
          </a:p>
        </p:txBody>
      </p:sp>
      <p:sp>
        <p:nvSpPr>
          <p:cNvPr id="205" name="Asset Overview Report:"/>
          <p:cNvSpPr txBox="1"/>
          <p:nvPr/>
        </p:nvSpPr>
        <p:spPr>
          <a:xfrm>
            <a:off x="1023565" y="8178285"/>
            <a:ext cx="5458969" cy="769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Asset Overview Report:</a:t>
            </a:r>
          </a:p>
        </p:txBody>
      </p:sp>
      <p:sp>
        <p:nvSpPr>
          <p:cNvPr id="206" name="Transaction Report:"/>
          <p:cNvSpPr txBox="1"/>
          <p:nvPr/>
        </p:nvSpPr>
        <p:spPr>
          <a:xfrm>
            <a:off x="16331694" y="2437764"/>
            <a:ext cx="4631945" cy="769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Transaction Report: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ase Study Assumptions"/>
          <p:cNvSpPr txBox="1">
            <a:spLocks noGrp="1"/>
          </p:cNvSpPr>
          <p:nvPr>
            <p:ph type="title"/>
          </p:nvPr>
        </p:nvSpPr>
        <p:spPr>
          <a:prstGeom prst="rect">
            <a:avLst/>
          </a:prstGeom>
        </p:spPr>
        <p:txBody>
          <a:bodyPr/>
          <a:lstStyle>
            <a:lvl1pPr defTabSz="2316479">
              <a:defRPr sz="9500" spc="-95"/>
            </a:lvl1pPr>
          </a:lstStyle>
          <a:p>
            <a:r>
              <a:t>Case Study Assumptions</a:t>
            </a:r>
          </a:p>
        </p:txBody>
      </p:sp>
      <p:sp>
        <p:nvSpPr>
          <p:cNvPr id="209" name="The Company only has one location."/>
          <p:cNvSpPr txBox="1">
            <a:spLocks noGrp="1"/>
          </p:cNvSpPr>
          <p:nvPr>
            <p:ph type="body" idx="1"/>
          </p:nvPr>
        </p:nvSpPr>
        <p:spPr>
          <a:xfrm>
            <a:off x="1206500" y="2729994"/>
            <a:ext cx="21971001" cy="8256012"/>
          </a:xfrm>
          <a:prstGeom prst="rect">
            <a:avLst/>
          </a:prstGeom>
        </p:spPr>
        <p:txBody>
          <a:bodyPr/>
          <a:lstStyle/>
          <a:p>
            <a:r>
              <a:t>The Company only has one location.</a:t>
            </a:r>
          </a:p>
        </p:txBody>
      </p:sp>
    </p:spTree>
  </p:cSld>
  <p:clrMapOvr>
    <a:masterClrMapping/>
  </p:clrMapOvr>
  <p:transition spd="med"/>
</p:sld>
</file>

<file path=ppt/theme/theme1.xml><?xml version="1.0" encoding="utf-8"?>
<a:theme xmlns:a="http://schemas.openxmlformats.org/drawingml/2006/main" name="36_DynamicWavesLight">
  <a:themeElements>
    <a:clrScheme name="36_DynamicWavesLight">
      <a:dk1>
        <a:srgbClr val="53585F"/>
      </a:dk1>
      <a:lt1>
        <a:srgbClr val="5F3E0C"/>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6_DynamicWavesLight">
  <a:themeElements>
    <a:clrScheme name="36_DynamicWaves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0bf52fc-94f2-4c08-9b02-41036e2f4e33">
      <Terms xmlns="http://schemas.microsoft.com/office/infopath/2007/PartnerControls"/>
    </lcf76f155ced4ddcb4097134ff3c332f>
    <TaxCatchAll xmlns="6eb467ae-77f9-4935-8a69-70f64514e24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BD3CF68136AA4CADDB4BA7EA44F3A1" ma:contentTypeVersion="9" ma:contentTypeDescription="Create a new document." ma:contentTypeScope="" ma:versionID="4f98003e6b3846977dcccceb7bd535d0">
  <xsd:schema xmlns:xsd="http://www.w3.org/2001/XMLSchema" xmlns:xs="http://www.w3.org/2001/XMLSchema" xmlns:p="http://schemas.microsoft.com/office/2006/metadata/properties" xmlns:ns2="30bf52fc-94f2-4c08-9b02-41036e2f4e33" xmlns:ns3="6eb467ae-77f9-4935-8a69-70f64514e244" targetNamespace="http://schemas.microsoft.com/office/2006/metadata/properties" ma:root="true" ma:fieldsID="be115e5b853fb477e1156cdb8cb1da76" ns2:_="" ns3:_="">
    <xsd:import namespace="30bf52fc-94f2-4c08-9b02-41036e2f4e33"/>
    <xsd:import namespace="6eb467ae-77f9-4935-8a69-70f64514e24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bf52fc-94f2-4c08-9b02-41036e2f4e33"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4b3b29b4-c9d7-4060-9033-20070191685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eb467ae-77f9-4935-8a69-70f64514e24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212adc6-9574-426d-a826-d67814b6a9d6}" ma:internalName="TaxCatchAll" ma:showField="CatchAllData" ma:web="6eb467ae-77f9-4935-8a69-70f64514e24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DDAA09-33FD-4064-AE1C-5A4906C2B9FC}">
  <ds:schemaRefs>
    <ds:schemaRef ds:uri="http://schemas.microsoft.com/office/2006/metadata/properties"/>
    <ds:schemaRef ds:uri="http://schemas.microsoft.com/office/infopath/2007/PartnerControls"/>
    <ds:schemaRef ds:uri="30bf52fc-94f2-4c08-9b02-41036e2f4e33"/>
    <ds:schemaRef ds:uri="6eb467ae-77f9-4935-8a69-70f64514e244"/>
  </ds:schemaRefs>
</ds:datastoreItem>
</file>

<file path=customXml/itemProps2.xml><?xml version="1.0" encoding="utf-8"?>
<ds:datastoreItem xmlns:ds="http://schemas.openxmlformats.org/officeDocument/2006/customXml" ds:itemID="{335496AF-6B9C-4240-B366-B12AD76D373A}">
  <ds:schemaRefs>
    <ds:schemaRef ds:uri="http://schemas.microsoft.com/sharepoint/v3/contenttype/forms"/>
  </ds:schemaRefs>
</ds:datastoreItem>
</file>

<file path=customXml/itemProps3.xml><?xml version="1.0" encoding="utf-8"?>
<ds:datastoreItem xmlns:ds="http://schemas.openxmlformats.org/officeDocument/2006/customXml" ds:itemID="{705AB45A-7BE0-48AB-8882-BB86BB689A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bf52fc-94f2-4c08-9b02-41036e2f4e33"/>
    <ds:schemaRef ds:uri="6eb467ae-77f9-4935-8a69-70f64514e2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36_DynamicWavesLight</vt:lpstr>
      <vt:lpstr>Group 3 Module 11.2 Presentation</vt:lpstr>
      <vt:lpstr>Group Introductions:</vt:lpstr>
      <vt:lpstr>Willson Financial Case Study Description</vt:lpstr>
      <vt:lpstr>ERD</vt:lpstr>
      <vt:lpstr>Report Descriptions</vt:lpstr>
      <vt:lpstr>Report Results</vt:lpstr>
      <vt:lpstr>Case Study 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Module 11.2 Presentation</dc:title>
  <cp:revision>1</cp:revision>
  <dcterms:modified xsi:type="dcterms:W3CDTF">2023-12-11T02:25:48Z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0x0101006CBD3CF68136AA4CADDB4BA7EA44F3A1</vt:lpwstr>
  </property>
</Properties>
</file>