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143893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237048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8575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4024330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3687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304762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2246423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428093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243956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60FAC3-BC55-43D6-8362-22361BB5AD3B}"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348706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0FAC3-BC55-43D6-8362-22361BB5AD3B}"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87461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0FAC3-BC55-43D6-8362-22361BB5AD3B}"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204265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60FAC3-BC55-43D6-8362-22361BB5AD3B}"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365481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0FAC3-BC55-43D6-8362-22361BB5AD3B}"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156026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60FAC3-BC55-43D6-8362-22361BB5AD3B}"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97328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60FAC3-BC55-43D6-8362-22361BB5AD3B}"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DF08-DC04-4B02-B6F3-ABFFFADCBC00}" type="slidenum">
              <a:rPr lang="en-US" smtClean="0"/>
              <a:t>‹#›</a:t>
            </a:fld>
            <a:endParaRPr lang="en-US"/>
          </a:p>
        </p:txBody>
      </p:sp>
    </p:spTree>
    <p:extLst>
      <p:ext uri="{BB962C8B-B14F-4D97-AF65-F5344CB8AC3E}">
        <p14:creationId xmlns:p14="http://schemas.microsoft.com/office/powerpoint/2010/main" val="234436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60FAC3-BC55-43D6-8362-22361BB5AD3B}" type="datetimeFigureOut">
              <a:rPr lang="en-US" smtClean="0"/>
              <a:t>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9EDF08-DC04-4B02-B6F3-ABFFFADCBC00}" type="slidenum">
              <a:rPr lang="en-US" smtClean="0"/>
              <a:t>‹#›</a:t>
            </a:fld>
            <a:endParaRPr lang="en-US"/>
          </a:p>
        </p:txBody>
      </p:sp>
    </p:spTree>
    <p:extLst>
      <p:ext uri="{BB962C8B-B14F-4D97-AF65-F5344CB8AC3E}">
        <p14:creationId xmlns:p14="http://schemas.microsoft.com/office/powerpoint/2010/main" val="3111800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9" name="Straight Connector 3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0F84F61A-8CFB-492D-8277-5814F836D496}"/>
              </a:ext>
            </a:extLst>
          </p:cNvPr>
          <p:cNvSpPr>
            <a:spLocks noGrp="1"/>
          </p:cNvSpPr>
          <p:nvPr>
            <p:ph type="subTitle" idx="1"/>
          </p:nvPr>
        </p:nvSpPr>
        <p:spPr>
          <a:xfrm>
            <a:off x="1507067" y="4050833"/>
            <a:ext cx="7766936" cy="1096899"/>
          </a:xfrm>
        </p:spPr>
        <p:txBody>
          <a:bodyPr>
            <a:normAutofit/>
          </a:bodyPr>
          <a:lstStyle/>
          <a:p>
            <a:r>
              <a:rPr lang="en-US" dirty="0"/>
              <a:t>Colin Hite </a:t>
            </a:r>
          </a:p>
          <a:p>
            <a:r>
              <a:rPr lang="en-US" dirty="0"/>
              <a:t>DGM - 4000</a:t>
            </a:r>
          </a:p>
        </p:txBody>
      </p:sp>
      <p:sp>
        <p:nvSpPr>
          <p:cNvPr id="2" name="Title 1">
            <a:extLst>
              <a:ext uri="{FF2B5EF4-FFF2-40B4-BE49-F238E27FC236}">
                <a16:creationId xmlns:a16="http://schemas.microsoft.com/office/drawing/2014/main" id="{983BD8EE-925D-4D73-82D3-E2050A613C1C}"/>
              </a:ext>
            </a:extLst>
          </p:cNvPr>
          <p:cNvSpPr>
            <a:spLocks noGrp="1"/>
          </p:cNvSpPr>
          <p:nvPr>
            <p:ph type="ctrTitle"/>
          </p:nvPr>
        </p:nvSpPr>
        <p:spPr>
          <a:xfrm>
            <a:off x="1507067" y="1397000"/>
            <a:ext cx="7766936" cy="2653836"/>
          </a:xfrm>
        </p:spPr>
        <p:txBody>
          <a:bodyPr>
            <a:normAutofit/>
          </a:bodyPr>
          <a:lstStyle/>
          <a:p>
            <a:r>
              <a:rPr lang="en-US"/>
              <a:t>Chapter 7 Documentary and Nonfiction Narrative</a:t>
            </a:r>
          </a:p>
        </p:txBody>
      </p:sp>
    </p:spTree>
    <p:extLst>
      <p:ext uri="{BB962C8B-B14F-4D97-AF65-F5344CB8AC3E}">
        <p14:creationId xmlns:p14="http://schemas.microsoft.com/office/powerpoint/2010/main" val="332868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03DC-3A72-465D-BF2E-F689CE7926FC}"/>
              </a:ext>
            </a:extLst>
          </p:cNvPr>
          <p:cNvSpPr>
            <a:spLocks noGrp="1"/>
          </p:cNvSpPr>
          <p:nvPr>
            <p:ph type="title"/>
          </p:nvPr>
        </p:nvSpPr>
        <p:spPr/>
        <p:txBody>
          <a:bodyPr>
            <a:normAutofit/>
          </a:bodyPr>
          <a:lstStyle/>
          <a:p>
            <a:r>
              <a:rPr lang="en-US" sz="6000" dirty="0"/>
              <a:t>Defining Documentary</a:t>
            </a:r>
          </a:p>
        </p:txBody>
      </p:sp>
      <p:sp>
        <p:nvSpPr>
          <p:cNvPr id="3" name="Content Placeholder 2">
            <a:extLst>
              <a:ext uri="{FF2B5EF4-FFF2-40B4-BE49-F238E27FC236}">
                <a16:creationId xmlns:a16="http://schemas.microsoft.com/office/drawing/2014/main" id="{C04261F3-3048-40BD-B485-908258D557BC}"/>
              </a:ext>
            </a:extLst>
          </p:cNvPr>
          <p:cNvSpPr>
            <a:spLocks noGrp="1"/>
          </p:cNvSpPr>
          <p:nvPr>
            <p:ph idx="1"/>
          </p:nvPr>
        </p:nvSpPr>
        <p:spPr/>
        <p:txBody>
          <a:bodyPr>
            <a:noAutofit/>
          </a:bodyPr>
          <a:lstStyle/>
          <a:p>
            <a:r>
              <a:rPr lang="en-US" sz="2400" dirty="0"/>
              <a:t>Document</a:t>
            </a:r>
          </a:p>
          <a:p>
            <a:r>
              <a:rPr lang="en-US" sz="2400" dirty="0"/>
              <a:t> - Teaching</a:t>
            </a:r>
          </a:p>
          <a:p>
            <a:r>
              <a:rPr lang="en-US" sz="2400" dirty="0"/>
              <a:t> - An Instruction</a:t>
            </a:r>
          </a:p>
          <a:p>
            <a:r>
              <a:rPr lang="en-US" sz="2400" dirty="0"/>
              <a:t> - A Warning</a:t>
            </a:r>
          </a:p>
          <a:p>
            <a:r>
              <a:rPr lang="en-US" sz="2400" dirty="0"/>
              <a:t>Seventeenth Century</a:t>
            </a:r>
          </a:p>
          <a:p>
            <a:r>
              <a:rPr lang="en-US" sz="2400" dirty="0"/>
              <a:t>Writing that furnishes evidence</a:t>
            </a:r>
          </a:p>
          <a:p>
            <a:r>
              <a:rPr lang="en-US" sz="2400" dirty="0"/>
              <a:t>Shipping manifests</a:t>
            </a:r>
          </a:p>
          <a:p>
            <a:r>
              <a:rPr lang="en-US" sz="2400" dirty="0"/>
              <a:t>Deeds</a:t>
            </a:r>
          </a:p>
          <a:p>
            <a:r>
              <a:rPr lang="en-US" sz="2400" dirty="0"/>
              <a:t>Contracts</a:t>
            </a:r>
          </a:p>
        </p:txBody>
      </p:sp>
    </p:spTree>
    <p:extLst>
      <p:ext uri="{BB962C8B-B14F-4D97-AF65-F5344CB8AC3E}">
        <p14:creationId xmlns:p14="http://schemas.microsoft.com/office/powerpoint/2010/main" val="298852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B24B-17F5-45F7-BB6A-0A3B061AE627}"/>
              </a:ext>
            </a:extLst>
          </p:cNvPr>
          <p:cNvSpPr>
            <a:spLocks noGrp="1"/>
          </p:cNvSpPr>
          <p:nvPr>
            <p:ph type="title"/>
          </p:nvPr>
        </p:nvSpPr>
        <p:spPr/>
        <p:txBody>
          <a:bodyPr>
            <a:normAutofit/>
          </a:bodyPr>
          <a:lstStyle/>
          <a:p>
            <a:r>
              <a:rPr lang="en-US" sz="5400" dirty="0"/>
              <a:t>News is not documentary</a:t>
            </a:r>
          </a:p>
        </p:txBody>
      </p:sp>
      <p:sp>
        <p:nvSpPr>
          <p:cNvPr id="3" name="Content Placeholder 2">
            <a:extLst>
              <a:ext uri="{FF2B5EF4-FFF2-40B4-BE49-F238E27FC236}">
                <a16:creationId xmlns:a16="http://schemas.microsoft.com/office/drawing/2014/main" id="{10BB3CD7-36CD-4670-BCE2-88BFBD763373}"/>
              </a:ext>
            </a:extLst>
          </p:cNvPr>
          <p:cNvSpPr>
            <a:spLocks noGrp="1"/>
          </p:cNvSpPr>
          <p:nvPr>
            <p:ph idx="1"/>
          </p:nvPr>
        </p:nvSpPr>
        <p:spPr/>
        <p:txBody>
          <a:bodyPr>
            <a:normAutofit/>
          </a:bodyPr>
          <a:lstStyle/>
          <a:p>
            <a:r>
              <a:rPr lang="en-US" sz="3200" dirty="0"/>
              <a:t>Staging</a:t>
            </a:r>
          </a:p>
          <a:p>
            <a:r>
              <a:rPr lang="en-US" sz="3200" dirty="0"/>
              <a:t>Editing</a:t>
            </a:r>
          </a:p>
          <a:p>
            <a:r>
              <a:rPr lang="en-US" sz="3200" dirty="0"/>
              <a:t>Filming</a:t>
            </a:r>
          </a:p>
          <a:p>
            <a:r>
              <a:rPr lang="en-US" sz="3200" dirty="0"/>
              <a:t>Reality</a:t>
            </a:r>
          </a:p>
          <a:p>
            <a:r>
              <a:rPr lang="en-US" sz="3200" dirty="0"/>
              <a:t>Actuality</a:t>
            </a:r>
          </a:p>
        </p:txBody>
      </p:sp>
    </p:spTree>
    <p:extLst>
      <p:ext uri="{BB962C8B-B14F-4D97-AF65-F5344CB8AC3E}">
        <p14:creationId xmlns:p14="http://schemas.microsoft.com/office/powerpoint/2010/main" val="380540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27C36-1438-426E-840A-E687689BB042}"/>
              </a:ext>
            </a:extLst>
          </p:cNvPr>
          <p:cNvSpPr>
            <a:spLocks noGrp="1"/>
          </p:cNvSpPr>
          <p:nvPr>
            <p:ph idx="1"/>
          </p:nvPr>
        </p:nvSpPr>
        <p:spPr/>
        <p:txBody>
          <a:bodyPr/>
          <a:lstStyle/>
          <a:p>
            <a:r>
              <a:rPr lang="en-US" sz="4000" dirty="0"/>
              <a:t>The essence of the documentary form is that it attempts to tell or show the truth in its totality</a:t>
            </a:r>
          </a:p>
          <a:p>
            <a:endParaRPr lang="en-US" dirty="0"/>
          </a:p>
        </p:txBody>
      </p:sp>
    </p:spTree>
    <p:extLst>
      <p:ext uri="{BB962C8B-B14F-4D97-AF65-F5344CB8AC3E}">
        <p14:creationId xmlns:p14="http://schemas.microsoft.com/office/powerpoint/2010/main" val="227906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E802-7B0D-4A1E-8056-F5A0807A280F}"/>
              </a:ext>
            </a:extLst>
          </p:cNvPr>
          <p:cNvSpPr>
            <a:spLocks noGrp="1"/>
          </p:cNvSpPr>
          <p:nvPr>
            <p:ph type="title"/>
          </p:nvPr>
        </p:nvSpPr>
        <p:spPr/>
        <p:txBody>
          <a:bodyPr>
            <a:noAutofit/>
          </a:bodyPr>
          <a:lstStyle/>
          <a:p>
            <a:r>
              <a:rPr lang="en-US" sz="4800" dirty="0"/>
              <a:t>Documentary Vs </a:t>
            </a:r>
            <a:br>
              <a:rPr lang="en-US" sz="4800" dirty="0"/>
            </a:br>
            <a:r>
              <a:rPr lang="en-US" sz="4800" dirty="0"/>
              <a:t>Nonfiction Narrative</a:t>
            </a:r>
          </a:p>
        </p:txBody>
      </p:sp>
      <p:sp>
        <p:nvSpPr>
          <p:cNvPr id="3" name="Content Placeholder 2">
            <a:extLst>
              <a:ext uri="{FF2B5EF4-FFF2-40B4-BE49-F238E27FC236}">
                <a16:creationId xmlns:a16="http://schemas.microsoft.com/office/drawing/2014/main" id="{947FE85C-9E0D-41E6-85CA-92BEB29DBA66}"/>
              </a:ext>
            </a:extLst>
          </p:cNvPr>
          <p:cNvSpPr>
            <a:spLocks noGrp="1"/>
          </p:cNvSpPr>
          <p:nvPr>
            <p:ph idx="1"/>
          </p:nvPr>
        </p:nvSpPr>
        <p:spPr/>
        <p:txBody>
          <a:bodyPr>
            <a:normAutofit/>
          </a:bodyPr>
          <a:lstStyle/>
          <a:p>
            <a:r>
              <a:rPr lang="en-US" sz="4000" dirty="0"/>
              <a:t>Propaganda</a:t>
            </a:r>
          </a:p>
          <a:p>
            <a:r>
              <a:rPr lang="en-US" sz="4000" dirty="0"/>
              <a:t>Historical Events</a:t>
            </a:r>
          </a:p>
          <a:p>
            <a:r>
              <a:rPr lang="en-US" sz="4000" dirty="0"/>
              <a:t>Disturbing Material</a:t>
            </a:r>
          </a:p>
        </p:txBody>
      </p:sp>
    </p:spTree>
    <p:extLst>
      <p:ext uri="{BB962C8B-B14F-4D97-AF65-F5344CB8AC3E}">
        <p14:creationId xmlns:p14="http://schemas.microsoft.com/office/powerpoint/2010/main" val="208304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BE9E-5788-490E-B9C4-796C07DF60BC}"/>
              </a:ext>
            </a:extLst>
          </p:cNvPr>
          <p:cNvSpPr>
            <a:spLocks noGrp="1"/>
          </p:cNvSpPr>
          <p:nvPr>
            <p:ph type="title"/>
          </p:nvPr>
        </p:nvSpPr>
        <p:spPr/>
        <p:txBody>
          <a:bodyPr/>
          <a:lstStyle/>
          <a:p>
            <a:r>
              <a:rPr lang="en-US" dirty="0"/>
              <a:t>Dramatized/POV Documentary Vs </a:t>
            </a:r>
            <a:br>
              <a:rPr lang="en-US" dirty="0"/>
            </a:br>
            <a:r>
              <a:rPr lang="en-US" dirty="0"/>
              <a:t>Objective Documentary</a:t>
            </a:r>
          </a:p>
        </p:txBody>
      </p:sp>
      <p:sp>
        <p:nvSpPr>
          <p:cNvPr id="3" name="Content Placeholder 2">
            <a:extLst>
              <a:ext uri="{FF2B5EF4-FFF2-40B4-BE49-F238E27FC236}">
                <a16:creationId xmlns:a16="http://schemas.microsoft.com/office/drawing/2014/main" id="{56957CF1-2870-4B1B-95EF-A1AA7B1DE702}"/>
              </a:ext>
            </a:extLst>
          </p:cNvPr>
          <p:cNvSpPr>
            <a:spLocks noGrp="1"/>
          </p:cNvSpPr>
          <p:nvPr>
            <p:ph idx="1"/>
          </p:nvPr>
        </p:nvSpPr>
        <p:spPr/>
        <p:txBody>
          <a:bodyPr>
            <a:normAutofit/>
          </a:bodyPr>
          <a:lstStyle/>
          <a:p>
            <a:r>
              <a:rPr lang="en-US" sz="2400" dirty="0"/>
              <a:t>Because documentaries need to be laid out in a format to tells a visual narrative with editors, script writers, and so forth they cannot be considered objective truth. It is the will of the maker that ultimately decides the narrative that is constructed for a documentary.</a:t>
            </a:r>
          </a:p>
          <a:p>
            <a:r>
              <a:rPr lang="en-US" sz="2400" dirty="0"/>
              <a:t>On the other hand Objective Documentary focuses on reducing inherent problems of displaying something objectively. Often this is the hardest form of Documentary.</a:t>
            </a:r>
          </a:p>
        </p:txBody>
      </p:sp>
    </p:spTree>
    <p:extLst>
      <p:ext uri="{BB962C8B-B14F-4D97-AF65-F5344CB8AC3E}">
        <p14:creationId xmlns:p14="http://schemas.microsoft.com/office/powerpoint/2010/main" val="135069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6F28-C322-48F1-86DC-C08C8A112807}"/>
              </a:ext>
            </a:extLst>
          </p:cNvPr>
          <p:cNvSpPr>
            <a:spLocks noGrp="1"/>
          </p:cNvSpPr>
          <p:nvPr>
            <p:ph type="title"/>
          </p:nvPr>
        </p:nvSpPr>
        <p:spPr/>
        <p:txBody>
          <a:bodyPr>
            <a:normAutofit/>
          </a:bodyPr>
          <a:lstStyle/>
          <a:p>
            <a:r>
              <a:rPr lang="en-US" sz="4000" dirty="0"/>
              <a:t>Scripted and Unscripted Approaches</a:t>
            </a:r>
          </a:p>
        </p:txBody>
      </p:sp>
      <p:sp>
        <p:nvSpPr>
          <p:cNvPr id="3" name="Content Placeholder 2">
            <a:extLst>
              <a:ext uri="{FF2B5EF4-FFF2-40B4-BE49-F238E27FC236}">
                <a16:creationId xmlns:a16="http://schemas.microsoft.com/office/drawing/2014/main" id="{A895F2E5-1321-4A49-955D-0DCA7853065A}"/>
              </a:ext>
            </a:extLst>
          </p:cNvPr>
          <p:cNvSpPr>
            <a:spLocks noGrp="1"/>
          </p:cNvSpPr>
          <p:nvPr>
            <p:ph idx="1"/>
          </p:nvPr>
        </p:nvSpPr>
        <p:spPr/>
        <p:txBody>
          <a:bodyPr>
            <a:normAutofit/>
          </a:bodyPr>
          <a:lstStyle/>
          <a:p>
            <a:r>
              <a:rPr lang="en-US" sz="3200" dirty="0"/>
              <a:t>Determining what kind of documentary you wish to produce often determines the context of the writer in the documentary.</a:t>
            </a:r>
          </a:p>
          <a:p>
            <a:r>
              <a:rPr lang="en-US" sz="3200" dirty="0"/>
              <a:t>Unscripted Events</a:t>
            </a:r>
          </a:p>
          <a:p>
            <a:r>
              <a:rPr lang="en-US" sz="3200" dirty="0"/>
              <a:t>Scripted Events</a:t>
            </a:r>
          </a:p>
          <a:p>
            <a:r>
              <a:rPr lang="en-US" sz="3200" dirty="0"/>
              <a:t>Commentary</a:t>
            </a:r>
          </a:p>
        </p:txBody>
      </p:sp>
    </p:spTree>
    <p:extLst>
      <p:ext uri="{BB962C8B-B14F-4D97-AF65-F5344CB8AC3E}">
        <p14:creationId xmlns:p14="http://schemas.microsoft.com/office/powerpoint/2010/main" val="49027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997A-DF8B-432E-9E48-2E444DF33C6A}"/>
              </a:ext>
            </a:extLst>
          </p:cNvPr>
          <p:cNvSpPr>
            <a:spLocks noGrp="1"/>
          </p:cNvSpPr>
          <p:nvPr>
            <p:ph type="title"/>
          </p:nvPr>
        </p:nvSpPr>
        <p:spPr>
          <a:xfrm>
            <a:off x="1335060" y="2768600"/>
            <a:ext cx="8596668" cy="1320800"/>
          </a:xfrm>
        </p:spPr>
        <p:txBody>
          <a:bodyPr>
            <a:noAutofit/>
          </a:bodyPr>
          <a:lstStyle/>
          <a:p>
            <a:r>
              <a:rPr lang="en-US" sz="8800" dirty="0"/>
              <a:t>The Proposal</a:t>
            </a:r>
          </a:p>
        </p:txBody>
      </p:sp>
    </p:spTree>
    <p:extLst>
      <p:ext uri="{BB962C8B-B14F-4D97-AF65-F5344CB8AC3E}">
        <p14:creationId xmlns:p14="http://schemas.microsoft.com/office/powerpoint/2010/main" val="98976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DE5A-B2E6-4B48-B4BF-AD42AD413181}"/>
              </a:ext>
            </a:extLst>
          </p:cNvPr>
          <p:cNvSpPr>
            <a:spLocks noGrp="1"/>
          </p:cNvSpPr>
          <p:nvPr>
            <p:ph type="title"/>
          </p:nvPr>
        </p:nvSpPr>
        <p:spPr>
          <a:xfrm>
            <a:off x="725461" y="2768600"/>
            <a:ext cx="8596668" cy="1320800"/>
          </a:xfrm>
        </p:spPr>
        <p:txBody>
          <a:bodyPr>
            <a:noAutofit/>
          </a:bodyPr>
          <a:lstStyle/>
          <a:p>
            <a:r>
              <a:rPr lang="en-US" sz="8800" dirty="0"/>
              <a:t>The Treatment</a:t>
            </a:r>
          </a:p>
        </p:txBody>
      </p:sp>
    </p:spTree>
    <p:extLst>
      <p:ext uri="{BB962C8B-B14F-4D97-AF65-F5344CB8AC3E}">
        <p14:creationId xmlns:p14="http://schemas.microsoft.com/office/powerpoint/2010/main" val="354637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D57D-9D65-4058-8D95-14937BFF54FC}"/>
              </a:ext>
            </a:extLst>
          </p:cNvPr>
          <p:cNvSpPr>
            <a:spLocks noGrp="1"/>
          </p:cNvSpPr>
          <p:nvPr>
            <p:ph type="title"/>
          </p:nvPr>
        </p:nvSpPr>
        <p:spPr/>
        <p:txBody>
          <a:bodyPr/>
          <a:lstStyle/>
          <a:p>
            <a:r>
              <a:rPr lang="en-US" sz="4400" dirty="0"/>
              <a:t>Types of Documentary Technique</a:t>
            </a:r>
            <a:br>
              <a:rPr lang="en-US" dirty="0"/>
            </a:br>
            <a:endParaRPr lang="en-US" dirty="0"/>
          </a:p>
        </p:txBody>
      </p:sp>
      <p:sp>
        <p:nvSpPr>
          <p:cNvPr id="3" name="Content Placeholder 2">
            <a:extLst>
              <a:ext uri="{FF2B5EF4-FFF2-40B4-BE49-F238E27FC236}">
                <a16:creationId xmlns:a16="http://schemas.microsoft.com/office/drawing/2014/main" id="{AD59F051-4869-4F46-BFA2-59C0C92EC83F}"/>
              </a:ext>
            </a:extLst>
          </p:cNvPr>
          <p:cNvSpPr>
            <a:spLocks noGrp="1"/>
          </p:cNvSpPr>
          <p:nvPr>
            <p:ph idx="1"/>
          </p:nvPr>
        </p:nvSpPr>
        <p:spPr>
          <a:xfrm>
            <a:off x="677334" y="1684421"/>
            <a:ext cx="8596668" cy="4876800"/>
          </a:xfrm>
        </p:spPr>
        <p:txBody>
          <a:bodyPr>
            <a:normAutofit/>
          </a:bodyPr>
          <a:lstStyle/>
          <a:p>
            <a:r>
              <a:rPr lang="en-US" dirty="0"/>
              <a:t>Reportage</a:t>
            </a:r>
          </a:p>
          <a:p>
            <a:r>
              <a:rPr lang="en-US" dirty="0"/>
              <a:t>Observation</a:t>
            </a:r>
          </a:p>
          <a:p>
            <a:r>
              <a:rPr lang="en-US" dirty="0"/>
              <a:t>Interviews</a:t>
            </a:r>
          </a:p>
          <a:p>
            <a:r>
              <a:rPr lang="en-US" dirty="0"/>
              <a:t>Investigative Documentary</a:t>
            </a:r>
          </a:p>
          <a:p>
            <a:r>
              <a:rPr lang="en-US" dirty="0"/>
              <a:t>Narrative Documentary</a:t>
            </a:r>
          </a:p>
          <a:p>
            <a:r>
              <a:rPr lang="en-US" dirty="0"/>
              <a:t>Dramatized documentary</a:t>
            </a:r>
          </a:p>
          <a:p>
            <a:r>
              <a:rPr lang="en-US" dirty="0"/>
              <a:t>Expository Documentary</a:t>
            </a:r>
          </a:p>
          <a:p>
            <a:r>
              <a:rPr lang="en-US" dirty="0"/>
              <a:t>Propaganda</a:t>
            </a:r>
          </a:p>
          <a:p>
            <a:r>
              <a:rPr lang="en-US" dirty="0"/>
              <a:t>Expedition Documentary</a:t>
            </a:r>
          </a:p>
          <a:p>
            <a:r>
              <a:rPr lang="en-US" dirty="0"/>
              <a:t>Travel documentary</a:t>
            </a:r>
          </a:p>
          <a:p>
            <a:r>
              <a:rPr lang="en-US" dirty="0"/>
              <a:t>Wildlife documentary</a:t>
            </a:r>
          </a:p>
          <a:p>
            <a:r>
              <a:rPr lang="en-US" dirty="0"/>
              <a:t>Current affairs features</a:t>
            </a:r>
          </a:p>
          <a:p>
            <a:endParaRPr lang="en-US" dirty="0"/>
          </a:p>
        </p:txBody>
      </p:sp>
    </p:spTree>
    <p:extLst>
      <p:ext uri="{BB962C8B-B14F-4D97-AF65-F5344CB8AC3E}">
        <p14:creationId xmlns:p14="http://schemas.microsoft.com/office/powerpoint/2010/main" val="156149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9B49-C071-4CC1-B57B-BA28F01E9F4F}"/>
              </a:ext>
            </a:extLst>
          </p:cNvPr>
          <p:cNvSpPr>
            <a:spLocks noGrp="1"/>
          </p:cNvSpPr>
          <p:nvPr>
            <p:ph type="title"/>
          </p:nvPr>
        </p:nvSpPr>
        <p:spPr/>
        <p:txBody>
          <a:bodyPr>
            <a:normAutofit/>
          </a:bodyPr>
          <a:lstStyle/>
          <a:p>
            <a:r>
              <a:rPr lang="en-US" sz="6600" dirty="0"/>
              <a:t>Commentaries</a:t>
            </a:r>
          </a:p>
        </p:txBody>
      </p:sp>
      <p:sp>
        <p:nvSpPr>
          <p:cNvPr id="3" name="Content Placeholder 2">
            <a:extLst>
              <a:ext uri="{FF2B5EF4-FFF2-40B4-BE49-F238E27FC236}">
                <a16:creationId xmlns:a16="http://schemas.microsoft.com/office/drawing/2014/main" id="{E5A57764-C8F2-4478-A52B-A15ED4F64612}"/>
              </a:ext>
            </a:extLst>
          </p:cNvPr>
          <p:cNvSpPr>
            <a:spLocks noGrp="1"/>
          </p:cNvSpPr>
          <p:nvPr>
            <p:ph idx="1"/>
          </p:nvPr>
        </p:nvSpPr>
        <p:spPr/>
        <p:txBody>
          <a:bodyPr>
            <a:normAutofit fontScale="92500" lnSpcReduction="10000"/>
          </a:bodyPr>
          <a:lstStyle/>
          <a:p>
            <a:r>
              <a:rPr lang="en-US" sz="2400" dirty="0"/>
              <a:t>Narrative Voiceover and Postproduction</a:t>
            </a:r>
          </a:p>
          <a:p>
            <a:r>
              <a:rPr lang="en-US" sz="2400" dirty="0"/>
              <a:t>Wall-to-Wall Commentary</a:t>
            </a:r>
          </a:p>
          <a:p>
            <a:r>
              <a:rPr lang="en-US" sz="2400" dirty="0"/>
              <a:t>Commentary Counterpoint and Commentary Anchors</a:t>
            </a:r>
          </a:p>
          <a:p>
            <a:r>
              <a:rPr lang="en-US" sz="2400" dirty="0"/>
              <a:t>Dual Commentators</a:t>
            </a:r>
          </a:p>
          <a:p>
            <a:r>
              <a:rPr lang="en-US" sz="2400" dirty="0"/>
              <a:t>Commentary Clichés</a:t>
            </a:r>
          </a:p>
          <a:p>
            <a:r>
              <a:rPr lang="en-US" sz="2400" dirty="0"/>
              <a:t> - Literal Linking</a:t>
            </a:r>
          </a:p>
          <a:p>
            <a:r>
              <a:rPr lang="en-US" sz="2400" dirty="0"/>
              <a:t> - Predictable Phrases</a:t>
            </a:r>
          </a:p>
          <a:p>
            <a:r>
              <a:rPr lang="en-US" sz="2400" dirty="0"/>
              <a:t> - “Wildlife personification”</a:t>
            </a:r>
          </a:p>
          <a:p>
            <a:r>
              <a:rPr lang="en-US" sz="2400" dirty="0"/>
              <a:t>On Camera/Off Camera combinations</a:t>
            </a:r>
          </a:p>
          <a:p>
            <a:endParaRPr lang="en-US" dirty="0"/>
          </a:p>
        </p:txBody>
      </p:sp>
    </p:spTree>
    <p:extLst>
      <p:ext uri="{BB962C8B-B14F-4D97-AF65-F5344CB8AC3E}">
        <p14:creationId xmlns:p14="http://schemas.microsoft.com/office/powerpoint/2010/main" val="329005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F7EC0-BD43-4A02-8C4D-A8DBF9E8A1E1}"/>
              </a:ext>
            </a:extLst>
          </p:cNvPr>
          <p:cNvSpPr>
            <a:spLocks noGrp="1"/>
          </p:cNvSpPr>
          <p:nvPr>
            <p:ph type="title"/>
          </p:nvPr>
        </p:nvSpPr>
        <p:spPr/>
        <p:txBody>
          <a:bodyPr>
            <a:normAutofit/>
          </a:bodyPr>
          <a:lstStyle/>
          <a:p>
            <a:r>
              <a:rPr lang="en-US" sz="5400" dirty="0"/>
              <a:t>Documentary’s Roots</a:t>
            </a:r>
          </a:p>
        </p:txBody>
      </p:sp>
      <p:sp>
        <p:nvSpPr>
          <p:cNvPr id="3" name="Content Placeholder 2">
            <a:extLst>
              <a:ext uri="{FF2B5EF4-FFF2-40B4-BE49-F238E27FC236}">
                <a16:creationId xmlns:a16="http://schemas.microsoft.com/office/drawing/2014/main" id="{DB06042C-CF66-4777-B7C2-649DD26E3D55}"/>
              </a:ext>
            </a:extLst>
          </p:cNvPr>
          <p:cNvSpPr>
            <a:spLocks noGrp="1"/>
          </p:cNvSpPr>
          <p:nvPr>
            <p:ph idx="1"/>
          </p:nvPr>
        </p:nvSpPr>
        <p:spPr/>
        <p:txBody>
          <a:bodyPr/>
          <a:lstStyle/>
          <a:p>
            <a:r>
              <a:rPr lang="en-US" sz="2800" dirty="0"/>
              <a:t>Documentary has roots in Photography and Painting</a:t>
            </a:r>
          </a:p>
          <a:p>
            <a:r>
              <a:rPr lang="en-US" sz="2800" dirty="0"/>
              <a:t>Cro-Magnon People and their cave </a:t>
            </a:r>
            <a:r>
              <a:rPr lang="en-US" sz="2800" dirty="0" err="1"/>
              <a:t>paintins</a:t>
            </a:r>
            <a:endParaRPr lang="en-US" sz="2800" dirty="0"/>
          </a:p>
          <a:p>
            <a:r>
              <a:rPr lang="en-US" sz="2800" dirty="0"/>
              <a:t>Portrait paintings</a:t>
            </a:r>
          </a:p>
          <a:p>
            <a:r>
              <a:rPr lang="en-US" sz="2800" dirty="0" err="1"/>
              <a:t>Abriham</a:t>
            </a:r>
            <a:r>
              <a:rPr lang="en-US" sz="2800" dirty="0"/>
              <a:t> </a:t>
            </a:r>
            <a:r>
              <a:rPr lang="en-US" sz="2800" dirty="0" err="1"/>
              <a:t>Lincon</a:t>
            </a:r>
            <a:endParaRPr lang="en-US" sz="2800" dirty="0"/>
          </a:p>
          <a:p>
            <a:r>
              <a:rPr lang="en-US" sz="2800" dirty="0"/>
              <a:t>George </a:t>
            </a:r>
            <a:r>
              <a:rPr lang="en-US" sz="2800" dirty="0" err="1"/>
              <a:t>Wahington</a:t>
            </a:r>
            <a:endParaRPr lang="en-US" sz="2800" dirty="0"/>
          </a:p>
          <a:p>
            <a:endParaRPr lang="en-US" dirty="0"/>
          </a:p>
        </p:txBody>
      </p:sp>
    </p:spTree>
    <p:extLst>
      <p:ext uri="{BB962C8B-B14F-4D97-AF65-F5344CB8AC3E}">
        <p14:creationId xmlns:p14="http://schemas.microsoft.com/office/powerpoint/2010/main" val="859279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6B06-137A-4024-B182-8250FFAA5B68}"/>
              </a:ext>
            </a:extLst>
          </p:cNvPr>
          <p:cNvSpPr>
            <a:spLocks noGrp="1"/>
          </p:cNvSpPr>
          <p:nvPr>
            <p:ph type="title"/>
          </p:nvPr>
        </p:nvSpPr>
        <p:spPr>
          <a:xfrm>
            <a:off x="725460" y="2498558"/>
            <a:ext cx="8596668" cy="2310063"/>
          </a:xfrm>
        </p:spPr>
        <p:txBody>
          <a:bodyPr>
            <a:normAutofit/>
          </a:bodyPr>
          <a:lstStyle/>
          <a:p>
            <a:pPr algn="ctr"/>
            <a:r>
              <a:rPr lang="en-US" sz="9600" dirty="0"/>
              <a:t>Thank you!</a:t>
            </a:r>
          </a:p>
        </p:txBody>
      </p:sp>
    </p:spTree>
    <p:extLst>
      <p:ext uri="{BB962C8B-B14F-4D97-AF65-F5344CB8AC3E}">
        <p14:creationId xmlns:p14="http://schemas.microsoft.com/office/powerpoint/2010/main" val="60408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869C-4653-4F45-899D-D86627623464}"/>
              </a:ext>
            </a:extLst>
          </p:cNvPr>
          <p:cNvSpPr>
            <a:spLocks noGrp="1"/>
          </p:cNvSpPr>
          <p:nvPr>
            <p:ph type="title"/>
          </p:nvPr>
        </p:nvSpPr>
        <p:spPr/>
        <p:txBody>
          <a:bodyPr>
            <a:normAutofit/>
          </a:bodyPr>
          <a:lstStyle/>
          <a:p>
            <a:r>
              <a:rPr lang="en-US" sz="4400" dirty="0"/>
              <a:t>Early examples of Documentary</a:t>
            </a:r>
          </a:p>
        </p:txBody>
      </p:sp>
      <p:sp>
        <p:nvSpPr>
          <p:cNvPr id="3" name="Content Placeholder 2">
            <a:extLst>
              <a:ext uri="{FF2B5EF4-FFF2-40B4-BE49-F238E27FC236}">
                <a16:creationId xmlns:a16="http://schemas.microsoft.com/office/drawing/2014/main" id="{6B215287-ABC1-4401-A963-052FF5345C80}"/>
              </a:ext>
            </a:extLst>
          </p:cNvPr>
          <p:cNvSpPr>
            <a:spLocks noGrp="1"/>
          </p:cNvSpPr>
          <p:nvPr>
            <p:ph idx="1"/>
          </p:nvPr>
        </p:nvSpPr>
        <p:spPr/>
        <p:txBody>
          <a:bodyPr/>
          <a:lstStyle/>
          <a:p>
            <a:r>
              <a:rPr lang="en-US" sz="2800" dirty="0"/>
              <a:t>1870’s Eadweard Muybridge and the galloping horse</a:t>
            </a:r>
          </a:p>
          <a:p>
            <a:r>
              <a:rPr lang="en-US" sz="2800" dirty="0"/>
              <a:t>Louis Lumiere</a:t>
            </a:r>
          </a:p>
          <a:p>
            <a:r>
              <a:rPr lang="en-US" sz="2800" dirty="0"/>
              <a:t>Thomas Edison</a:t>
            </a:r>
          </a:p>
          <a:p>
            <a:r>
              <a:rPr lang="en-US" sz="2800" dirty="0"/>
              <a:t>Early films</a:t>
            </a:r>
          </a:p>
          <a:p>
            <a:r>
              <a:rPr lang="en-US" sz="2800" dirty="0"/>
              <a:t> - Trains</a:t>
            </a:r>
          </a:p>
          <a:p>
            <a:r>
              <a:rPr lang="en-US" sz="2800" dirty="0"/>
              <a:t> - 3D experiments</a:t>
            </a:r>
          </a:p>
          <a:p>
            <a:pPr marL="0" indent="0">
              <a:buNone/>
            </a:pPr>
            <a:endParaRPr lang="en-US" dirty="0"/>
          </a:p>
        </p:txBody>
      </p:sp>
    </p:spTree>
    <p:extLst>
      <p:ext uri="{BB962C8B-B14F-4D97-AF65-F5344CB8AC3E}">
        <p14:creationId xmlns:p14="http://schemas.microsoft.com/office/powerpoint/2010/main" val="146046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2201-61B3-46D1-8105-214192D4EC57}"/>
              </a:ext>
            </a:extLst>
          </p:cNvPr>
          <p:cNvSpPr>
            <a:spLocks noGrp="1"/>
          </p:cNvSpPr>
          <p:nvPr>
            <p:ph type="title"/>
          </p:nvPr>
        </p:nvSpPr>
        <p:spPr/>
        <p:txBody>
          <a:bodyPr>
            <a:normAutofit/>
          </a:bodyPr>
          <a:lstStyle/>
          <a:p>
            <a:r>
              <a:rPr lang="en-US" sz="7200" dirty="0"/>
              <a:t>A note on 3D film</a:t>
            </a:r>
          </a:p>
        </p:txBody>
      </p:sp>
      <p:sp>
        <p:nvSpPr>
          <p:cNvPr id="3" name="Content Placeholder 2">
            <a:extLst>
              <a:ext uri="{FF2B5EF4-FFF2-40B4-BE49-F238E27FC236}">
                <a16:creationId xmlns:a16="http://schemas.microsoft.com/office/drawing/2014/main" id="{29CB2D74-AFDF-4345-8D5A-F6A6EA590759}"/>
              </a:ext>
            </a:extLst>
          </p:cNvPr>
          <p:cNvSpPr>
            <a:spLocks noGrp="1"/>
          </p:cNvSpPr>
          <p:nvPr>
            <p:ph idx="1"/>
          </p:nvPr>
        </p:nvSpPr>
        <p:spPr/>
        <p:txBody>
          <a:bodyPr>
            <a:normAutofit/>
          </a:bodyPr>
          <a:lstStyle/>
          <a:p>
            <a:r>
              <a:rPr lang="en-US" sz="4000" dirty="0"/>
              <a:t>Early 3D</a:t>
            </a:r>
          </a:p>
          <a:p>
            <a:r>
              <a:rPr lang="en-US" sz="4000" dirty="0"/>
              <a:t>3D Today</a:t>
            </a:r>
          </a:p>
        </p:txBody>
      </p:sp>
    </p:spTree>
    <p:extLst>
      <p:ext uri="{BB962C8B-B14F-4D97-AF65-F5344CB8AC3E}">
        <p14:creationId xmlns:p14="http://schemas.microsoft.com/office/powerpoint/2010/main" val="17828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910C-9D29-4704-B1CF-41632A25707A}"/>
              </a:ext>
            </a:extLst>
          </p:cNvPr>
          <p:cNvSpPr>
            <a:spLocks noGrp="1"/>
          </p:cNvSpPr>
          <p:nvPr>
            <p:ph type="title"/>
          </p:nvPr>
        </p:nvSpPr>
        <p:spPr/>
        <p:txBody>
          <a:bodyPr>
            <a:normAutofit/>
          </a:bodyPr>
          <a:lstStyle/>
          <a:p>
            <a:r>
              <a:rPr lang="en-US" sz="4800" dirty="0"/>
              <a:t>Documentary and Narrative</a:t>
            </a:r>
          </a:p>
        </p:txBody>
      </p:sp>
      <p:sp>
        <p:nvSpPr>
          <p:cNvPr id="3" name="Content Placeholder 2">
            <a:extLst>
              <a:ext uri="{FF2B5EF4-FFF2-40B4-BE49-F238E27FC236}">
                <a16:creationId xmlns:a16="http://schemas.microsoft.com/office/drawing/2014/main" id="{19A1BBB8-9F96-4A34-8EC2-ED8F392B1C2F}"/>
              </a:ext>
            </a:extLst>
          </p:cNvPr>
          <p:cNvSpPr>
            <a:spLocks noGrp="1"/>
          </p:cNvSpPr>
          <p:nvPr>
            <p:ph idx="1"/>
          </p:nvPr>
        </p:nvSpPr>
        <p:spPr/>
        <p:txBody>
          <a:bodyPr/>
          <a:lstStyle/>
          <a:p>
            <a:r>
              <a:rPr lang="en-US" sz="3600" dirty="0"/>
              <a:t>Documentary composes some of the first attempts at moving picture</a:t>
            </a:r>
          </a:p>
          <a:p>
            <a:r>
              <a:rPr lang="en-US" sz="3600" dirty="0"/>
              <a:t>Dramatic story telling became more prevalent later on</a:t>
            </a:r>
          </a:p>
          <a:p>
            <a:endParaRPr lang="en-US" dirty="0"/>
          </a:p>
        </p:txBody>
      </p:sp>
    </p:spTree>
    <p:extLst>
      <p:ext uri="{BB962C8B-B14F-4D97-AF65-F5344CB8AC3E}">
        <p14:creationId xmlns:p14="http://schemas.microsoft.com/office/powerpoint/2010/main" val="429275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F8945-9A73-426A-A540-81719C37E940}"/>
              </a:ext>
            </a:extLst>
          </p:cNvPr>
          <p:cNvSpPr>
            <a:spLocks noGrp="1"/>
          </p:cNvSpPr>
          <p:nvPr>
            <p:ph idx="1"/>
          </p:nvPr>
        </p:nvSpPr>
        <p:spPr/>
        <p:txBody>
          <a:bodyPr/>
          <a:lstStyle/>
          <a:p>
            <a:pPr marL="0" indent="0" algn="ctr">
              <a:buNone/>
            </a:pPr>
            <a:r>
              <a:rPr lang="en-US" sz="4800" dirty="0"/>
              <a:t>Documentary is also story telling but in the form of factual evidence.</a:t>
            </a:r>
          </a:p>
          <a:p>
            <a:endParaRPr lang="en-US" dirty="0"/>
          </a:p>
        </p:txBody>
      </p:sp>
    </p:spTree>
    <p:extLst>
      <p:ext uri="{BB962C8B-B14F-4D97-AF65-F5344CB8AC3E}">
        <p14:creationId xmlns:p14="http://schemas.microsoft.com/office/powerpoint/2010/main" val="203171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78BD-346F-4B3F-BBEC-B7E8602D8662}"/>
              </a:ext>
            </a:extLst>
          </p:cNvPr>
          <p:cNvSpPr>
            <a:spLocks noGrp="1"/>
          </p:cNvSpPr>
          <p:nvPr>
            <p:ph type="title"/>
          </p:nvPr>
        </p:nvSpPr>
        <p:spPr>
          <a:xfrm>
            <a:off x="821713" y="1696452"/>
            <a:ext cx="8596668" cy="3465095"/>
          </a:xfrm>
        </p:spPr>
        <p:txBody>
          <a:bodyPr>
            <a:normAutofit/>
          </a:bodyPr>
          <a:lstStyle/>
          <a:p>
            <a:pPr algn="ctr"/>
            <a:r>
              <a:rPr lang="en-US" sz="6000" dirty="0"/>
              <a:t>Documentaries often compete with fiction and comedy</a:t>
            </a:r>
          </a:p>
        </p:txBody>
      </p:sp>
    </p:spTree>
    <p:extLst>
      <p:ext uri="{BB962C8B-B14F-4D97-AF65-F5344CB8AC3E}">
        <p14:creationId xmlns:p14="http://schemas.microsoft.com/office/powerpoint/2010/main" val="252543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EE56-F1E2-407F-B071-C31843DF14E0}"/>
              </a:ext>
            </a:extLst>
          </p:cNvPr>
          <p:cNvSpPr>
            <a:spLocks noGrp="1"/>
          </p:cNvSpPr>
          <p:nvPr>
            <p:ph type="title"/>
          </p:nvPr>
        </p:nvSpPr>
        <p:spPr/>
        <p:txBody>
          <a:bodyPr>
            <a:normAutofit/>
          </a:bodyPr>
          <a:lstStyle/>
          <a:p>
            <a:r>
              <a:rPr lang="en-US" sz="5400" dirty="0"/>
              <a:t>Documentaries and Awards</a:t>
            </a:r>
          </a:p>
        </p:txBody>
      </p:sp>
      <p:sp>
        <p:nvSpPr>
          <p:cNvPr id="3" name="Content Placeholder 2">
            <a:extLst>
              <a:ext uri="{FF2B5EF4-FFF2-40B4-BE49-F238E27FC236}">
                <a16:creationId xmlns:a16="http://schemas.microsoft.com/office/drawing/2014/main" id="{88B5863A-7777-4D23-942C-195BF76AD07E}"/>
              </a:ext>
            </a:extLst>
          </p:cNvPr>
          <p:cNvSpPr>
            <a:spLocks noGrp="1"/>
          </p:cNvSpPr>
          <p:nvPr>
            <p:ph idx="1"/>
          </p:nvPr>
        </p:nvSpPr>
        <p:spPr>
          <a:xfrm>
            <a:off x="677334" y="2160589"/>
            <a:ext cx="8596668" cy="4480843"/>
          </a:xfrm>
        </p:spPr>
        <p:txBody>
          <a:bodyPr>
            <a:normAutofit/>
          </a:bodyPr>
          <a:lstStyle/>
          <a:p>
            <a:r>
              <a:rPr lang="en-US" sz="2400" dirty="0"/>
              <a:t>Bowling for Columbine</a:t>
            </a:r>
          </a:p>
          <a:p>
            <a:r>
              <a:rPr lang="en-US" sz="2400" dirty="0"/>
              <a:t>Spellbound</a:t>
            </a:r>
          </a:p>
          <a:p>
            <a:r>
              <a:rPr lang="en-US" sz="2400" dirty="0"/>
              <a:t>Winged migration</a:t>
            </a:r>
          </a:p>
          <a:p>
            <a:r>
              <a:rPr lang="en-US" sz="2400" dirty="0"/>
              <a:t>Touching the void</a:t>
            </a:r>
          </a:p>
          <a:p>
            <a:r>
              <a:rPr lang="en-US" sz="2400" dirty="0"/>
              <a:t>The endurance: Shackleton's Legendary Antarctic Expedition</a:t>
            </a:r>
          </a:p>
          <a:p>
            <a:r>
              <a:rPr lang="en-US" sz="2400" dirty="0"/>
              <a:t>Fahrenheit 9/11</a:t>
            </a:r>
          </a:p>
          <a:p>
            <a:r>
              <a:rPr lang="en-US" sz="2400" dirty="0"/>
              <a:t>Sicko</a:t>
            </a:r>
          </a:p>
          <a:p>
            <a:r>
              <a:rPr lang="en-US" sz="2400" dirty="0"/>
              <a:t>Capitalism: a love story</a:t>
            </a:r>
          </a:p>
          <a:p>
            <a:endParaRPr lang="en-US" dirty="0"/>
          </a:p>
        </p:txBody>
      </p:sp>
    </p:spTree>
    <p:extLst>
      <p:ext uri="{BB962C8B-B14F-4D97-AF65-F5344CB8AC3E}">
        <p14:creationId xmlns:p14="http://schemas.microsoft.com/office/powerpoint/2010/main" val="296104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0D62-5D38-44D3-8858-CD5042809197}"/>
              </a:ext>
            </a:extLst>
          </p:cNvPr>
          <p:cNvSpPr>
            <a:spLocks noGrp="1"/>
          </p:cNvSpPr>
          <p:nvPr>
            <p:ph type="title"/>
          </p:nvPr>
        </p:nvSpPr>
        <p:spPr/>
        <p:txBody>
          <a:bodyPr>
            <a:normAutofit/>
          </a:bodyPr>
          <a:lstStyle/>
          <a:p>
            <a:r>
              <a:rPr lang="en-US" sz="4800" dirty="0"/>
              <a:t>Documentaries and Television</a:t>
            </a:r>
          </a:p>
        </p:txBody>
      </p:sp>
      <p:sp>
        <p:nvSpPr>
          <p:cNvPr id="3" name="Content Placeholder 2">
            <a:extLst>
              <a:ext uri="{FF2B5EF4-FFF2-40B4-BE49-F238E27FC236}">
                <a16:creationId xmlns:a16="http://schemas.microsoft.com/office/drawing/2014/main" id="{1D39DB6C-B54B-42E2-955C-4C4AD4AC119F}"/>
              </a:ext>
            </a:extLst>
          </p:cNvPr>
          <p:cNvSpPr>
            <a:spLocks noGrp="1"/>
          </p:cNvSpPr>
          <p:nvPr>
            <p:ph idx="1"/>
          </p:nvPr>
        </p:nvSpPr>
        <p:spPr/>
        <p:txBody>
          <a:bodyPr>
            <a:normAutofit/>
          </a:bodyPr>
          <a:lstStyle/>
          <a:p>
            <a:r>
              <a:rPr lang="en-US" sz="2800" dirty="0"/>
              <a:t>Audiences have an inherent interest for factual stories</a:t>
            </a:r>
          </a:p>
          <a:p>
            <a:r>
              <a:rPr lang="en-US" sz="2800" dirty="0"/>
              <a:t>The discovery channel</a:t>
            </a:r>
          </a:p>
          <a:p>
            <a:r>
              <a:rPr lang="en-US" sz="2800" dirty="0"/>
              <a:t>PBS</a:t>
            </a:r>
          </a:p>
          <a:p>
            <a:r>
              <a:rPr lang="en-US" sz="2800" dirty="0"/>
              <a:t>The History Channel</a:t>
            </a:r>
          </a:p>
          <a:p>
            <a:r>
              <a:rPr lang="en-US" sz="2800" dirty="0"/>
              <a:t>WGBH</a:t>
            </a:r>
          </a:p>
        </p:txBody>
      </p:sp>
    </p:spTree>
    <p:extLst>
      <p:ext uri="{BB962C8B-B14F-4D97-AF65-F5344CB8AC3E}">
        <p14:creationId xmlns:p14="http://schemas.microsoft.com/office/powerpoint/2010/main" val="36226810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38</TotalTime>
  <Words>388</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Chapter 7 Documentary and Nonfiction Narrative</vt:lpstr>
      <vt:lpstr>Documentary’s Roots</vt:lpstr>
      <vt:lpstr>Early examples of Documentary</vt:lpstr>
      <vt:lpstr>A note on 3D film</vt:lpstr>
      <vt:lpstr>Documentary and Narrative</vt:lpstr>
      <vt:lpstr>PowerPoint Presentation</vt:lpstr>
      <vt:lpstr>Documentaries often compete with fiction and comedy</vt:lpstr>
      <vt:lpstr>Documentaries and Awards</vt:lpstr>
      <vt:lpstr>Documentaries and Television</vt:lpstr>
      <vt:lpstr>Defining Documentary</vt:lpstr>
      <vt:lpstr>News is not documentary</vt:lpstr>
      <vt:lpstr>PowerPoint Presentation</vt:lpstr>
      <vt:lpstr>Documentary Vs  Nonfiction Narrative</vt:lpstr>
      <vt:lpstr>Dramatized/POV Documentary Vs  Objective Documentary</vt:lpstr>
      <vt:lpstr>Scripted and Unscripted Approaches</vt:lpstr>
      <vt:lpstr>The Proposal</vt:lpstr>
      <vt:lpstr>The Treatment</vt:lpstr>
      <vt:lpstr>Types of Documentary Technique </vt:lpstr>
      <vt:lpstr>Commentaries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Documentary and Nonfiction Narrative</dc:title>
  <dc:creator>Berylliumfox</dc:creator>
  <cp:lastModifiedBy>Berylliumfox</cp:lastModifiedBy>
  <cp:revision>5</cp:revision>
  <dcterms:created xsi:type="dcterms:W3CDTF">2019-02-04T07:17:52Z</dcterms:created>
  <dcterms:modified xsi:type="dcterms:W3CDTF">2019-02-04T07:56:40Z</dcterms:modified>
</cp:coreProperties>
</file>