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3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postgraduate\&#35770;&#25991;\thesis\&#21442;&#32771;&#25991;&#2948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CNN</a:t>
            </a:r>
            <a:r>
              <a:rPr lang="zh-CN" altLang="en-US"/>
              <a:t>性能表现</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Sheet2!$F$7:$I$7</c:f>
              <c:strCache>
                <c:ptCount val="4"/>
                <c:pt idx="0">
                  <c:v>Accuracy</c:v>
                </c:pt>
                <c:pt idx="1">
                  <c:v>Precision</c:v>
                </c:pt>
                <c:pt idx="2">
                  <c:v>Recall</c:v>
                </c:pt>
                <c:pt idx="3">
                  <c:v>Specificity</c:v>
                </c:pt>
              </c:strCache>
            </c:strRef>
          </c:cat>
          <c:val>
            <c:numRef>
              <c:f>Sheet2!$F$8:$I$8</c:f>
              <c:numCache>
                <c:formatCode>General</c:formatCode>
                <c:ptCount val="4"/>
                <c:pt idx="0">
                  <c:v>0.75</c:v>
                </c:pt>
                <c:pt idx="1">
                  <c:v>0.85699999999999998</c:v>
                </c:pt>
                <c:pt idx="2">
                  <c:v>0.75</c:v>
                </c:pt>
                <c:pt idx="3">
                  <c:v>0.75</c:v>
                </c:pt>
              </c:numCache>
            </c:numRef>
          </c:val>
          <c:extLst>
            <c:ext xmlns:c16="http://schemas.microsoft.com/office/drawing/2014/chart" uri="{C3380CC4-5D6E-409C-BE32-E72D297353CC}">
              <c16:uniqueId val="{00000000-9E6F-44CE-B13A-177FDB69CC9C}"/>
            </c:ext>
          </c:extLst>
        </c:ser>
        <c:dLbls>
          <c:showLegendKey val="0"/>
          <c:showVal val="0"/>
          <c:showCatName val="0"/>
          <c:showSerName val="0"/>
          <c:showPercent val="0"/>
          <c:showBubbleSize val="0"/>
        </c:dLbls>
        <c:gapWidth val="219"/>
        <c:overlap val="-27"/>
        <c:axId val="367149567"/>
        <c:axId val="367130015"/>
      </c:barChart>
      <c:catAx>
        <c:axId val="367149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7130015"/>
        <c:crosses val="autoZero"/>
        <c:auto val="1"/>
        <c:lblAlgn val="ctr"/>
        <c:lblOffset val="100"/>
        <c:tickLblSkip val="1"/>
        <c:noMultiLvlLbl val="0"/>
      </c:catAx>
      <c:valAx>
        <c:axId val="367130015"/>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7149567"/>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251185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128645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49165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89519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32595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221262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255452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388384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49220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218223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36F2C1-351B-4DDA-902E-7BADF87D29C9}"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90038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6F2C1-351B-4DDA-902E-7BADF87D29C9}" type="datetimeFigureOut">
              <a:rPr lang="zh-CN" altLang="en-US" smtClean="0"/>
              <a:t>2020/4/26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214CD-79B5-4644-B9C6-C8BF7B3FA659}" type="slidenum">
              <a:rPr lang="zh-CN" altLang="en-US" smtClean="0"/>
              <a:t>‹#›</a:t>
            </a:fld>
            <a:endParaRPr lang="zh-CN" altLang="en-US"/>
          </a:p>
        </p:txBody>
      </p:sp>
    </p:spTree>
    <p:extLst>
      <p:ext uri="{BB962C8B-B14F-4D97-AF65-F5344CB8AC3E}">
        <p14:creationId xmlns:p14="http://schemas.microsoft.com/office/powerpoint/2010/main" val="3999541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tmp"/><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a:t>
            </a:r>
            <a:r>
              <a:rPr lang="zh-CN" altLang="en-US" sz="3600" dirty="0" smtClean="0"/>
              <a:t>基于机器视觉的鱼类摄食行为模型研究</a:t>
            </a:r>
            <a:r>
              <a:rPr lang="en-US" altLang="zh-CN" sz="3600" dirty="0" smtClean="0"/>
              <a:t>》</a:t>
            </a:r>
            <a:r>
              <a:rPr lang="zh-CN" altLang="en-US" sz="3600" dirty="0" smtClean="0"/>
              <a:t>定稿讨论</a:t>
            </a:r>
            <a:endParaRPr lang="zh-CN" altLang="en-US" sz="3600" dirty="0"/>
          </a:p>
        </p:txBody>
      </p:sp>
      <p:sp>
        <p:nvSpPr>
          <p:cNvPr id="3" name="副标题 2"/>
          <p:cNvSpPr>
            <a:spLocks noGrp="1"/>
          </p:cNvSpPr>
          <p:nvPr>
            <p:ph type="subTitle" idx="1"/>
          </p:nvPr>
        </p:nvSpPr>
        <p:spPr/>
        <p:txBody>
          <a:bodyPr/>
          <a:lstStyle/>
          <a:p>
            <a:pPr algn="r"/>
            <a:r>
              <a:rPr lang="zh-CN" altLang="en-US" dirty="0" smtClean="0"/>
              <a:t>张佳林</a:t>
            </a:r>
            <a:endParaRPr lang="en-US" altLang="zh-CN" dirty="0" smtClean="0"/>
          </a:p>
          <a:p>
            <a:pPr algn="r"/>
            <a:r>
              <a:rPr lang="en-US" altLang="zh-CN" dirty="0" smtClean="0"/>
              <a:t>2020/04/07</a:t>
            </a:r>
            <a:endParaRPr lang="zh-CN" altLang="en-US" dirty="0"/>
          </a:p>
        </p:txBody>
      </p:sp>
    </p:spTree>
    <p:extLst>
      <p:ext uri="{BB962C8B-B14F-4D97-AF65-F5344CB8AC3E}">
        <p14:creationId xmlns:p14="http://schemas.microsoft.com/office/powerpoint/2010/main" val="617694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鱼类摄食行为分类</a:t>
            </a:r>
            <a:r>
              <a:rPr lang="zh-CN" altLang="en-US" b="1" dirty="0" smtClean="0"/>
              <a:t>模型</a:t>
            </a:r>
            <a:r>
              <a:rPr lang="en-US" altLang="zh-CN" b="1" dirty="0" smtClean="0"/>
              <a:t>1</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3151"/>
            <a:ext cx="4372585" cy="3105583"/>
          </a:xfrm>
        </p:spPr>
      </p:pic>
      <p:sp>
        <p:nvSpPr>
          <p:cNvPr id="5" name="文本框 4"/>
          <p:cNvSpPr txBox="1"/>
          <p:nvPr/>
        </p:nvSpPr>
        <p:spPr>
          <a:xfrm>
            <a:off x="6783859" y="1964725"/>
            <a:ext cx="3076833"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帧差法</a:t>
            </a:r>
            <a:endParaRPr lang="en-US" altLang="zh-CN" dirty="0" smtClean="0"/>
          </a:p>
          <a:p>
            <a:pPr marL="285750" indent="-285750">
              <a:buFont typeface="Arial" panose="020B0604020202020204" pitchFamily="34" charset="0"/>
              <a:buChar char="•"/>
            </a:pPr>
            <a:r>
              <a:rPr lang="zh-CN" altLang="en-US" dirty="0"/>
              <a:t>光</a:t>
            </a:r>
            <a:r>
              <a:rPr lang="zh-CN" altLang="en-US" dirty="0" smtClean="0"/>
              <a:t>流法</a:t>
            </a:r>
            <a:endParaRPr lang="en-US" altLang="zh-CN" dirty="0" smtClean="0"/>
          </a:p>
          <a:p>
            <a:pPr marL="285750" indent="-285750">
              <a:buFont typeface="Arial" panose="020B0604020202020204" pitchFamily="34" charset="0"/>
              <a:buChar char="•"/>
            </a:pPr>
            <a:r>
              <a:rPr lang="zh-CN" altLang="en-US" dirty="0" smtClean="0"/>
              <a:t>深度学习方法</a:t>
            </a:r>
            <a:endParaRPr lang="en-US" altLang="zh-CN" dirty="0" smtClean="0"/>
          </a:p>
          <a:p>
            <a:pPr marL="285750" indent="-285750">
              <a:buFont typeface="Arial" panose="020B0604020202020204" pitchFamily="34" charset="0"/>
              <a:buChar char="•"/>
            </a:pPr>
            <a:r>
              <a:rPr lang="zh-CN" altLang="en-US" dirty="0" smtClean="0"/>
              <a:t>混合动态纹理方法</a:t>
            </a:r>
            <a:endParaRPr lang="zh-CN" altLang="en-US" dirty="0"/>
          </a:p>
        </p:txBody>
      </p:sp>
      <p:sp>
        <p:nvSpPr>
          <p:cNvPr id="6" name="右箭头 5"/>
          <p:cNvSpPr/>
          <p:nvPr/>
        </p:nvSpPr>
        <p:spPr>
          <a:xfrm>
            <a:off x="5202547" y="2446638"/>
            <a:ext cx="1387723" cy="4201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上箭头 8"/>
          <p:cNvSpPr/>
          <p:nvPr/>
        </p:nvSpPr>
        <p:spPr>
          <a:xfrm rot="16200000" flipH="1">
            <a:off x="6177199" y="2060103"/>
            <a:ext cx="650887" cy="2860796"/>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4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鱼类摄食行为分类</a:t>
            </a:r>
            <a:r>
              <a:rPr lang="zh-CN" altLang="en-US" b="1" dirty="0" smtClean="0"/>
              <a:t>模型</a:t>
            </a:r>
            <a:r>
              <a:rPr lang="en-US" altLang="zh-CN" b="1" dirty="0" smtClean="0"/>
              <a:t>2</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3151"/>
            <a:ext cx="4372585" cy="3105583"/>
          </a:xfrm>
        </p:spPr>
      </p:pic>
      <p:sp>
        <p:nvSpPr>
          <p:cNvPr id="6" name="右箭头 5"/>
          <p:cNvSpPr/>
          <p:nvPr/>
        </p:nvSpPr>
        <p:spPr>
          <a:xfrm>
            <a:off x="5264331" y="3311615"/>
            <a:ext cx="1387723" cy="39541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7024110" y="1385471"/>
            <a:ext cx="4329690" cy="2321560"/>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7271385" y="4528629"/>
            <a:ext cx="4082415" cy="840105"/>
          </a:xfrm>
          <a:prstGeom prst="rect">
            <a:avLst/>
          </a:prstGeom>
          <a:noFill/>
          <a:ln>
            <a:noFill/>
          </a:ln>
        </p:spPr>
      </p:pic>
    </p:spTree>
    <p:extLst>
      <p:ext uri="{BB962C8B-B14F-4D97-AF65-F5344CB8AC3E}">
        <p14:creationId xmlns:p14="http://schemas.microsoft.com/office/powerpoint/2010/main" val="492044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鱼类摄食行为分类</a:t>
            </a:r>
            <a:r>
              <a:rPr lang="zh-CN" altLang="en-US" b="1" dirty="0" smtClean="0"/>
              <a:t>模型</a:t>
            </a:r>
            <a:r>
              <a:rPr lang="en-US" altLang="zh-CN" b="1" dirty="0" smtClean="0"/>
              <a:t>3</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3151"/>
            <a:ext cx="4372585" cy="3105583"/>
          </a:xfrm>
        </p:spPr>
      </p:pic>
      <p:sp>
        <p:nvSpPr>
          <p:cNvPr id="6" name="右箭头 5"/>
          <p:cNvSpPr/>
          <p:nvPr/>
        </p:nvSpPr>
        <p:spPr>
          <a:xfrm>
            <a:off x="5264331" y="4114808"/>
            <a:ext cx="1387723" cy="39541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7337941" y="2010206"/>
            <a:ext cx="4261485" cy="1216660"/>
          </a:xfrm>
          <a:prstGeom prst="rect">
            <a:avLst/>
          </a:prstGeom>
          <a:noFill/>
          <a:ln>
            <a:noFill/>
          </a:ln>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5665" y="3669955"/>
            <a:ext cx="5106039" cy="2827409"/>
          </a:xfrm>
          <a:prstGeom prst="rect">
            <a:avLst/>
          </a:prstGeom>
        </p:spPr>
      </p:pic>
    </p:spTree>
    <p:extLst>
      <p:ext uri="{BB962C8B-B14F-4D97-AF65-F5344CB8AC3E}">
        <p14:creationId xmlns:p14="http://schemas.microsoft.com/office/powerpoint/2010/main" val="2158831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总结与展望</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总结：</a:t>
            </a:r>
            <a:endParaRPr lang="en-US" altLang="zh-CN" dirty="0" smtClean="0"/>
          </a:p>
          <a:p>
            <a:r>
              <a:rPr lang="zh-CN" altLang="en-US" sz="2400" dirty="0" smtClean="0"/>
              <a:t>设计数据采集系统并构建数据集</a:t>
            </a:r>
            <a:r>
              <a:rPr lang="en-US" altLang="zh-CN" sz="2400" dirty="0" smtClean="0"/>
              <a:t>UVDASSB</a:t>
            </a:r>
          </a:p>
          <a:p>
            <a:r>
              <a:rPr lang="zh-CN" altLang="en-US" sz="2400" dirty="0" smtClean="0"/>
              <a:t>提出一种视频分类方法</a:t>
            </a:r>
            <a:r>
              <a:rPr lang="en-US" altLang="zh-CN" sz="2400" dirty="0" smtClean="0"/>
              <a:t>IRBEN</a:t>
            </a:r>
          </a:p>
          <a:p>
            <a:endParaRPr lang="en-US" altLang="zh-CN" dirty="0" smtClean="0"/>
          </a:p>
          <a:p>
            <a:pPr marL="0" indent="0">
              <a:buNone/>
            </a:pPr>
            <a:r>
              <a:rPr lang="zh-CN" altLang="en-US" dirty="0" smtClean="0"/>
              <a:t>发展：</a:t>
            </a:r>
            <a:endParaRPr lang="en-US" altLang="zh-CN" dirty="0"/>
          </a:p>
          <a:p>
            <a:r>
              <a:rPr lang="zh-CN" altLang="en-US" sz="2400" dirty="0"/>
              <a:t>进一步细化</a:t>
            </a:r>
            <a:r>
              <a:rPr lang="en-US" altLang="zh-CN" sz="2400" dirty="0"/>
              <a:t>UVDASSB</a:t>
            </a:r>
            <a:r>
              <a:rPr lang="zh-CN" altLang="en-US" sz="2400" dirty="0"/>
              <a:t>的数据标注，目前仅做了摄食和未摄食标注</a:t>
            </a:r>
            <a:endParaRPr lang="en-US" altLang="zh-CN" sz="2400" dirty="0"/>
          </a:p>
          <a:p>
            <a:r>
              <a:rPr lang="en-US" altLang="zh-CN" sz="2400" dirty="0"/>
              <a:t>IRBEN</a:t>
            </a:r>
            <a:r>
              <a:rPr lang="zh-CN" altLang="en-US" sz="2400" dirty="0"/>
              <a:t>方法改进，目前仅针对二分类问题，将该方法扩展为在多类别下的视频分类将是一个很有趣而又具有挑战的问题。</a:t>
            </a:r>
          </a:p>
        </p:txBody>
      </p:sp>
    </p:spTree>
    <p:extLst>
      <p:ext uri="{BB962C8B-B14F-4D97-AF65-F5344CB8AC3E}">
        <p14:creationId xmlns:p14="http://schemas.microsoft.com/office/powerpoint/2010/main" val="117505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72427" y="2967335"/>
            <a:ext cx="364715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感谢</a:t>
            </a:r>
            <a:r>
              <a:rPr lang="zh-CN" altLang="en-US" sz="5400" b="0" cap="none" spc="0" dirty="0" smtClean="0">
                <a:ln w="0"/>
                <a:solidFill>
                  <a:schemeClr val="tx1"/>
                </a:solidFill>
                <a:effectLst>
                  <a:outerShdw blurRad="38100" dist="19050" dir="2700000" algn="tl" rotWithShape="0">
                    <a:schemeClr val="dk1">
                      <a:alpha val="40000"/>
                    </a:schemeClr>
                  </a:outerShdw>
                </a:effectLst>
              </a:rPr>
              <a:t>聆听！</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38826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64724" y="1297459"/>
            <a:ext cx="3600000" cy="252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93924" y="1297459"/>
            <a:ext cx="679622" cy="252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solidFill>
                  <a:schemeClr val="tx1"/>
                </a:solidFill>
                <a:latin typeface="仿宋" panose="02010609060101010101" pitchFamily="49" charset="-122"/>
                <a:ea typeface="仿宋" panose="02010609060101010101" pitchFamily="49" charset="-122"/>
              </a:rPr>
              <a:t>中心</a:t>
            </a:r>
          </a:p>
          <a:p>
            <a:pPr algn="ctr"/>
            <a:r>
              <a:rPr lang="zh-CN" altLang="en-US" dirty="0" smtClean="0">
                <a:solidFill>
                  <a:schemeClr val="tx1"/>
                </a:solidFill>
                <a:latin typeface="仿宋" panose="02010609060101010101" pitchFamily="49" charset="-122"/>
                <a:ea typeface="仿宋" panose="02010609060101010101" pitchFamily="49" charset="-122"/>
              </a:rPr>
              <a:t>监控显示与数据处理</a:t>
            </a:r>
            <a:endParaRPr lang="zh-CN" altLang="en-US" dirty="0">
              <a:solidFill>
                <a:schemeClr val="tx1"/>
              </a:solidFill>
              <a:latin typeface="仿宋" panose="02010609060101010101" pitchFamily="49" charset="-122"/>
              <a:ea typeface="仿宋" panose="02010609060101010101" pitchFamily="49" charset="-122"/>
            </a:endParaRPr>
          </a:p>
        </p:txBody>
      </p:sp>
      <p:sp>
        <p:nvSpPr>
          <p:cNvPr id="4" name="矩形 3"/>
          <p:cNvSpPr/>
          <p:nvPr/>
        </p:nvSpPr>
        <p:spPr>
          <a:xfrm>
            <a:off x="2100649" y="1402297"/>
            <a:ext cx="3373394" cy="11121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仿宋" panose="02010609060101010101" pitchFamily="49" charset="-122"/>
                <a:ea typeface="仿宋" panose="02010609060101010101" pitchFamily="49" charset="-122"/>
              </a:rPr>
              <a:t>水下鱼群摄食行为监控模块</a:t>
            </a:r>
          </a:p>
        </p:txBody>
      </p:sp>
      <p:sp>
        <p:nvSpPr>
          <p:cNvPr id="5" name="矩形 4"/>
          <p:cNvSpPr/>
          <p:nvPr/>
        </p:nvSpPr>
        <p:spPr>
          <a:xfrm>
            <a:off x="2100649" y="2619243"/>
            <a:ext cx="3373394" cy="111210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24216" y="2705740"/>
            <a:ext cx="3126259" cy="4695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仿宋" panose="02010609060101010101" pitchFamily="49" charset="-122"/>
                <a:ea typeface="仿宋" panose="02010609060101010101" pitchFamily="49" charset="-122"/>
              </a:rPr>
              <a:t>自动投饵机</a:t>
            </a:r>
            <a:endParaRPr lang="zh-CN" altLang="en-US" dirty="0">
              <a:solidFill>
                <a:schemeClr val="tx1"/>
              </a:solidFill>
              <a:latin typeface="仿宋" panose="02010609060101010101" pitchFamily="49" charset="-122"/>
              <a:ea typeface="仿宋" panose="02010609060101010101" pitchFamily="49" charset="-122"/>
            </a:endParaRPr>
          </a:p>
        </p:txBody>
      </p:sp>
      <p:sp>
        <p:nvSpPr>
          <p:cNvPr id="8" name="矩形 7"/>
          <p:cNvSpPr/>
          <p:nvPr/>
        </p:nvSpPr>
        <p:spPr>
          <a:xfrm>
            <a:off x="2224216" y="3218545"/>
            <a:ext cx="3126259" cy="4695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仿宋" panose="02010609060101010101" pitchFamily="49" charset="-122"/>
                <a:ea typeface="仿宋" panose="02010609060101010101" pitchFamily="49" charset="-122"/>
              </a:rPr>
              <a:t>多参数水质传感器</a:t>
            </a:r>
            <a:endParaRPr lang="zh-CN" altLang="en-US" dirty="0">
              <a:solidFill>
                <a:schemeClr val="tx1"/>
              </a:solidFill>
              <a:latin typeface="仿宋" panose="02010609060101010101" pitchFamily="49" charset="-122"/>
              <a:ea typeface="仿宋" panose="02010609060101010101" pitchFamily="49" charset="-122"/>
            </a:endParaRPr>
          </a:p>
        </p:txBody>
      </p:sp>
      <p:sp>
        <p:nvSpPr>
          <p:cNvPr id="10" name="右箭头 9"/>
          <p:cNvSpPr/>
          <p:nvPr/>
        </p:nvSpPr>
        <p:spPr>
          <a:xfrm>
            <a:off x="5673843" y="1692680"/>
            <a:ext cx="1210962" cy="4320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仿宋" panose="02010609060101010101" pitchFamily="49" charset="-122"/>
                <a:ea typeface="仿宋" panose="02010609060101010101" pitchFamily="49" charset="-122"/>
              </a:rPr>
              <a:t>传输视频</a:t>
            </a:r>
            <a:endParaRPr lang="zh-CN" altLang="en-US" dirty="0">
              <a:solidFill>
                <a:schemeClr val="tx1"/>
              </a:solidFill>
              <a:latin typeface="仿宋" panose="02010609060101010101" pitchFamily="49" charset="-122"/>
              <a:ea typeface="仿宋" panose="02010609060101010101" pitchFamily="49" charset="-122"/>
            </a:endParaRPr>
          </a:p>
        </p:txBody>
      </p:sp>
      <p:sp>
        <p:nvSpPr>
          <p:cNvPr id="11" name="右箭头 10"/>
          <p:cNvSpPr/>
          <p:nvPr/>
        </p:nvSpPr>
        <p:spPr>
          <a:xfrm>
            <a:off x="5673843" y="2959297"/>
            <a:ext cx="1210962" cy="4320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仿宋" panose="02010609060101010101" pitchFamily="49" charset="-122"/>
                <a:ea typeface="仿宋" panose="02010609060101010101" pitchFamily="49" charset="-122"/>
              </a:rPr>
              <a:t>数据传输</a:t>
            </a:r>
            <a:endParaRPr lang="zh-CN" altLang="en-US" sz="1600" dirty="0">
              <a:solidFill>
                <a:schemeClr val="tx1"/>
              </a:solidFill>
              <a:latin typeface="仿宋" panose="02010609060101010101" pitchFamily="49" charset="-122"/>
              <a:ea typeface="仿宋" panose="02010609060101010101" pitchFamily="49" charset="-122"/>
            </a:endParaRPr>
          </a:p>
        </p:txBody>
      </p:sp>
      <p:sp>
        <p:nvSpPr>
          <p:cNvPr id="12" name="右箭头 11"/>
          <p:cNvSpPr/>
          <p:nvPr/>
        </p:nvSpPr>
        <p:spPr>
          <a:xfrm rot="10800000" flipV="1">
            <a:off x="5664526" y="2287350"/>
            <a:ext cx="1238717" cy="5402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仿宋" panose="02010609060101010101" pitchFamily="49" charset="-122"/>
                <a:ea typeface="仿宋" panose="02010609060101010101" pitchFamily="49" charset="-122"/>
              </a:rPr>
              <a:t>反馈控制</a:t>
            </a:r>
            <a:endParaRPr lang="zh-CN" altLang="en-US" sz="16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239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197" t="45946" r="65779" b="16757"/>
          <a:stretch/>
        </p:blipFill>
        <p:spPr>
          <a:xfrm>
            <a:off x="1053738" y="719437"/>
            <a:ext cx="5550624" cy="4995564"/>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6373" t="58148" r="75757" b="35926"/>
          <a:stretch/>
        </p:blipFill>
        <p:spPr>
          <a:xfrm>
            <a:off x="7677547" y="579737"/>
            <a:ext cx="3885406" cy="22606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右箭头 3"/>
          <p:cNvSpPr/>
          <p:nvPr/>
        </p:nvSpPr>
        <p:spPr>
          <a:xfrm rot="21064844">
            <a:off x="4431849" y="2087240"/>
            <a:ext cx="3554424" cy="610489"/>
          </a:xfrm>
          <a:prstGeom prst="right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0681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934" y="1177615"/>
            <a:ext cx="5045456" cy="4376933"/>
          </a:xfrm>
          <a:prstGeom prst="rect">
            <a:avLst/>
          </a:prstGeom>
        </p:spPr>
      </p:pic>
      <p:sp>
        <p:nvSpPr>
          <p:cNvPr id="2" name="标题 1"/>
          <p:cNvSpPr>
            <a:spLocks noGrp="1"/>
          </p:cNvSpPr>
          <p:nvPr>
            <p:ph type="title"/>
          </p:nvPr>
        </p:nvSpPr>
        <p:spPr>
          <a:xfrm>
            <a:off x="755073" y="258247"/>
            <a:ext cx="10515600" cy="1325563"/>
          </a:xfrm>
        </p:spPr>
        <p:txBody>
          <a:bodyPr/>
          <a:lstStyle/>
          <a:p>
            <a:r>
              <a:rPr lang="zh-CN" altLang="en-US" dirty="0" smtClean="0"/>
              <a:t>总览</a:t>
            </a:r>
            <a:endParaRPr lang="zh-CN" altLang="en-US" dirty="0"/>
          </a:p>
        </p:txBody>
      </p:sp>
      <p:sp>
        <p:nvSpPr>
          <p:cNvPr id="3" name="内容占位符 2"/>
          <p:cNvSpPr>
            <a:spLocks noGrp="1"/>
          </p:cNvSpPr>
          <p:nvPr>
            <p:ph idx="1"/>
          </p:nvPr>
        </p:nvSpPr>
        <p:spPr>
          <a:xfrm>
            <a:off x="1492828" y="1546947"/>
            <a:ext cx="1046018" cy="4351338"/>
          </a:xfrm>
        </p:spPr>
        <p:txBody>
          <a:bodyPr vert="eaVert">
            <a:normAutofit lnSpcReduction="10000"/>
          </a:bodyPr>
          <a:lstStyle/>
          <a:p>
            <a:pPr marL="0" indent="0">
              <a:buNone/>
            </a:pPr>
            <a:r>
              <a:rPr lang="zh-CN" altLang="en-US" dirty="0" smtClean="0"/>
              <a:t>（总</a:t>
            </a:r>
            <a:r>
              <a:rPr lang="en-US" altLang="zh-CN" dirty="0" smtClean="0"/>
              <a:t>57</a:t>
            </a:r>
            <a:r>
              <a:rPr lang="zh-CN" altLang="en-US" dirty="0" smtClean="0"/>
              <a:t>页）：</a:t>
            </a:r>
            <a:endParaRPr lang="en-US" altLang="zh-CN" dirty="0" smtClean="0"/>
          </a:p>
          <a:p>
            <a:pPr marL="0" indent="0">
              <a:buNone/>
            </a:pPr>
            <a:r>
              <a:rPr lang="zh-CN" altLang="en-US" dirty="0" smtClean="0"/>
              <a:t>论文本文包括五个章节</a:t>
            </a:r>
            <a:endParaRPr lang="zh-CN" altLang="en-US" dirty="0"/>
          </a:p>
        </p:txBody>
      </p:sp>
      <p:sp>
        <p:nvSpPr>
          <p:cNvPr id="5" name="文本框 4"/>
          <p:cNvSpPr txBox="1"/>
          <p:nvPr/>
        </p:nvSpPr>
        <p:spPr>
          <a:xfrm>
            <a:off x="6817746" y="1393552"/>
            <a:ext cx="1352281" cy="369332"/>
          </a:xfrm>
          <a:prstGeom prst="rect">
            <a:avLst/>
          </a:prstGeom>
          <a:noFill/>
        </p:spPr>
        <p:txBody>
          <a:bodyPr wrap="square" rtlCol="0">
            <a:spAutoFit/>
          </a:bodyPr>
          <a:lstStyle/>
          <a:p>
            <a:r>
              <a:rPr lang="en-US" altLang="zh-CN" b="1" dirty="0" smtClean="0"/>
              <a:t>p1~p9</a:t>
            </a:r>
            <a:endParaRPr lang="zh-CN" altLang="en-US" b="1" dirty="0"/>
          </a:p>
        </p:txBody>
      </p:sp>
      <p:sp>
        <p:nvSpPr>
          <p:cNvPr id="6" name="文本框 5"/>
          <p:cNvSpPr txBox="1"/>
          <p:nvPr/>
        </p:nvSpPr>
        <p:spPr>
          <a:xfrm>
            <a:off x="7566337" y="2349438"/>
            <a:ext cx="1352281" cy="369332"/>
          </a:xfrm>
          <a:prstGeom prst="rect">
            <a:avLst/>
          </a:prstGeom>
          <a:noFill/>
        </p:spPr>
        <p:txBody>
          <a:bodyPr wrap="square" rtlCol="0">
            <a:spAutoFit/>
          </a:bodyPr>
          <a:lstStyle/>
          <a:p>
            <a:r>
              <a:rPr lang="en-US" altLang="zh-CN" b="1" dirty="0" smtClean="0"/>
              <a:t>p10~p23</a:t>
            </a:r>
            <a:endParaRPr lang="zh-CN" altLang="en-US" b="1" dirty="0"/>
          </a:p>
        </p:txBody>
      </p:sp>
      <p:sp>
        <p:nvSpPr>
          <p:cNvPr id="7" name="文本框 6"/>
          <p:cNvSpPr txBox="1"/>
          <p:nvPr/>
        </p:nvSpPr>
        <p:spPr>
          <a:xfrm>
            <a:off x="7566337" y="3378921"/>
            <a:ext cx="1352281" cy="369332"/>
          </a:xfrm>
          <a:prstGeom prst="rect">
            <a:avLst/>
          </a:prstGeom>
          <a:noFill/>
        </p:spPr>
        <p:txBody>
          <a:bodyPr wrap="square" rtlCol="0">
            <a:spAutoFit/>
          </a:bodyPr>
          <a:lstStyle/>
          <a:p>
            <a:r>
              <a:rPr lang="en-US" altLang="zh-CN" b="1" dirty="0" smtClean="0"/>
              <a:t>p24~p38</a:t>
            </a:r>
            <a:endParaRPr lang="zh-CN" altLang="en-US" b="1" dirty="0"/>
          </a:p>
        </p:txBody>
      </p:sp>
      <p:sp>
        <p:nvSpPr>
          <p:cNvPr id="8" name="文本框 7"/>
          <p:cNvSpPr txBox="1"/>
          <p:nvPr/>
        </p:nvSpPr>
        <p:spPr>
          <a:xfrm>
            <a:off x="7365568" y="4276476"/>
            <a:ext cx="1352281" cy="369332"/>
          </a:xfrm>
          <a:prstGeom prst="rect">
            <a:avLst/>
          </a:prstGeom>
          <a:noFill/>
        </p:spPr>
        <p:txBody>
          <a:bodyPr wrap="square" rtlCol="0">
            <a:spAutoFit/>
          </a:bodyPr>
          <a:lstStyle/>
          <a:p>
            <a:r>
              <a:rPr lang="en-US" altLang="zh-CN" b="1" dirty="0" smtClean="0"/>
              <a:t>p39~p54</a:t>
            </a:r>
            <a:endParaRPr lang="zh-CN" altLang="en-US" b="1" dirty="0"/>
          </a:p>
        </p:txBody>
      </p:sp>
      <p:sp>
        <p:nvSpPr>
          <p:cNvPr id="9" name="文本框 8"/>
          <p:cNvSpPr txBox="1"/>
          <p:nvPr/>
        </p:nvSpPr>
        <p:spPr>
          <a:xfrm>
            <a:off x="7237249" y="5047696"/>
            <a:ext cx="1352281" cy="369332"/>
          </a:xfrm>
          <a:prstGeom prst="rect">
            <a:avLst/>
          </a:prstGeom>
          <a:noFill/>
        </p:spPr>
        <p:txBody>
          <a:bodyPr wrap="square" rtlCol="0">
            <a:spAutoFit/>
          </a:bodyPr>
          <a:lstStyle/>
          <a:p>
            <a:r>
              <a:rPr lang="en-US" altLang="zh-CN" b="1" dirty="0" smtClean="0"/>
              <a:t>p54~p57</a:t>
            </a:r>
            <a:endParaRPr lang="zh-CN" altLang="en-US" b="1" dirty="0"/>
          </a:p>
        </p:txBody>
      </p:sp>
    </p:spTree>
    <p:extLst>
      <p:ext uri="{BB962C8B-B14F-4D97-AF65-F5344CB8AC3E}">
        <p14:creationId xmlns:p14="http://schemas.microsoft.com/office/powerpoint/2010/main" val="3955015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绪论</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7236" y="407278"/>
            <a:ext cx="3716564" cy="3752764"/>
          </a:xfrm>
        </p:spPr>
      </p:pic>
      <p:sp>
        <p:nvSpPr>
          <p:cNvPr id="5" name="文本框 4"/>
          <p:cNvSpPr txBox="1"/>
          <p:nvPr/>
        </p:nvSpPr>
        <p:spPr>
          <a:xfrm flipH="1">
            <a:off x="838200" y="1690688"/>
            <a:ext cx="8344436"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介绍本论文研究背景与意义</a:t>
            </a:r>
            <a:endParaRPr lang="en-US" altLang="zh-CN" sz="2400" dirty="0" smtClean="0"/>
          </a:p>
          <a:p>
            <a:pPr marL="285750" indent="-285750">
              <a:buFont typeface="Arial" panose="020B0604020202020204" pitchFamily="34" charset="0"/>
              <a:buChar char="•"/>
            </a:pPr>
            <a:endParaRPr lang="en-US" altLang="zh-CN" sz="2400" dirty="0" smtClean="0"/>
          </a:p>
          <a:p>
            <a:pPr marL="285750" indent="-285750">
              <a:buFont typeface="Arial" panose="020B0604020202020204" pitchFamily="34" charset="0"/>
              <a:buChar char="•"/>
            </a:pPr>
            <a:r>
              <a:rPr lang="zh-CN" altLang="en-US" sz="2400" dirty="0" smtClean="0"/>
              <a:t>介绍鱼类摄食行为模型国内</a:t>
            </a:r>
            <a:endParaRPr lang="en-US" altLang="zh-CN" sz="2400" dirty="0" smtClean="0"/>
          </a:p>
          <a:p>
            <a:r>
              <a:rPr lang="zh-CN" altLang="en-US" sz="2400" dirty="0" smtClean="0"/>
              <a:t>   外相关研究现状</a:t>
            </a:r>
            <a:endParaRPr lang="en-US" altLang="zh-CN" sz="2400" dirty="0" smtClean="0"/>
          </a:p>
          <a:p>
            <a:endParaRPr lang="en-US" altLang="zh-CN" sz="2400" dirty="0"/>
          </a:p>
          <a:p>
            <a:pPr marL="457200" indent="-457200">
              <a:buFont typeface="Arial" panose="020B0604020202020204" pitchFamily="34" charset="0"/>
              <a:buChar char="•"/>
            </a:pPr>
            <a:r>
              <a:rPr lang="zh-CN" altLang="en-US" sz="2400" dirty="0" smtClean="0"/>
              <a:t>课题组研究历史</a:t>
            </a:r>
            <a:endParaRPr lang="en-US" altLang="zh-CN" sz="2400" dirty="0" smtClean="0"/>
          </a:p>
          <a:p>
            <a:pPr marL="285750" indent="-285750">
              <a:buFont typeface="Arial" panose="020B0604020202020204" pitchFamily="34" charset="0"/>
              <a:buChar char="•"/>
            </a:pPr>
            <a:endParaRPr lang="en-US" altLang="zh-CN" sz="2400" dirty="0" smtClean="0"/>
          </a:p>
          <a:p>
            <a:pPr marL="285750" indent="-285750">
              <a:buFont typeface="Arial" panose="020B0604020202020204" pitchFamily="34" charset="0"/>
              <a:buChar char="•"/>
            </a:pPr>
            <a:r>
              <a:rPr lang="zh-CN" altLang="en-US" sz="2400" dirty="0" smtClean="0"/>
              <a:t>论文主要研究工作及论文结构组织</a:t>
            </a:r>
            <a:endParaRPr lang="en-US" altLang="zh-CN" sz="2400" dirty="0" smtClean="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smtClean="0"/>
              <a:t>小结</a:t>
            </a:r>
            <a:endParaRPr lang="zh-CN" altLang="en-US" sz="2400" dirty="0"/>
          </a:p>
        </p:txBody>
      </p:sp>
    </p:spTree>
    <p:extLst>
      <p:ext uri="{BB962C8B-B14F-4D97-AF65-F5344CB8AC3E}">
        <p14:creationId xmlns:p14="http://schemas.microsoft.com/office/powerpoint/2010/main" val="3478463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descr="屏幕剪辑"/>
          <p:cNvPicPr>
            <a:picLocks noGrp="1" noChangeAspect="1"/>
          </p:cNvPicPr>
          <p:nvPr>
            <p:ph idx="1"/>
          </p:nvPr>
        </p:nvPicPr>
        <p:blipFill rotWithShape="1">
          <a:blip r:embed="rId2">
            <a:extLst>
              <a:ext uri="{28A0092B-C50C-407E-A947-70E740481C1C}">
                <a14:useLocalDpi xmlns:a14="http://schemas.microsoft.com/office/drawing/2010/main" val="0"/>
              </a:ext>
            </a:extLst>
          </a:blip>
          <a:srcRect r="21920"/>
          <a:stretch/>
        </p:blipFill>
        <p:spPr>
          <a:xfrm>
            <a:off x="606859" y="1743135"/>
            <a:ext cx="5176914" cy="3886742"/>
          </a:xfrm>
        </p:spPr>
      </p:pic>
      <p:sp>
        <p:nvSpPr>
          <p:cNvPr id="2" name="标题 1"/>
          <p:cNvSpPr>
            <a:spLocks noGrp="1"/>
          </p:cNvSpPr>
          <p:nvPr>
            <p:ph type="title"/>
          </p:nvPr>
        </p:nvSpPr>
        <p:spPr/>
        <p:txBody>
          <a:bodyPr/>
          <a:lstStyle/>
          <a:p>
            <a:r>
              <a:rPr lang="en-US" altLang="zh-CN" dirty="0" smtClean="0"/>
              <a:t>2. </a:t>
            </a:r>
            <a:r>
              <a:rPr lang="zh-CN" altLang="en-US" dirty="0" smtClean="0"/>
              <a:t>数据采集系统设计与数据集构建</a:t>
            </a:r>
            <a:r>
              <a:rPr lang="en-US" altLang="zh-CN" dirty="0" smtClean="0"/>
              <a:t>1</a:t>
            </a:r>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8027774" y="1605071"/>
            <a:ext cx="3204518" cy="2261286"/>
          </a:xfrm>
          <a:prstGeom prst="rect">
            <a:avLst/>
          </a:prstGeom>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7844839" y="4056036"/>
            <a:ext cx="1820545" cy="2428240"/>
          </a:xfrm>
          <a:prstGeom prst="rect">
            <a:avLst/>
          </a:prstGeom>
        </p:spPr>
      </p:pic>
      <p:pic>
        <p:nvPicPr>
          <p:cNvPr id="7" name="图片 6"/>
          <p:cNvPicPr/>
          <p:nvPr/>
        </p:nvPicPr>
        <p:blipFill>
          <a:blip r:embed="rId5" cstate="print">
            <a:extLst>
              <a:ext uri="{28A0092B-C50C-407E-A947-70E740481C1C}">
                <a14:useLocalDpi xmlns:a14="http://schemas.microsoft.com/office/drawing/2010/main" val="0"/>
              </a:ext>
            </a:extLst>
          </a:blip>
          <a:stretch>
            <a:fillRect/>
          </a:stretch>
        </p:blipFill>
        <p:spPr>
          <a:xfrm>
            <a:off x="9681860" y="4056036"/>
            <a:ext cx="1740535" cy="2428240"/>
          </a:xfrm>
          <a:prstGeom prst="rect">
            <a:avLst/>
          </a:prstGeom>
        </p:spPr>
      </p:pic>
      <p:sp>
        <p:nvSpPr>
          <p:cNvPr id="10" name="右大括号 9"/>
          <p:cNvSpPr/>
          <p:nvPr/>
        </p:nvSpPr>
        <p:spPr>
          <a:xfrm>
            <a:off x="5437754" y="2090094"/>
            <a:ext cx="506627" cy="9873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箭头 10"/>
          <p:cNvSpPr/>
          <p:nvPr/>
        </p:nvSpPr>
        <p:spPr>
          <a:xfrm>
            <a:off x="6419305" y="2439942"/>
            <a:ext cx="1165247" cy="287643"/>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右箭头 11"/>
          <p:cNvSpPr/>
          <p:nvPr/>
        </p:nvSpPr>
        <p:spPr>
          <a:xfrm rot="3037592">
            <a:off x="6007489" y="3451605"/>
            <a:ext cx="1987535" cy="372152"/>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7790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descr="屏幕剪辑"/>
          <p:cNvPicPr>
            <a:picLocks noGrp="1" noChangeAspect="1"/>
          </p:cNvPicPr>
          <p:nvPr>
            <p:ph idx="1"/>
          </p:nvPr>
        </p:nvPicPr>
        <p:blipFill rotWithShape="1">
          <a:blip r:embed="rId2">
            <a:extLst>
              <a:ext uri="{28A0092B-C50C-407E-A947-70E740481C1C}">
                <a14:useLocalDpi xmlns:a14="http://schemas.microsoft.com/office/drawing/2010/main" val="0"/>
              </a:ext>
            </a:extLst>
          </a:blip>
          <a:srcRect r="21920"/>
          <a:stretch/>
        </p:blipFill>
        <p:spPr>
          <a:xfrm>
            <a:off x="514153" y="1678931"/>
            <a:ext cx="5176914" cy="3886742"/>
          </a:xfrm>
        </p:spPr>
      </p:pic>
      <p:sp>
        <p:nvSpPr>
          <p:cNvPr id="2" name="标题 1"/>
          <p:cNvSpPr>
            <a:spLocks noGrp="1"/>
          </p:cNvSpPr>
          <p:nvPr>
            <p:ph type="title"/>
          </p:nvPr>
        </p:nvSpPr>
        <p:spPr>
          <a:xfrm>
            <a:off x="838200" y="303341"/>
            <a:ext cx="10515600" cy="1325563"/>
          </a:xfrm>
        </p:spPr>
        <p:txBody>
          <a:bodyPr/>
          <a:lstStyle/>
          <a:p>
            <a:r>
              <a:rPr lang="en-US" altLang="zh-CN" dirty="0" smtClean="0"/>
              <a:t>2. </a:t>
            </a:r>
            <a:r>
              <a:rPr lang="zh-CN" altLang="en-US" dirty="0" smtClean="0"/>
              <a:t>数据采集系统设计与数据集构建</a:t>
            </a:r>
            <a:r>
              <a:rPr lang="en-US" altLang="zh-CN" dirty="0" smtClean="0"/>
              <a:t>2</a:t>
            </a:r>
            <a:endParaRPr lang="zh-CN" altLang="en-US" dirty="0"/>
          </a:p>
        </p:txBody>
      </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6936010" y="1943658"/>
            <a:ext cx="2214245" cy="4332605"/>
          </a:xfrm>
          <a:prstGeom prst="rect">
            <a:avLst/>
          </a:prstGeom>
        </p:spPr>
      </p:pic>
      <p:sp>
        <p:nvSpPr>
          <p:cNvPr id="3" name="右箭头 2"/>
          <p:cNvSpPr/>
          <p:nvPr/>
        </p:nvSpPr>
        <p:spPr>
          <a:xfrm>
            <a:off x="5691067" y="3455042"/>
            <a:ext cx="1054443" cy="3345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77097188"/>
              </p:ext>
            </p:extLst>
          </p:nvPr>
        </p:nvGraphicFramePr>
        <p:xfrm>
          <a:off x="6913682" y="1364716"/>
          <a:ext cx="4440118" cy="5007668"/>
        </p:xfrm>
        <a:graphic>
          <a:graphicData uri="http://schemas.openxmlformats.org/drawingml/2006/table">
            <a:tbl>
              <a:tblPr firstRow="1" bandRow="1">
                <a:tableStyleId>{5940675A-B579-460E-94D1-54222C63F5DA}</a:tableStyleId>
              </a:tblPr>
              <a:tblGrid>
                <a:gridCol w="2535118">
                  <a:extLst>
                    <a:ext uri="{9D8B030D-6E8A-4147-A177-3AD203B41FA5}">
                      <a16:colId xmlns:a16="http://schemas.microsoft.com/office/drawing/2014/main" val="2029388870"/>
                    </a:ext>
                  </a:extLst>
                </a:gridCol>
                <a:gridCol w="1905000">
                  <a:extLst>
                    <a:ext uri="{9D8B030D-6E8A-4147-A177-3AD203B41FA5}">
                      <a16:colId xmlns:a16="http://schemas.microsoft.com/office/drawing/2014/main" val="244763258"/>
                    </a:ext>
                  </a:extLst>
                </a:gridCol>
              </a:tblGrid>
              <a:tr h="439079">
                <a:tc>
                  <a:txBody>
                    <a:bodyPr/>
                    <a:lstStyle/>
                    <a:p>
                      <a:pPr algn="ctr"/>
                      <a:r>
                        <a:rPr lang="zh-CN" altLang="en-US" dirty="0" smtClean="0"/>
                        <a:t>数据集标注系统</a:t>
                      </a:r>
                      <a:endParaRPr lang="zh-CN" altLang="en-US" dirty="0"/>
                    </a:p>
                  </a:txBody>
                  <a:tcPr/>
                </a:tc>
                <a:tc>
                  <a:txBody>
                    <a:bodyPr/>
                    <a:lstStyle/>
                    <a:p>
                      <a:r>
                        <a:rPr lang="zh-CN" altLang="en-US" dirty="0" smtClean="0"/>
                        <a:t>数据集特征分析</a:t>
                      </a:r>
                      <a:endParaRPr lang="zh-CN" altLang="en-US" dirty="0"/>
                    </a:p>
                  </a:txBody>
                  <a:tcPr/>
                </a:tc>
                <a:extLst>
                  <a:ext uri="{0D108BD9-81ED-4DB2-BD59-A6C34878D82A}">
                    <a16:rowId xmlns:a16="http://schemas.microsoft.com/office/drawing/2014/main" val="2546208810"/>
                  </a:ext>
                </a:extLst>
              </a:tr>
              <a:tr h="1522863">
                <a:tc rowSpan="3">
                  <a:txBody>
                    <a:bodyPr/>
                    <a:lstStyle/>
                    <a:p>
                      <a:endParaRPr lang="zh-CN" altLang="en-US" dirty="0"/>
                    </a:p>
                  </a:txBody>
                  <a:tcPr/>
                </a:tc>
                <a:tc>
                  <a:txBody>
                    <a:bodyPr/>
                    <a:lstStyle/>
                    <a:p>
                      <a:pPr algn="ctr"/>
                      <a:r>
                        <a:rPr lang="zh-CN" altLang="en-US" dirty="0" smtClean="0"/>
                        <a:t>直方图</a:t>
                      </a:r>
                      <a:endParaRPr lang="zh-CN" altLang="en-US" dirty="0"/>
                    </a:p>
                  </a:txBody>
                  <a:tcPr anchor="ctr"/>
                </a:tc>
                <a:extLst>
                  <a:ext uri="{0D108BD9-81ED-4DB2-BD59-A6C34878D82A}">
                    <a16:rowId xmlns:a16="http://schemas.microsoft.com/office/drawing/2014/main" val="3021553252"/>
                  </a:ext>
                </a:extLst>
              </a:tr>
              <a:tr h="1522863">
                <a:tc vMerge="1">
                  <a:txBody>
                    <a:bodyPr/>
                    <a:lstStyle/>
                    <a:p>
                      <a:endParaRPr lang="zh-CN" altLang="en-US" dirty="0"/>
                    </a:p>
                  </a:txBody>
                  <a:tcPr/>
                </a:tc>
                <a:tc>
                  <a:txBody>
                    <a:bodyPr/>
                    <a:lstStyle/>
                    <a:p>
                      <a:pPr algn="ctr"/>
                      <a:r>
                        <a:rPr lang="zh-CN" altLang="en-US" dirty="0" smtClean="0"/>
                        <a:t>图像熵</a:t>
                      </a:r>
                      <a:endParaRPr lang="zh-CN" altLang="en-US" dirty="0"/>
                    </a:p>
                  </a:txBody>
                  <a:tcPr anchor="ctr"/>
                </a:tc>
                <a:extLst>
                  <a:ext uri="{0D108BD9-81ED-4DB2-BD59-A6C34878D82A}">
                    <a16:rowId xmlns:a16="http://schemas.microsoft.com/office/drawing/2014/main" val="532668128"/>
                  </a:ext>
                </a:extLst>
              </a:tr>
              <a:tr h="1522863">
                <a:tc vMerge="1">
                  <a:txBody>
                    <a:bodyPr/>
                    <a:lstStyle/>
                    <a:p>
                      <a:endParaRPr lang="zh-CN" altLang="en-US" dirty="0"/>
                    </a:p>
                  </a:txBody>
                  <a:tcPr/>
                </a:tc>
                <a:tc>
                  <a:txBody>
                    <a:bodyPr/>
                    <a:lstStyle/>
                    <a:p>
                      <a:pPr algn="ctr"/>
                      <a:r>
                        <a:rPr lang="zh-CN" altLang="en-US" dirty="0" smtClean="0"/>
                        <a:t>灰度均值</a:t>
                      </a:r>
                      <a:endParaRPr lang="zh-CN" altLang="en-US" dirty="0"/>
                    </a:p>
                  </a:txBody>
                  <a:tcPr anchor="ctr"/>
                </a:tc>
                <a:extLst>
                  <a:ext uri="{0D108BD9-81ED-4DB2-BD59-A6C34878D82A}">
                    <a16:rowId xmlns:a16="http://schemas.microsoft.com/office/drawing/2014/main" val="2006527240"/>
                  </a:ext>
                </a:extLst>
              </a:tr>
            </a:tbl>
          </a:graphicData>
        </a:graphic>
      </p:graphicFrame>
    </p:spTree>
    <p:extLst>
      <p:ext uri="{BB962C8B-B14F-4D97-AF65-F5344CB8AC3E}">
        <p14:creationId xmlns:p14="http://schemas.microsoft.com/office/powerpoint/2010/main" val="3418195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descr="屏幕剪辑"/>
          <p:cNvPicPr>
            <a:picLocks noGrp="1" noChangeAspect="1"/>
          </p:cNvPicPr>
          <p:nvPr>
            <p:ph idx="1"/>
          </p:nvPr>
        </p:nvPicPr>
        <p:blipFill rotWithShape="1">
          <a:blip r:embed="rId2">
            <a:extLst>
              <a:ext uri="{28A0092B-C50C-407E-A947-70E740481C1C}">
                <a14:useLocalDpi xmlns:a14="http://schemas.microsoft.com/office/drawing/2010/main" val="0"/>
              </a:ext>
            </a:extLst>
          </a:blip>
          <a:srcRect r="21920"/>
          <a:stretch/>
        </p:blipFill>
        <p:spPr>
          <a:xfrm>
            <a:off x="514153" y="1678931"/>
            <a:ext cx="5176914" cy="3886742"/>
          </a:xfrm>
        </p:spPr>
      </p:pic>
      <p:sp>
        <p:nvSpPr>
          <p:cNvPr id="2" name="标题 1"/>
          <p:cNvSpPr>
            <a:spLocks noGrp="1"/>
          </p:cNvSpPr>
          <p:nvPr>
            <p:ph type="title"/>
          </p:nvPr>
        </p:nvSpPr>
        <p:spPr>
          <a:xfrm>
            <a:off x="838200" y="303341"/>
            <a:ext cx="10515600" cy="1325563"/>
          </a:xfrm>
        </p:spPr>
        <p:txBody>
          <a:bodyPr/>
          <a:lstStyle/>
          <a:p>
            <a:r>
              <a:rPr lang="en-US" altLang="zh-CN" dirty="0" smtClean="0"/>
              <a:t>2. </a:t>
            </a:r>
            <a:r>
              <a:rPr lang="zh-CN" altLang="en-US" dirty="0" smtClean="0"/>
              <a:t>数据采集系统设计与数据集构建</a:t>
            </a:r>
            <a:r>
              <a:rPr lang="en-US" altLang="zh-CN" dirty="0"/>
              <a:t>3</a:t>
            </a:r>
            <a:endParaRPr lang="zh-CN" altLang="en-US" dirty="0"/>
          </a:p>
        </p:txBody>
      </p:sp>
      <p:sp>
        <p:nvSpPr>
          <p:cNvPr id="3" name="右箭头 2"/>
          <p:cNvSpPr/>
          <p:nvPr/>
        </p:nvSpPr>
        <p:spPr>
          <a:xfrm>
            <a:off x="5691067" y="4381798"/>
            <a:ext cx="1054443" cy="3345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表 6"/>
          <p:cNvGraphicFramePr/>
          <p:nvPr>
            <p:extLst>
              <p:ext uri="{D42A27DB-BD31-4B8C-83A1-F6EECF244321}">
                <p14:modId xmlns:p14="http://schemas.microsoft.com/office/powerpoint/2010/main" val="2754743470"/>
              </p:ext>
            </p:extLst>
          </p:nvPr>
        </p:nvGraphicFramePr>
        <p:xfrm>
          <a:off x="6745510" y="2545492"/>
          <a:ext cx="5327041" cy="2891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7068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视频帧特征提取与空间</a:t>
            </a:r>
            <a:r>
              <a:rPr lang="zh-CN" altLang="en-US" b="1" dirty="0" smtClean="0"/>
              <a:t>变换</a:t>
            </a:r>
            <a:r>
              <a:rPr lang="en-US" altLang="zh-CN" b="1" dirty="0" smtClean="0"/>
              <a:t>1</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709" y="2055813"/>
            <a:ext cx="4372585" cy="3238952"/>
          </a:xfrm>
        </p:spPr>
      </p:pic>
      <p:pic>
        <p:nvPicPr>
          <p:cNvPr id="1028" name="图片 190" descr="jialin1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320" y="2156849"/>
            <a:ext cx="25241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191" descr="jialin1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1861" y="2144287"/>
            <a:ext cx="25241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192" descr="jialin11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319" y="4034766"/>
            <a:ext cx="2524125" cy="14192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93" descr="jialin11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1860" y="4015716"/>
            <a:ext cx="2524125" cy="1438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5597608" y="1865026"/>
            <a:ext cx="6252519" cy="38429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190968" y="2635033"/>
            <a:ext cx="1260390" cy="3462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8002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视频帧特征提取与空间</a:t>
            </a:r>
            <a:r>
              <a:rPr lang="zh-CN" altLang="en-US" b="1" dirty="0" smtClean="0"/>
              <a:t>变换</a:t>
            </a:r>
            <a:r>
              <a:rPr lang="en-US" altLang="zh-CN" b="1" dirty="0"/>
              <a:t>2</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709" y="2055813"/>
            <a:ext cx="4372585" cy="3238952"/>
          </a:xfrm>
        </p:spPr>
      </p:pic>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右箭头 10"/>
          <p:cNvSpPr/>
          <p:nvPr/>
        </p:nvSpPr>
        <p:spPr>
          <a:xfrm>
            <a:off x="5133282" y="3326519"/>
            <a:ext cx="1260390" cy="3462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nvPicPr>
        <p:blipFill>
          <a:blip r:embed="rId3" cstate="print">
            <a:extLst>
              <a:ext uri="{28A0092B-C50C-407E-A947-70E740481C1C}">
                <a14:useLocalDpi xmlns:a14="http://schemas.microsoft.com/office/drawing/2010/main" val="0"/>
              </a:ext>
            </a:extLst>
          </a:blip>
          <a:stretch>
            <a:fillRect/>
          </a:stretch>
        </p:blipFill>
        <p:spPr>
          <a:xfrm>
            <a:off x="6639560" y="3675289"/>
            <a:ext cx="4714240" cy="2651760"/>
          </a:xfrm>
          <a:prstGeom prst="rect">
            <a:avLst/>
          </a:prstGeom>
        </p:spPr>
      </p:pic>
      <p:grpSp>
        <p:nvGrpSpPr>
          <p:cNvPr id="13" name="画布 197"/>
          <p:cNvGrpSpPr/>
          <p:nvPr/>
        </p:nvGrpSpPr>
        <p:grpSpPr>
          <a:xfrm>
            <a:off x="7187247" y="1783552"/>
            <a:ext cx="3618865" cy="2228215"/>
            <a:chOff x="0" y="0"/>
            <a:chExt cx="3618865" cy="2228215"/>
          </a:xfrm>
        </p:grpSpPr>
        <p:sp>
          <p:nvSpPr>
            <p:cNvPr id="14" name="矩形 13"/>
            <p:cNvSpPr/>
            <p:nvPr/>
          </p:nvSpPr>
          <p:spPr>
            <a:xfrm>
              <a:off x="0" y="0"/>
              <a:ext cx="3618865" cy="2228215"/>
            </a:xfrm>
            <a:prstGeom prst="rect">
              <a:avLst/>
            </a:prstGeom>
          </p:spPr>
        </p:sp>
        <p:cxnSp>
          <p:nvCxnSpPr>
            <p:cNvPr id="15" name="直接连接符 14"/>
            <p:cNvCxnSpPr/>
            <p:nvPr/>
          </p:nvCxnSpPr>
          <p:spPr>
            <a:xfrm flipV="1">
              <a:off x="522513" y="391886"/>
              <a:ext cx="2880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45566" y="1913324"/>
              <a:ext cx="2880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152605" y="414938"/>
              <a:ext cx="0" cy="144000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98602" y="1037126"/>
              <a:ext cx="360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467650" y="1060175"/>
              <a:ext cx="0" cy="79200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467650" y="437767"/>
              <a:ext cx="0" cy="54000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01" y="840104"/>
              <a:ext cx="360000"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912249" y="901573"/>
              <a:ext cx="0" cy="97200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12249" y="440529"/>
              <a:ext cx="0" cy="360000"/>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104"/>
                <p:cNvSpPr txBox="1"/>
                <p:nvPr/>
              </p:nvSpPr>
              <p:spPr>
                <a:xfrm>
                  <a:off x="453358" y="914337"/>
                  <a:ext cx="660827" cy="3456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sz="1200" b="1"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a:rPr lang="en-US" sz="1200" b="1" i="1" kern="100">
                                <a:effectLst/>
                                <a:latin typeface="Cambria Math" panose="02040503050406030204" pitchFamily="18" charset="0"/>
                                <a:ea typeface="宋体" panose="02010600030101010101" pitchFamily="2" charset="-122"/>
                                <a:cs typeface="Times New Roman" panose="02020603050405020304" pitchFamily="18" charset="0"/>
                              </a:rPr>
                              <m:t>𝐥𝐨𝐠</m:t>
                            </m:r>
                          </m:fName>
                          <m:e>
                            <m:r>
                              <a:rPr lang="en-US" sz="1200" b="1" i="1" kern="100">
                                <a:effectLst/>
                                <a:latin typeface="Cambria Math" panose="02040503050406030204" pitchFamily="18" charset="0"/>
                                <a:ea typeface="宋体" panose="02010600030101010101" pitchFamily="2" charset="-122"/>
                                <a:cs typeface="Times New Roman" panose="02020603050405020304" pitchFamily="18" charset="0"/>
                              </a:rPr>
                              <m:t>𝒑</m:t>
                            </m:r>
                            <m:d>
                              <m:dPr>
                                <m:ctrlPr>
                                  <a:rPr lang="zh-CN" sz="12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b="1" i="1" kern="100">
                                    <a:effectLst/>
                                    <a:latin typeface="Cambria Math" panose="02040503050406030204" pitchFamily="18" charset="0"/>
                                    <a:ea typeface="宋体" panose="02010600030101010101" pitchFamily="2" charset="-122"/>
                                    <a:cs typeface="Times New Roman" panose="02020603050405020304" pitchFamily="18" charset="0"/>
                                  </a:rPr>
                                  <m:t>𝒙</m:t>
                                </m:r>
                              </m:e>
                            </m:d>
                          </m:e>
                        </m:func>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4" name="文本框 104"/>
                <p:cNvSpPr txBox="1">
                  <a:spLocks noRot="1" noChangeAspect="1" noMove="1" noResize="1" noEditPoints="1" noAdjustHandles="1" noChangeArrowheads="1" noChangeShapeType="1" noTextEdit="1"/>
                </p:cNvSpPr>
                <p:nvPr/>
              </p:nvSpPr>
              <p:spPr>
                <a:xfrm>
                  <a:off x="453358" y="914337"/>
                  <a:ext cx="660827" cy="345628"/>
                </a:xfrm>
                <a:prstGeom prst="rect">
                  <a:avLst/>
                </a:prstGeom>
                <a:blipFill>
                  <a:blip r:embed="rId4"/>
                  <a:stretch>
                    <a:fillRect/>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105"/>
                <p:cNvSpPr txBox="1"/>
                <p:nvPr/>
              </p:nvSpPr>
              <p:spPr>
                <a:xfrm>
                  <a:off x="1298602" y="555983"/>
                  <a:ext cx="660827" cy="3456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𝑲𝑳</m:t>
                            </m:r>
                          </m:e>
                          <m:sub>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5" name="文本框 105"/>
                <p:cNvSpPr txBox="1">
                  <a:spLocks noRot="1" noChangeAspect="1" noMove="1" noResize="1" noEditPoints="1" noAdjustHandles="1" noChangeArrowheads="1" noChangeShapeType="1" noTextEdit="1"/>
                </p:cNvSpPr>
                <p:nvPr/>
              </p:nvSpPr>
              <p:spPr>
                <a:xfrm>
                  <a:off x="1298602" y="555983"/>
                  <a:ext cx="660827" cy="345628"/>
                </a:xfrm>
                <a:prstGeom prst="rect">
                  <a:avLst/>
                </a:prstGeom>
                <a:blipFill>
                  <a:blip r:embed="rId5"/>
                  <a:stretch>
                    <a:fillRect/>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106"/>
                <p:cNvSpPr txBox="1"/>
                <p:nvPr/>
              </p:nvSpPr>
              <p:spPr>
                <a:xfrm>
                  <a:off x="1398494" y="1370490"/>
                  <a:ext cx="660827" cy="3456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𝑬𝑳𝑶𝑩</m:t>
                            </m:r>
                          </m:e>
                          <m:sub>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6" name="文本框 106"/>
                <p:cNvSpPr txBox="1">
                  <a:spLocks noRot="1" noChangeAspect="1" noMove="1" noResize="1" noEditPoints="1" noAdjustHandles="1" noChangeArrowheads="1" noChangeShapeType="1" noTextEdit="1"/>
                </p:cNvSpPr>
                <p:nvPr/>
              </p:nvSpPr>
              <p:spPr>
                <a:xfrm>
                  <a:off x="1398494" y="1370490"/>
                  <a:ext cx="660827" cy="345628"/>
                </a:xfrm>
                <a:prstGeom prst="rect">
                  <a:avLst/>
                </a:prstGeom>
                <a:blipFill>
                  <a:blip r:embed="rId6"/>
                  <a:stretch>
                    <a:fillRect/>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107"/>
                <p:cNvSpPr txBox="1"/>
                <p:nvPr/>
              </p:nvSpPr>
              <p:spPr>
                <a:xfrm>
                  <a:off x="2850775" y="571351"/>
                  <a:ext cx="660827" cy="3456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𝑲𝑳</m:t>
                            </m:r>
                          </m:e>
                          <m:sub>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7" name="文本框 107"/>
                <p:cNvSpPr txBox="1">
                  <a:spLocks noRot="1" noChangeAspect="1" noMove="1" noResize="1" noEditPoints="1" noAdjustHandles="1" noChangeArrowheads="1" noChangeShapeType="1" noTextEdit="1"/>
                </p:cNvSpPr>
                <p:nvPr/>
              </p:nvSpPr>
              <p:spPr>
                <a:xfrm>
                  <a:off x="2850775" y="571351"/>
                  <a:ext cx="660827" cy="345628"/>
                </a:xfrm>
                <a:prstGeom prst="rect">
                  <a:avLst/>
                </a:prstGeom>
                <a:blipFill>
                  <a:blip r:embed="rId7"/>
                  <a:stretch>
                    <a:fillRect/>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109"/>
                <p:cNvSpPr txBox="1"/>
                <p:nvPr/>
              </p:nvSpPr>
              <p:spPr>
                <a:xfrm>
                  <a:off x="2896878" y="1370487"/>
                  <a:ext cx="660827" cy="3456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𝑬𝑳𝑶𝑩</m:t>
                            </m:r>
                          </m:e>
                          <m:sub>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8" name="文本框 109"/>
                <p:cNvSpPr txBox="1">
                  <a:spLocks noRot="1" noChangeAspect="1" noMove="1" noResize="1" noEditPoints="1" noAdjustHandles="1" noChangeArrowheads="1" noChangeShapeType="1" noTextEdit="1"/>
                </p:cNvSpPr>
                <p:nvPr/>
              </p:nvSpPr>
              <p:spPr>
                <a:xfrm>
                  <a:off x="2896878" y="1370487"/>
                  <a:ext cx="660827" cy="345628"/>
                </a:xfrm>
                <a:prstGeom prst="rect">
                  <a:avLst/>
                </a:prstGeom>
                <a:blipFill>
                  <a:blip r:embed="rId8"/>
                  <a:stretch>
                    <a:fillRect/>
                  </a:stretch>
                </a:blipFill>
                <a:ln w="6350">
                  <a:noFill/>
                </a:ln>
              </p:spPr>
              <p:txBody>
                <a:bodyPr/>
                <a:lstStyle/>
                <a:p>
                  <a:r>
                    <a:rPr lang="zh-CN" altLang="en-US">
                      <a:noFill/>
                    </a:rPr>
                    <a:t> </a:t>
                  </a:r>
                </a:p>
              </p:txBody>
            </p:sp>
          </mc:Fallback>
        </mc:AlternateContent>
        <p:sp>
          <p:nvSpPr>
            <p:cNvPr id="29" name="右箭头 28"/>
            <p:cNvSpPr/>
            <p:nvPr/>
          </p:nvSpPr>
          <p:spPr>
            <a:xfrm>
              <a:off x="1798064" y="1021977"/>
              <a:ext cx="937214" cy="145997"/>
            </a:xfrm>
            <a:prstGeom prst="rightArrow">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mc:AlternateContent xmlns:mc="http://schemas.openxmlformats.org/markup-compatibility/2006" xmlns:a14="http://schemas.microsoft.com/office/drawing/2010/main">
          <mc:Choice Requires="a14">
            <p:sp>
              <p:nvSpPr>
                <p:cNvPr id="30" name="文本框 111"/>
                <p:cNvSpPr txBox="1"/>
                <p:nvPr/>
              </p:nvSpPr>
              <p:spPr>
                <a:xfrm>
                  <a:off x="1836316" y="763451"/>
                  <a:ext cx="1045197" cy="3456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zh-CN" sz="1050" b="1" kern="100">
                      <a:effectLst/>
                      <a:latin typeface="Calibri" panose="020F0502020204030204" pitchFamily="34" charset="0"/>
                      <a:ea typeface="宋体" panose="02010600030101010101" pitchFamily="2" charset="-122"/>
                      <a:cs typeface="Times New Roman" panose="02020603050405020304" pitchFamily="18" charset="0"/>
                    </a:rPr>
                    <a:t>调整</a:t>
                  </a:r>
                  <a14:m>
                    <m:oMath xmlns:m="http://schemas.openxmlformats.org/officeDocument/2006/math">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𝒒</m:t>
                      </m:r>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𝒛</m:t>
                      </m:r>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sz="1050" b="1"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0" name="文本框 111"/>
                <p:cNvSpPr txBox="1">
                  <a:spLocks noRot="1" noChangeAspect="1" noMove="1" noResize="1" noEditPoints="1" noAdjustHandles="1" noChangeArrowheads="1" noChangeShapeType="1" noTextEdit="1"/>
                </p:cNvSpPr>
                <p:nvPr/>
              </p:nvSpPr>
              <p:spPr>
                <a:xfrm>
                  <a:off x="1836316" y="763451"/>
                  <a:ext cx="1045197" cy="345628"/>
                </a:xfrm>
                <a:prstGeom prst="rect">
                  <a:avLst/>
                </a:prstGeom>
                <a:blipFill>
                  <a:blip r:embed="rId9"/>
                  <a:stretch>
                    <a:fillRect t="-1754"/>
                  </a:stretch>
                </a:blipFill>
                <a:ln w="6350">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622951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视频帧特征提取与空间</a:t>
            </a:r>
            <a:r>
              <a:rPr lang="zh-CN" altLang="en-US" b="1" dirty="0" smtClean="0"/>
              <a:t>变换</a:t>
            </a:r>
            <a:r>
              <a:rPr lang="en-US" altLang="zh-CN" b="1" dirty="0" smtClean="0"/>
              <a:t>3</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709" y="2055813"/>
            <a:ext cx="4372585" cy="3238952"/>
          </a:xfrm>
        </p:spPr>
      </p:pic>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右箭头 10"/>
          <p:cNvSpPr/>
          <p:nvPr/>
        </p:nvSpPr>
        <p:spPr>
          <a:xfrm rot="20474668">
            <a:off x="4973074" y="3871315"/>
            <a:ext cx="1276511" cy="3462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descr="jialin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966" y="2055813"/>
            <a:ext cx="5266690" cy="2962910"/>
          </a:xfrm>
          <a:prstGeom prst="rect">
            <a:avLst/>
          </a:prstGeom>
          <a:noFill/>
          <a:ln>
            <a:noFill/>
          </a:ln>
        </p:spPr>
      </p:pic>
    </p:spTree>
    <p:extLst>
      <p:ext uri="{BB962C8B-B14F-4D97-AF65-F5344CB8AC3E}">
        <p14:creationId xmlns:p14="http://schemas.microsoft.com/office/powerpoint/2010/main" val="3540263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6250</TotalTime>
  <Words>279</Words>
  <Application>Microsoft Office PowerPoint</Application>
  <PresentationFormat>宽屏</PresentationFormat>
  <Paragraphs>64</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仿宋</vt:lpstr>
      <vt:lpstr>宋体</vt:lpstr>
      <vt:lpstr>Arial</vt:lpstr>
      <vt:lpstr>Calibri</vt:lpstr>
      <vt:lpstr>Cambria Math</vt:lpstr>
      <vt:lpstr>Times New Roman</vt:lpstr>
      <vt:lpstr>Office 主题​​</vt:lpstr>
      <vt:lpstr>《基于机器视觉的鱼类摄食行为模型研究》定稿讨论</vt:lpstr>
      <vt:lpstr>总览</vt:lpstr>
      <vt:lpstr>1.绪论</vt:lpstr>
      <vt:lpstr>2. 数据采集系统设计与数据集构建1</vt:lpstr>
      <vt:lpstr>2. 数据采集系统设计与数据集构建2</vt:lpstr>
      <vt:lpstr>2. 数据采集系统设计与数据集构建3</vt:lpstr>
      <vt:lpstr>3.视频帧特征提取与空间变换1</vt:lpstr>
      <vt:lpstr>3.视频帧特征提取与空间变换2</vt:lpstr>
      <vt:lpstr>3.视频帧特征提取与空间变换3</vt:lpstr>
      <vt:lpstr>4.鱼类摄食行为分类模型1</vt:lpstr>
      <vt:lpstr>4.鱼类摄食行为分类模型2</vt:lpstr>
      <vt:lpstr>4.鱼类摄食行为分类模型3</vt:lpstr>
      <vt:lpstr>5.总结与展望</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《基于机器视觉的鱼类摄食行为模型研究》定稿讨论</dc:title>
  <dc:creator>张 佳林</dc:creator>
  <cp:lastModifiedBy>张 佳林</cp:lastModifiedBy>
  <cp:revision>26</cp:revision>
  <dcterms:created xsi:type="dcterms:W3CDTF">2020-04-07T03:33:36Z</dcterms:created>
  <dcterms:modified xsi:type="dcterms:W3CDTF">2020-04-30T12:39:34Z</dcterms:modified>
</cp:coreProperties>
</file>