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3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9" r:id="rId15"/>
    <p:sldId id="288" r:id="rId16"/>
    <p:sldId id="263" r:id="rId17"/>
    <p:sldId id="284" r:id="rId18"/>
    <p:sldId id="285" r:id="rId19"/>
    <p:sldId id="286" r:id="rId20"/>
    <p:sldId id="287" r:id="rId21"/>
    <p:sldId id="292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7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6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72EA5-E1E6-4225-A3E4-60DB22FDEF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3E47BE-53F2-4FCB-A421-2132B327EE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matlab/index.html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S-GIT/turtlebot3_simulation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nual.robotis.com/docs/en/platform/turtlebot3/simulation/" TargetMode="External"/><Relationship Id="rId4" Type="http://schemas.openxmlformats.org/officeDocument/2006/relationships/hyperlink" Target="http://gazebosim.org/tutorials?cat=connect_ro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ustc.edu.cn/page/id-251.html?locale=zh_C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obotics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getting-started-with-matlab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0A88EE-B6F5-409A-9550-24072838F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Intelligent Robots 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F939ABB-B757-4977-AF77-923A0C7D4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Prof. Qi </a:t>
            </a:r>
            <a:r>
              <a:rPr lang="en-US" altLang="zh-CN" dirty="0" err="1"/>
              <a:t>hao</a:t>
            </a:r>
            <a:endParaRPr lang="en-US" altLang="zh-CN" dirty="0"/>
          </a:p>
          <a:p>
            <a:r>
              <a:rPr lang="en-US" altLang="zh-CN" dirty="0"/>
              <a:t>03/05/2019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0A36B19-640A-4BD9-896F-52E252BBF350}"/>
              </a:ext>
            </a:extLst>
          </p:cNvPr>
          <p:cNvSpPr txBox="1"/>
          <p:nvPr/>
        </p:nvSpPr>
        <p:spPr>
          <a:xfrm>
            <a:off x="7070103" y="4746193"/>
            <a:ext cx="354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Brief introduction to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program your homework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Robotics System Toolbox</a:t>
            </a:r>
          </a:p>
        </p:txBody>
      </p:sp>
    </p:spTree>
    <p:extLst>
      <p:ext uri="{BB962C8B-B14F-4D97-AF65-F5344CB8AC3E}">
        <p14:creationId xmlns:p14="http://schemas.microsoft.com/office/powerpoint/2010/main" val="171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functions may helpful in your 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0"/>
            <a:ext cx="10726995" cy="4348589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plot(X, Y, </a:t>
            </a:r>
            <a:r>
              <a:rPr lang="en-US" altLang="zh-CN" dirty="0" err="1">
                <a:latin typeface="Consolas" panose="020B0609020204030204" pitchFamily="49" charset="0"/>
              </a:rPr>
              <a:t>LineSpec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Also you can use tab </a:t>
            </a:r>
            <a:r>
              <a:rPr lang="en-US" altLang="zh-CN" b="1" dirty="0"/>
              <a:t>Plots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AB8CDB6-DEB8-4CD6-9ACB-696A9480E07B}"/>
              </a:ext>
            </a:extLst>
          </p:cNvPr>
          <p:cNvSpPr txBox="1"/>
          <p:nvPr/>
        </p:nvSpPr>
        <p:spPr>
          <a:xfrm>
            <a:off x="1248095" y="2248164"/>
            <a:ext cx="572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and Y should be vectors and the line is drawn by connecting each point specified by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D5EDEAA-1503-462D-B6E0-50C86D73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77" y="2963898"/>
            <a:ext cx="4064033" cy="1046296"/>
          </a:xfrm>
          <a:prstGeom prst="rect">
            <a:avLst/>
          </a:prstGeom>
        </p:spPr>
      </p:pic>
      <p:pic>
        <p:nvPicPr>
          <p:cNvPr id="1026" name="Picture 2" descr="https://www.mathworks.com/help/examples/graphics/win64/Create2DLinePlotsExample_01.png">
            <a:extLst>
              <a:ext uri="{FF2B5EF4-FFF2-40B4-BE49-F238E27FC236}">
                <a16:creationId xmlns:a16="http://schemas.microsoft.com/office/drawing/2014/main" xmlns="" id="{3F37B9D0-23E3-423B-8B31-A91E0FE1D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7613"/>
          <a:stretch/>
        </p:blipFill>
        <p:spPr bwMode="auto">
          <a:xfrm>
            <a:off x="7434873" y="1768693"/>
            <a:ext cx="4757127" cy="39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thworks.com/help/matlab/creating_plots/workspace_panel.png">
            <a:extLst>
              <a:ext uri="{FF2B5EF4-FFF2-40B4-BE49-F238E27FC236}">
                <a16:creationId xmlns:a16="http://schemas.microsoft.com/office/drawing/2014/main" xmlns="" id="{FE14E46A-3E73-4B85-A7C5-15178EC5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" y="4708114"/>
            <a:ext cx="36290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mathworks.com/help/matlab/creating_plots/plots_tab.png">
            <a:extLst>
              <a:ext uri="{FF2B5EF4-FFF2-40B4-BE49-F238E27FC236}">
                <a16:creationId xmlns:a16="http://schemas.microsoft.com/office/drawing/2014/main" xmlns="" id="{59D7EBC9-03C5-4A7F-BED5-A51BE3025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5"/>
          <a:stretch/>
        </p:blipFill>
        <p:spPr bwMode="auto">
          <a:xfrm>
            <a:off x="4110425" y="4725348"/>
            <a:ext cx="35236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515EB8A-006F-41A7-BA6B-7CD9E89E5188}"/>
              </a:ext>
            </a:extLst>
          </p:cNvPr>
          <p:cNvSpPr txBox="1"/>
          <p:nvPr/>
        </p:nvSpPr>
        <p:spPr>
          <a:xfrm>
            <a:off x="427504" y="6386731"/>
            <a:ext cx="25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Choose the vectors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9AE7F55-1D56-431B-8D2D-B79C64B23E68}"/>
              </a:ext>
            </a:extLst>
          </p:cNvPr>
          <p:cNvSpPr txBox="1"/>
          <p:nvPr/>
        </p:nvSpPr>
        <p:spPr>
          <a:xfrm>
            <a:off x="4248077" y="5916278"/>
            <a:ext cx="30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Click the plot you want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8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functions may helpful in your 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0"/>
            <a:ext cx="10726995" cy="4348589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quiver(x, y, u, v)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AB8CDB6-DEB8-4CD6-9ACB-696A9480E07B}"/>
              </a:ext>
            </a:extLst>
          </p:cNvPr>
          <p:cNvSpPr txBox="1"/>
          <p:nvPr/>
        </p:nvSpPr>
        <p:spPr>
          <a:xfrm>
            <a:off x="1252126" y="2251076"/>
            <a:ext cx="468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quiver plot displays velocity vectors as arrows with components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at the points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4679556-023C-4B7B-AF52-C0D9EABD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72" y="3272946"/>
            <a:ext cx="4580910" cy="1753188"/>
          </a:xfrm>
          <a:prstGeom prst="rect">
            <a:avLst/>
          </a:prstGeom>
        </p:spPr>
      </p:pic>
      <p:pic>
        <p:nvPicPr>
          <p:cNvPr id="2051" name="Picture 3" descr="https://www.mathworks.com/help/examples/graphics/win64/PlotVectorVelocitiesExample_01.png">
            <a:extLst>
              <a:ext uri="{FF2B5EF4-FFF2-40B4-BE49-F238E27FC236}">
                <a16:creationId xmlns:a16="http://schemas.microsoft.com/office/drawing/2014/main" xmlns="" id="{77772446-166A-48AA-93B8-C12D0DBCE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4639" r="8157" b="4688"/>
          <a:stretch/>
        </p:blipFill>
        <p:spPr bwMode="auto">
          <a:xfrm>
            <a:off x="6366386" y="1835900"/>
            <a:ext cx="5396158" cy="43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9092167-C878-48C1-8CE2-DDA9BE3AC216}"/>
              </a:ext>
            </a:extLst>
          </p:cNvPr>
          <p:cNvSpPr txBox="1"/>
          <p:nvPr/>
        </p:nvSpPr>
        <p:spPr>
          <a:xfrm>
            <a:off x="1252126" y="5264263"/>
            <a:ext cx="468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meshgrid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expands the two vectors into two matrices.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7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functions may helpful in your 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0"/>
            <a:ext cx="10726995" cy="4348589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quiver(x, y, u, v)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The potential function: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55A9F2A-400E-487B-846E-E07EA794D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17122" r="8927" b="5819"/>
          <a:stretch/>
        </p:blipFill>
        <p:spPr>
          <a:xfrm>
            <a:off x="6611197" y="1786629"/>
            <a:ext cx="5491153" cy="4521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638D12F-76F8-4DB1-9E8B-75CEC54CBC41}"/>
                  </a:ext>
                </a:extLst>
              </p:cNvPr>
              <p:cNvSpPr txBox="1"/>
              <p:nvPr/>
            </p:nvSpPr>
            <p:spPr>
              <a:xfrm>
                <a:off x="1717964" y="3429000"/>
                <a:ext cx="1913922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38D12F-76F8-4DB1-9E8B-75CEC54CB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64" y="3429000"/>
                <a:ext cx="1913922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functions may helpful in your 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0"/>
            <a:ext cx="10726995" cy="4348589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rectangle(x, y, u, v)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>
                <a:latin typeface="Consolas" panose="020B0609020204030204" pitchFamily="49" charset="0"/>
              </a:rPr>
              <a:t>Other functions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AB8CDB6-DEB8-4CD6-9ACB-696A9480E07B}"/>
              </a:ext>
            </a:extLst>
          </p:cNvPr>
          <p:cNvSpPr txBox="1"/>
          <p:nvPr/>
        </p:nvSpPr>
        <p:spPr>
          <a:xfrm>
            <a:off x="1252125" y="2251076"/>
            <a:ext cx="54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 rectangle with sharp or curved corners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43B7417-CDE7-442C-A5C7-8F3D6E37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5" y="2863462"/>
            <a:ext cx="7060436" cy="617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7AFF8CC-4C35-4265-BB55-B157746B3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65" y="2319703"/>
            <a:ext cx="4680756" cy="38647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8F6364B-78D0-410B-BCDB-98F8013977AB}"/>
              </a:ext>
            </a:extLst>
          </p:cNvPr>
          <p:cNvSpPr txBox="1"/>
          <p:nvPr/>
        </p:nvSpPr>
        <p:spPr>
          <a:xfrm>
            <a:off x="1252125" y="4510022"/>
            <a:ext cx="549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Manipulate the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MATLAB documentation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help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command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26FFA7-E48B-4D5D-8B35-4EA1CBDCA202}"/>
              </a:ext>
            </a:extLst>
          </p:cNvPr>
          <p:cNvSpPr txBox="1"/>
          <p:nvPr/>
        </p:nvSpPr>
        <p:spPr>
          <a:xfrm>
            <a:off x="1967346" y="5531892"/>
            <a:ext cx="13244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help plot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DD891E-460B-4540-9E7E-65CC8371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/>
        </p:nvSpPr>
        <p:spPr>
          <a:xfrm>
            <a:off x="717640" y="1830548"/>
            <a:ext cx="10756720" cy="4309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In lab00, we have explored the basic aspects of MATLAB Robotics System Toolbox (MRST). Now that you have learned how ROS works, see if you have a better understanding of MRST.</a:t>
            </a: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xmlns="" id="{3641FC63-FC71-486B-8D33-26214E189808}"/>
              </a:ext>
            </a:extLst>
          </p:cNvPr>
          <p:cNvSpPr txBox="1"/>
          <p:nvPr/>
        </p:nvSpPr>
        <p:spPr>
          <a:xfrm>
            <a:off x="1284480" y="2534855"/>
            <a:ext cx="5508239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rosinit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exampleHelperROSCreateSampleNetwork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rosnode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/pose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rosnode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/node_1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rosservice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rosservice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/add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type /pose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rosmsg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show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geometry_msgs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/Twist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rosmsg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show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geometry_msgs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/Vector3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exampleHelperROSShutDownSampleNetwork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rosshutdown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DD891E-460B-4540-9E7E-65CC8371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/>
        </p:nvSpPr>
        <p:spPr>
          <a:xfrm>
            <a:off x="717640" y="1830548"/>
            <a:ext cx="10756720" cy="4309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In lab00, we have explored the basic aspects of MATLAB Robotics System Toolbox (MRST). Now that you have learned how ROS works, see if you have a better understanding of MRST.</a:t>
            </a: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xmlns="" id="{3641FC63-FC71-486B-8D33-26214E189808}"/>
              </a:ext>
            </a:extLst>
          </p:cNvPr>
          <p:cNvSpPr txBox="1"/>
          <p:nvPr/>
        </p:nvSpPr>
        <p:spPr>
          <a:xfrm>
            <a:off x="1284480" y="2534855"/>
            <a:ext cx="5508239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rosinit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exampleHelperROSCreateSampleNetwork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rosnode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/pose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rosnode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/node_1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rosservice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rosservice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info /add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rostopic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type /pose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rosmsg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show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geometry_msgs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/Twist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rosmsg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show 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</a:rPr>
              <a:t>geometry_msgs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/Vector3</a:t>
            </a: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exampleHelperROSShutDownSampleNetwork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1825" indent="-631825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rosshutdown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D147EC87-BBF8-45F4-8C87-19F819892EA5}"/>
              </a:ext>
            </a:extLst>
          </p:cNvPr>
          <p:cNvSpPr txBox="1"/>
          <p:nvPr/>
        </p:nvSpPr>
        <p:spPr>
          <a:xfrm>
            <a:off x="7127380" y="3940973"/>
            <a:ext cx="4263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That are all ROS commands !</a:t>
            </a:r>
            <a:endParaRPr lang="zh-CN" altLang="en-US" sz="2000" dirty="0">
              <a:solidFill>
                <a:srgbClr val="FF000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xmlns="" id="{C2D89F72-5582-416F-B88A-98C697DDE25C}"/>
              </a:ext>
            </a:extLst>
          </p:cNvPr>
          <p:cNvSpPr txBox="1"/>
          <p:nvPr/>
        </p:nvSpPr>
        <p:spPr>
          <a:xfrm>
            <a:off x="7010159" y="4672153"/>
            <a:ext cx="484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processes of publishing/subscribing… are all similar.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8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10D84-7D76-4AF2-BE53-CFE0F5F6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08CAD-A80F-476D-86A1-32C5BC56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07" y="1818025"/>
            <a:ext cx="10780684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Get MRST add-on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In lab00, we have explored the basics of MRST. If you have not been familiar with it yet, please go back to lab00 and do the task again.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Connect your MATLAB with ROS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90" y="286603"/>
            <a:ext cx="3130411" cy="734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4592DC7-8978-4C43-B195-603F97A44CE6}"/>
              </a:ext>
            </a:extLst>
          </p:cNvPr>
          <p:cNvSpPr txBox="1"/>
          <p:nvPr/>
        </p:nvSpPr>
        <p:spPr>
          <a:xfrm>
            <a:off x="1431636" y="2243113"/>
            <a:ext cx="86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Add-Ons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icon, search for Robotics System Toolbox and install it.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7FB201E-F957-4C79-82EB-CB09167D5E8B}"/>
              </a:ext>
            </a:extLst>
          </p:cNvPr>
          <p:cNvSpPr txBox="1"/>
          <p:nvPr/>
        </p:nvSpPr>
        <p:spPr>
          <a:xfrm>
            <a:off x="1431636" y="3893312"/>
            <a:ext cx="910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advantage is that you can connect MATLAB with ROS via MRST, for quickly implementing your algorithms.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 will create a node called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node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registered with Master and communicate with ROS.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92E8F26-B675-4A3B-9D9D-27828CC0B58E}"/>
              </a:ext>
            </a:extLst>
          </p:cNvPr>
          <p:cNvSpPr txBox="1"/>
          <p:nvPr/>
        </p:nvSpPr>
        <p:spPr>
          <a:xfrm>
            <a:off x="1519381" y="5568925"/>
            <a:ext cx="89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: our project 01 will be out this lab. You will implement your reactive paradigm algorithms in a Gazebo simulator and make your robot achieve the target.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10D84-7D76-4AF2-BE53-CFE0F5F6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08CAD-A80F-476D-86A1-32C5BC56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" y="1818025"/>
            <a:ext cx="10780684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Connect your MATLAB with ROS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90" y="286603"/>
            <a:ext cx="3130411" cy="734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4592DC7-8978-4C43-B195-603F97A44CE6}"/>
              </a:ext>
            </a:extLst>
          </p:cNvPr>
          <p:cNvSpPr txBox="1"/>
          <p:nvPr/>
        </p:nvSpPr>
        <p:spPr>
          <a:xfrm>
            <a:off x="690880" y="2202257"/>
            <a:ext cx="61532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the correct environment variables in both Host and Simulator (they can also be in same OS or VM in same machine).</a:t>
            </a: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MATLAB:</a:t>
            </a: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Simulator:</a:t>
            </a: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Bef>
                <a:spcPts val="1200"/>
              </a:spcBef>
              <a:buFont typeface="+mj-lt"/>
              <a:buAutoNum type="romanU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you can write it in file ~/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www.mathworks.com/help/examples/robotics/win64/GettingStartedWithGazeboExample_05.png">
            <a:extLst>
              <a:ext uri="{FF2B5EF4-FFF2-40B4-BE49-F238E27FC236}">
                <a16:creationId xmlns:a16="http://schemas.microsoft.com/office/drawing/2014/main" xmlns="" id="{9713C35F-C31F-42E8-86DA-85A7C87E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45" y="2052372"/>
            <a:ext cx="5347855" cy="41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C1BC9CF3-EBA7-46DB-9710-1B3491C83C22}"/>
              </a:ext>
            </a:extLst>
          </p:cNvPr>
          <p:cNvSpPr/>
          <p:nvPr/>
        </p:nvSpPr>
        <p:spPr>
          <a:xfrm>
            <a:off x="3379586" y="2813184"/>
            <a:ext cx="545870" cy="280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AF148CB-701F-4C21-85A1-A5825F748077}"/>
              </a:ext>
            </a:extLst>
          </p:cNvPr>
          <p:cNvSpPr txBox="1"/>
          <p:nvPr/>
        </p:nvSpPr>
        <p:spPr>
          <a:xfrm>
            <a:off x="8756073" y="5724764"/>
            <a:ext cx="689612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:11311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72CB74D-CE16-4B3A-A1F4-B946DA3D300C}"/>
              </a:ext>
            </a:extLst>
          </p:cNvPr>
          <p:cNvSpPr txBox="1"/>
          <p:nvPr/>
        </p:nvSpPr>
        <p:spPr>
          <a:xfrm>
            <a:off x="11377987" y="5744778"/>
            <a:ext cx="689612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:11311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40A5ECD-47EF-49B2-A8C4-74D1301232D7}"/>
              </a:ext>
            </a:extLst>
          </p:cNvPr>
          <p:cNvSpPr txBox="1"/>
          <p:nvPr/>
        </p:nvSpPr>
        <p:spPr>
          <a:xfrm>
            <a:off x="451023" y="3553260"/>
            <a:ext cx="622715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setenv</a:t>
            </a:r>
            <a:r>
              <a:rPr lang="en-US" altLang="zh-CN" sz="1600" dirty="0">
                <a:latin typeface="Consolas" panose="020B0609020204030204" pitchFamily="49" charset="0"/>
              </a:rPr>
              <a:t>('</a:t>
            </a:r>
            <a:r>
              <a:rPr lang="en-US" altLang="zh-CN" sz="1600" dirty="0" err="1">
                <a:latin typeface="Consolas" panose="020B0609020204030204" pitchFamily="49" charset="0"/>
              </a:rPr>
              <a:t>ROS_MASTER_URI','http</a:t>
            </a:r>
            <a:r>
              <a:rPr lang="en-US" altLang="zh-CN" sz="1600" dirty="0">
                <a:latin typeface="Consolas" panose="020B0609020204030204" pitchFamily="49" charset="0"/>
              </a:rPr>
              <a:t>://192.168.1.200:11311’);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setenv</a:t>
            </a:r>
            <a:r>
              <a:rPr lang="en-US" altLang="zh-CN" sz="1600" dirty="0">
                <a:latin typeface="Consolas" panose="020B0609020204030204" pitchFamily="49" charset="0"/>
              </a:rPr>
              <a:t>('ROS_IP','192.168.1.100’);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C42CAA0-ADE9-4C9E-A722-ECD6ECD8B089}"/>
              </a:ext>
            </a:extLst>
          </p:cNvPr>
          <p:cNvSpPr txBox="1"/>
          <p:nvPr/>
        </p:nvSpPr>
        <p:spPr>
          <a:xfrm>
            <a:off x="469207" y="5094868"/>
            <a:ext cx="5995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$ export ROS_IP=192.168.198.128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$ export ROS_MASTER_URI=http://192.168.198.128:11311</a:t>
            </a:r>
          </a:p>
        </p:txBody>
      </p:sp>
    </p:spTree>
    <p:extLst>
      <p:ext uri="{BB962C8B-B14F-4D97-AF65-F5344CB8AC3E}">
        <p14:creationId xmlns:p14="http://schemas.microsoft.com/office/powerpoint/2010/main" val="12735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10D84-7D76-4AF2-BE53-CFE0F5F6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08CAD-A80F-476D-86A1-32C5BC56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" y="1818025"/>
            <a:ext cx="10780684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Connect your MATLAB with ROS – in simulator system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90" y="286603"/>
            <a:ext cx="3130411" cy="734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4592DC7-8978-4C43-B195-603F97A44CE6}"/>
              </a:ext>
            </a:extLst>
          </p:cNvPr>
          <p:cNvSpPr txBox="1"/>
          <p:nvPr/>
        </p:nvSpPr>
        <p:spPr>
          <a:xfrm>
            <a:off x="690880" y="2202257"/>
            <a:ext cx="994941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lt"/>
              <a:buAutoNum type="romanUcPeriod" startAt="4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 Gazebo simulator packages for TurtleBot3 from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https://github.com/ROBOTIS-GIT/turtlebot3_simulations.git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your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directory than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catkin_make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00050" indent="-400050">
              <a:spcAft>
                <a:spcPts val="1200"/>
              </a:spcAft>
              <a:buFont typeface="+mj-lt"/>
              <a:buAutoNum type="romanUcPeriod" startAt="4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these commands to open a Gazebo empty world with a TurtleBot3</a:t>
            </a:r>
          </a:p>
          <a:p>
            <a:pPr marL="400050" indent="-400050">
              <a:spcAft>
                <a:spcPts val="1200"/>
              </a:spcAft>
              <a:buFont typeface="+mj-lt"/>
              <a:buAutoNum type="romanUcPeriod" startAt="4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romanUcPeriod" startAt="4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romanUcPeriod" startAt="4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 it with the barriers and obstacles you design (you can learn how to edit and save a world, refer to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http://gazebosim.org/tutorials?cat=connect_ros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If you do not want to edit yourself, use provided world turtlebot3_world by substitute the launch file with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turtlebot3_world.launch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C42CAA0-ADE9-4C9E-A722-ECD6ECD8B089}"/>
              </a:ext>
            </a:extLst>
          </p:cNvPr>
          <p:cNvSpPr txBox="1"/>
          <p:nvPr/>
        </p:nvSpPr>
        <p:spPr>
          <a:xfrm>
            <a:off x="1097280" y="3362449"/>
            <a:ext cx="818526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$ export TURTLEBOT3_MODEL=burger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$ </a:t>
            </a:r>
            <a:r>
              <a:rPr lang="en-US" altLang="zh-CN" sz="1600" dirty="0" err="1">
                <a:latin typeface="Consolas" panose="020B0609020204030204" pitchFamily="49" charset="0"/>
              </a:rPr>
              <a:t>roslaunch</a:t>
            </a:r>
            <a:r>
              <a:rPr lang="en-US" altLang="zh-CN" sz="1600" dirty="0">
                <a:latin typeface="Consolas" panose="020B0609020204030204" pitchFamily="49" charset="0"/>
              </a:rPr>
              <a:t> turtlebot3_gazebo </a:t>
            </a:r>
            <a:r>
              <a:rPr lang="en-US" altLang="zh-CN" sz="1600" b="1" dirty="0">
                <a:latin typeface="Consolas" panose="020B0609020204030204" pitchFamily="49" charset="0"/>
              </a:rPr>
              <a:t>turtlebot3_empty_world.launch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xmlns="" id="{5C653449-32D9-4DC8-9892-729C6EC76124}"/>
              </a:ext>
            </a:extLst>
          </p:cNvPr>
          <p:cNvSpPr/>
          <p:nvPr/>
        </p:nvSpPr>
        <p:spPr>
          <a:xfrm>
            <a:off x="9910619" y="2999556"/>
            <a:ext cx="2281381" cy="1077218"/>
          </a:xfrm>
          <a:prstGeom prst="wedgeRectCallout">
            <a:avLst>
              <a:gd name="adj1" fmla="val -259458"/>
              <a:gd name="adj2" fmla="val -2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this in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convenience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5AE1FF0-A019-475D-BD6A-07C2DD2AC94A}"/>
              </a:ext>
            </a:extLst>
          </p:cNvPr>
          <p:cNvSpPr txBox="1"/>
          <p:nvPr/>
        </p:nvSpPr>
        <p:spPr>
          <a:xfrm>
            <a:off x="1901768" y="5639107"/>
            <a:ext cx="78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For further reference about TurtleBot3 Gazebo packages :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http://emanual.robotis.com/docs/en/platform/turtlebot3/simulation/#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10D84-7D76-4AF2-BE53-CFE0F5F6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08CAD-A80F-476D-86A1-32C5BC56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" y="1818025"/>
            <a:ext cx="10780684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Connect your MATLAB with ROS – in MATLAB</a:t>
            </a:r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90" y="286603"/>
            <a:ext cx="3130411" cy="7341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C42CAA0-ADE9-4C9E-A722-ECD6ECD8B089}"/>
              </a:ext>
            </a:extLst>
          </p:cNvPr>
          <p:cNvSpPr txBox="1"/>
          <p:nvPr/>
        </p:nvSpPr>
        <p:spPr>
          <a:xfrm>
            <a:off x="1097280" y="2686343"/>
            <a:ext cx="818526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rosinit</a:t>
            </a:r>
            <a:r>
              <a:rPr lang="en-US" altLang="zh-CN" sz="1600" dirty="0">
                <a:latin typeface="Consolas" panose="020B0609020204030204" pitchFamily="49" charset="0"/>
              </a:rPr>
              <a:t>('192.168.1.200', '</a:t>
            </a:r>
            <a:r>
              <a:rPr lang="en-US" altLang="zh-CN" sz="1600" dirty="0" err="1">
                <a:latin typeface="Consolas" panose="020B0609020204030204" pitchFamily="49" charset="0"/>
              </a:rPr>
              <a:t>NodeHost</a:t>
            </a:r>
            <a:r>
              <a:rPr lang="en-US" altLang="zh-CN" sz="1600" dirty="0">
                <a:latin typeface="Consolas" panose="020B0609020204030204" pitchFamily="49" charset="0"/>
              </a:rPr>
              <a:t>', '192.168.1.100');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DE793F6-F56E-4DB7-BBC1-AEE6ED5E8432}"/>
              </a:ext>
            </a:extLst>
          </p:cNvPr>
          <p:cNvSpPr txBox="1"/>
          <p:nvPr/>
        </p:nvSpPr>
        <p:spPr>
          <a:xfrm>
            <a:off x="755535" y="2193900"/>
            <a:ext cx="99494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 your global node in MATLAB</a:t>
            </a:r>
          </a:p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Verify your connection, try:</a:t>
            </a:r>
          </a:p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spcAft>
                <a:spcPts val="1200"/>
              </a:spcAft>
              <a:buFont typeface="+mj-lt"/>
              <a:buAutoNum type="romanUcPeriod" startAt="7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see if the gazebo nodes or topics are there.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674B040-D60A-405B-815A-5BEC51223D77}"/>
              </a:ext>
            </a:extLst>
          </p:cNvPr>
          <p:cNvSpPr txBox="1"/>
          <p:nvPr/>
        </p:nvSpPr>
        <p:spPr>
          <a:xfrm>
            <a:off x="1097280" y="3071063"/>
            <a:ext cx="1013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output: Initializing global node /</a:t>
            </a:r>
            <a:r>
              <a:rPr lang="en-US" altLang="zh-CN" dirty="0" err="1"/>
              <a:t>matlab_global_node_xxxxx</a:t>
            </a:r>
            <a:r>
              <a:rPr lang="en-US" altLang="zh-CN" dirty="0"/>
              <a:t> with </a:t>
            </a:r>
            <a:r>
              <a:rPr lang="en-US" altLang="zh-CN" dirty="0" err="1"/>
              <a:t>NodeURI</a:t>
            </a:r>
            <a:r>
              <a:rPr lang="en-US" altLang="zh-CN" dirty="0"/>
              <a:t> http://192.168.1.100:xxxxx/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C4ACED4-912D-4753-9FDA-2CC62A80338D}"/>
              </a:ext>
            </a:extLst>
          </p:cNvPr>
          <p:cNvSpPr txBox="1"/>
          <p:nvPr/>
        </p:nvSpPr>
        <p:spPr>
          <a:xfrm>
            <a:off x="1097519" y="3938142"/>
            <a:ext cx="818526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rostopic</a:t>
            </a:r>
            <a:r>
              <a:rPr lang="en-US" altLang="zh-CN" sz="1600" dirty="0">
                <a:latin typeface="Consolas" panose="020B0609020204030204" pitchFamily="49" charset="0"/>
              </a:rPr>
              <a:t> list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rosnode</a:t>
            </a:r>
            <a:r>
              <a:rPr lang="en-US" altLang="zh-CN" sz="1600" dirty="0">
                <a:latin typeface="Consolas" panose="020B0609020204030204" pitchFamily="49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6659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A5CEEA-A5C3-434D-86F9-4689A623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0C80CC-77BB-4AC6-AF25-C335DEE2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26" y="1885063"/>
            <a:ext cx="10730926" cy="2349956"/>
          </a:xfrm>
        </p:spPr>
        <p:txBody>
          <a:bodyPr>
            <a:normAutofit/>
          </a:bodyPr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The abbreviation of “</a:t>
            </a:r>
            <a:r>
              <a:rPr lang="en-US" altLang="zh-CN" b="1" dirty="0"/>
              <a:t>mat</a:t>
            </a:r>
            <a:r>
              <a:rPr lang="en-US" altLang="zh-CN" dirty="0"/>
              <a:t>rix </a:t>
            </a:r>
            <a:r>
              <a:rPr lang="en-US" altLang="zh-CN" b="1" dirty="0"/>
              <a:t>lab</a:t>
            </a:r>
            <a:r>
              <a:rPr lang="en-US" altLang="zh-CN" dirty="0"/>
              <a:t>oratory”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A commercial software provides </a:t>
            </a:r>
            <a:r>
              <a:rPr lang="en-US" altLang="zh-CN" b="1" dirty="0"/>
              <a:t>matrix-based</a:t>
            </a:r>
            <a:r>
              <a:rPr lang="en-US" altLang="zh-CN" dirty="0"/>
              <a:t> language to express computational mathematics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Fortunately, </a:t>
            </a:r>
            <a:r>
              <a:rPr lang="en-US" altLang="zh-CN" dirty="0" err="1"/>
              <a:t>SUSTech</a:t>
            </a:r>
            <a:r>
              <a:rPr lang="en-US" altLang="zh-CN" dirty="0"/>
              <a:t> have bought official copyrighted MATLAB for teaching and researching. You can log in the library and download it.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75552D5-8B66-44DA-9E58-4AF197D9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9A91444-7B86-4B42-BFBC-73FCE1DE5A29}"/>
              </a:ext>
            </a:extLst>
          </p:cNvPr>
          <p:cNvSpPr/>
          <p:nvPr/>
        </p:nvSpPr>
        <p:spPr>
          <a:xfrm>
            <a:off x="1279966" y="3563696"/>
            <a:ext cx="53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hlinkClick r:id="rId3"/>
              </a:rPr>
              <a:t>http://lib.sustc.edu.cn/page/id-251.html?locale=zh_CN</a:t>
            </a:r>
            <a:endParaRPr lang="zh-CN" altLang="en-US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48C7B4D-D404-4173-8598-57FC9E982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09"/>
          <a:stretch/>
        </p:blipFill>
        <p:spPr>
          <a:xfrm>
            <a:off x="6956421" y="3185652"/>
            <a:ext cx="5113463" cy="3122415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340E41D0-CBF2-4635-8EFA-BF393F2EC9C9}"/>
              </a:ext>
            </a:extLst>
          </p:cNvPr>
          <p:cNvSpPr txBox="1">
            <a:spLocks/>
          </p:cNvSpPr>
          <p:nvPr/>
        </p:nvSpPr>
        <p:spPr>
          <a:xfrm>
            <a:off x="684326" y="4665425"/>
            <a:ext cx="5627984" cy="12122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Use your student mail account to acquire the license. Please follow the guidance. </a:t>
            </a: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xmlns="" id="{79EB5AE3-6D17-42D4-9279-541A3A8D4ACA}"/>
              </a:ext>
            </a:extLst>
          </p:cNvPr>
          <p:cNvSpPr/>
          <p:nvPr/>
        </p:nvSpPr>
        <p:spPr>
          <a:xfrm rot="16200000">
            <a:off x="5756735" y="4281556"/>
            <a:ext cx="245550" cy="1658571"/>
          </a:xfrm>
          <a:prstGeom prst="trapezoid">
            <a:avLst>
              <a:gd name="adj" fmla="val 367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D90EB1B0-5785-461A-8F8D-D73D0CCC3971}"/>
              </a:ext>
            </a:extLst>
          </p:cNvPr>
          <p:cNvSpPr/>
          <p:nvPr/>
        </p:nvSpPr>
        <p:spPr>
          <a:xfrm rot="5372627">
            <a:off x="6458750" y="4942416"/>
            <a:ext cx="801428" cy="3342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10D84-7D76-4AF2-BE53-CFE0F5F6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MATLAB Robotics System Toolbox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008CAD-A80F-476D-86A1-32C5BC56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" y="1818025"/>
            <a:ext cx="10780684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u"/>
            </a:pPr>
            <a:r>
              <a:rPr lang="en-US" altLang="zh-CN" dirty="0"/>
              <a:t>Communicate with Gazebo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90" y="286603"/>
            <a:ext cx="3130411" cy="7341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C42CAA0-ADE9-4C9E-A722-ECD6ECD8B089}"/>
              </a:ext>
            </a:extLst>
          </p:cNvPr>
          <p:cNvSpPr txBox="1"/>
          <p:nvPr/>
        </p:nvSpPr>
        <p:spPr>
          <a:xfrm>
            <a:off x="847899" y="2970217"/>
            <a:ext cx="7123083" cy="3247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Node = rosmatlab.node('Test','http://localhost:11311');</a:t>
            </a: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Sub = Node.addSubscriber('/chatter','std_msgs/String',10);</a:t>
            </a: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Sub.setOnNewMessageListeners({@test_fun});</a:t>
            </a:r>
          </a:p>
          <a:p>
            <a:pPr>
              <a:spcAft>
                <a:spcPts val="600"/>
              </a:spcAft>
            </a:pPr>
            <a:endParaRPr lang="nl-NL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linkStates = rossubscriber('/gazebo/link_states')</a:t>
            </a: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stateData = receive(linkStates)</a:t>
            </a:r>
          </a:p>
          <a:p>
            <a:pPr>
              <a:spcAft>
                <a:spcPts val="600"/>
              </a:spcAft>
            </a:pPr>
            <a:endParaRPr lang="nl-NL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velpub = rospublisher('/cmd_vel')</a:t>
            </a: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velmsg = rosmessage(velpub);</a:t>
            </a:r>
          </a:p>
          <a:p>
            <a:pPr>
              <a:spcAft>
                <a:spcPts val="600"/>
              </a:spcAft>
            </a:pPr>
            <a:r>
              <a:rPr lang="nl-NL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velmsg.linear.x = 0.3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E3711F-DEE4-4BC8-97A6-FF1083853866}"/>
              </a:ext>
            </a:extLst>
          </p:cNvPr>
          <p:cNvSpPr txBox="1"/>
          <p:nvPr/>
        </p:nvSpPr>
        <p:spPr>
          <a:xfrm>
            <a:off x="755535" y="2193900"/>
            <a:ext cx="949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lt"/>
              <a:buAutoNum type="romanUcPeriod" startAt="9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nodes/publishers/subscribers to acquire states of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turtlebot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control it. For example: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ECCD57A-6F17-4140-92C8-F7DD88374E1F}"/>
              </a:ext>
            </a:extLst>
          </p:cNvPr>
          <p:cNvSpPr/>
          <p:nvPr/>
        </p:nvSpPr>
        <p:spPr>
          <a:xfrm>
            <a:off x="4036292" y="4257964"/>
            <a:ext cx="2142836" cy="29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384AFEB-FDCD-433C-BD87-1E70267EF948}"/>
              </a:ext>
            </a:extLst>
          </p:cNvPr>
          <p:cNvSpPr/>
          <p:nvPr/>
        </p:nvSpPr>
        <p:spPr>
          <a:xfrm>
            <a:off x="3486728" y="5203044"/>
            <a:ext cx="900546" cy="29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AD54B31-1AA0-49D9-8924-D1BAC117CAB4}"/>
              </a:ext>
            </a:extLst>
          </p:cNvPr>
          <p:cNvSpPr txBox="1"/>
          <p:nvPr/>
        </p:nvSpPr>
        <p:spPr>
          <a:xfrm>
            <a:off x="8168121" y="4889160"/>
            <a:ext cx="375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may find those two topics useful to acquire </a:t>
            </a:r>
            <a:r>
              <a:rPr lang="en-US" altLang="zh-CN" dirty="0" err="1"/>
              <a:t>turtlebot</a:t>
            </a:r>
            <a:r>
              <a:rPr lang="en-US" altLang="zh-CN" dirty="0"/>
              <a:t> states and control it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F658F84-6552-468F-BD36-B380A8C9EA32}"/>
              </a:ext>
            </a:extLst>
          </p:cNvPr>
          <p:cNvSpPr txBox="1"/>
          <p:nvPr/>
        </p:nvSpPr>
        <p:spPr>
          <a:xfrm>
            <a:off x="8137236" y="2970217"/>
            <a:ext cx="3904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Helpful information about MRST in </a:t>
            </a:r>
            <a:r>
              <a:rPr lang="en-US" altLang="zh-CN" i="1" dirty="0">
                <a:hlinkClick r:id="rId3"/>
              </a:rPr>
              <a:t>https://www.mathworks.com/help/robotics/index.html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943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963E52-711A-40AC-B274-D3445D71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Lab2 Project Part I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C4C363-A5C0-44A8-8BC9-07B28910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45734"/>
            <a:ext cx="10324407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Content: following the MATLAB </a:t>
            </a:r>
            <a:r>
              <a:rPr lang="en-US" altLang="zh-CN" dirty="0" smtClean="0"/>
              <a:t>system toolbox </a:t>
            </a:r>
            <a:r>
              <a:rPr lang="en-US" altLang="zh-CN" dirty="0"/>
              <a:t>tutorial and implement </a:t>
            </a:r>
            <a:r>
              <a:rPr lang="en-US" altLang="zh-CN" dirty="0" smtClean="0"/>
              <a:t>your differential drive robot.</a:t>
            </a: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Goal: learn how to use </a:t>
            </a:r>
            <a:r>
              <a:rPr lang="en-US" altLang="zh-CN" dirty="0" smtClean="0"/>
              <a:t>MATLAB simulator </a:t>
            </a:r>
            <a:r>
              <a:rPr lang="en-US" altLang="zh-CN" dirty="0"/>
              <a:t>to help you implement algorithms quickly; help you to build a algorithm test platform.</a:t>
            </a:r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 smtClean="0"/>
              <a:t>Re</a:t>
            </a:r>
            <a:r>
              <a:rPr lang="en-US" altLang="zh-CN" dirty="0" smtClean="0"/>
              <a:t>quirement</a:t>
            </a:r>
            <a:r>
              <a:rPr lang="en-US" altLang="zh-CN" dirty="0"/>
              <a:t>: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smtClean="0"/>
              <a:t>Plot the waypoints and simulate path following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ii) make sure you get your partner. You can distribute your MATLAB and Gazebo 		      anyway you like (like VM, both in Linux or two machines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Time: this </a:t>
            </a:r>
            <a:r>
              <a:rPr lang="en-US" altLang="zh-CN" dirty="0" smtClean="0"/>
              <a:t>part of project lasts </a:t>
            </a:r>
            <a:r>
              <a:rPr lang="en-US" altLang="zh-CN" dirty="0"/>
              <a:t>for </a:t>
            </a:r>
            <a:r>
              <a:rPr lang="en-US" altLang="zh-CN" dirty="0" smtClean="0"/>
              <a:t>2 </a:t>
            </a:r>
            <a:r>
              <a:rPr lang="en-US" altLang="zh-CN" dirty="0"/>
              <a:t>weeks due </a:t>
            </a:r>
            <a:r>
              <a:rPr lang="en-US" altLang="zh-CN" dirty="0" smtClean="0"/>
              <a:t>on</a:t>
            </a:r>
            <a:r>
              <a:rPr lang="en-US" altLang="zh-CN" dirty="0" smtClean="0"/>
              <a:t> 2019/3/19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4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963E52-711A-40AC-B274-D3445D71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Lab2 Project Part II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C4C363-A5C0-44A8-8BC9-07B28910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45734"/>
            <a:ext cx="10324407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Content: following the MATLAB &amp; TurtleBot3 Gazebo Simulator connection and communication tutorial and implement your HW01 reactive paradigm algorithms in TurtleBot3 Simulator to show how your </a:t>
            </a:r>
            <a:r>
              <a:rPr lang="en-US" altLang="zh-CN" dirty="0" err="1"/>
              <a:t>turtlebot</a:t>
            </a:r>
            <a:r>
              <a:rPr lang="en-US" altLang="zh-CN" dirty="0"/>
              <a:t>  achieving the goal and avoid or escape from local minima.</a:t>
            </a:r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Goal: learn how to use MRST and simulator to help you implement algorithms quickly; help you to build a algorithm test platform.</a:t>
            </a:r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 smtClean="0"/>
              <a:t>Re</a:t>
            </a:r>
            <a:r>
              <a:rPr lang="en-US" altLang="zh-CN" dirty="0" smtClean="0"/>
              <a:t>quirement</a:t>
            </a:r>
            <a:r>
              <a:rPr lang="en-US" altLang="zh-CN" dirty="0"/>
              <a:t>: </a:t>
            </a:r>
            <a:r>
              <a:rPr lang="en-US" altLang="zh-CN" dirty="0" err="1"/>
              <a:t>i</a:t>
            </a:r>
            <a:r>
              <a:rPr lang="en-US" altLang="zh-CN" dirty="0"/>
              <a:t>) the map you edit could not be simpler than this figure</a:t>
            </a:r>
          </a:p>
          <a:p>
            <a:pPr marL="0" indent="0">
              <a:buNone/>
            </a:pPr>
            <a:r>
              <a:rPr lang="en-US" altLang="zh-CN" dirty="0"/>
              <a:t>		  ii) make sure you get your partner. You can distribute your MATLAB and Gazebo 		      anyway you like (like VM, both in Linux or two machines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Time: this </a:t>
            </a:r>
            <a:r>
              <a:rPr lang="en-US" altLang="zh-CN" dirty="0" smtClean="0"/>
              <a:t>part of project lasts </a:t>
            </a:r>
            <a:r>
              <a:rPr lang="en-US" altLang="zh-CN" dirty="0"/>
              <a:t>for three weeks due </a:t>
            </a:r>
            <a:r>
              <a:rPr lang="en-US" altLang="zh-CN" dirty="0" smtClean="0"/>
              <a:t>on </a:t>
            </a:r>
            <a:r>
              <a:rPr lang="en-US" altLang="zh-CN" dirty="0"/>
              <a:t>2019/3/26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294D8E-2AF7-40C4-9C3E-9124193C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77" y="5006180"/>
            <a:ext cx="395512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963E52-711A-40AC-B274-D3445D71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Lab 2 Project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C4C363-A5C0-44A8-8BC9-07B28910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45734"/>
            <a:ext cx="10324407" cy="4023360"/>
          </a:xfrm>
        </p:spPr>
        <p:txBody>
          <a:bodyPr/>
          <a:lstStyle/>
          <a:p>
            <a:pPr marL="534988" indent="-534988">
              <a:buFont typeface="Wingdings" panose="05000000000000000000" pitchFamily="2" charset="2"/>
              <a:buChar char="p"/>
            </a:pPr>
            <a:r>
              <a:rPr lang="en-US" altLang="zh-CN" dirty="0"/>
              <a:t>Tips: </a:t>
            </a:r>
            <a:r>
              <a:rPr lang="en-US" altLang="zh-CN" dirty="0" err="1"/>
              <a:t>i</a:t>
            </a:r>
            <a:r>
              <a:rPr lang="en-US" altLang="zh-CN" dirty="0"/>
              <a:t>) if you don’t know how to do it. Try to figure the MRST tutorial on Internet;</a:t>
            </a:r>
          </a:p>
          <a:p>
            <a:pPr marL="0" indent="0">
              <a:buNone/>
            </a:pPr>
            <a:r>
              <a:rPr lang="en-US" altLang="zh-CN" dirty="0"/>
              <a:t>	  ii) run your algorithm on MATLAB and get information of </a:t>
            </a:r>
            <a:r>
              <a:rPr lang="en-US" altLang="zh-CN" dirty="0" err="1"/>
              <a:t>turtlebot</a:t>
            </a:r>
            <a:r>
              <a:rPr lang="en-US" altLang="zh-CN" dirty="0"/>
              <a:t> pose from Gazebo as it 	      has the ground truth. Don’t just read the pose in your MATLAB.</a:t>
            </a:r>
          </a:p>
          <a:p>
            <a:pPr marL="0" indent="0">
              <a:buNone/>
            </a:pPr>
            <a:r>
              <a:rPr lang="en-US" altLang="zh-CN" dirty="0"/>
              <a:t>	 iii) if you use the provided map, the coordinates of each model can be get from MATLAB 	      function or simply look up the information from </a:t>
            </a:r>
            <a:r>
              <a:rPr lang="en-US" altLang="zh-CN" b="1" dirty="0"/>
              <a:t>Model</a:t>
            </a:r>
            <a:r>
              <a:rPr lang="en-US" altLang="zh-CN" dirty="0"/>
              <a:t> on the left menu bar of Gazebo.</a:t>
            </a:r>
          </a:p>
        </p:txBody>
      </p:sp>
    </p:spTree>
    <p:extLst>
      <p:ext uri="{BB962C8B-B14F-4D97-AF65-F5344CB8AC3E}">
        <p14:creationId xmlns:p14="http://schemas.microsoft.com/office/powerpoint/2010/main" val="1069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" y="1835901"/>
            <a:ext cx="10770255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MATLAB language is a kind of interpret language (scripting language).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It treats every object as a matrix. Matrix calculations are extremely easy.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Many built-in functions for algorithms and visualization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Add-on toolboxes for a wide range of engineering and scientific applications </a:t>
            </a:r>
            <a:r>
              <a:rPr lang="en-US" altLang="zh-CN" i="1" dirty="0"/>
              <a:t>(with similar style)</a:t>
            </a:r>
            <a:endParaRPr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8254D59-6C87-4C02-922F-4F0C49ED1AFC}"/>
              </a:ext>
            </a:extLst>
          </p:cNvPr>
          <p:cNvSpPr txBox="1"/>
          <p:nvPr/>
        </p:nvSpPr>
        <p:spPr>
          <a:xfrm>
            <a:off x="1199238" y="2289205"/>
            <a:ext cx="924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Either type a statement in command window or organize it in a .m file, than run it.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AF7F034-45DB-4D32-B4DD-6C1A84A672C0}"/>
              </a:ext>
            </a:extLst>
          </p:cNvPr>
          <p:cNvSpPr/>
          <p:nvPr/>
        </p:nvSpPr>
        <p:spPr>
          <a:xfrm>
            <a:off x="1791842" y="5311471"/>
            <a:ext cx="806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to learn MATLAB properly:</a:t>
            </a:r>
          </a:p>
          <a:p>
            <a:r>
              <a:rPr lang="zh-CN" altLang="en-US" i="1" dirty="0">
                <a:hlinkClick r:id="rId3"/>
              </a:rPr>
              <a:t>https://www.mathworks.com/help/matlab/getting-started-with-matlab.html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8664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835901"/>
            <a:ext cx="4250222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Command Window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Current Folder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Workspace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Details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xmlns="" id="{39E55B36-5960-4BE6-9B95-866DA37C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31" y="1806184"/>
            <a:ext cx="6864161" cy="447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E7049BF-7652-4EBD-AED5-C85E340E31F6}"/>
              </a:ext>
            </a:extLst>
          </p:cNvPr>
          <p:cNvSpPr/>
          <p:nvPr/>
        </p:nvSpPr>
        <p:spPr>
          <a:xfrm>
            <a:off x="1931933" y="2290605"/>
            <a:ext cx="200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 your files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14D8DE8-7385-4287-B3BE-154CB9D02F5D}"/>
              </a:ext>
            </a:extLst>
          </p:cNvPr>
          <p:cNvSpPr/>
          <p:nvPr/>
        </p:nvSpPr>
        <p:spPr>
          <a:xfrm>
            <a:off x="1931933" y="3152356"/>
            <a:ext cx="2101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 commands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9A06837-A630-4AFE-9447-CFBA4B599E6D}"/>
              </a:ext>
            </a:extLst>
          </p:cNvPr>
          <p:cNvSpPr/>
          <p:nvPr/>
        </p:nvSpPr>
        <p:spPr>
          <a:xfrm>
            <a:off x="1931933" y="4073896"/>
            <a:ext cx="2787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Explore data that you create or import from files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In command window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1"/>
            <a:ext cx="10255045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Create a variable of matrix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xmlns="" id="{3F0C0BD3-E212-4929-80F5-B6BB2BA4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81" y="2319951"/>
            <a:ext cx="8872815" cy="43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箭头: 直角上 4">
            <a:extLst>
              <a:ext uri="{FF2B5EF4-FFF2-40B4-BE49-F238E27FC236}">
                <a16:creationId xmlns:a16="http://schemas.microsoft.com/office/drawing/2014/main" xmlns="" id="{04D5B8DE-24EB-44DF-A466-E6EA715A35AC}"/>
              </a:ext>
            </a:extLst>
          </p:cNvPr>
          <p:cNvSpPr/>
          <p:nvPr/>
        </p:nvSpPr>
        <p:spPr>
          <a:xfrm rot="5400000" flipV="1">
            <a:off x="4322622" y="2422806"/>
            <a:ext cx="234513" cy="227369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C726630-B815-4573-A597-129889813DE6}"/>
              </a:ext>
            </a:extLst>
          </p:cNvPr>
          <p:cNvSpPr txBox="1"/>
          <p:nvPr/>
        </p:nvSpPr>
        <p:spPr>
          <a:xfrm>
            <a:off x="4553563" y="2351824"/>
            <a:ext cx="75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846740B-F7E0-4ED7-9737-E7D09F41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13" y="2817587"/>
            <a:ext cx="2336903" cy="13907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9D90CC6-2564-4F02-8869-367B4D55CFB5}"/>
              </a:ext>
            </a:extLst>
          </p:cNvPr>
          <p:cNvSpPr txBox="1"/>
          <p:nvPr/>
        </p:nvSpPr>
        <p:spPr>
          <a:xfrm>
            <a:off x="1478013" y="4345858"/>
            <a:ext cx="7885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will show your result directly in a matrix format.</a:t>
            </a:r>
          </a:p>
          <a:p>
            <a:pPr marL="354013" indent="-354013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4013" indent="-354013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to use a semicolon (;) at the end of the statement.</a:t>
            </a:r>
          </a:p>
          <a:p>
            <a:pPr marL="354013" indent="-354013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4013" indent="-354013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m,n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call or access the element 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matrix “a”.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86302F2-0927-4877-B301-011B2F5C3EB8}"/>
              </a:ext>
            </a:extLst>
          </p:cNvPr>
          <p:cNvSpPr txBox="1"/>
          <p:nvPr/>
        </p:nvSpPr>
        <p:spPr>
          <a:xfrm>
            <a:off x="5191432" y="317581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xmlns="" id="{49A69E19-9A08-4E39-8AAE-1850B5DCB769}"/>
              </a:ext>
            </a:extLst>
          </p:cNvPr>
          <p:cNvSpPr/>
          <p:nvPr/>
        </p:nvSpPr>
        <p:spPr>
          <a:xfrm rot="5799085">
            <a:off x="4230733" y="2376306"/>
            <a:ext cx="245550" cy="1658571"/>
          </a:xfrm>
          <a:prstGeom prst="trapezoid">
            <a:avLst>
              <a:gd name="adj" fmla="val 367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DB82D687-4340-4A00-9EB3-E21438B6B8EC}"/>
              </a:ext>
            </a:extLst>
          </p:cNvPr>
          <p:cNvSpPr/>
          <p:nvPr/>
        </p:nvSpPr>
        <p:spPr>
          <a:xfrm rot="16571712">
            <a:off x="2907603" y="2621055"/>
            <a:ext cx="390288" cy="8755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In command window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1"/>
            <a:ext cx="10255045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Matrix calculation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2853082-A15F-42CE-A5BE-1C4E8A5B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6" y="2218723"/>
            <a:ext cx="1722269" cy="16460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501A8DD-F6DD-4559-9827-9D925D4C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84" y="2225012"/>
            <a:ext cx="2728196" cy="1653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324C192-156C-4451-AF97-1BA9FECB2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095" y="1805421"/>
            <a:ext cx="1684166" cy="1668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171B751-AAAA-49F8-A0F3-EC824A606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148" y="4501276"/>
            <a:ext cx="2728196" cy="1668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2B8D3A7-AE56-4122-8450-2B1C4ABDE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8169" y="1805420"/>
            <a:ext cx="1737511" cy="1668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C574521-447A-4911-8320-83676102A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8809" y="4416644"/>
            <a:ext cx="3231160" cy="16384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E385BF1-22C0-4D64-9C9E-ACBBF356FF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5199" y="4416644"/>
            <a:ext cx="1699407" cy="231668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6F8BB95-8A00-42B9-9589-A4B1E1C122BA}"/>
              </a:ext>
            </a:extLst>
          </p:cNvPr>
          <p:cNvSpPr txBox="1"/>
          <p:nvPr/>
        </p:nvSpPr>
        <p:spPr>
          <a:xfrm>
            <a:off x="474654" y="3963327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Element-wise 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ECDD54D-B147-4D60-9A5E-BBF796558370}"/>
              </a:ext>
            </a:extLst>
          </p:cNvPr>
          <p:cNvSpPr txBox="1"/>
          <p:nvPr/>
        </p:nvSpPr>
        <p:spPr>
          <a:xfrm>
            <a:off x="2933087" y="4047312"/>
            <a:ext cx="402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Element-wise mathematic function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303CAC1-2AEA-4994-9BF4-EB3D28A86BEF}"/>
              </a:ext>
            </a:extLst>
          </p:cNvPr>
          <p:cNvSpPr txBox="1"/>
          <p:nvPr/>
        </p:nvSpPr>
        <p:spPr>
          <a:xfrm>
            <a:off x="6861555" y="3662915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Transpose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AA6BF74-2775-4AEA-A893-CA0FC6E9E16F}"/>
              </a:ext>
            </a:extLst>
          </p:cNvPr>
          <p:cNvSpPr txBox="1"/>
          <p:nvPr/>
        </p:nvSpPr>
        <p:spPr>
          <a:xfrm>
            <a:off x="8776218" y="3542405"/>
            <a:ext cx="323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Element-wise multiplication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(also division, power)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77F361D-AC29-4C14-A3D8-D59EDDCC9B39}"/>
              </a:ext>
            </a:extLst>
          </p:cNvPr>
          <p:cNvSpPr txBox="1"/>
          <p:nvPr/>
        </p:nvSpPr>
        <p:spPr>
          <a:xfrm>
            <a:off x="1226817" y="6395903"/>
            <a:ext cx="388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multiplication &amp; inversion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E2076E1-78AF-45A7-9F11-EAE66E3F91D3}"/>
              </a:ext>
            </a:extLst>
          </p:cNvPr>
          <p:cNvSpPr txBox="1"/>
          <p:nvPr/>
        </p:nvSpPr>
        <p:spPr>
          <a:xfrm>
            <a:off x="8524606" y="6395903"/>
            <a:ext cx="23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concatenation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In a 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1"/>
            <a:ext cx="10255045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A script is a file with a .m extension that contains multiple sequential lines of MATLAB commands and function calls. 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To create a new script: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To run you script: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14207A-A1C1-4BA9-A1A9-3F14E39E9A11}"/>
              </a:ext>
            </a:extLst>
          </p:cNvPr>
          <p:cNvSpPr txBox="1"/>
          <p:nvPr/>
        </p:nvSpPr>
        <p:spPr>
          <a:xfrm>
            <a:off x="1406013" y="3059668"/>
            <a:ext cx="32544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edit </a:t>
            </a:r>
            <a:r>
              <a:rPr lang="en-US" altLang="zh-CN" dirty="0" err="1">
                <a:latin typeface="Consolas" panose="020B0609020204030204" pitchFamily="49" charset="0"/>
              </a:rPr>
              <a:t>script_name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A4E4178-E75D-453D-A91C-92B3F5D672C8}"/>
              </a:ext>
            </a:extLst>
          </p:cNvPr>
          <p:cNvSpPr txBox="1"/>
          <p:nvPr/>
        </p:nvSpPr>
        <p:spPr>
          <a:xfrm>
            <a:off x="7157884" y="3059668"/>
            <a:ext cx="342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Script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500A21B-4660-45C2-BDC7-054DBA7DEBCD}"/>
              </a:ext>
            </a:extLst>
          </p:cNvPr>
          <p:cNvSpPr txBox="1"/>
          <p:nvPr/>
        </p:nvSpPr>
        <p:spPr>
          <a:xfrm>
            <a:off x="5706172" y="30596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AD828BD-B779-4EA5-A058-F4FB44688086}"/>
              </a:ext>
            </a:extLst>
          </p:cNvPr>
          <p:cNvSpPr txBox="1"/>
          <p:nvPr/>
        </p:nvSpPr>
        <p:spPr>
          <a:xfrm>
            <a:off x="1406013" y="4822947"/>
            <a:ext cx="32544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script_name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852F2702-AFE4-4DD9-8863-F0B88C52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884" y="4789380"/>
            <a:ext cx="235192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press the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butto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xmlns="" id="{07A570A7-217A-4115-A9BA-7A5D8070C4DE}"/>
              </a:ext>
            </a:extLst>
          </p:cNvPr>
          <p:cNvSpPr/>
          <p:nvPr/>
        </p:nvSpPr>
        <p:spPr>
          <a:xfrm rot="5400000">
            <a:off x="9631232" y="4511375"/>
            <a:ext cx="329515" cy="284065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0151BE00-322B-4C08-BC1C-CBB5E7521E2A}"/>
              </a:ext>
            </a:extLst>
          </p:cNvPr>
          <p:cNvSpPr txBox="1"/>
          <p:nvPr/>
        </p:nvSpPr>
        <p:spPr>
          <a:xfrm>
            <a:off x="5706172" y="48229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1EE30E5-662A-47E2-8DED-71A79EE34A7B}"/>
              </a:ext>
            </a:extLst>
          </p:cNvPr>
          <p:cNvSpPr txBox="1"/>
          <p:nvPr/>
        </p:nvSpPr>
        <p:spPr>
          <a:xfrm>
            <a:off x="1406013" y="3628103"/>
            <a:ext cx="53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 will add a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extension automatically.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In a live 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1"/>
            <a:ext cx="4719485" cy="402336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You can also use a live script to make you code and output more pretty. Just like  </a:t>
            </a:r>
            <a:r>
              <a:rPr lang="en-US" altLang="zh-CN" dirty="0" err="1"/>
              <a:t>Jupyter</a:t>
            </a:r>
            <a:r>
              <a:rPr lang="en-US" altLang="zh-CN" dirty="0"/>
              <a:t> Notebook to Python.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5122" name="Picture 2" descr="https://www.mathworks.com/help/matlab/matlab_prog/live_editor_text_formatting.png">
            <a:extLst>
              <a:ext uri="{FF2B5EF4-FFF2-40B4-BE49-F238E27FC236}">
                <a16:creationId xmlns:a16="http://schemas.microsoft.com/office/drawing/2014/main" xmlns="" id="{A7D2829B-E435-4044-AD45-73F16913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23" y="1835901"/>
            <a:ext cx="4973357" cy="44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1A91FE-AFC3-4BD8-BB4E-4D79F6B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brief introduction to MATLAB</a:t>
            </a:r>
            <a:br>
              <a:rPr lang="en-US" altLang="zh-CN" b="1" dirty="0"/>
            </a:br>
            <a:r>
              <a:rPr lang="en-US" altLang="zh-CN" sz="3600" dirty="0"/>
              <a:t>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88B24-D584-4F4A-92D0-461A59A0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89" y="1835901"/>
            <a:ext cx="7384027" cy="142753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Create a function in a function file by </a:t>
            </a:r>
            <a:r>
              <a:rPr lang="en-US" altLang="zh-CN" b="1" dirty="0"/>
              <a:t>New</a:t>
            </a:r>
            <a:r>
              <a:rPr lang="en-US" altLang="zh-CN" dirty="0"/>
              <a:t> -&gt; </a:t>
            </a:r>
            <a:r>
              <a:rPr lang="en-US" altLang="zh-CN" b="1" dirty="0"/>
              <a:t>Function</a:t>
            </a:r>
            <a:r>
              <a:rPr lang="en-US" altLang="zh-CN" dirty="0"/>
              <a:t>, function name must be the same with the file name.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Return multiple outputs with [one, two] as output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3F6160-A2DC-4D04-90CA-CA4D39F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93" y="549933"/>
            <a:ext cx="3130411" cy="7341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D4D9765-E64A-478C-82D0-787A22AC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036" y="2161199"/>
            <a:ext cx="3367933" cy="1102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5827117-2764-4C22-978A-644B3B88C7C5}"/>
              </a:ext>
            </a:extLst>
          </p:cNvPr>
          <p:cNvSpPr txBox="1"/>
          <p:nvPr/>
        </p:nvSpPr>
        <p:spPr>
          <a:xfrm>
            <a:off x="8667032" y="18359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fact.m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F09472-CCEB-4C21-9191-9D2267E2A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56" y="3765755"/>
            <a:ext cx="4427623" cy="25423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15998CB-827D-40BF-90BC-A5E1EB21CF1E}"/>
              </a:ext>
            </a:extLst>
          </p:cNvPr>
          <p:cNvSpPr txBox="1"/>
          <p:nvPr/>
        </p:nvSpPr>
        <p:spPr>
          <a:xfrm>
            <a:off x="7698758" y="339642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stat2.m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6C7A9857-24BD-4ACC-BE0F-35BF7289A02F}"/>
              </a:ext>
            </a:extLst>
          </p:cNvPr>
          <p:cNvSpPr txBox="1">
            <a:spLocks/>
          </p:cNvSpPr>
          <p:nvPr/>
        </p:nvSpPr>
        <p:spPr>
          <a:xfrm>
            <a:off x="1002889" y="3371143"/>
            <a:ext cx="6223821" cy="29369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One function file can have multiple functions, but except the one has the same name with the file, all are local functions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Local function can only called by other functions in the same function file.</a:t>
            </a:r>
          </a:p>
          <a:p>
            <a:pPr marL="452438" indent="-452438">
              <a:buFont typeface="Wingdings" panose="05000000000000000000" pitchFamily="2" charset="2"/>
              <a:buChar char="u"/>
            </a:pPr>
            <a:r>
              <a:rPr lang="en-US" altLang="zh-CN" dirty="0"/>
              <a:t>Functions can also be put in the end of a script and called by the script itself.</a:t>
            </a:r>
          </a:p>
        </p:txBody>
      </p:sp>
    </p:spTree>
    <p:extLst>
      <p:ext uri="{BB962C8B-B14F-4D97-AF65-F5344CB8AC3E}">
        <p14:creationId xmlns:p14="http://schemas.microsoft.com/office/powerpoint/2010/main" val="8936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3361</TotalTime>
  <Words>1392</Words>
  <Application>Microsoft Office PowerPoint</Application>
  <PresentationFormat>自定义</PresentationFormat>
  <Paragraphs>225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回顾</vt:lpstr>
      <vt:lpstr>Intelligent Robots Lab</vt:lpstr>
      <vt:lpstr>A brief introduction to MATLAB</vt:lpstr>
      <vt:lpstr>A brief introduction to MATLAB</vt:lpstr>
      <vt:lpstr>A brief introduction to MATLAB</vt:lpstr>
      <vt:lpstr>A brief introduction to MATLAB In command window</vt:lpstr>
      <vt:lpstr>A brief introduction to MATLAB In command window</vt:lpstr>
      <vt:lpstr>A brief introduction to MATLAB In a script</vt:lpstr>
      <vt:lpstr>A brief introduction to MATLAB In a live script</vt:lpstr>
      <vt:lpstr>A brief introduction to MATLAB In function</vt:lpstr>
      <vt:lpstr>A brief introduction to MATLAB functions may helpful in your homework</vt:lpstr>
      <vt:lpstr>A brief introduction to MATLAB functions may helpful in your homework</vt:lpstr>
      <vt:lpstr>A brief introduction to MATLAB functions may helpful in your homework</vt:lpstr>
      <vt:lpstr>A brief introduction to MATLAB functions may helpful in your homework</vt:lpstr>
      <vt:lpstr>MATLAB Robotics System Toolbox</vt:lpstr>
      <vt:lpstr>MATLAB Robotics System Toolbox</vt:lpstr>
      <vt:lpstr>MATLAB Robotics System Toolbox</vt:lpstr>
      <vt:lpstr>MATLAB Robotics System Toolbox</vt:lpstr>
      <vt:lpstr>MATLAB Robotics System Toolbox</vt:lpstr>
      <vt:lpstr>MATLAB Robotics System Toolbox</vt:lpstr>
      <vt:lpstr>MATLAB Robotics System Toolbox</vt:lpstr>
      <vt:lpstr>Lab2 Project Part I</vt:lpstr>
      <vt:lpstr>Lab2 Project Part II</vt:lpstr>
      <vt:lpstr>Lab 2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致君</dc:creator>
  <cp:lastModifiedBy>HQ</cp:lastModifiedBy>
  <cp:revision>116</cp:revision>
  <dcterms:created xsi:type="dcterms:W3CDTF">2019-02-16T02:39:22Z</dcterms:created>
  <dcterms:modified xsi:type="dcterms:W3CDTF">2019-03-04T23:18:45Z</dcterms:modified>
</cp:coreProperties>
</file>