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Titillium Web"/>
      <p:regular r:id="rId32"/>
      <p:bold r:id="rId33"/>
      <p:italic r:id="rId34"/>
      <p:boldItalic r:id="rId35"/>
    </p:embeddedFont>
    <p:embeddedFont>
      <p:font typeface="Syncopate"/>
      <p:regular r:id="rId36"/>
      <p:bold r:id="rId37"/>
    </p:embeddedFont>
    <p:embeddedFont>
      <p:font typeface="Titillium Web Extra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TitilliumWebExtraLight-italic.fntdata"/><Relationship Id="rId20" Type="http://schemas.openxmlformats.org/officeDocument/2006/relationships/slide" Target="slides/slide16.xml"/><Relationship Id="rId41" Type="http://schemas.openxmlformats.org/officeDocument/2006/relationships/font" Target="fonts/TitilliumWebExtraLight-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TitilliumWeb-bold.fntdata"/><Relationship Id="rId10" Type="http://schemas.openxmlformats.org/officeDocument/2006/relationships/slide" Target="slides/slide6.xml"/><Relationship Id="rId32" Type="http://schemas.openxmlformats.org/officeDocument/2006/relationships/font" Target="fonts/TitilliumWeb-regular.fntdata"/><Relationship Id="rId13" Type="http://schemas.openxmlformats.org/officeDocument/2006/relationships/slide" Target="slides/slide9.xml"/><Relationship Id="rId35" Type="http://schemas.openxmlformats.org/officeDocument/2006/relationships/font" Target="fonts/TitilliumWeb-boldItalic.fntdata"/><Relationship Id="rId12" Type="http://schemas.openxmlformats.org/officeDocument/2006/relationships/slide" Target="slides/slide8.xml"/><Relationship Id="rId34" Type="http://schemas.openxmlformats.org/officeDocument/2006/relationships/font" Target="fonts/TitilliumWeb-italic.fntdata"/><Relationship Id="rId15" Type="http://schemas.openxmlformats.org/officeDocument/2006/relationships/slide" Target="slides/slide11.xml"/><Relationship Id="rId37" Type="http://schemas.openxmlformats.org/officeDocument/2006/relationships/font" Target="fonts/Syncopate-bold.fntdata"/><Relationship Id="rId14" Type="http://schemas.openxmlformats.org/officeDocument/2006/relationships/slide" Target="slides/slide10.xml"/><Relationship Id="rId36" Type="http://schemas.openxmlformats.org/officeDocument/2006/relationships/font" Target="fonts/Syncopate-regular.fntdata"/><Relationship Id="rId17" Type="http://schemas.openxmlformats.org/officeDocument/2006/relationships/slide" Target="slides/slide13.xml"/><Relationship Id="rId39" Type="http://schemas.openxmlformats.org/officeDocument/2006/relationships/font" Target="fonts/TitilliumWebExtraLight-bold.fntdata"/><Relationship Id="rId16" Type="http://schemas.openxmlformats.org/officeDocument/2006/relationships/slide" Target="slides/slide12.xml"/><Relationship Id="rId38" Type="http://schemas.openxmlformats.org/officeDocument/2006/relationships/font" Target="fonts/TitilliumWebExtraLight-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5ffd85160e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5ffd85160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2" name="Shape 852"/>
        <p:cNvGrpSpPr/>
        <p:nvPr/>
      </p:nvGrpSpPr>
      <p:grpSpPr>
        <a:xfrm>
          <a:off x="0" y="0"/>
          <a:ext cx="0" cy="0"/>
          <a:chOff x="0" y="0"/>
          <a:chExt cx="0" cy="0"/>
        </a:xfrm>
      </p:grpSpPr>
      <p:sp>
        <p:nvSpPr>
          <p:cNvPr id="853" name="Google Shape;85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g5ffd85160e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5ffd85160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5ffd85160e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5ffd85160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g600085882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60008588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600085882b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600085882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600085882b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600085882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8" name="Shape 938"/>
        <p:cNvGrpSpPr/>
        <p:nvPr/>
      </p:nvGrpSpPr>
      <p:grpSpPr>
        <a:xfrm>
          <a:off x="0" y="0"/>
          <a:ext cx="0" cy="0"/>
          <a:chOff x="0" y="0"/>
          <a:chExt cx="0" cy="0"/>
        </a:xfrm>
      </p:grpSpPr>
      <p:sp>
        <p:nvSpPr>
          <p:cNvPr id="939" name="Google Shape;939;g600085882b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600085882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6" name="Shape 946"/>
        <p:cNvGrpSpPr/>
        <p:nvPr/>
      </p:nvGrpSpPr>
      <p:grpSpPr>
        <a:xfrm>
          <a:off x="0" y="0"/>
          <a:ext cx="0" cy="0"/>
          <a:chOff x="0" y="0"/>
          <a:chExt cx="0" cy="0"/>
        </a:xfrm>
      </p:grpSpPr>
      <p:sp>
        <p:nvSpPr>
          <p:cNvPr id="947" name="Google Shape;947;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5" name="Shape 955"/>
        <p:cNvGrpSpPr/>
        <p:nvPr/>
      </p:nvGrpSpPr>
      <p:grpSpPr>
        <a:xfrm>
          <a:off x="0" y="0"/>
          <a:ext cx="0" cy="0"/>
          <a:chOff x="0" y="0"/>
          <a:chExt cx="0" cy="0"/>
        </a:xfrm>
      </p:grpSpPr>
      <p:sp>
        <p:nvSpPr>
          <p:cNvPr id="956" name="Google Shape;956;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g600085882b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60008588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4" name="Shape 974"/>
        <p:cNvGrpSpPr/>
        <p:nvPr/>
      </p:nvGrpSpPr>
      <p:grpSpPr>
        <a:xfrm>
          <a:off x="0" y="0"/>
          <a:ext cx="0" cy="0"/>
          <a:chOff x="0" y="0"/>
          <a:chExt cx="0" cy="0"/>
        </a:xfrm>
      </p:grpSpPr>
      <p:sp>
        <p:nvSpPr>
          <p:cNvPr id="975" name="Google Shape;975;g600085882b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60008588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3" name="Shape 983"/>
        <p:cNvGrpSpPr/>
        <p:nvPr/>
      </p:nvGrpSpPr>
      <p:grpSpPr>
        <a:xfrm>
          <a:off x="0" y="0"/>
          <a:ext cx="0" cy="0"/>
          <a:chOff x="0" y="0"/>
          <a:chExt cx="0" cy="0"/>
        </a:xfrm>
      </p:grpSpPr>
      <p:sp>
        <p:nvSpPr>
          <p:cNvPr id="984" name="Google Shape;984;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1" name="Shape 991"/>
        <p:cNvGrpSpPr/>
        <p:nvPr/>
      </p:nvGrpSpPr>
      <p:grpSpPr>
        <a:xfrm>
          <a:off x="0" y="0"/>
          <a:ext cx="0" cy="0"/>
          <a:chOff x="0" y="0"/>
          <a:chExt cx="0" cy="0"/>
        </a:xfrm>
      </p:grpSpPr>
      <p:sp>
        <p:nvSpPr>
          <p:cNvPr id="992" name="Google Shape;992;g600085882b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600085882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8" name="Shape 998"/>
        <p:cNvGrpSpPr/>
        <p:nvPr/>
      </p:nvGrpSpPr>
      <p:grpSpPr>
        <a:xfrm>
          <a:off x="0" y="0"/>
          <a:ext cx="0" cy="0"/>
          <a:chOff x="0" y="0"/>
          <a:chExt cx="0" cy="0"/>
        </a:xfrm>
      </p:grpSpPr>
      <p:sp>
        <p:nvSpPr>
          <p:cNvPr id="999" name="Google Shape;999;g600085882b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600085882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600085882b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600085882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g600085882b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600085882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465573"/>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33.png"/><Relationship Id="rId6"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en.wikipedia.org/wiki/Estimator" TargetMode="External"/><Relationship Id="rId4" Type="http://schemas.openxmlformats.org/officeDocument/2006/relationships/hyperlink" Target="https://en.wikipedia.org/wiki/Sample_moment" TargetMode="External"/><Relationship Id="rId5" Type="http://schemas.openxmlformats.org/officeDocument/2006/relationships/hyperlink" Target="https://en.wikipedia.org/wiki/Quadratic_mean" TargetMode="External"/><Relationship Id="rId6" Type="http://schemas.openxmlformats.org/officeDocument/2006/relationships/hyperlink" Target="https://en.wikipedia.org/wiki/Statistical_deviation" TargetMode="External"/><Relationship Id="rId7" Type="http://schemas.openxmlformats.org/officeDocument/2006/relationships/hyperlink" Target="https://en.wikipedia.org/wiki/Errors_and_residuals_in_statistics" TargetMode="External"/><Relationship Id="rId8" Type="http://schemas.openxmlformats.org/officeDocument/2006/relationships/hyperlink" Target="https://en.wikipedia.org/wiki/Accuracy_and_precis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github.com/ColinMaloney/movies_grossing_vs_ratings" TargetMode="External"/><Relationship Id="rId4"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3.jpg"/><Relationship Id="rId5"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707400" y="337625"/>
            <a:ext cx="7729200" cy="21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latin typeface="Syncopate"/>
                <a:ea typeface="Syncopate"/>
                <a:cs typeface="Syncopate"/>
                <a:sym typeface="Syncopate"/>
              </a:rPr>
              <a:t>Movie Reviews and </a:t>
            </a:r>
            <a:endParaRPr sz="4000">
              <a:solidFill>
                <a:srgbClr val="FFFFFF"/>
              </a:solidFill>
              <a:latin typeface="Syncopate"/>
              <a:ea typeface="Syncopate"/>
              <a:cs typeface="Syncopate"/>
              <a:sym typeface="Syncopate"/>
            </a:endParaRPr>
          </a:p>
          <a:p>
            <a:pPr indent="0" lvl="0" marL="0" rtl="0" algn="l">
              <a:spcBef>
                <a:spcPts val="0"/>
              </a:spcBef>
              <a:spcAft>
                <a:spcPts val="0"/>
              </a:spcAft>
              <a:buNone/>
            </a:pPr>
            <a:r>
              <a:rPr lang="en" sz="4000">
                <a:solidFill>
                  <a:srgbClr val="FFFFFF"/>
                </a:solidFill>
                <a:latin typeface="Syncopate"/>
                <a:ea typeface="Syncopate"/>
                <a:cs typeface="Syncopate"/>
                <a:sym typeface="Syncopate"/>
              </a:rPr>
              <a:t>Box Office Grossing</a:t>
            </a:r>
            <a:endParaRPr sz="4000">
              <a:solidFill>
                <a:srgbClr val="FFFFFF"/>
              </a:solidFill>
              <a:latin typeface="Syncopate"/>
              <a:ea typeface="Syncopate"/>
              <a:cs typeface="Syncopate"/>
              <a:sym typeface="Syncopate"/>
            </a:endParaRPr>
          </a:p>
        </p:txBody>
      </p:sp>
      <p:pic>
        <p:nvPicPr>
          <p:cNvPr id="780" name="Google Shape;780;p15"/>
          <p:cNvPicPr preferRelativeResize="0"/>
          <p:nvPr/>
        </p:nvPicPr>
        <p:blipFill>
          <a:blip r:embed="rId3">
            <a:alphaModFix/>
          </a:blip>
          <a:stretch>
            <a:fillRect/>
          </a:stretch>
        </p:blipFill>
        <p:spPr>
          <a:xfrm>
            <a:off x="806525" y="1724400"/>
            <a:ext cx="7131750" cy="3270450"/>
          </a:xfrm>
          <a:prstGeom prst="rect">
            <a:avLst/>
          </a:prstGeom>
          <a:noFill/>
          <a:ln>
            <a:noFill/>
          </a:ln>
        </p:spPr>
      </p:pic>
    </p:spTree>
  </p:cSld>
  <p:clrMapOvr>
    <a:masterClrMapping/>
  </p:clrMapOvr>
  <mc:AlternateContent>
    <mc:Choice Requires="p14">
      <p:transition spd="slow" p14:dur="11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24"/>
          <p:cNvSpPr txBox="1"/>
          <p:nvPr>
            <p:ph type="title"/>
          </p:nvPr>
        </p:nvSpPr>
        <p:spPr>
          <a:xfrm>
            <a:off x="375075" y="1799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Sorted by Imdb top 10 by score</a:t>
            </a:r>
            <a:endParaRPr/>
          </a:p>
        </p:txBody>
      </p:sp>
      <p:sp>
        <p:nvSpPr>
          <p:cNvPr id="848" name="Google Shape;848;p24"/>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849" name="Google Shape;849;p24"/>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850" name="Google Shape;850;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51" name="Google Shape;851;p24"/>
          <p:cNvPicPr preferRelativeResize="0"/>
          <p:nvPr/>
        </p:nvPicPr>
        <p:blipFill>
          <a:blip r:embed="rId3">
            <a:alphaModFix/>
          </a:blip>
          <a:stretch>
            <a:fillRect/>
          </a:stretch>
        </p:blipFill>
        <p:spPr>
          <a:xfrm>
            <a:off x="58300" y="1218002"/>
            <a:ext cx="9048750" cy="3899300"/>
          </a:xfrm>
          <a:prstGeom prst="rect">
            <a:avLst/>
          </a:prstGeom>
          <a:noFill/>
          <a:ln>
            <a:noFill/>
          </a:ln>
        </p:spPr>
      </p:pic>
    </p:spTree>
  </p:cSld>
  <p:clrMapOvr>
    <a:masterClrMapping/>
  </p:clrMapOvr>
  <mc:AlternateContent>
    <mc:Choice Requires="p14">
      <p:transition spd="slow" p14:dur="13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5" name="Shape 855"/>
        <p:cNvGrpSpPr/>
        <p:nvPr/>
      </p:nvGrpSpPr>
      <p:grpSpPr>
        <a:xfrm>
          <a:off x="0" y="0"/>
          <a:ext cx="0" cy="0"/>
          <a:chOff x="0" y="0"/>
          <a:chExt cx="0" cy="0"/>
        </a:xfrm>
      </p:grpSpPr>
      <p:sp>
        <p:nvSpPr>
          <p:cNvPr id="856" name="Google Shape;856;p25"/>
          <p:cNvSpPr txBox="1"/>
          <p:nvPr>
            <p:ph type="title"/>
          </p:nvPr>
        </p:nvSpPr>
        <p:spPr>
          <a:xfrm>
            <a:off x="414125" y="757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Sorted by Rotten Tomatoes top 10 by score</a:t>
            </a:r>
            <a:endParaRPr/>
          </a:p>
        </p:txBody>
      </p:sp>
      <p:sp>
        <p:nvSpPr>
          <p:cNvPr id="857" name="Google Shape;857;p25"/>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58" name="Google Shape;858;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59" name="Google Shape;859;p25"/>
          <p:cNvPicPr preferRelativeResize="0"/>
          <p:nvPr/>
        </p:nvPicPr>
        <p:blipFill>
          <a:blip r:embed="rId3">
            <a:alphaModFix/>
          </a:blip>
          <a:stretch>
            <a:fillRect/>
          </a:stretch>
        </p:blipFill>
        <p:spPr>
          <a:xfrm>
            <a:off x="152400" y="1085500"/>
            <a:ext cx="8849024" cy="3901750"/>
          </a:xfrm>
          <a:prstGeom prst="rect">
            <a:avLst/>
          </a:prstGeom>
          <a:noFill/>
          <a:ln>
            <a:noFill/>
          </a:ln>
        </p:spPr>
      </p:pic>
    </p:spTree>
  </p:cSld>
  <p:clrMapOvr>
    <a:masterClrMapping/>
  </p:clrMapOvr>
  <mc:AlternateContent>
    <mc:Choice Requires="p14">
      <p:transition spd="slow" p14:dur="130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Google Shape;864;p26"/>
          <p:cNvSpPr txBox="1"/>
          <p:nvPr>
            <p:ph type="title"/>
          </p:nvPr>
        </p:nvSpPr>
        <p:spPr>
          <a:xfrm>
            <a:off x="296950" y="1929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Sorted by Metacritics top 10 by score</a:t>
            </a:r>
            <a:r>
              <a:rPr lang="en"/>
              <a:t> </a:t>
            </a:r>
            <a:endParaRPr/>
          </a:p>
        </p:txBody>
      </p:sp>
      <p:sp>
        <p:nvSpPr>
          <p:cNvPr id="865" name="Google Shape;865;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66" name="Google Shape;866;p26"/>
          <p:cNvPicPr preferRelativeResize="0"/>
          <p:nvPr/>
        </p:nvPicPr>
        <p:blipFill>
          <a:blip r:embed="rId3">
            <a:alphaModFix/>
          </a:blip>
          <a:stretch>
            <a:fillRect/>
          </a:stretch>
        </p:blipFill>
        <p:spPr>
          <a:xfrm>
            <a:off x="78125" y="1202700"/>
            <a:ext cx="8997875" cy="3719425"/>
          </a:xfrm>
          <a:prstGeom prst="rect">
            <a:avLst/>
          </a:prstGeom>
          <a:noFill/>
          <a:ln>
            <a:noFill/>
          </a:ln>
        </p:spPr>
      </p:pic>
    </p:spTree>
  </p:cSld>
  <p:clrMapOvr>
    <a:masterClrMapping/>
  </p:clrMapOvr>
  <mc:AlternateContent>
    <mc:Choice Requires="p14">
      <p:transition spd="slow" p14:dur="13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72" name="Google Shape;872;p27"/>
          <p:cNvPicPr preferRelativeResize="0"/>
          <p:nvPr/>
        </p:nvPicPr>
        <p:blipFill>
          <a:blip r:embed="rId3">
            <a:alphaModFix/>
          </a:blip>
          <a:stretch>
            <a:fillRect/>
          </a:stretch>
        </p:blipFill>
        <p:spPr>
          <a:xfrm>
            <a:off x="149863" y="1259225"/>
            <a:ext cx="8844274" cy="3701975"/>
          </a:xfrm>
          <a:prstGeom prst="rect">
            <a:avLst/>
          </a:prstGeom>
          <a:noFill/>
          <a:ln>
            <a:noFill/>
          </a:ln>
        </p:spPr>
      </p:pic>
      <p:sp>
        <p:nvSpPr>
          <p:cNvPr id="873" name="Google Shape;873;p27"/>
          <p:cNvSpPr txBox="1"/>
          <p:nvPr/>
        </p:nvSpPr>
        <p:spPr>
          <a:xfrm>
            <a:off x="364600" y="386825"/>
            <a:ext cx="7747800" cy="8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Titillium Web"/>
                <a:ea typeface="Titillium Web"/>
                <a:cs typeface="Titillium Web"/>
                <a:sym typeface="Titillium Web"/>
              </a:rPr>
              <a:t>Let us take a look at the distributions of the data set: </a:t>
            </a:r>
            <a:endParaRPr sz="2400">
              <a:solidFill>
                <a:srgbClr val="FFFFFF"/>
              </a:solidFill>
              <a:latin typeface="Titillium Web"/>
              <a:ea typeface="Titillium Web"/>
              <a:cs typeface="Titillium Web"/>
              <a:sym typeface="Titillium Web"/>
            </a:endParaRPr>
          </a:p>
        </p:txBody>
      </p:sp>
    </p:spTree>
  </p:cSld>
  <p:clrMapOvr>
    <a:masterClrMapping/>
  </p:clrMapOvr>
  <mc:AlternateContent>
    <mc:Choice Requires="p14">
      <p:transition spd="slow" p14:dur="13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sp>
        <p:nvSpPr>
          <p:cNvPr id="878" name="Google Shape;878;p28"/>
          <p:cNvSpPr txBox="1"/>
          <p:nvPr>
            <p:ph idx="4294967295" type="ctrTitle"/>
          </p:nvPr>
        </p:nvSpPr>
        <p:spPr>
          <a:xfrm>
            <a:off x="602000" y="2240150"/>
            <a:ext cx="4059600" cy="202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There is one that stands  above the others</a:t>
            </a:r>
            <a:endParaRPr sz="4800"/>
          </a:p>
        </p:txBody>
      </p:sp>
      <p:sp>
        <p:nvSpPr>
          <p:cNvPr id="879" name="Google Shape;879;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80" name="Google Shape;880;p28"/>
          <p:cNvPicPr preferRelativeResize="0"/>
          <p:nvPr/>
        </p:nvPicPr>
        <p:blipFill>
          <a:blip r:embed="rId3">
            <a:alphaModFix/>
          </a:blip>
          <a:stretch>
            <a:fillRect/>
          </a:stretch>
        </p:blipFill>
        <p:spPr>
          <a:xfrm>
            <a:off x="3932500" y="688325"/>
            <a:ext cx="5059100" cy="4351000"/>
          </a:xfrm>
          <a:prstGeom prst="rect">
            <a:avLst/>
          </a:prstGeom>
          <a:noFill/>
          <a:ln>
            <a:noFill/>
          </a:ln>
        </p:spPr>
      </p:pic>
    </p:spTree>
  </p:cSld>
  <p:clrMapOvr>
    <a:masterClrMapping/>
  </p:clrMapOvr>
  <mc:AlternateContent>
    <mc:Choice Requires="p14">
      <p:transition spd="slow" p14:dur="13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Google Shape;885;p29"/>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about year by year?</a:t>
            </a:r>
            <a:endParaRPr/>
          </a:p>
        </p:txBody>
      </p:sp>
      <p:sp>
        <p:nvSpPr>
          <p:cNvPr id="886" name="Google Shape;886;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87" name="Google Shape;887;p29"/>
          <p:cNvSpPr/>
          <p:nvPr/>
        </p:nvSpPr>
        <p:spPr>
          <a:xfrm flipH="1" rot="711057">
            <a:off x="5435971"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88" name="Google Shape;888;p29"/>
          <p:cNvGrpSpPr/>
          <p:nvPr/>
        </p:nvGrpSpPr>
        <p:grpSpPr>
          <a:xfrm>
            <a:off x="5921968" y="3039612"/>
            <a:ext cx="2053870" cy="1475874"/>
            <a:chOff x="5921968" y="3039612"/>
            <a:chExt cx="2053870" cy="1475874"/>
          </a:xfrm>
        </p:grpSpPr>
        <p:sp>
          <p:nvSpPr>
            <p:cNvPr id="889" name="Google Shape;889;p29"/>
            <p:cNvSpPr/>
            <p:nvPr/>
          </p:nvSpPr>
          <p:spPr>
            <a:xfrm rot="-1789476">
              <a:off x="6852687" y="3074718"/>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0" name="Google Shape;890;p29"/>
            <p:cNvSpPr txBox="1"/>
            <p:nvPr/>
          </p:nvSpPr>
          <p:spPr>
            <a:xfrm>
              <a:off x="6521554" y="3272001"/>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91" name="Google Shape;891;p29"/>
            <p:cNvSpPr/>
            <p:nvPr/>
          </p:nvSpPr>
          <p:spPr>
            <a:xfrm>
              <a:off x="5921968" y="3671848"/>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2" name="Google Shape;892;p29"/>
            <p:cNvSpPr txBox="1"/>
            <p:nvPr/>
          </p:nvSpPr>
          <p:spPr>
            <a:xfrm>
              <a:off x="5975032" y="3716458"/>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sp>
          <p:nvSpPr>
            <p:cNvPr id="893" name="Google Shape;893;p29"/>
            <p:cNvSpPr/>
            <p:nvPr/>
          </p:nvSpPr>
          <p:spPr>
            <a:xfrm>
              <a:off x="6894939" y="3594321"/>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94" name="Google Shape;894;p29"/>
          <p:cNvSpPr/>
          <p:nvPr/>
        </p:nvSpPr>
        <p:spPr>
          <a:xfrm rot="-711057">
            <a:off x="3899789"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95" name="Google Shape;895;p29"/>
          <p:cNvGrpSpPr/>
          <p:nvPr/>
        </p:nvGrpSpPr>
        <p:grpSpPr>
          <a:xfrm>
            <a:off x="4419278" y="1479246"/>
            <a:ext cx="2053870" cy="1495107"/>
            <a:chOff x="4419278" y="1479246"/>
            <a:chExt cx="2053870" cy="1495107"/>
          </a:xfrm>
        </p:grpSpPr>
        <p:sp>
          <p:nvSpPr>
            <p:cNvPr id="896" name="Google Shape;896;p29"/>
            <p:cNvSpPr/>
            <p:nvPr/>
          </p:nvSpPr>
          <p:spPr>
            <a:xfrm rot="-1789476">
              <a:off x="5349997" y="2746834"/>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7" name="Google Shape;897;p29"/>
            <p:cNvSpPr txBox="1"/>
            <p:nvPr/>
          </p:nvSpPr>
          <p:spPr>
            <a:xfrm>
              <a:off x="5033785" y="2397059"/>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20XX</a:t>
              </a:r>
              <a:endParaRPr sz="1000">
                <a:solidFill>
                  <a:srgbClr val="FFFFFF"/>
                </a:solidFill>
                <a:latin typeface="Titillium Web"/>
                <a:ea typeface="Titillium Web"/>
                <a:cs typeface="Titillium Web"/>
                <a:sym typeface="Titillium Web"/>
              </a:endParaRPr>
            </a:p>
          </p:txBody>
        </p:sp>
        <p:sp>
          <p:nvSpPr>
            <p:cNvPr id="898" name="Google Shape;898;p29"/>
            <p:cNvSpPr/>
            <p:nvPr/>
          </p:nvSpPr>
          <p:spPr>
            <a:xfrm>
              <a:off x="4419278" y="1479246"/>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99" name="Google Shape;899;p29"/>
            <p:cNvSpPr/>
            <p:nvPr/>
          </p:nvSpPr>
          <p:spPr>
            <a:xfrm rot="10800000">
              <a:off x="5392219" y="2317599"/>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00" name="Google Shape;900;p29"/>
            <p:cNvSpPr txBox="1"/>
            <p:nvPr/>
          </p:nvSpPr>
          <p:spPr>
            <a:xfrm>
              <a:off x="4472343" y="1523856"/>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Lorem ipsum dolor sit amet, consectetur adipiscing. Lorem ipsum dolor sit.</a:t>
              </a:r>
              <a:endParaRPr sz="1000">
                <a:solidFill>
                  <a:srgbClr val="6E86B6"/>
                </a:solidFill>
                <a:latin typeface="Titillium Web"/>
                <a:ea typeface="Titillium Web"/>
                <a:cs typeface="Titillium Web"/>
                <a:sym typeface="Titillium Web"/>
              </a:endParaRPr>
            </a:p>
          </p:txBody>
        </p:sp>
      </p:grpSp>
      <p:sp>
        <p:nvSpPr>
          <p:cNvPr id="901" name="Google Shape;901;p29"/>
          <p:cNvSpPr/>
          <p:nvPr/>
        </p:nvSpPr>
        <p:spPr>
          <a:xfrm flipH="1" rot="711057">
            <a:off x="2350760"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902" name="Google Shape;902;p29"/>
          <p:cNvGrpSpPr/>
          <p:nvPr/>
        </p:nvGrpSpPr>
        <p:grpSpPr>
          <a:xfrm>
            <a:off x="2912587" y="3039612"/>
            <a:ext cx="2053870" cy="1475874"/>
            <a:chOff x="2912587" y="3039612"/>
            <a:chExt cx="2053870" cy="1475874"/>
          </a:xfrm>
        </p:grpSpPr>
        <p:sp>
          <p:nvSpPr>
            <p:cNvPr id="903" name="Google Shape;903;p29"/>
            <p:cNvSpPr txBox="1"/>
            <p:nvPr/>
          </p:nvSpPr>
          <p:spPr>
            <a:xfrm>
              <a:off x="3521663" y="3272001"/>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904" name="Google Shape;904;p29"/>
            <p:cNvSpPr/>
            <p:nvPr/>
          </p:nvSpPr>
          <p:spPr>
            <a:xfrm rot="-1789476">
              <a:off x="3843305" y="3074718"/>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05" name="Google Shape;905;p29"/>
            <p:cNvSpPr/>
            <p:nvPr/>
          </p:nvSpPr>
          <p:spPr>
            <a:xfrm>
              <a:off x="2912587" y="3671848"/>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06" name="Google Shape;906;p29"/>
            <p:cNvSpPr txBox="1"/>
            <p:nvPr/>
          </p:nvSpPr>
          <p:spPr>
            <a:xfrm>
              <a:off x="2965651" y="3716458"/>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07" name="Google Shape;907;p29"/>
            <p:cNvSpPr/>
            <p:nvPr/>
          </p:nvSpPr>
          <p:spPr>
            <a:xfrm>
              <a:off x="3885558" y="3594321"/>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908" name="Google Shape;908;p29"/>
          <p:cNvSpPr/>
          <p:nvPr/>
        </p:nvSpPr>
        <p:spPr>
          <a:xfrm rot="-711057">
            <a:off x="822911"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909" name="Google Shape;909;p29"/>
          <p:cNvGrpSpPr/>
          <p:nvPr/>
        </p:nvGrpSpPr>
        <p:grpSpPr>
          <a:xfrm>
            <a:off x="1369440" y="1479246"/>
            <a:ext cx="2053870" cy="1495107"/>
            <a:chOff x="1369440" y="1479246"/>
            <a:chExt cx="2053870" cy="1495107"/>
          </a:xfrm>
        </p:grpSpPr>
        <p:sp>
          <p:nvSpPr>
            <p:cNvPr id="910" name="Google Shape;910;p29"/>
            <p:cNvSpPr/>
            <p:nvPr/>
          </p:nvSpPr>
          <p:spPr>
            <a:xfrm>
              <a:off x="1369440" y="1479246"/>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11" name="Google Shape;911;p29"/>
            <p:cNvSpPr txBox="1"/>
            <p:nvPr/>
          </p:nvSpPr>
          <p:spPr>
            <a:xfrm>
              <a:off x="1977517" y="2397059"/>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20XX</a:t>
              </a:r>
              <a:endParaRPr sz="1000">
                <a:solidFill>
                  <a:srgbClr val="6E86B6"/>
                </a:solidFill>
                <a:latin typeface="Titillium Web"/>
                <a:ea typeface="Titillium Web"/>
                <a:cs typeface="Titillium Web"/>
                <a:sym typeface="Titillium Web"/>
              </a:endParaRPr>
            </a:p>
          </p:txBody>
        </p:sp>
        <p:sp>
          <p:nvSpPr>
            <p:cNvPr id="912" name="Google Shape;912;p29"/>
            <p:cNvSpPr/>
            <p:nvPr/>
          </p:nvSpPr>
          <p:spPr>
            <a:xfrm rot="10800000">
              <a:off x="2342381" y="2317599"/>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913" name="Google Shape;913;p29"/>
            <p:cNvSpPr txBox="1"/>
            <p:nvPr/>
          </p:nvSpPr>
          <p:spPr>
            <a:xfrm>
              <a:off x="1422504" y="1523856"/>
              <a:ext cx="1947741" cy="74902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Lorem ipsum dolor sit amet, consectetur adipiscing. Lorem ipsum dolor sit.</a:t>
              </a:r>
              <a:endParaRPr sz="1000">
                <a:solidFill>
                  <a:srgbClr val="FFFFFF"/>
                </a:solidFill>
                <a:latin typeface="Titillium Web"/>
                <a:ea typeface="Titillium Web"/>
                <a:cs typeface="Titillium Web"/>
                <a:sym typeface="Titillium Web"/>
              </a:endParaRPr>
            </a:p>
          </p:txBody>
        </p:sp>
        <p:sp>
          <p:nvSpPr>
            <p:cNvPr id="914" name="Google Shape;914;p29"/>
            <p:cNvSpPr/>
            <p:nvPr/>
          </p:nvSpPr>
          <p:spPr>
            <a:xfrm rot="-1789476">
              <a:off x="2296769" y="2746834"/>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pic>
        <p:nvPicPr>
          <p:cNvPr id="915" name="Google Shape;915;p29"/>
          <p:cNvPicPr preferRelativeResize="0"/>
          <p:nvPr/>
        </p:nvPicPr>
        <p:blipFill>
          <a:blip r:embed="rId3">
            <a:alphaModFix/>
          </a:blip>
          <a:stretch>
            <a:fillRect/>
          </a:stretch>
        </p:blipFill>
        <p:spPr>
          <a:xfrm>
            <a:off x="281926" y="601025"/>
            <a:ext cx="8143749" cy="4457700"/>
          </a:xfrm>
          <a:prstGeom prst="rect">
            <a:avLst/>
          </a:prstGeom>
          <a:noFill/>
          <a:ln>
            <a:noFill/>
          </a:ln>
        </p:spPr>
      </p:pic>
    </p:spTree>
  </p:cSld>
  <p:clrMapOvr>
    <a:masterClrMapping/>
  </p:clrMapOvr>
  <mc:AlternateContent>
    <mc:Choice Requires="p14">
      <p:transition spd="slow" p14:dur="13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21" name="Google Shape;921;p30"/>
          <p:cNvSpPr txBox="1"/>
          <p:nvPr>
            <p:ph type="title"/>
          </p:nvPr>
        </p:nvSpPr>
        <p:spPr>
          <a:xfrm>
            <a:off x="729000" y="3101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 what does the Domestic vs International Sales look like year over year?</a:t>
            </a:r>
            <a:endParaRPr/>
          </a:p>
        </p:txBody>
      </p:sp>
      <p:pic>
        <p:nvPicPr>
          <p:cNvPr id="922" name="Google Shape;922;p30"/>
          <p:cNvPicPr preferRelativeResize="0"/>
          <p:nvPr/>
        </p:nvPicPr>
        <p:blipFill>
          <a:blip r:embed="rId3">
            <a:alphaModFix/>
          </a:blip>
          <a:stretch>
            <a:fillRect/>
          </a:stretch>
        </p:blipFill>
        <p:spPr>
          <a:xfrm>
            <a:off x="530025" y="1258650"/>
            <a:ext cx="6403408" cy="3580050"/>
          </a:xfrm>
          <a:prstGeom prst="rect">
            <a:avLst/>
          </a:prstGeom>
          <a:noFill/>
          <a:ln>
            <a:noFill/>
          </a:ln>
        </p:spPr>
      </p:pic>
    </p:spTree>
  </p:cSld>
  <p:clrMapOvr>
    <a:masterClrMapping/>
  </p:clrMapOvr>
  <mc:AlternateContent>
    <mc:Choice Requires="p14">
      <p:transition spd="slow" p14:dur="1300">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31"/>
          <p:cNvSpPr txBox="1"/>
          <p:nvPr>
            <p:ph type="title"/>
          </p:nvPr>
        </p:nvSpPr>
        <p:spPr>
          <a:xfrm>
            <a:off x="596450" y="2971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 lets bootstrap and check our population sample mean </a:t>
            </a:r>
            <a:endParaRPr/>
          </a:p>
        </p:txBody>
      </p:sp>
      <p:sp>
        <p:nvSpPr>
          <p:cNvPr id="928" name="Google Shape;928;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29" name="Google Shape;929;p31"/>
          <p:cNvPicPr preferRelativeResize="0"/>
          <p:nvPr/>
        </p:nvPicPr>
        <p:blipFill>
          <a:blip r:embed="rId3">
            <a:alphaModFix/>
          </a:blip>
          <a:stretch>
            <a:fillRect/>
          </a:stretch>
        </p:blipFill>
        <p:spPr>
          <a:xfrm>
            <a:off x="152400" y="1306900"/>
            <a:ext cx="8153400" cy="714375"/>
          </a:xfrm>
          <a:prstGeom prst="rect">
            <a:avLst/>
          </a:prstGeom>
          <a:noFill/>
          <a:ln>
            <a:noFill/>
          </a:ln>
        </p:spPr>
      </p:pic>
      <p:pic>
        <p:nvPicPr>
          <p:cNvPr id="930" name="Google Shape;930;p31"/>
          <p:cNvPicPr preferRelativeResize="0"/>
          <p:nvPr/>
        </p:nvPicPr>
        <p:blipFill>
          <a:blip r:embed="rId4">
            <a:alphaModFix/>
          </a:blip>
          <a:stretch>
            <a:fillRect/>
          </a:stretch>
        </p:blipFill>
        <p:spPr>
          <a:xfrm>
            <a:off x="1102975" y="2173675"/>
            <a:ext cx="6524625" cy="2809875"/>
          </a:xfrm>
          <a:prstGeom prst="rect">
            <a:avLst/>
          </a:prstGeom>
          <a:noFill/>
          <a:ln>
            <a:noFill/>
          </a:ln>
        </p:spPr>
      </p:pic>
    </p:spTree>
  </p:cSld>
  <p:clrMapOvr>
    <a:masterClrMapping/>
  </p:clrMapOvr>
  <mc:AlternateContent>
    <mc:Choice Requires="p14">
      <p:transition spd="slow" p14:dur="1300">
        <p14:prism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Google Shape;935;p3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36" name="Google Shape;936;p32"/>
          <p:cNvPicPr preferRelativeResize="0"/>
          <p:nvPr/>
        </p:nvPicPr>
        <p:blipFill>
          <a:blip r:embed="rId3">
            <a:alphaModFix/>
          </a:blip>
          <a:stretch>
            <a:fillRect/>
          </a:stretch>
        </p:blipFill>
        <p:spPr>
          <a:xfrm>
            <a:off x="394713" y="825075"/>
            <a:ext cx="8020050" cy="809625"/>
          </a:xfrm>
          <a:prstGeom prst="rect">
            <a:avLst/>
          </a:prstGeom>
          <a:noFill/>
          <a:ln>
            <a:noFill/>
          </a:ln>
        </p:spPr>
      </p:pic>
      <p:pic>
        <p:nvPicPr>
          <p:cNvPr id="937" name="Google Shape;937;p32"/>
          <p:cNvPicPr preferRelativeResize="0"/>
          <p:nvPr/>
        </p:nvPicPr>
        <p:blipFill>
          <a:blip r:embed="rId4">
            <a:alphaModFix/>
          </a:blip>
          <a:stretch>
            <a:fillRect/>
          </a:stretch>
        </p:blipFill>
        <p:spPr>
          <a:xfrm>
            <a:off x="1285300" y="1904275"/>
            <a:ext cx="6238875" cy="2762250"/>
          </a:xfrm>
          <a:prstGeom prst="rect">
            <a:avLst/>
          </a:prstGeom>
          <a:noFill/>
          <a:ln>
            <a:noFill/>
          </a:ln>
        </p:spPr>
      </p:pic>
    </p:spTree>
  </p:cSld>
  <p:clrMapOvr>
    <a:masterClrMapping/>
  </p:clrMapOvr>
  <mc:AlternateContent>
    <mc:Choice Requires="p14">
      <p:transition spd="slow" p14:dur="1300">
        <p14:prism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1" name="Shape 941"/>
        <p:cNvGrpSpPr/>
        <p:nvPr/>
      </p:nvGrpSpPr>
      <p:grpSpPr>
        <a:xfrm>
          <a:off x="0" y="0"/>
          <a:ext cx="0" cy="0"/>
          <a:chOff x="0" y="0"/>
          <a:chExt cx="0" cy="0"/>
        </a:xfrm>
      </p:grpSpPr>
      <p:sp>
        <p:nvSpPr>
          <p:cNvPr id="942" name="Google Shape;942;p3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44" name="Google Shape;944;p33"/>
          <p:cNvPicPr preferRelativeResize="0"/>
          <p:nvPr/>
        </p:nvPicPr>
        <p:blipFill>
          <a:blip r:embed="rId3">
            <a:alphaModFix/>
          </a:blip>
          <a:stretch>
            <a:fillRect/>
          </a:stretch>
        </p:blipFill>
        <p:spPr>
          <a:xfrm>
            <a:off x="556075" y="616750"/>
            <a:ext cx="8191500" cy="800100"/>
          </a:xfrm>
          <a:prstGeom prst="rect">
            <a:avLst/>
          </a:prstGeom>
          <a:noFill/>
          <a:ln>
            <a:noFill/>
          </a:ln>
        </p:spPr>
      </p:pic>
      <p:pic>
        <p:nvPicPr>
          <p:cNvPr id="945" name="Google Shape;945;p33"/>
          <p:cNvPicPr preferRelativeResize="0"/>
          <p:nvPr/>
        </p:nvPicPr>
        <p:blipFill>
          <a:blip r:embed="rId4">
            <a:alphaModFix/>
          </a:blip>
          <a:stretch>
            <a:fillRect/>
          </a:stretch>
        </p:blipFill>
        <p:spPr>
          <a:xfrm>
            <a:off x="1363400" y="1725500"/>
            <a:ext cx="6267450" cy="2752725"/>
          </a:xfrm>
          <a:prstGeom prst="rect">
            <a:avLst/>
          </a:prstGeom>
          <a:noFill/>
          <a:ln>
            <a:noFill/>
          </a:ln>
        </p:spPr>
      </p:pic>
    </p:spTree>
  </p:cSld>
  <p:clrMapOvr>
    <a:masterClrMapping/>
  </p:clrMapOvr>
  <mc:AlternateContent>
    <mc:Choice Requires="p14">
      <p:transition spd="slow" p14:dur="13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16"/>
          <p:cNvSpPr txBox="1"/>
          <p:nvPr>
            <p:ph type="title"/>
          </p:nvPr>
        </p:nvSpPr>
        <p:spPr>
          <a:xfrm>
            <a:off x="648525" y="12777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the Data: Two source approach</a:t>
            </a:r>
            <a:endParaRPr/>
          </a:p>
        </p:txBody>
      </p:sp>
      <p:sp>
        <p:nvSpPr>
          <p:cNvPr id="786" name="Google Shape;786;p16"/>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t>The other site I found had an API where they had gathered three sets of reviews for a movie.  These three scores were from IMDB, Rotten Tomato, and </a:t>
            </a:r>
            <a:r>
              <a:rPr lang="en" sz="1400"/>
              <a:t>Metacritic</a:t>
            </a:r>
            <a:r>
              <a:rPr lang="en" sz="1400"/>
              <a:t>. </a:t>
            </a:r>
            <a:endParaRPr sz="1400">
              <a:solidFill>
                <a:srgbClr val="FFFFFF"/>
              </a:solidFill>
            </a:endParaRPr>
          </a:p>
        </p:txBody>
      </p:sp>
      <p:sp>
        <p:nvSpPr>
          <p:cNvPr id="787" name="Google Shape;787;p16"/>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t>Found a site that had movie grossing by year for the top 100.  The site had Domestic and International Gross Sales for each movie.  I then set up a scrape for the last 10 years onto one data frame. </a:t>
            </a:r>
            <a:endParaRPr sz="1400">
              <a:solidFill>
                <a:srgbClr val="FFFFFF"/>
              </a:solidFill>
            </a:endParaRPr>
          </a:p>
        </p:txBody>
      </p:sp>
      <p:sp>
        <p:nvSpPr>
          <p:cNvPr id="788" name="Google Shape;788;p16"/>
          <p:cNvSpPr txBox="1"/>
          <p:nvPr>
            <p:ph idx="2" type="body"/>
          </p:nvPr>
        </p:nvSpPr>
        <p:spPr>
          <a:xfrm>
            <a:off x="729000" y="2616851"/>
            <a:ext cx="7686000" cy="13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So to get this data back I had to clean up the movie names from the original scrape and then pass them into the API with the year associated with the movie.  This got me back my scores from the three sources, which needed to be cleaned, and then I could join to my movie grossing data frame. </a:t>
            </a:r>
            <a:endParaRPr sz="1800">
              <a:solidFill>
                <a:srgbClr val="FFFFFF"/>
              </a:solidFill>
            </a:endParaRPr>
          </a:p>
        </p:txBody>
      </p:sp>
      <p:sp>
        <p:nvSpPr>
          <p:cNvPr id="789" name="Google Shape;789;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9" name="Shape 949"/>
        <p:cNvGrpSpPr/>
        <p:nvPr/>
      </p:nvGrpSpPr>
      <p:grpSpPr>
        <a:xfrm>
          <a:off x="0" y="0"/>
          <a:ext cx="0" cy="0"/>
          <a:chOff x="0" y="0"/>
          <a:chExt cx="0" cy="0"/>
        </a:xfrm>
      </p:grpSpPr>
      <p:sp>
        <p:nvSpPr>
          <p:cNvPr id="950" name="Google Shape;950;p34"/>
          <p:cNvSpPr txBox="1"/>
          <p:nvPr>
            <p:ph idx="4294967295" type="subTitle"/>
          </p:nvPr>
        </p:nvSpPr>
        <p:spPr>
          <a:xfrm>
            <a:off x="685796" y="217403"/>
            <a:ext cx="77724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Lets try a linear regression model on Imdb’s ratings and see what we can get. </a:t>
            </a:r>
            <a:endParaRPr sz="1800"/>
          </a:p>
        </p:txBody>
      </p:sp>
      <p:sp>
        <p:nvSpPr>
          <p:cNvPr id="951" name="Google Shape;951;p3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52" name="Google Shape;952;p34"/>
          <p:cNvPicPr preferRelativeResize="0"/>
          <p:nvPr/>
        </p:nvPicPr>
        <p:blipFill>
          <a:blip r:embed="rId3">
            <a:alphaModFix/>
          </a:blip>
          <a:stretch>
            <a:fillRect/>
          </a:stretch>
        </p:blipFill>
        <p:spPr>
          <a:xfrm>
            <a:off x="503500" y="945603"/>
            <a:ext cx="3914775" cy="2790825"/>
          </a:xfrm>
          <a:prstGeom prst="rect">
            <a:avLst/>
          </a:prstGeom>
          <a:noFill/>
          <a:ln>
            <a:noFill/>
          </a:ln>
        </p:spPr>
      </p:pic>
      <p:pic>
        <p:nvPicPr>
          <p:cNvPr id="953" name="Google Shape;953;p34"/>
          <p:cNvPicPr preferRelativeResize="0"/>
          <p:nvPr/>
        </p:nvPicPr>
        <p:blipFill>
          <a:blip r:embed="rId4">
            <a:alphaModFix/>
          </a:blip>
          <a:stretch>
            <a:fillRect/>
          </a:stretch>
        </p:blipFill>
        <p:spPr>
          <a:xfrm>
            <a:off x="4636250" y="838703"/>
            <a:ext cx="4029800" cy="3466085"/>
          </a:xfrm>
          <a:prstGeom prst="rect">
            <a:avLst/>
          </a:prstGeom>
          <a:noFill/>
          <a:ln>
            <a:noFill/>
          </a:ln>
        </p:spPr>
      </p:pic>
      <p:pic>
        <p:nvPicPr>
          <p:cNvPr id="954" name="Google Shape;954;p34"/>
          <p:cNvPicPr preferRelativeResize="0"/>
          <p:nvPr/>
        </p:nvPicPr>
        <p:blipFill>
          <a:blip r:embed="rId5">
            <a:alphaModFix/>
          </a:blip>
          <a:stretch>
            <a:fillRect/>
          </a:stretch>
        </p:blipFill>
        <p:spPr>
          <a:xfrm>
            <a:off x="685800" y="4001425"/>
            <a:ext cx="3155550" cy="810850"/>
          </a:xfrm>
          <a:prstGeom prst="rect">
            <a:avLst/>
          </a:prstGeom>
          <a:noFill/>
          <a:ln>
            <a:noFill/>
          </a:ln>
        </p:spPr>
      </p:pic>
    </p:spTree>
  </p:cSld>
  <p:clrMapOvr>
    <a:masterClrMapping/>
  </p:clrMapOvr>
  <mc:AlternateContent>
    <mc:Choice Requires="p14">
      <p:transition spd="slow" p14:dur="1300">
        <p:push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8" name="Shape 958"/>
        <p:cNvGrpSpPr/>
        <p:nvPr/>
      </p:nvGrpSpPr>
      <p:grpSpPr>
        <a:xfrm>
          <a:off x="0" y="0"/>
          <a:ext cx="0" cy="0"/>
          <a:chOff x="0" y="0"/>
          <a:chExt cx="0" cy="0"/>
        </a:xfrm>
      </p:grpSpPr>
      <p:sp>
        <p:nvSpPr>
          <p:cNvPr id="959" name="Google Shape;959;p35"/>
          <p:cNvSpPr txBox="1"/>
          <p:nvPr>
            <p:ph idx="4294967295" type="ctrTitle"/>
          </p:nvPr>
        </p:nvSpPr>
        <p:spPr>
          <a:xfrm>
            <a:off x="493179" y="27249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How did the other ratings fair?</a:t>
            </a:r>
            <a:endParaRPr sz="3600"/>
          </a:p>
        </p:txBody>
      </p:sp>
      <p:sp>
        <p:nvSpPr>
          <p:cNvPr id="960" name="Google Shape;960;p35"/>
          <p:cNvSpPr txBox="1"/>
          <p:nvPr>
            <p:ph idx="4294967295" type="subTitle"/>
          </p:nvPr>
        </p:nvSpPr>
        <p:spPr>
          <a:xfrm>
            <a:off x="571304" y="1035074"/>
            <a:ext cx="77724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Rotten Tomato:</a:t>
            </a:r>
            <a:endParaRPr/>
          </a:p>
        </p:txBody>
      </p:sp>
      <p:sp>
        <p:nvSpPr>
          <p:cNvPr id="961" name="Google Shape;961;p3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62" name="Google Shape;962;p35"/>
          <p:cNvSpPr txBox="1"/>
          <p:nvPr>
            <p:ph idx="4294967295" type="subTitle"/>
          </p:nvPr>
        </p:nvSpPr>
        <p:spPr>
          <a:xfrm>
            <a:off x="571304" y="2424524"/>
            <a:ext cx="77724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Metacritic</a:t>
            </a:r>
            <a:r>
              <a:rPr lang="en"/>
              <a:t>:</a:t>
            </a:r>
            <a:endParaRPr/>
          </a:p>
        </p:txBody>
      </p:sp>
      <p:pic>
        <p:nvPicPr>
          <p:cNvPr id="963" name="Google Shape;963;p35"/>
          <p:cNvPicPr preferRelativeResize="0"/>
          <p:nvPr/>
        </p:nvPicPr>
        <p:blipFill>
          <a:blip r:embed="rId3">
            <a:alphaModFix/>
          </a:blip>
          <a:stretch>
            <a:fillRect/>
          </a:stretch>
        </p:blipFill>
        <p:spPr>
          <a:xfrm>
            <a:off x="493175" y="1564775"/>
            <a:ext cx="2266950" cy="495300"/>
          </a:xfrm>
          <a:prstGeom prst="rect">
            <a:avLst/>
          </a:prstGeom>
          <a:noFill/>
          <a:ln>
            <a:noFill/>
          </a:ln>
        </p:spPr>
      </p:pic>
      <p:pic>
        <p:nvPicPr>
          <p:cNvPr id="964" name="Google Shape;964;p35"/>
          <p:cNvPicPr preferRelativeResize="0"/>
          <p:nvPr/>
        </p:nvPicPr>
        <p:blipFill>
          <a:blip r:embed="rId4">
            <a:alphaModFix/>
          </a:blip>
          <a:stretch>
            <a:fillRect/>
          </a:stretch>
        </p:blipFill>
        <p:spPr>
          <a:xfrm>
            <a:off x="493175" y="2997124"/>
            <a:ext cx="2266950" cy="561975"/>
          </a:xfrm>
          <a:prstGeom prst="rect">
            <a:avLst/>
          </a:prstGeom>
          <a:noFill/>
          <a:ln>
            <a:noFill/>
          </a:ln>
        </p:spPr>
      </p:pic>
      <p:pic>
        <p:nvPicPr>
          <p:cNvPr id="965" name="Google Shape;965;p35"/>
          <p:cNvPicPr preferRelativeResize="0"/>
          <p:nvPr/>
        </p:nvPicPr>
        <p:blipFill>
          <a:blip r:embed="rId5">
            <a:alphaModFix/>
          </a:blip>
          <a:stretch>
            <a:fillRect/>
          </a:stretch>
        </p:blipFill>
        <p:spPr>
          <a:xfrm>
            <a:off x="3952025" y="2997125"/>
            <a:ext cx="3157725" cy="1951050"/>
          </a:xfrm>
          <a:prstGeom prst="rect">
            <a:avLst/>
          </a:prstGeom>
          <a:noFill/>
          <a:ln>
            <a:noFill/>
          </a:ln>
        </p:spPr>
      </p:pic>
      <p:pic>
        <p:nvPicPr>
          <p:cNvPr id="966" name="Google Shape;966;p35"/>
          <p:cNvPicPr preferRelativeResize="0"/>
          <p:nvPr/>
        </p:nvPicPr>
        <p:blipFill>
          <a:blip r:embed="rId6">
            <a:alphaModFix/>
          </a:blip>
          <a:stretch>
            <a:fillRect/>
          </a:stretch>
        </p:blipFill>
        <p:spPr>
          <a:xfrm>
            <a:off x="3952025" y="1035075"/>
            <a:ext cx="3157725" cy="1781425"/>
          </a:xfrm>
          <a:prstGeom prst="rect">
            <a:avLst/>
          </a:prstGeom>
          <a:noFill/>
          <a:ln>
            <a:noFill/>
          </a:ln>
        </p:spPr>
      </p:pic>
    </p:spTree>
  </p:cSld>
  <p:clrMapOvr>
    <a:masterClrMapping/>
  </p:clrMapOvr>
  <mc:AlternateContent>
    <mc:Choice Requires="p14">
      <p:transition spd="slow" p14:dur="1300">
        <p:pus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3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72" name="Google Shape;972;p36"/>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 Aside from Wikipedia : </a:t>
            </a:r>
            <a:endParaRPr/>
          </a:p>
        </p:txBody>
      </p:sp>
      <p:sp>
        <p:nvSpPr>
          <p:cNvPr id="973" name="Google Shape;973;p36"/>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 sz="1200">
                <a:solidFill>
                  <a:srgbClr val="FFFFFF"/>
                </a:solidFill>
                <a:latin typeface="Arial"/>
                <a:ea typeface="Arial"/>
                <a:cs typeface="Arial"/>
                <a:sym typeface="Arial"/>
              </a:rPr>
              <a:t>“The </a:t>
            </a:r>
            <a:r>
              <a:rPr b="1" lang="en" sz="1200">
                <a:solidFill>
                  <a:srgbClr val="FFFFFF"/>
                </a:solidFill>
                <a:latin typeface="Arial"/>
                <a:ea typeface="Arial"/>
                <a:cs typeface="Arial"/>
                <a:sym typeface="Arial"/>
              </a:rPr>
              <a:t>root-mean-square deviation (RMSD)</a:t>
            </a:r>
            <a:r>
              <a:rPr lang="en" sz="1200">
                <a:solidFill>
                  <a:srgbClr val="FFFFFF"/>
                </a:solidFill>
                <a:latin typeface="Arial"/>
                <a:ea typeface="Arial"/>
                <a:cs typeface="Arial"/>
                <a:sym typeface="Arial"/>
              </a:rPr>
              <a:t> or </a:t>
            </a:r>
            <a:r>
              <a:rPr b="1" lang="en" sz="1200">
                <a:solidFill>
                  <a:srgbClr val="FFFFFF"/>
                </a:solidFill>
                <a:latin typeface="Arial"/>
                <a:ea typeface="Arial"/>
                <a:cs typeface="Arial"/>
                <a:sym typeface="Arial"/>
              </a:rPr>
              <a:t>root-mean-square error (RMSE)</a:t>
            </a:r>
            <a:r>
              <a:rPr lang="en" sz="1200">
                <a:solidFill>
                  <a:srgbClr val="FFFFFF"/>
                </a:solidFill>
                <a:latin typeface="Arial"/>
                <a:ea typeface="Arial"/>
                <a:cs typeface="Arial"/>
                <a:sym typeface="Arial"/>
              </a:rPr>
              <a:t> (or sometimes </a:t>
            </a:r>
            <a:r>
              <a:rPr b="1" lang="en" sz="1200">
                <a:solidFill>
                  <a:srgbClr val="FFFFFF"/>
                </a:solidFill>
                <a:latin typeface="Arial"/>
                <a:ea typeface="Arial"/>
                <a:cs typeface="Arial"/>
                <a:sym typeface="Arial"/>
              </a:rPr>
              <a:t>root-mean-square</a:t>
            </a:r>
            <a:r>
              <a:rPr b="1" i="1" lang="en" sz="1200">
                <a:solidFill>
                  <a:srgbClr val="FFFFFF"/>
                </a:solidFill>
                <a:latin typeface="Arial"/>
                <a:ea typeface="Arial"/>
                <a:cs typeface="Arial"/>
                <a:sym typeface="Arial"/>
              </a:rPr>
              <a:t>d</a:t>
            </a:r>
            <a:r>
              <a:rPr b="1" lang="en" sz="1200">
                <a:solidFill>
                  <a:srgbClr val="FFFFFF"/>
                </a:solidFill>
                <a:latin typeface="Arial"/>
                <a:ea typeface="Arial"/>
                <a:cs typeface="Arial"/>
                <a:sym typeface="Arial"/>
              </a:rPr>
              <a:t> error</a:t>
            </a:r>
            <a:r>
              <a:rPr lang="en" sz="1200">
                <a:solidFill>
                  <a:srgbClr val="FFFFFF"/>
                </a:solidFill>
                <a:latin typeface="Arial"/>
                <a:ea typeface="Arial"/>
                <a:cs typeface="Arial"/>
                <a:sym typeface="Arial"/>
              </a:rPr>
              <a:t>) is a frequently used measure of the differences between values (sample or population values) predicted by a model or an </a:t>
            </a:r>
            <a:r>
              <a:rPr lang="en" sz="1200">
                <a:solidFill>
                  <a:srgbClr val="FFFFFF"/>
                </a:solidFill>
                <a:uFill>
                  <a:noFill/>
                </a:uFill>
                <a:latin typeface="Arial"/>
                <a:ea typeface="Arial"/>
                <a:cs typeface="Arial"/>
                <a:sym typeface="Arial"/>
                <a:hlinkClick r:id="rId3"/>
              </a:rPr>
              <a:t>estimator</a:t>
            </a:r>
            <a:r>
              <a:rPr lang="en" sz="1200">
                <a:solidFill>
                  <a:srgbClr val="FFFFFF"/>
                </a:solidFill>
                <a:latin typeface="Arial"/>
                <a:ea typeface="Arial"/>
                <a:cs typeface="Arial"/>
                <a:sym typeface="Arial"/>
              </a:rPr>
              <a:t> and the values observed. The RMSD represents the square root of the second </a:t>
            </a:r>
            <a:r>
              <a:rPr lang="en" sz="1200">
                <a:solidFill>
                  <a:srgbClr val="FFFFFF"/>
                </a:solidFill>
                <a:uFill>
                  <a:noFill/>
                </a:uFill>
                <a:latin typeface="Arial"/>
                <a:ea typeface="Arial"/>
                <a:cs typeface="Arial"/>
                <a:sym typeface="Arial"/>
                <a:hlinkClick r:id="rId4"/>
              </a:rPr>
              <a:t>sample moment</a:t>
            </a:r>
            <a:r>
              <a:rPr lang="en" sz="1200">
                <a:solidFill>
                  <a:srgbClr val="FFFFFF"/>
                </a:solidFill>
                <a:latin typeface="Arial"/>
                <a:ea typeface="Arial"/>
                <a:cs typeface="Arial"/>
                <a:sym typeface="Arial"/>
              </a:rPr>
              <a:t> of the differences between predicted values and observed values or the </a:t>
            </a:r>
            <a:r>
              <a:rPr lang="en" sz="1200">
                <a:solidFill>
                  <a:srgbClr val="FFFFFF"/>
                </a:solidFill>
                <a:uFill>
                  <a:noFill/>
                </a:uFill>
                <a:latin typeface="Arial"/>
                <a:ea typeface="Arial"/>
                <a:cs typeface="Arial"/>
                <a:sym typeface="Arial"/>
                <a:hlinkClick r:id="rId5"/>
              </a:rPr>
              <a:t>quadratic mean</a:t>
            </a:r>
            <a:r>
              <a:rPr lang="en" sz="1200">
                <a:solidFill>
                  <a:srgbClr val="FFFFFF"/>
                </a:solidFill>
                <a:latin typeface="Arial"/>
                <a:ea typeface="Arial"/>
                <a:cs typeface="Arial"/>
                <a:sym typeface="Arial"/>
              </a:rPr>
              <a:t> of these differences. These </a:t>
            </a:r>
            <a:r>
              <a:rPr lang="en" sz="1200">
                <a:solidFill>
                  <a:srgbClr val="FFFFFF"/>
                </a:solidFill>
                <a:uFill>
                  <a:noFill/>
                </a:uFill>
                <a:latin typeface="Arial"/>
                <a:ea typeface="Arial"/>
                <a:cs typeface="Arial"/>
                <a:sym typeface="Arial"/>
                <a:hlinkClick r:id="rId6"/>
              </a:rPr>
              <a:t>deviations</a:t>
            </a:r>
            <a:r>
              <a:rPr lang="en" sz="1200">
                <a:solidFill>
                  <a:srgbClr val="FFFFFF"/>
                </a:solidFill>
                <a:latin typeface="Arial"/>
                <a:ea typeface="Arial"/>
                <a:cs typeface="Arial"/>
                <a:sym typeface="Arial"/>
              </a:rPr>
              <a:t> are called </a:t>
            </a:r>
            <a:r>
              <a:rPr i="1" lang="en" sz="1200">
                <a:solidFill>
                  <a:srgbClr val="FFFFFF"/>
                </a:solidFill>
                <a:uFill>
                  <a:noFill/>
                </a:uFill>
                <a:latin typeface="Arial"/>
                <a:ea typeface="Arial"/>
                <a:cs typeface="Arial"/>
                <a:sym typeface="Arial"/>
                <a:hlinkClick r:id="rId7"/>
              </a:rPr>
              <a:t>residuals</a:t>
            </a:r>
            <a:r>
              <a:rPr lang="en" sz="1200">
                <a:solidFill>
                  <a:srgbClr val="FFFFFF"/>
                </a:solidFill>
                <a:latin typeface="Arial"/>
                <a:ea typeface="Arial"/>
                <a:cs typeface="Arial"/>
                <a:sym typeface="Arial"/>
              </a:rPr>
              <a:t> when the calculations are performed over the data sample that was used for estimation and are called </a:t>
            </a:r>
            <a:r>
              <a:rPr i="1" lang="en" sz="1200">
                <a:solidFill>
                  <a:srgbClr val="FFFFFF"/>
                </a:solidFill>
                <a:latin typeface="Arial"/>
                <a:ea typeface="Arial"/>
                <a:cs typeface="Arial"/>
                <a:sym typeface="Arial"/>
              </a:rPr>
              <a:t>errors</a:t>
            </a:r>
            <a:r>
              <a:rPr lang="en" sz="1200">
                <a:solidFill>
                  <a:srgbClr val="FFFFFF"/>
                </a:solidFill>
                <a:latin typeface="Arial"/>
                <a:ea typeface="Arial"/>
                <a:cs typeface="Arial"/>
                <a:sym typeface="Arial"/>
              </a:rPr>
              <a:t> (or prediction errors) when computed out-of-sample. The RMSD serves to aggregate the magnitudes of the errors in predictions for various times into a single measure of predictive power. RMSD is a measure of </a:t>
            </a:r>
            <a:r>
              <a:rPr lang="en" sz="1200">
                <a:solidFill>
                  <a:srgbClr val="FFFFFF"/>
                </a:solidFill>
                <a:uFill>
                  <a:noFill/>
                </a:uFill>
                <a:latin typeface="Arial"/>
                <a:ea typeface="Arial"/>
                <a:cs typeface="Arial"/>
                <a:sym typeface="Arial"/>
                <a:hlinkClick r:id="rId8"/>
              </a:rPr>
              <a:t>accuracy</a:t>
            </a:r>
            <a:r>
              <a:rPr lang="en" sz="1200">
                <a:solidFill>
                  <a:srgbClr val="FFFFFF"/>
                </a:solidFill>
                <a:latin typeface="Arial"/>
                <a:ea typeface="Arial"/>
                <a:cs typeface="Arial"/>
                <a:sym typeface="Arial"/>
              </a:rPr>
              <a:t>, to compare forecasting errors of different models for a particular dataset and not between datasets, as it is scale-dependent.</a:t>
            </a:r>
            <a:endParaRPr baseline="30000" sz="1200">
              <a:solidFill>
                <a:srgbClr val="FFFFFF"/>
              </a:solidFill>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rPr lang="en" sz="1200">
                <a:solidFill>
                  <a:srgbClr val="FFFFFF"/>
                </a:solidFill>
                <a:latin typeface="Arial"/>
                <a:ea typeface="Arial"/>
                <a:cs typeface="Arial"/>
                <a:sym typeface="Arial"/>
              </a:rPr>
              <a:t>RMSD is always non-negative, and a value of 0 (almost never achieved in practice) would indicate a perfect fit to the data. In general, a lower RMSD is better than a higher one. However, comparisons across different types of data would be invalid because the measure is dependent on the scale of the numbers used.”</a:t>
            </a:r>
            <a:endParaRPr sz="1200">
              <a:solidFill>
                <a:srgbClr val="FFFFFF"/>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7" name="Shape 977"/>
        <p:cNvGrpSpPr/>
        <p:nvPr/>
      </p:nvGrpSpPr>
      <p:grpSpPr>
        <a:xfrm>
          <a:off x="0" y="0"/>
          <a:ext cx="0" cy="0"/>
          <a:chOff x="0" y="0"/>
          <a:chExt cx="0" cy="0"/>
        </a:xfrm>
      </p:grpSpPr>
      <p:sp>
        <p:nvSpPr>
          <p:cNvPr id="978" name="Google Shape;978;p3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79" name="Google Shape;979;p37"/>
          <p:cNvSpPr txBox="1"/>
          <p:nvPr>
            <p:ph type="title"/>
          </p:nvPr>
        </p:nvSpPr>
        <p:spPr>
          <a:xfrm>
            <a:off x="729000" y="83097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 what if we added all three scores to the linear model, will this help us improve our score?</a:t>
            </a:r>
            <a:endParaRPr/>
          </a:p>
        </p:txBody>
      </p:sp>
      <p:sp>
        <p:nvSpPr>
          <p:cNvPr id="980" name="Google Shape;980;p37"/>
          <p:cNvSpPr txBox="1"/>
          <p:nvPr>
            <p:ph idx="1" type="body"/>
          </p:nvPr>
        </p:nvSpPr>
        <p:spPr>
          <a:xfrm>
            <a:off x="637855" y="157117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From our single regression with Imdb:</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From our multiple with all three ratings:</a:t>
            </a:r>
            <a:endParaRPr/>
          </a:p>
        </p:txBody>
      </p:sp>
      <p:pic>
        <p:nvPicPr>
          <p:cNvPr id="981" name="Google Shape;981;p37"/>
          <p:cNvPicPr preferRelativeResize="0"/>
          <p:nvPr/>
        </p:nvPicPr>
        <p:blipFill>
          <a:blip r:embed="rId3">
            <a:alphaModFix/>
          </a:blip>
          <a:stretch>
            <a:fillRect/>
          </a:stretch>
        </p:blipFill>
        <p:spPr>
          <a:xfrm>
            <a:off x="729000" y="3910900"/>
            <a:ext cx="4948375" cy="1007425"/>
          </a:xfrm>
          <a:prstGeom prst="rect">
            <a:avLst/>
          </a:prstGeom>
          <a:noFill/>
          <a:ln>
            <a:noFill/>
          </a:ln>
        </p:spPr>
      </p:pic>
      <p:pic>
        <p:nvPicPr>
          <p:cNvPr id="982" name="Google Shape;982;p37"/>
          <p:cNvPicPr preferRelativeResize="0"/>
          <p:nvPr/>
        </p:nvPicPr>
        <p:blipFill>
          <a:blip r:embed="rId4">
            <a:alphaModFix/>
          </a:blip>
          <a:stretch>
            <a:fillRect/>
          </a:stretch>
        </p:blipFill>
        <p:spPr>
          <a:xfrm>
            <a:off x="728988" y="2142413"/>
            <a:ext cx="6962775" cy="1314450"/>
          </a:xfrm>
          <a:prstGeom prst="rect">
            <a:avLst/>
          </a:prstGeom>
          <a:noFill/>
          <a:ln>
            <a:noFill/>
          </a:ln>
        </p:spPr>
      </p:pic>
    </p:spTree>
  </p:cSld>
  <p:clrMapOvr>
    <a:masterClrMapping/>
  </p:clrMapOvr>
  <mc:AlternateContent>
    <mc:Choice Requires="p14">
      <p:transition spd="slow" p14:dur="14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6" name="Shape 986"/>
        <p:cNvGrpSpPr/>
        <p:nvPr/>
      </p:nvGrpSpPr>
      <p:grpSpPr>
        <a:xfrm>
          <a:off x="0" y="0"/>
          <a:ext cx="0" cy="0"/>
          <a:chOff x="0" y="0"/>
          <a:chExt cx="0" cy="0"/>
        </a:xfrm>
      </p:grpSpPr>
      <p:sp>
        <p:nvSpPr>
          <p:cNvPr id="987" name="Google Shape;987;p38"/>
          <p:cNvSpPr txBox="1"/>
          <p:nvPr>
            <p:ph type="title"/>
          </p:nvPr>
        </p:nvSpPr>
        <p:spPr>
          <a:xfrm>
            <a:off x="452725" y="425600"/>
            <a:ext cx="41700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questions or ideas for future analysis :	</a:t>
            </a:r>
            <a:endParaRPr/>
          </a:p>
        </p:txBody>
      </p:sp>
      <p:sp>
        <p:nvSpPr>
          <p:cNvPr id="988" name="Google Shape;988;p38"/>
          <p:cNvSpPr txBox="1"/>
          <p:nvPr>
            <p:ph idx="1" type="body"/>
          </p:nvPr>
        </p:nvSpPr>
        <p:spPr>
          <a:xfrm>
            <a:off x="452727" y="1514289"/>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There is </a:t>
            </a:r>
            <a:r>
              <a:rPr lang="en"/>
              <a:t>definitely</a:t>
            </a:r>
            <a:r>
              <a:rPr lang="en"/>
              <a:t> a correlation with the scores and the grossing. Is there a way to get another piece of data that would be able to boost a model? Support Vector, Neural Net.</a:t>
            </a:r>
            <a:endParaRPr/>
          </a:p>
        </p:txBody>
      </p:sp>
      <p:sp>
        <p:nvSpPr>
          <p:cNvPr id="989" name="Google Shape;989;p3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90" name="Google Shape;990;p38"/>
          <p:cNvPicPr preferRelativeResize="0"/>
          <p:nvPr/>
        </p:nvPicPr>
        <p:blipFill>
          <a:blip r:embed="rId3">
            <a:alphaModFix/>
          </a:blip>
          <a:stretch>
            <a:fillRect/>
          </a:stretch>
        </p:blipFill>
        <p:spPr>
          <a:xfrm>
            <a:off x="5067700" y="827675"/>
            <a:ext cx="3985200" cy="3974005"/>
          </a:xfrm>
          <a:prstGeom prst="rect">
            <a:avLst/>
          </a:prstGeom>
          <a:noFill/>
          <a:ln>
            <a:noFill/>
          </a:ln>
        </p:spPr>
      </p:pic>
    </p:spTree>
  </p:cSld>
  <p:clrMapOvr>
    <a:masterClrMapping/>
  </p:clrMapOvr>
  <mc:AlternateContent>
    <mc:Choice Requires="p14">
      <p:transition spd="slow" p14:dur="1300">
        <p14:prism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4" name="Shape 994"/>
        <p:cNvGrpSpPr/>
        <p:nvPr/>
      </p:nvGrpSpPr>
      <p:grpSpPr>
        <a:xfrm>
          <a:off x="0" y="0"/>
          <a:ext cx="0" cy="0"/>
          <a:chOff x="0" y="0"/>
          <a:chExt cx="0" cy="0"/>
        </a:xfrm>
      </p:grpSpPr>
      <p:sp>
        <p:nvSpPr>
          <p:cNvPr id="995" name="Google Shape;995;p3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96" name="Google Shape;996;p39"/>
          <p:cNvSpPr txBox="1"/>
          <p:nvPr>
            <p:ph type="title"/>
          </p:nvPr>
        </p:nvSpPr>
        <p:spPr>
          <a:xfrm>
            <a:off x="570400" y="2059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Next Steps :</a:t>
            </a:r>
            <a:endParaRPr/>
          </a:p>
        </p:txBody>
      </p:sp>
      <p:sp>
        <p:nvSpPr>
          <p:cNvPr id="997" name="Google Shape;997;p39"/>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FFFFFF"/>
                </a:solidFill>
                <a:latin typeface="Arial"/>
                <a:ea typeface="Arial"/>
                <a:cs typeface="Arial"/>
                <a:sym typeface="Arial"/>
              </a:rPr>
              <a:t>Given the relatively low % of the variation explained by the score, to better capture predicted sales I would say: </a:t>
            </a:r>
            <a:endParaRPr sz="1800">
              <a:solidFill>
                <a:srgbClr val="FFFFFF"/>
              </a:solidFill>
              <a:latin typeface="Arial"/>
              <a:ea typeface="Arial"/>
              <a:cs typeface="Arial"/>
              <a:sym typeface="Arial"/>
            </a:endParaRPr>
          </a:p>
          <a:p>
            <a:pPr indent="0" lvl="0" marL="0" rtl="0" algn="l">
              <a:spcBef>
                <a:spcPts val="600"/>
              </a:spcBef>
              <a:spcAft>
                <a:spcPts val="0"/>
              </a:spcAft>
              <a:buNone/>
            </a:pPr>
            <a:r>
              <a:rPr lang="en" sz="1800">
                <a:solidFill>
                  <a:srgbClr val="FFFFFF"/>
                </a:solidFill>
                <a:latin typeface="Arial"/>
                <a:ea typeface="Arial"/>
                <a:cs typeface="Arial"/>
                <a:sym typeface="Arial"/>
              </a:rPr>
              <a:t>Some other attributes such as month movie was released, what genre seems to do the best, if a big name actor really affects the grossing, or if the director make a difference.  All of these would likely need to be collected in order to reduce the error of the model </a:t>
            </a:r>
            <a:r>
              <a:rPr lang="en" sz="1800">
                <a:solidFill>
                  <a:srgbClr val="FFFFFF"/>
                </a:solidFill>
              </a:rPr>
              <a:t>and possibly make a better fit for the predicitons. </a:t>
            </a:r>
            <a:endParaRPr sz="1800">
              <a:solidFill>
                <a:srgbClr val="FFFFFF"/>
              </a:solidFill>
            </a:endParaRPr>
          </a:p>
        </p:txBody>
      </p:sp>
    </p:spTree>
  </p:cSld>
  <p:clrMapOvr>
    <a:masterClrMapping/>
  </p:clrMapOvr>
  <mc:AlternateContent>
    <mc:Choice Requires="p14">
      <p:transition spd="slow" p14:dur="1300">
        <p:fade thruBlk="1"/>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1" name="Shape 1001"/>
        <p:cNvGrpSpPr/>
        <p:nvPr/>
      </p:nvGrpSpPr>
      <p:grpSpPr>
        <a:xfrm>
          <a:off x="0" y="0"/>
          <a:ext cx="0" cy="0"/>
          <a:chOff x="0" y="0"/>
          <a:chExt cx="0" cy="0"/>
        </a:xfrm>
      </p:grpSpPr>
      <p:sp>
        <p:nvSpPr>
          <p:cNvPr id="1002" name="Google Shape;1002;p4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03" name="Google Shape;1003;p40"/>
          <p:cNvSpPr txBox="1"/>
          <p:nvPr>
            <p:ph type="title"/>
          </p:nvPr>
        </p:nvSpPr>
        <p:spPr>
          <a:xfrm>
            <a:off x="729000"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If you had a bunch of money and wanted to make a movie:</a:t>
            </a:r>
            <a:endParaRPr/>
          </a:p>
        </p:txBody>
      </p:sp>
      <p:sp>
        <p:nvSpPr>
          <p:cNvPr id="1004" name="Google Shape;1004;p40"/>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a:t>I would say find a superhero genre that you might be able to dig up.</a:t>
            </a:r>
            <a:endParaRPr/>
          </a:p>
          <a:p>
            <a:pPr indent="-381000" lvl="0" marL="457200" rtl="0" algn="l">
              <a:spcBef>
                <a:spcPts val="0"/>
              </a:spcBef>
              <a:spcAft>
                <a:spcPts val="0"/>
              </a:spcAft>
              <a:buSzPts val="2400"/>
              <a:buAutoNum type="arabicPeriod"/>
            </a:pPr>
            <a:r>
              <a:rPr lang="en"/>
              <a:t>Use your marketing budget around Imdb to get a better score.</a:t>
            </a:r>
            <a:endParaRPr/>
          </a:p>
          <a:p>
            <a:pPr indent="-381000" lvl="0" marL="457200" rtl="0" algn="l">
              <a:spcBef>
                <a:spcPts val="0"/>
              </a:spcBef>
              <a:spcAft>
                <a:spcPts val="0"/>
              </a:spcAft>
              <a:buSzPts val="2400"/>
              <a:buAutoNum type="arabicPeriod"/>
            </a:pPr>
            <a:r>
              <a:rPr lang="en"/>
              <a:t>Probably release in the Summer months (still need to test this hypothesis).</a:t>
            </a:r>
            <a:endParaRPr/>
          </a:p>
          <a:p>
            <a:pPr indent="-381000" lvl="0" marL="457200" rtl="0" algn="l">
              <a:spcBef>
                <a:spcPts val="0"/>
              </a:spcBef>
              <a:spcAft>
                <a:spcPts val="0"/>
              </a:spcAft>
              <a:buSzPts val="2400"/>
              <a:buAutoNum type="arabicPeriod"/>
            </a:pPr>
            <a:r>
              <a:rPr lang="en"/>
              <a:t>Don’t focus just on Domestic, International can play a large part of the grossing sales.</a:t>
            </a:r>
            <a:endParaRPr/>
          </a:p>
          <a:p>
            <a:pPr indent="0" lvl="0" marL="457200" rtl="0" algn="l">
              <a:spcBef>
                <a:spcPts val="600"/>
              </a:spcBef>
              <a:spcAft>
                <a:spcPts val="0"/>
              </a:spcAft>
              <a:buNone/>
            </a:pPr>
            <a:r>
              <a:t/>
            </a:r>
            <a:endParaRPr/>
          </a:p>
        </p:txBody>
      </p:sp>
    </p:spTree>
  </p:cSld>
  <p:clrMapOvr>
    <a:masterClrMapping/>
  </p:clrMapOvr>
  <mc:AlternateContent>
    <mc:Choice Requires="p14">
      <p:transition spd="slow" p14:dur="13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sp>
        <p:nvSpPr>
          <p:cNvPr id="1009" name="Google Shape;1009;p4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010" name="Google Shape;1010;p41"/>
          <p:cNvSpPr txBox="1"/>
          <p:nvPr>
            <p:ph type="title"/>
          </p:nvPr>
        </p:nvSpPr>
        <p:spPr>
          <a:xfrm>
            <a:off x="452724" y="796914"/>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THANKS!</a:t>
            </a:r>
            <a:endParaRPr sz="6000"/>
          </a:p>
        </p:txBody>
      </p:sp>
      <p:sp>
        <p:nvSpPr>
          <p:cNvPr id="1011" name="Google Shape;1011;p41"/>
          <p:cNvSpPr txBox="1"/>
          <p:nvPr>
            <p:ph idx="1" type="body"/>
          </p:nvPr>
        </p:nvSpPr>
        <p:spPr>
          <a:xfrm>
            <a:off x="452727" y="196722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Wanna check out the data or my code?</a:t>
            </a:r>
            <a:endParaRPr b="1"/>
          </a:p>
          <a:p>
            <a:pPr indent="0" lvl="0" marL="0" rtl="0" algn="l">
              <a:spcBef>
                <a:spcPts val="600"/>
              </a:spcBef>
              <a:spcAft>
                <a:spcPts val="0"/>
              </a:spcAft>
              <a:buClr>
                <a:schemeClr val="dk1"/>
              </a:buClr>
              <a:buSzPts val="1100"/>
              <a:buFont typeface="Arial"/>
              <a:buNone/>
            </a:pPr>
            <a:r>
              <a:rPr lang="en"/>
              <a:t>You can find it on my github:</a:t>
            </a:r>
            <a:endParaRPr/>
          </a:p>
          <a:p>
            <a:pPr indent="-342900" lvl="0" marL="457200" rtl="0" algn="l">
              <a:spcBef>
                <a:spcPts val="600"/>
              </a:spcBef>
              <a:spcAft>
                <a:spcPts val="0"/>
              </a:spcAft>
              <a:buClr>
                <a:srgbClr val="FFFFFF"/>
              </a:buClr>
              <a:buSzPts val="1800"/>
              <a:buChar char="▫"/>
            </a:pPr>
            <a:r>
              <a:rPr lang="en" sz="1800" u="sng">
                <a:solidFill>
                  <a:srgbClr val="FFFFFF"/>
                </a:solidFill>
                <a:latin typeface="Arial"/>
                <a:ea typeface="Arial"/>
                <a:cs typeface="Arial"/>
                <a:sym typeface="Arial"/>
                <a:hlinkClick r:id="rId3"/>
              </a:rPr>
              <a:t>https://github.com/ColinMaloney/movies_grossing_vs_ratings</a:t>
            </a:r>
            <a:endParaRPr sz="1800">
              <a:solidFill>
                <a:srgbClr val="FFFFFF"/>
              </a:solidFill>
            </a:endParaRPr>
          </a:p>
        </p:txBody>
      </p:sp>
      <p:pic>
        <p:nvPicPr>
          <p:cNvPr id="1012" name="Google Shape;1012;p41"/>
          <p:cNvPicPr preferRelativeResize="0"/>
          <p:nvPr/>
        </p:nvPicPr>
        <p:blipFill>
          <a:blip r:embed="rId4">
            <a:alphaModFix/>
          </a:blip>
          <a:stretch>
            <a:fillRect/>
          </a:stretch>
        </p:blipFill>
        <p:spPr>
          <a:xfrm>
            <a:off x="5286725" y="832475"/>
            <a:ext cx="3633025" cy="3478550"/>
          </a:xfrm>
          <a:prstGeom prst="rect">
            <a:avLst/>
          </a:prstGeom>
          <a:noFill/>
          <a:ln>
            <a:noFill/>
          </a:ln>
        </p:spPr>
      </p:pic>
    </p:spTree>
  </p:cSld>
  <p:clrMapOvr>
    <a:masterClrMapping/>
  </p:clrMapOvr>
  <mc:AlternateContent>
    <mc:Choice Requires="p14">
      <p:transition spd="slow" p14:dur="13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3" name="Shape 793"/>
        <p:cNvGrpSpPr/>
        <p:nvPr/>
      </p:nvGrpSpPr>
      <p:grpSpPr>
        <a:xfrm>
          <a:off x="0" y="0"/>
          <a:ext cx="0" cy="0"/>
          <a:chOff x="0" y="0"/>
          <a:chExt cx="0" cy="0"/>
        </a:xfrm>
      </p:grpSpPr>
      <p:sp>
        <p:nvSpPr>
          <p:cNvPr id="794" name="Google Shape;794;p17"/>
          <p:cNvSpPr txBox="1"/>
          <p:nvPr>
            <p:ph type="title"/>
          </p:nvPr>
        </p:nvSpPr>
        <p:spPr>
          <a:xfrm>
            <a:off x="130275" y="-16667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795" name="Google Shape;795;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96" name="Google Shape;796;p17"/>
          <p:cNvPicPr preferRelativeResize="0"/>
          <p:nvPr/>
        </p:nvPicPr>
        <p:blipFill>
          <a:blip r:embed="rId3">
            <a:alphaModFix/>
          </a:blip>
          <a:stretch>
            <a:fillRect/>
          </a:stretch>
        </p:blipFill>
        <p:spPr>
          <a:xfrm>
            <a:off x="130275" y="535925"/>
            <a:ext cx="7108725" cy="547800"/>
          </a:xfrm>
          <a:prstGeom prst="rect">
            <a:avLst/>
          </a:prstGeom>
          <a:noFill/>
          <a:ln>
            <a:noFill/>
          </a:ln>
        </p:spPr>
      </p:pic>
      <p:pic>
        <p:nvPicPr>
          <p:cNvPr id="797" name="Google Shape;797;p17"/>
          <p:cNvPicPr preferRelativeResize="0"/>
          <p:nvPr/>
        </p:nvPicPr>
        <p:blipFill>
          <a:blip r:embed="rId4">
            <a:alphaModFix/>
          </a:blip>
          <a:stretch>
            <a:fillRect/>
          </a:stretch>
        </p:blipFill>
        <p:spPr>
          <a:xfrm>
            <a:off x="152400" y="1236125"/>
            <a:ext cx="5258337" cy="3754974"/>
          </a:xfrm>
          <a:prstGeom prst="rect">
            <a:avLst/>
          </a:prstGeom>
          <a:noFill/>
          <a:ln>
            <a:noFill/>
          </a:ln>
        </p:spPr>
      </p:pic>
    </p:spTree>
  </p:cSld>
  <p:clrMapOvr>
    <a:masterClrMapping/>
  </p:clrMapOvr>
  <mc:AlternateContent>
    <mc:Choice Requires="p14">
      <p:transition spd="slow" p14:dur="13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03" name="Google Shape;803;p18"/>
          <p:cNvPicPr preferRelativeResize="0"/>
          <p:nvPr/>
        </p:nvPicPr>
        <p:blipFill>
          <a:blip r:embed="rId3">
            <a:alphaModFix/>
          </a:blip>
          <a:stretch>
            <a:fillRect/>
          </a:stretch>
        </p:blipFill>
        <p:spPr>
          <a:xfrm>
            <a:off x="152400" y="152400"/>
            <a:ext cx="5581650" cy="2867025"/>
          </a:xfrm>
          <a:prstGeom prst="rect">
            <a:avLst/>
          </a:prstGeom>
          <a:noFill/>
          <a:ln>
            <a:noFill/>
          </a:ln>
        </p:spPr>
      </p:pic>
      <p:pic>
        <p:nvPicPr>
          <p:cNvPr id="804" name="Google Shape;804;p18"/>
          <p:cNvPicPr preferRelativeResize="0"/>
          <p:nvPr/>
        </p:nvPicPr>
        <p:blipFill>
          <a:blip r:embed="rId4">
            <a:alphaModFix/>
          </a:blip>
          <a:stretch>
            <a:fillRect/>
          </a:stretch>
        </p:blipFill>
        <p:spPr>
          <a:xfrm>
            <a:off x="152400" y="3171825"/>
            <a:ext cx="8839199" cy="1726750"/>
          </a:xfrm>
          <a:prstGeom prst="rect">
            <a:avLst/>
          </a:prstGeom>
          <a:noFill/>
          <a:ln>
            <a:noFill/>
          </a:ln>
        </p:spPr>
      </p:pic>
    </p:spTree>
  </p:cSld>
  <p:clrMapOvr>
    <a:masterClrMapping/>
  </p:clrMapOvr>
  <mc:AlternateContent>
    <mc:Choice Requires="p14">
      <p:transition spd="slow" p14:dur="13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19"/>
          <p:cNvSpPr txBox="1"/>
          <p:nvPr>
            <p:ph type="title"/>
          </p:nvPr>
        </p:nvSpPr>
        <p:spPr>
          <a:xfrm>
            <a:off x="368660" y="683838"/>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t>Do Reviews seem to have an effect on Movie Grossings?</a:t>
            </a:r>
            <a:endParaRPr sz="4300"/>
          </a:p>
        </p:txBody>
      </p:sp>
      <p:sp>
        <p:nvSpPr>
          <p:cNvPr id="810" name="Google Shape;810;p19"/>
          <p:cNvSpPr txBox="1"/>
          <p:nvPr>
            <p:ph idx="1" type="body"/>
          </p:nvPr>
        </p:nvSpPr>
        <p:spPr>
          <a:xfrm>
            <a:off x="368652" y="18467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Initial Question : </a:t>
            </a:r>
            <a:endParaRPr b="1"/>
          </a:p>
        </p:txBody>
      </p:sp>
      <p:sp>
        <p:nvSpPr>
          <p:cNvPr id="811" name="Google Shape;811;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12" name="Google Shape;812;p19"/>
          <p:cNvPicPr preferRelativeResize="0"/>
          <p:nvPr/>
        </p:nvPicPr>
        <p:blipFill>
          <a:blip r:embed="rId3">
            <a:alphaModFix/>
          </a:blip>
          <a:stretch>
            <a:fillRect/>
          </a:stretch>
        </p:blipFill>
        <p:spPr>
          <a:xfrm>
            <a:off x="5379550" y="919325"/>
            <a:ext cx="3329950" cy="344262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Google Shape;817;p20"/>
          <p:cNvSpPr txBox="1"/>
          <p:nvPr>
            <p:ph idx="1" type="body"/>
          </p:nvPr>
        </p:nvSpPr>
        <p:spPr>
          <a:xfrm>
            <a:off x="1669800" y="1271000"/>
            <a:ext cx="5804400" cy="2741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6000"/>
              <a:t>Any thoughts from you guys?</a:t>
            </a:r>
            <a:endParaRPr sz="6000"/>
          </a:p>
        </p:txBody>
      </p:sp>
      <p:sp>
        <p:nvSpPr>
          <p:cNvPr id="818" name="Google Shape;818;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3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21"/>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Really!</a:t>
            </a:r>
            <a:endParaRPr/>
          </a:p>
        </p:txBody>
      </p:sp>
      <p:sp>
        <p:nvSpPr>
          <p:cNvPr id="824" name="Google Shape;824;p21"/>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 short answer</a:t>
            </a:r>
            <a:endParaRPr/>
          </a:p>
        </p:txBody>
      </p:sp>
      <p:pic>
        <p:nvPicPr>
          <p:cNvPr id="825" name="Google Shape;825;p21"/>
          <p:cNvPicPr preferRelativeResize="0"/>
          <p:nvPr/>
        </p:nvPicPr>
        <p:blipFill>
          <a:blip r:embed="rId3">
            <a:alphaModFix/>
          </a:blip>
          <a:stretch>
            <a:fillRect/>
          </a:stretch>
        </p:blipFill>
        <p:spPr>
          <a:xfrm>
            <a:off x="5625300" y="2369925"/>
            <a:ext cx="3366775" cy="2611550"/>
          </a:xfrm>
          <a:prstGeom prst="rect">
            <a:avLst/>
          </a:prstGeom>
          <a:noFill/>
          <a:ln>
            <a:noFill/>
          </a:ln>
        </p:spPr>
      </p:pic>
    </p:spTree>
  </p:cSld>
  <p:clrMapOvr>
    <a:masterClrMapping/>
  </p:clrMapOvr>
  <mc:AlternateContent>
    <mc:Choice Requires="p14">
      <p:transition spd="slow" p14:dur="1300">
        <p:pus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2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This leads me to my next question:</a:t>
            </a:r>
            <a:endParaRPr/>
          </a:p>
        </p:txBody>
      </p:sp>
      <p:sp>
        <p:nvSpPr>
          <p:cNvPr id="831" name="Google Shape;831;p22"/>
          <p:cNvSpPr txBox="1"/>
          <p:nvPr>
            <p:ph idx="1" type="body"/>
          </p:nvPr>
        </p:nvSpPr>
        <p:spPr>
          <a:xfrm>
            <a:off x="739675" y="1152527"/>
            <a:ext cx="7686000" cy="63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Does one of these sites have a better correlation with the gross profits of the movies for the past 10 years?</a:t>
            </a:r>
            <a:endParaRPr/>
          </a:p>
          <a:p>
            <a:pPr indent="0" lvl="0" marL="0" rtl="0" algn="l">
              <a:spcBef>
                <a:spcPts val="600"/>
              </a:spcBef>
              <a:spcAft>
                <a:spcPts val="0"/>
              </a:spcAft>
              <a:buNone/>
            </a:pPr>
            <a:r>
              <a:t/>
            </a:r>
            <a:endParaRPr/>
          </a:p>
        </p:txBody>
      </p:sp>
      <p:sp>
        <p:nvSpPr>
          <p:cNvPr id="832" name="Google Shape;832;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33" name="Google Shape;833;p22"/>
          <p:cNvPicPr preferRelativeResize="0"/>
          <p:nvPr/>
        </p:nvPicPr>
        <p:blipFill>
          <a:blip r:embed="rId3">
            <a:alphaModFix/>
          </a:blip>
          <a:stretch>
            <a:fillRect/>
          </a:stretch>
        </p:blipFill>
        <p:spPr>
          <a:xfrm>
            <a:off x="608150" y="2408950"/>
            <a:ext cx="2143125" cy="2143125"/>
          </a:xfrm>
          <a:prstGeom prst="rect">
            <a:avLst/>
          </a:prstGeom>
          <a:noFill/>
          <a:ln>
            <a:noFill/>
          </a:ln>
        </p:spPr>
      </p:pic>
      <p:pic>
        <p:nvPicPr>
          <p:cNvPr id="834" name="Google Shape;834;p22"/>
          <p:cNvPicPr preferRelativeResize="0"/>
          <p:nvPr/>
        </p:nvPicPr>
        <p:blipFill>
          <a:blip r:embed="rId4">
            <a:alphaModFix/>
          </a:blip>
          <a:stretch>
            <a:fillRect/>
          </a:stretch>
        </p:blipFill>
        <p:spPr>
          <a:xfrm>
            <a:off x="3420775" y="2408940"/>
            <a:ext cx="2143125" cy="2143125"/>
          </a:xfrm>
          <a:prstGeom prst="rect">
            <a:avLst/>
          </a:prstGeom>
          <a:noFill/>
          <a:ln>
            <a:noFill/>
          </a:ln>
        </p:spPr>
      </p:pic>
      <p:pic>
        <p:nvPicPr>
          <p:cNvPr id="835" name="Google Shape;835;p22"/>
          <p:cNvPicPr preferRelativeResize="0"/>
          <p:nvPr/>
        </p:nvPicPr>
        <p:blipFill>
          <a:blip r:embed="rId5">
            <a:alphaModFix/>
          </a:blip>
          <a:stretch>
            <a:fillRect/>
          </a:stretch>
        </p:blipFill>
        <p:spPr>
          <a:xfrm>
            <a:off x="6471550" y="2408950"/>
            <a:ext cx="2143125" cy="2143125"/>
          </a:xfrm>
          <a:prstGeom prst="rect">
            <a:avLst/>
          </a:prstGeom>
          <a:noFill/>
          <a:ln>
            <a:noFill/>
          </a:ln>
        </p:spPr>
      </p:pic>
    </p:spTree>
  </p:cSld>
  <p:clrMapOvr>
    <a:masterClrMapping/>
  </p:clrMapOvr>
  <mc:AlternateContent>
    <mc:Choice Requires="p14">
      <p:transition spd="slow" p14:dur="13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23"/>
          <p:cNvSpPr txBox="1"/>
          <p:nvPr>
            <p:ph type="title"/>
          </p:nvPr>
        </p:nvSpPr>
        <p:spPr>
          <a:xfrm>
            <a:off x="414125" y="1408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 us look at the top 14 grossing movies</a:t>
            </a:r>
            <a:endParaRPr/>
          </a:p>
        </p:txBody>
      </p:sp>
      <p:sp>
        <p:nvSpPr>
          <p:cNvPr id="841" name="Google Shape;841;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42" name="Google Shape;842;p23"/>
          <p:cNvPicPr preferRelativeResize="0"/>
          <p:nvPr/>
        </p:nvPicPr>
        <p:blipFill>
          <a:blip r:embed="rId3">
            <a:alphaModFix/>
          </a:blip>
          <a:stretch>
            <a:fillRect/>
          </a:stretch>
        </p:blipFill>
        <p:spPr>
          <a:xfrm>
            <a:off x="152400" y="1150625"/>
            <a:ext cx="8732508" cy="3840475"/>
          </a:xfrm>
          <a:prstGeom prst="rect">
            <a:avLst/>
          </a:prstGeom>
          <a:noFill/>
          <a:ln>
            <a:noFill/>
          </a:ln>
        </p:spPr>
      </p:pic>
    </p:spTree>
  </p:cSld>
  <p:clrMapOvr>
    <a:masterClrMapping/>
  </p:clrMapOvr>
  <mc:AlternateContent>
    <mc:Choice Requires="p14">
      <p:transition spd="slow" p14:dur="120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