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90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81" r:id="rId4"/>
    <p:sldId id="275" r:id="rId5"/>
    <p:sldId id="292" r:id="rId6"/>
    <p:sldId id="293" r:id="rId7"/>
    <p:sldId id="294" r:id="rId8"/>
    <p:sldId id="287" r:id="rId9"/>
    <p:sldId id="290" r:id="rId10"/>
    <p:sldId id="295" r:id="rId11"/>
    <p:sldId id="274" r:id="rId12"/>
    <p:sldId id="300" r:id="rId13"/>
    <p:sldId id="302" r:id="rId14"/>
    <p:sldId id="282" r:id="rId15"/>
    <p:sldId id="296" r:id="rId16"/>
    <p:sldId id="286" r:id="rId17"/>
    <p:sldId id="284" r:id="rId18"/>
    <p:sldId id="272" r:id="rId19"/>
    <p:sldId id="288" r:id="rId20"/>
    <p:sldId id="289" r:id="rId21"/>
    <p:sldId id="276" r:id="rId22"/>
    <p:sldId id="277" r:id="rId23"/>
    <p:sldId id="278" r:id="rId24"/>
    <p:sldId id="297" r:id="rId25"/>
    <p:sldId id="298" r:id="rId26"/>
    <p:sldId id="301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326" autoAdjust="0"/>
  </p:normalViewPr>
  <p:slideViewPr>
    <p:cSldViewPr snapToGrid="0">
      <p:cViewPr>
        <p:scale>
          <a:sx n="100" d="100"/>
          <a:sy n="100" d="100"/>
        </p:scale>
        <p:origin x="1002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5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8A55ED-09AA-46B5-AB07-E9564BFFD7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D2E0C6-FB52-455D-B2BC-C7242E52D2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982DB-C698-4C74-B095-2AAE283C805C}" type="datetimeFigureOut">
              <a:rPr lang="fr-CH" smtClean="0"/>
              <a:t>25.04.2021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09F476-AF28-4BDE-8B97-CCB031E833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0430B2-F37D-42A5-8320-E5B7E88C16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AE71-D5DD-4111-96EA-9CFFD0ED980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4182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E989-E291-4F0F-A78A-E2FBA3AABB23}" type="datetimeFigureOut">
              <a:rPr lang="fr-CH" smtClean="0"/>
              <a:t>25.04.2021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D865-2EA1-48DC-A89C-745320A671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3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Le mécanicien priorise les pièces les plus importantes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L’ingénieur choisi les pièces les plus importantes en premier 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D865-2EA1-48DC-A89C-745320A67160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89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D865-2EA1-48DC-A89C-745320A67160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28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Test login:</a:t>
            </a:r>
          </a:p>
          <a:p>
            <a:pPr marL="171450" indent="-171450">
              <a:buFontTx/>
              <a:buChar char="-"/>
            </a:pPr>
            <a:r>
              <a:rPr lang="fr-CH" dirty="0"/>
              <a:t>Connexion avec un mauvais utilisateur</a:t>
            </a:r>
          </a:p>
          <a:p>
            <a:pPr marL="171450" indent="-171450">
              <a:buFontTx/>
              <a:buChar char="-"/>
            </a:pPr>
            <a:r>
              <a:rPr lang="fr-CH" dirty="0"/>
              <a:t>Inscription avec </a:t>
            </a:r>
            <a:r>
              <a:rPr lang="fr-CH" dirty="0" err="1"/>
              <a:t>userName</a:t>
            </a:r>
            <a:r>
              <a:rPr lang="fr-CH" dirty="0"/>
              <a:t> ou mail déjà pris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Réparation / amélioration</a:t>
            </a:r>
            <a:br>
              <a:rPr lang="fr-CH" dirty="0"/>
            </a:br>
            <a:r>
              <a:rPr lang="fr-CH" dirty="0"/>
              <a:t>- Réparation d’une pièce pas usée</a:t>
            </a:r>
          </a:p>
          <a:p>
            <a:pPr marL="0" indent="0">
              <a:buFontTx/>
              <a:buNone/>
            </a:pPr>
            <a:r>
              <a:rPr lang="fr-CH" dirty="0"/>
              <a:t>- Réparation d’une pièce déjà en cours de réparation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D865-2EA1-48DC-A89C-745320A67160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820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D865-2EA1-48DC-A89C-745320A67160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0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D865-2EA1-48DC-A89C-745320A67160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46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D865-2EA1-48DC-A89C-745320A67160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458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D865-2EA1-48DC-A89C-745320A67160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812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C91A-A687-4F98-BA14-F97042050EB5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FD6-9E33-4F60-8C20-93F09D93A76A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4835-6BA1-4B6C-B567-FE877A378C70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22668-2C3F-4E04-A9EB-17EAC423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BD8BEF-5E0C-487F-9ABE-6C804FB7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CA1-F437-49CE-8C72-4B2EAB32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7E-80E8-4BCC-962C-ABC9587719A2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43854-2063-41BC-8B38-1F9BBB87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AECE9-4DD2-4B38-8179-383F8B80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AEC2-4733-4784-A00C-D3FAE4CE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94A706-AE6D-4CB7-8A9E-C65A2A6B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D7F90-BE46-4A97-BA46-C67F0691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5F5CA-C6A7-4B51-9DC4-BA0199B9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8BEE0-9E69-4820-B1C1-FDEE7B02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32E02FF-E8E1-4C9A-8B9A-22B8F5126E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659" y="90487"/>
            <a:ext cx="4154416" cy="8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5FB29-C875-4422-8AE0-CB1A12E6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0DB703-FB0E-415D-9F55-1660DD9B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2FB72-B338-47A3-A279-CB70F3A8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78CA-B79C-4EE2-9A38-9986D9326322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D7E67-77C3-4510-9059-741AE5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6BF89-3F37-4182-B4E9-2E923702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DCCEE-6066-4F69-B613-438AD468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96AEB-205A-48F9-BE38-BEB17C39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729D74-E339-4DB2-B3EF-6F9A5621C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A0ACA6-7C9B-439E-830B-D8ABDB61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1393-5B13-4F88-B5E6-F06459DE37C5}" type="datetime1">
              <a:rPr lang="fr-CH" smtClean="0"/>
              <a:t>25.04.2021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436898-0741-4614-895C-651BDC0E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BFE247-0BA0-48C7-9D82-57D00C0A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E6F1D-F926-499A-B87D-62947B77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084AD-7E11-424F-A173-8523E282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9E6F7D-57E7-4960-BBCB-D9581341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AB34B-4155-44B3-8991-5B6B20ED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61F85E-50F6-4F80-BCFE-9199902F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6BF485-3E41-4027-9CB8-9F6E091C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74B-B43E-408F-92DD-E21B69904A86}" type="datetime1">
              <a:rPr lang="fr-CH" smtClean="0"/>
              <a:t>25.04.2021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25756B-EFD8-4E70-A091-590149BE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2ABF01-A3B8-4119-9A66-53D4B9D9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BBC19-58A1-4DB6-B4B2-8D1EA9CB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B8C03B-D4C9-48E5-AC67-53564107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653-C135-4ED5-8B9A-1F9419CE806A}" type="datetime1">
              <a:rPr lang="fr-CH" smtClean="0"/>
              <a:t>25.04.2021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F09835-707A-4FAD-80D6-E61DD9F3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54BD9B-5081-4E08-9A23-6F5F609E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4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AF3BD3-B5A9-473F-9064-2573867E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9447-4549-4869-A729-B73FAC3E677B}" type="datetime1">
              <a:rPr lang="fr-CH" smtClean="0"/>
              <a:t>25.04.2021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E05FEF-BEDA-48B7-AD64-3376F571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P3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3D401D-14D0-4046-B7E2-A62D8393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3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50593-C1E8-445D-BE23-B857EC2B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4A52C-6955-4A38-A9BC-AE6337F3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9F278D-1407-4859-B050-7FFCE2E8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B36C71-C9E3-4ADB-A52B-68A36E91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BECF-9DB5-425A-BFD2-AE6BE3CDCE02}" type="datetime1">
              <a:rPr lang="fr-CH" smtClean="0"/>
              <a:t>25.04.2021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B17F52-DF17-4863-A3F2-6EC98974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P3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E74F0A-0CF2-4FC0-8BD9-7A6582E5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4C4D-E7A5-41AB-8477-39C650C504A6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13F0E-AE63-4663-9F57-FD896165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F3B18C-2799-41B5-909D-195EF4328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823CEE-29B1-4FF0-970C-ECCCF3A0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782DD-C4B5-4901-8CDC-1AD5C1F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2AED-C667-4305-ADDA-BF21244128F0}" type="datetime1">
              <a:rPr lang="fr-CH" smtClean="0"/>
              <a:t>25.04.2021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6DE238-EBC7-4A37-AB13-84F0DB44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P3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9678CB-D799-47F0-9703-79CEC312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8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AEBAC-4255-4220-A474-606E30ED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396CBD-0D23-46DC-B4B3-402FE46F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A85AF-B90B-4C37-A392-600CE73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9473-D56C-4288-863B-6AEBCE5405B1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94C5D-A576-4524-97A2-7C642258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P3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589D0-AE7C-4285-9F3B-989D442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11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6BC6B3-05BF-45A1-937F-E49E94BD1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5E3F5-736A-4390-A504-045B16E2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EC7744-21FD-4B05-8FB9-649AC5BD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34D-6B82-4FB5-977A-1B1E2304F7D9}" type="datetime1">
              <a:rPr lang="fr-CH" smtClean="0"/>
              <a:t>25.04.2021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C85751-AE70-420B-8CC8-DAA89E3B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B6757E-2F93-4B97-9D78-AC4EC64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3827-F1B7-4235-B6EC-BA2168CEB31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B7-D406-45F5-B4EA-B7D0A3C7DB5C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E75B-C94D-45D2-8955-59C0DC9519D5}" type="datetime1">
              <a:rPr lang="fr-CH" smtClean="0"/>
              <a:t>25.04.2021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1B0D-0855-461E-B6F8-40042BEA999E}" type="datetime1">
              <a:rPr lang="fr-CH" smtClean="0"/>
              <a:t>25.04.2021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890-C6D0-45E7-8939-108E17A36791}" type="datetime1">
              <a:rPr lang="fr-CH" smtClean="0"/>
              <a:t>25.04.2021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3FEB-07A4-4462-945D-877166B569EA}" type="datetime1">
              <a:rPr lang="fr-CH" smtClean="0"/>
              <a:t>25.04.2021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6985-F4A3-4B43-B41D-6C78337EA989}" type="datetime1">
              <a:rPr lang="fr-CH" smtClean="0"/>
              <a:t>25.04.2021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6452-0B6D-4749-BD4D-3B75077466AD}" type="datetime1">
              <a:rPr lang="fr-CH" smtClean="0"/>
              <a:t>25.04.2021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2C6705-3039-42C1-BB67-FD5F25F79D2A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Projet P3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F34413-5595-4EC2-B064-D963372013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36526"/>
            <a:ext cx="3874424" cy="82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C688FF-1053-41CC-AB77-91322D20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C8273-4ECE-4013-AA9F-4E771844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E656D-D393-4DA3-AC90-9980A23FB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6D94-8246-4B97-A0DF-036F14886091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49803-820B-413E-937E-5966771A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P3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B7439-3398-40C8-B82D-95C2FD5A2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3827-F1B7-4235-B6EC-BA2168CEB31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0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838B06-21E5-409C-A0C2-5CB0A33E182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4672" y="3993681"/>
            <a:ext cx="4057840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/>
              <a:t>JavaEE et Qualité du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A2EFA4-3E16-4B66-B565-2703B29BF8CD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04672" y="2724912"/>
            <a:ext cx="34053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/>
              <a:t>Sébastien Roso, Alan Chambaz et Colin Pelletier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25CA67-1B6C-4C64-8CA1-2F460CCEF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4680432"/>
            <a:ext cx="4316660" cy="12999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8F5879E-5CE5-45DD-9ADB-A82D34E4BCB9}"/>
              </a:ext>
            </a:extLst>
          </p:cNvPr>
          <p:cNvSpPr txBox="1"/>
          <p:nvPr/>
        </p:nvSpPr>
        <p:spPr>
          <a:xfrm>
            <a:off x="804484" y="1480580"/>
            <a:ext cx="2018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sz="6000"/>
              <a:t>HE-F1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F4E081A-DBB4-4839-8715-80F06664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784" y="609813"/>
            <a:ext cx="5689630" cy="25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6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F8076437-1748-45ED-8BFB-D5121850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797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24EDEFD-37DF-4491-8211-83639CC8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Démonstration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C0120-C019-47C1-9FEB-74F03B81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8381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JEE &amp; QdL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8E614-95DD-425B-92E6-33A6243A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01176" y="6356350"/>
            <a:ext cx="1314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667D78CA-B79C-4EE2-9A38-9986D9326322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4/25/2021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92A83-CCA1-4580-9989-D228D9FD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67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A87F8-D090-4140-9D34-A0D9C4A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Création d’une écurie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9CAAE-0A80-4BDD-81F3-41005EDD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41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Création et assignation de l’écurie au manager</a:t>
            </a:r>
          </a:p>
          <a:p>
            <a:pPr>
              <a:lnSpc>
                <a:spcPct val="150000"/>
              </a:lnSpc>
            </a:pPr>
            <a:r>
              <a:rPr lang="fr-CH" dirty="0"/>
              <a:t>Créer deux voitures</a:t>
            </a:r>
          </a:p>
          <a:p>
            <a:pPr>
              <a:lnSpc>
                <a:spcPct val="150000"/>
              </a:lnSpc>
            </a:pPr>
            <a:r>
              <a:rPr lang="fr-CH" dirty="0"/>
              <a:t>Créer les pièces nécessaires pour chaque voitures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1351A-11DF-4F67-82C7-5270C9B7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0962C-4470-4A7D-9FE6-48D024E6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F14F0-2634-4FB5-BD55-DD9385A3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6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C0DE5-BB58-46E4-9630-E5F1CAB4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Structure du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4EA1D-6111-498B-A041-B02A01E8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08D96-2AD0-45DA-B2EB-43A2143D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A5161-2E2A-4056-980F-61831847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CB4827C-468C-495D-81C2-EE6F319D79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1581150"/>
            <a:ext cx="5895975" cy="457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A598B4-B25D-4A81-B46A-B1C486C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1581150"/>
            <a:ext cx="3333750" cy="4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A7283-03FF-4767-990A-882F0593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B4B4A-BF9D-435D-B63C-04232929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Accès à la visualisation des GP et à la page d’accueil sans login</a:t>
            </a:r>
          </a:p>
          <a:p>
            <a:r>
              <a:rPr lang="fr-CH" dirty="0"/>
              <a:t>Propose la création d’un compte sur la dialogue de login</a:t>
            </a:r>
          </a:p>
          <a:p>
            <a:r>
              <a:rPr lang="fr-CH" dirty="0"/>
              <a:t>Indique l’état du login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B136B-D4FD-44E4-BEED-002CF42E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8530B-4626-41C6-B38E-CA0B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2DE3C-3B4E-4665-B1E1-86F998E1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F64926-99B1-4CFE-9B0F-627EAD61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27" y="4480902"/>
            <a:ext cx="2301439" cy="899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449147-34D4-40D8-9763-8160C0ED3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99" y="2796960"/>
            <a:ext cx="500677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64A3B-5369-4C59-9730-033C4DD9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Grand-Prix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C6945-89A7-4862-84F2-ED39AA6D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Points et revenu selon la position</a:t>
            </a:r>
          </a:p>
          <a:p>
            <a:endParaRPr lang="fr-CH" dirty="0"/>
          </a:p>
          <a:p>
            <a:r>
              <a:rPr lang="fr-CH" dirty="0"/>
              <a:t>Le résultat dépend du niveau et de l’usure de toutes les pièces</a:t>
            </a:r>
          </a:p>
          <a:p>
            <a:endParaRPr lang="fr-CH" dirty="0"/>
          </a:p>
          <a:p>
            <a:r>
              <a:rPr lang="fr-CH" dirty="0"/>
              <a:t>Probabilité de DNF aléatoire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249CC-602B-4AC9-867D-CF1A9E1C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74543-1A8E-4810-A826-44EF4BD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A3368-2F15-4DDC-847B-E7AB9EFA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BDC50-27E5-4D9A-8C89-BC8FD8DF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Grand-Prix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35D8E-1017-4DD2-94C9-5277F683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Liste des GP : pagination et recherche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8EA76-C802-40FF-9860-E2451608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328CF-6AB7-4248-9992-7C8B5AE3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A394F-C090-4BD3-9B91-5B65D695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28E5320-1F6C-4571-A0AD-54B6A2AB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94" y="2319701"/>
            <a:ext cx="7246411" cy="38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1612F59-D130-4E13-8A2E-D1CA2D60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Qualité du Logiciel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0147DEE-97D9-4F15-8276-B95B8E3B2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Partie </a:t>
            </a:r>
            <a:r>
              <a:rPr lang="fr-CH" dirty="0" err="1"/>
              <a:t>QdL</a:t>
            </a:r>
            <a:r>
              <a:rPr lang="fr-CH" dirty="0"/>
              <a:t> du projet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38453-4BDE-4560-A2BB-446881C1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13DF9-734B-40D4-8793-AC53B1A9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30F22-955A-4A0C-9443-FE8E55BC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6F70-1FAE-467B-BB95-533B57A8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8EC3F-6DC5-4ECD-A189-B9353DC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H" dirty="0"/>
              <a:t>Test de validation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Test d’utilisation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Test d’ergonomie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fr-CH" dirty="0"/>
          </a:p>
          <a:p>
            <a:pPr>
              <a:lnSpc>
                <a:spcPct val="100000"/>
              </a:lnSpc>
            </a:pPr>
            <a:r>
              <a:rPr lang="fr-CH" dirty="0"/>
              <a:t>Test de fonctionnalité 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Test des fonctions de l’application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fr-CH" dirty="0"/>
          </a:p>
          <a:p>
            <a:pPr>
              <a:lnSpc>
                <a:spcPct val="100000"/>
              </a:lnSpc>
            </a:pPr>
            <a:r>
              <a:rPr lang="fr-CH" dirty="0"/>
              <a:t>Test de performance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Test de la performance de l’application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61D24-3B5F-48EA-AC42-E7063E1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A100F-676F-440E-B508-D0C60AB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15EBF-FDA9-4F1C-B250-3D9990F5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6F70-1FAE-467B-BB95-533B57A8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de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8EC3F-6DC5-4ECD-A189-B9353DC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H" dirty="0"/>
              <a:t>Test d’utilisation 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Plan de test avec case à cocher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H" dirty="0"/>
              <a:t> 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00000"/>
              </a:lnSpc>
            </a:pPr>
            <a:r>
              <a:rPr lang="fr-CH" dirty="0"/>
              <a:t>Test d’ergonomie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Retour des utilisateurs test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61D24-3B5F-48EA-AC42-E7063E1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A100F-676F-440E-B508-D0C60AB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15EBF-FDA9-4F1C-B250-3D9990F5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9F325B-6EF7-40B0-B8A9-FA5C140C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2" y="2736771"/>
            <a:ext cx="5880071" cy="9652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7B40A7-8347-45C7-BF7A-FDB7C09B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23" y="5033875"/>
            <a:ext cx="5772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6F70-1FAE-467B-BB95-533B57A8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de fonctionnalité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8EC3F-6DC5-4ECD-A189-B9353DC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Test les fonctionnalités du site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Login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Réparation et amélioration de pièces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Participation aux Grands Prix</a:t>
            </a:r>
          </a:p>
          <a:p>
            <a:pPr>
              <a:lnSpc>
                <a:spcPct val="150000"/>
              </a:lnSpc>
            </a:pPr>
            <a:r>
              <a:rPr lang="fr-CH" dirty="0"/>
              <a:t>Test de non régression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Exécuté après chaque nouvelle version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Vérification tout au long du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61D24-3B5F-48EA-AC42-E7063E1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A100F-676F-440E-B508-D0C60AB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15EBF-FDA9-4F1C-B250-3D9990F5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3131E-8AAD-4A78-89FE-07BEBF97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66496-2A95-4E12-910A-07D60837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400" dirty="0"/>
              <a:t>Gestion d’une écurie de Formule 1</a:t>
            </a:r>
          </a:p>
          <a:p>
            <a:pPr lvl="1"/>
            <a:r>
              <a:rPr lang="fr-CH" dirty="0"/>
              <a:t>Gestion des membres</a:t>
            </a:r>
          </a:p>
          <a:p>
            <a:pPr lvl="1"/>
            <a:r>
              <a:rPr lang="fr-CH" dirty="0"/>
              <a:t>Gestion des voitures : amélioration ou réparation des pièces</a:t>
            </a:r>
          </a:p>
          <a:p>
            <a:endParaRPr lang="fr-CH" sz="2400" dirty="0"/>
          </a:p>
          <a:p>
            <a:r>
              <a:rPr lang="fr-CH" sz="2400" dirty="0"/>
              <a:t>Participations aux Grand-Prix</a:t>
            </a:r>
          </a:p>
          <a:p>
            <a:pPr lvl="1"/>
            <a:r>
              <a:rPr lang="fr-CH" dirty="0"/>
              <a:t>Remporter de l’argent et des points de championnat</a:t>
            </a:r>
          </a:p>
          <a:p>
            <a:endParaRPr lang="fr-CH" sz="2400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8F256-D08F-4A52-88EA-D083AAF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99694-82DB-4FC8-851C-E3A80E49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3052-E3E3-4DA7-A9D3-0A65F0BD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5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6F70-1FAE-467B-BB95-533B57A8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de fonctionnalité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8EC3F-6DC5-4ECD-A189-B9353DC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 err="1"/>
              <a:t>Katalon</a:t>
            </a:r>
            <a:r>
              <a:rPr lang="fr-CH" dirty="0"/>
              <a:t> Studio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Création de test case</a:t>
            </a:r>
          </a:p>
          <a:p>
            <a:pPr lvl="1">
              <a:lnSpc>
                <a:spcPct val="150000"/>
              </a:lnSpc>
            </a:pPr>
            <a:endParaRPr lang="fr-CH" dirty="0"/>
          </a:p>
          <a:p>
            <a:pPr marL="457200" lvl="1" indent="0">
              <a:lnSpc>
                <a:spcPct val="150000"/>
              </a:lnSpc>
              <a:buNone/>
            </a:pP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/>
              <a:t>Lancement de tout les test case</a:t>
            </a:r>
          </a:p>
          <a:p>
            <a:pPr lvl="2">
              <a:lnSpc>
                <a:spcPct val="150000"/>
              </a:lnSpc>
            </a:pPr>
            <a:r>
              <a:rPr lang="fr-CH" dirty="0"/>
              <a:t>Avant un push sur la branche Dev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61D24-3B5F-48EA-AC42-E7063E1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A100F-676F-440E-B508-D0C60AB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15EBF-FDA9-4F1C-B250-3D9990F5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8691B1-D330-456F-9ADF-25BA907BC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71" y="2547937"/>
            <a:ext cx="4657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6F70-1FAE-467B-BB95-533B57A8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8EC3F-6DC5-4ECD-A189-B9353DC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H" dirty="0"/>
              <a:t>Test les fonctionnalités du site avec plusieurs utilisateurs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Temps de réponse du site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Charge du réseau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Utilisation CPU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Utilisation mémoire </a:t>
            </a:r>
          </a:p>
          <a:p>
            <a:pPr lvl="2">
              <a:lnSpc>
                <a:spcPct val="100000"/>
              </a:lnSpc>
            </a:pPr>
            <a:endParaRPr lang="fr-CH" dirty="0"/>
          </a:p>
          <a:p>
            <a:pPr lvl="1">
              <a:lnSpc>
                <a:spcPct val="100000"/>
              </a:lnSpc>
            </a:pPr>
            <a:r>
              <a:rPr lang="fr-CH" dirty="0"/>
              <a:t>Test des fonctionnalités critiques  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Création d’une écurie</a:t>
            </a:r>
          </a:p>
          <a:p>
            <a:pPr lvl="3">
              <a:lnSpc>
                <a:spcPct val="100000"/>
              </a:lnSpc>
            </a:pPr>
            <a:r>
              <a:rPr lang="fr-CH" dirty="0"/>
              <a:t>Création de voiture</a:t>
            </a:r>
          </a:p>
          <a:p>
            <a:pPr lvl="3">
              <a:lnSpc>
                <a:spcPct val="100000"/>
              </a:lnSpc>
            </a:pPr>
            <a:r>
              <a:rPr lang="fr-CH" dirty="0"/>
              <a:t>Création de pièces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Participation à un Grand Prix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61D24-3B5F-48EA-AC42-E7063E1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A100F-676F-440E-B508-D0C60AB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15EBF-FDA9-4F1C-B250-3D9990F5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6F70-1FAE-467B-BB95-533B57A8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de performance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61D24-3B5F-48EA-AC42-E7063E1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A100F-676F-440E-B508-D0C60AB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15EBF-FDA9-4F1C-B250-3D9990F5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CA85F098-6B44-4BC6-B50A-0DA39427B6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1541" y="2906409"/>
          <a:ext cx="7186062" cy="905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177">
                  <a:extLst>
                    <a:ext uri="{9D8B030D-6E8A-4147-A177-3AD203B41FA5}">
                      <a16:colId xmlns:a16="http://schemas.microsoft.com/office/drawing/2014/main" val="4021719762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1646840464"/>
                    </a:ext>
                  </a:extLst>
                </a:gridCol>
                <a:gridCol w="760395">
                  <a:extLst>
                    <a:ext uri="{9D8B030D-6E8A-4147-A177-3AD203B41FA5}">
                      <a16:colId xmlns:a16="http://schemas.microsoft.com/office/drawing/2014/main" val="1272546014"/>
                    </a:ext>
                  </a:extLst>
                </a:gridCol>
                <a:gridCol w="813606">
                  <a:extLst>
                    <a:ext uri="{9D8B030D-6E8A-4147-A177-3AD203B41FA5}">
                      <a16:colId xmlns:a16="http://schemas.microsoft.com/office/drawing/2014/main" val="1671869459"/>
                    </a:ext>
                  </a:extLst>
                </a:gridCol>
                <a:gridCol w="688085">
                  <a:extLst>
                    <a:ext uri="{9D8B030D-6E8A-4147-A177-3AD203B41FA5}">
                      <a16:colId xmlns:a16="http://schemas.microsoft.com/office/drawing/2014/main" val="3312157630"/>
                    </a:ext>
                  </a:extLst>
                </a:gridCol>
                <a:gridCol w="817998">
                  <a:extLst>
                    <a:ext uri="{9D8B030D-6E8A-4147-A177-3AD203B41FA5}">
                      <a16:colId xmlns:a16="http://schemas.microsoft.com/office/drawing/2014/main" val="673126762"/>
                    </a:ext>
                  </a:extLst>
                </a:gridCol>
                <a:gridCol w="1487906">
                  <a:extLst>
                    <a:ext uri="{9D8B030D-6E8A-4147-A177-3AD203B41FA5}">
                      <a16:colId xmlns:a16="http://schemas.microsoft.com/office/drawing/2014/main" val="81498674"/>
                    </a:ext>
                  </a:extLst>
                </a:gridCol>
              </a:tblGrid>
              <a:tr h="251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Description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Source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Catégorie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Probabilité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Impact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Criticité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Remédiation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168065"/>
                  </a:ext>
                </a:extLst>
              </a:tr>
              <a:tr h="653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400" dirty="0">
                          <a:effectLst/>
                        </a:rPr>
                        <a:t>Accessibilité externe au site he-f1 impossible</a:t>
                      </a:r>
                      <a:endParaRPr lang="fr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400" dirty="0">
                          <a:effectLst/>
                        </a:rPr>
                        <a:t>Externe</a:t>
                      </a:r>
                      <a:endParaRPr lang="fr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400" dirty="0">
                          <a:effectLst/>
                        </a:rPr>
                        <a:t>Réseau</a:t>
                      </a:r>
                      <a:endParaRPr lang="fr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400" dirty="0">
                          <a:effectLst/>
                        </a:rPr>
                        <a:t>0.5</a:t>
                      </a:r>
                      <a:endParaRPr lang="fr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400" dirty="0">
                          <a:effectLst/>
                        </a:rPr>
                        <a:t>0.2</a:t>
                      </a:r>
                      <a:endParaRPr lang="fr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400" dirty="0">
                          <a:effectLst/>
                        </a:rPr>
                        <a:t>0.10</a:t>
                      </a:r>
                      <a:endParaRPr lang="fr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400" dirty="0">
                          <a:effectLst/>
                        </a:rPr>
                        <a:t>Utilisation d’un docker OctoPerf</a:t>
                      </a:r>
                      <a:endParaRPr lang="fr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8046176"/>
                  </a:ext>
                </a:extLst>
              </a:tr>
            </a:tbl>
          </a:graphicData>
        </a:graphic>
      </p:graphicFrame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2C6D27A-9622-4A15-8305-BE5E7F779B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CH" dirty="0"/>
              <a:t>OctoPerf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Site non accessible depuis l’externe</a:t>
            </a:r>
          </a:p>
          <a:p>
            <a:pPr lvl="1">
              <a:lnSpc>
                <a:spcPct val="100000"/>
              </a:lnSpc>
            </a:pPr>
            <a:endParaRPr lang="fr-CH" dirty="0"/>
          </a:p>
          <a:p>
            <a:pPr lvl="1">
              <a:lnSpc>
                <a:spcPct val="100000"/>
              </a:lnSpc>
            </a:pPr>
            <a:endParaRPr lang="fr-CH" dirty="0"/>
          </a:p>
          <a:p>
            <a:pPr lvl="1">
              <a:lnSpc>
                <a:spcPct val="100000"/>
              </a:lnSpc>
            </a:pPr>
            <a:endParaRPr lang="fr-CH" dirty="0"/>
          </a:p>
          <a:p>
            <a:pPr lvl="1">
              <a:lnSpc>
                <a:spcPct val="100000"/>
              </a:lnSpc>
            </a:pPr>
            <a:r>
              <a:rPr lang="fr-CH" dirty="0"/>
              <a:t>Utilisation d’un docker 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Test de performance avec 10 utilisateurs</a:t>
            </a:r>
          </a:p>
        </p:txBody>
      </p:sp>
    </p:spTree>
    <p:extLst>
      <p:ext uri="{BB962C8B-B14F-4D97-AF65-F5344CB8AC3E}">
        <p14:creationId xmlns:p14="http://schemas.microsoft.com/office/powerpoint/2010/main" val="73307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68D2C-F786-4E1E-9EB4-207393A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CI/CD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9F5AC-F2FC-4226-AC07-B8672098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Docker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GitLab</a:t>
            </a:r>
            <a:r>
              <a:rPr lang="fr-CH" dirty="0"/>
              <a:t> </a:t>
            </a:r>
            <a:r>
              <a:rPr lang="fr-CH" dirty="0" err="1"/>
              <a:t>runner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 err="1"/>
              <a:t>SonarQube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339F5B-A805-48E8-8F6E-9C1C40E3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EF6D7-ED57-41A6-B4B2-3F052B99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61B4A-08E3-4643-A732-3BBEA88A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5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4B7AE-18CA-4558-9805-166D27A3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unitaire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944CE-E6EE-417D-8FC6-7ADCAC6E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31274-6E8B-4A75-B203-198479CE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C654B-CAC1-4583-8FC6-6F59809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49AA84-4FB4-42AF-806C-86C14FE61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44263" r="28853" b="4874"/>
          <a:stretch/>
        </p:blipFill>
        <p:spPr bwMode="auto">
          <a:xfrm>
            <a:off x="688257" y="1627236"/>
            <a:ext cx="5433020" cy="21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E44D23-0C49-4093-A818-B834C6ED6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45788" r="33785" b="6084"/>
          <a:stretch/>
        </p:blipFill>
        <p:spPr bwMode="auto">
          <a:xfrm>
            <a:off x="6194323" y="2898176"/>
            <a:ext cx="4821522" cy="27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B4497-FD5A-4E69-8A22-64A257D2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62012-C6EE-4811-84E2-64EDB983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Objectifs principaux atteints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Gestion d’écurie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Gestion du personnel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Gestion des voitures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Réparation améliorations des pièces de voiture</a:t>
            </a:r>
          </a:p>
          <a:p>
            <a:pPr>
              <a:lnSpc>
                <a:spcPct val="150000"/>
              </a:lnSpc>
            </a:pPr>
            <a:r>
              <a:rPr lang="fr-CH" dirty="0"/>
              <a:t>Objectifs secondaires partiellement atteints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Participation aux Grands prix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Simulation des Grands Prix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B7E7F-DCB5-4EDD-958E-2BCB3BA5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A8C6A7-6C81-41F1-AFF1-2EA529F8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D031C-F739-4ED7-970B-1FA801BB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4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D878B-2EE9-4DE6-9AD8-FF3A891F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Sources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17348-65F1-45DC-8E1F-39FBBB32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CB750-2C1A-4274-8E54-A838B663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89DBA-CF0D-4F58-964C-E52BF909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D3479163-E08B-4D27-936B-FCFB3570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6024"/>
              </p:ext>
            </p:extLst>
          </p:nvPr>
        </p:nvGraphicFramePr>
        <p:xfrm>
          <a:off x="603250" y="2319866"/>
          <a:ext cx="104267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350">
                  <a:extLst>
                    <a:ext uri="{9D8B030D-6E8A-4147-A177-3AD203B41FA5}">
                      <a16:colId xmlns:a16="http://schemas.microsoft.com/office/drawing/2014/main" val="1975219201"/>
                    </a:ext>
                  </a:extLst>
                </a:gridCol>
                <a:gridCol w="8515350">
                  <a:extLst>
                    <a:ext uri="{9D8B030D-6E8A-4147-A177-3AD203B41FA5}">
                      <a16:colId xmlns:a16="http://schemas.microsoft.com/office/drawing/2014/main" val="100760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2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Documentation </a:t>
                      </a:r>
                      <a:r>
                        <a:rPr lang="fr-CH" dirty="0" err="1"/>
                        <a:t>Thymeleaf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https://www.thymeleaf.org/documentation.html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Documentation Spring Boot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https://docs.spring.io/spring-boot/docs/current/reference/html/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8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Baeldung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https://www.baeldung.com/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0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Cours Java 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Voir </a:t>
                      </a:r>
                      <a:r>
                        <a:rPr lang="fr-CH" dirty="0" err="1"/>
                        <a:t>pdf</a:t>
                      </a:r>
                      <a:r>
                        <a:rPr lang="fr-CH" dirty="0"/>
                        <a:t>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Cours QDL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Voir </a:t>
                      </a:r>
                      <a:r>
                        <a:rPr lang="fr-CH" dirty="0" err="1"/>
                        <a:t>pdf</a:t>
                      </a:r>
                      <a:r>
                        <a:rPr lang="fr-CH" dirty="0"/>
                        <a:t>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1612F59-D130-4E13-8A2E-D1CA2D60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JEE</a:t>
            </a:r>
            <a:endParaRPr lang="fr-CH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0147DEE-97D9-4F15-8276-B95B8E3B2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Partie</a:t>
            </a:r>
            <a:r>
              <a:rPr lang="en-US" dirty="0">
                <a:solidFill>
                  <a:schemeClr val="tx1"/>
                </a:solidFill>
              </a:rPr>
              <a:t> JEE du </a:t>
            </a:r>
            <a:r>
              <a:rPr lang="en-US" dirty="0" err="1">
                <a:solidFill>
                  <a:schemeClr val="tx1"/>
                </a:solidFill>
              </a:rPr>
              <a:t>projet</a:t>
            </a:r>
            <a:endParaRPr lang="en-US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38453-4BDE-4560-A2BB-446881C1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13DF9-734B-40D4-8793-AC53B1A9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30F22-955A-4A0C-9443-FE8E55BC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2E226-9857-4D08-AA27-82578E2A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HE-F1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323B3-2116-4FEC-BB2E-7919708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6C556-9C16-49D5-B00D-F8D350D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8366E-DF33-4180-927D-9639E03B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Graphique 7" descr="Homme avec un remplissage uni">
            <a:extLst>
              <a:ext uri="{FF2B5EF4-FFF2-40B4-BE49-F238E27FC236}">
                <a16:creationId xmlns:a16="http://schemas.microsoft.com/office/drawing/2014/main" id="{6C03A380-C12A-4712-B574-1A80ECC3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4149821"/>
            <a:ext cx="914400" cy="914400"/>
          </a:xfrm>
          <a:prstGeom prst="rect">
            <a:avLst/>
          </a:prstGeom>
        </p:spPr>
      </p:pic>
      <p:pic>
        <p:nvPicPr>
          <p:cNvPr id="10" name="Graphique 9" descr="Voiture de course avec un remplissage uni">
            <a:extLst>
              <a:ext uri="{FF2B5EF4-FFF2-40B4-BE49-F238E27FC236}">
                <a16:creationId xmlns:a16="http://schemas.microsoft.com/office/drawing/2014/main" id="{C6BE411E-205C-435E-8322-B35652E13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7800" y="1053015"/>
            <a:ext cx="914400" cy="914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C8B35D-B605-4820-A847-F29149796D6D}"/>
              </a:ext>
            </a:extLst>
          </p:cNvPr>
          <p:cNvSpPr txBox="1"/>
          <p:nvPr/>
        </p:nvSpPr>
        <p:spPr>
          <a:xfrm>
            <a:off x="967014" y="375438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Mécanicien</a:t>
            </a:r>
          </a:p>
        </p:txBody>
      </p:sp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045D6C91-93C5-4D30-A945-730D5286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332" y="4000283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636E53E-0E88-4881-A878-6E0B95CA8E8F}"/>
              </a:ext>
            </a:extLst>
          </p:cNvPr>
          <p:cNvSpPr txBox="1"/>
          <p:nvPr/>
        </p:nvSpPr>
        <p:spPr>
          <a:xfrm>
            <a:off x="3711121" y="3630951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Ingénieur</a:t>
            </a:r>
          </a:p>
        </p:txBody>
      </p:sp>
      <p:pic>
        <p:nvPicPr>
          <p:cNvPr id="14" name="Graphique 13" descr="Homme avec un remplissage uni">
            <a:extLst>
              <a:ext uri="{FF2B5EF4-FFF2-40B4-BE49-F238E27FC236}">
                <a16:creationId xmlns:a16="http://schemas.microsoft.com/office/drawing/2014/main" id="{7681A0D9-B37C-4C55-8C71-C948D023D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221" y="5187218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CB5DF9-220A-45AD-9FB8-C34D13943C42}"/>
              </a:ext>
            </a:extLst>
          </p:cNvPr>
          <p:cNvSpPr txBox="1"/>
          <p:nvPr/>
        </p:nvSpPr>
        <p:spPr>
          <a:xfrm>
            <a:off x="2306235" y="4791781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Mécanicien</a:t>
            </a:r>
          </a:p>
        </p:txBody>
      </p:sp>
      <p:pic>
        <p:nvPicPr>
          <p:cNvPr id="16" name="Graphique 15" descr="Homme avec un remplissage uni">
            <a:extLst>
              <a:ext uri="{FF2B5EF4-FFF2-40B4-BE49-F238E27FC236}">
                <a16:creationId xmlns:a16="http://schemas.microsoft.com/office/drawing/2014/main" id="{287AD691-4774-442F-8C43-6910C22F2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6704" y="1475575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EB41169-AA4C-45F0-972D-59B5AF4FAB21}"/>
              </a:ext>
            </a:extLst>
          </p:cNvPr>
          <p:cNvSpPr txBox="1"/>
          <p:nvPr/>
        </p:nvSpPr>
        <p:spPr>
          <a:xfrm>
            <a:off x="7460141" y="1053015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Manager</a:t>
            </a:r>
          </a:p>
        </p:txBody>
      </p:sp>
      <p:pic>
        <p:nvPicPr>
          <p:cNvPr id="18" name="Graphique 17" descr="Homme avec un remplissage uni">
            <a:extLst>
              <a:ext uri="{FF2B5EF4-FFF2-40B4-BE49-F238E27FC236}">
                <a16:creationId xmlns:a16="http://schemas.microsoft.com/office/drawing/2014/main" id="{7DA45094-30BB-4F08-9D33-50CEB9A75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000" y="4149821"/>
            <a:ext cx="914400" cy="914400"/>
          </a:xfrm>
          <a:prstGeom prst="rect">
            <a:avLst/>
          </a:prstGeom>
        </p:spPr>
      </p:pic>
      <p:pic>
        <p:nvPicPr>
          <p:cNvPr id="19" name="Graphique 18" descr="Homme avec un remplissage uni">
            <a:extLst>
              <a:ext uri="{FF2B5EF4-FFF2-40B4-BE49-F238E27FC236}">
                <a16:creationId xmlns:a16="http://schemas.microsoft.com/office/drawing/2014/main" id="{019F11B9-E5CB-4637-B574-2E136C900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3332" y="4000283"/>
            <a:ext cx="914400" cy="914400"/>
          </a:xfrm>
          <a:prstGeom prst="rect">
            <a:avLst/>
          </a:prstGeom>
        </p:spPr>
      </p:pic>
      <p:pic>
        <p:nvPicPr>
          <p:cNvPr id="20" name="Graphique 19" descr="Voiture de course avec un remplissage uni">
            <a:extLst>
              <a:ext uri="{FF2B5EF4-FFF2-40B4-BE49-F238E27FC236}">
                <a16:creationId xmlns:a16="http://schemas.microsoft.com/office/drawing/2014/main" id="{BEC07B42-9FC4-48EC-8E9F-4630170C3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8602" y="1967415"/>
            <a:ext cx="914400" cy="914400"/>
          </a:xfrm>
          <a:prstGeom prst="rect">
            <a:avLst/>
          </a:prstGeom>
        </p:spPr>
      </p:pic>
      <p:pic>
        <p:nvPicPr>
          <p:cNvPr id="21" name="Graphique 20" descr="Voiture de course avec un remplissage uni">
            <a:extLst>
              <a:ext uri="{FF2B5EF4-FFF2-40B4-BE49-F238E27FC236}">
                <a16:creationId xmlns:a16="http://schemas.microsoft.com/office/drawing/2014/main" id="{491AF614-16F7-4899-8C2D-20BF63BC7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3339" y="1031020"/>
            <a:ext cx="914400" cy="914400"/>
          </a:xfrm>
          <a:prstGeom prst="rect">
            <a:avLst/>
          </a:prstGeom>
        </p:spPr>
      </p:pic>
      <p:pic>
        <p:nvPicPr>
          <p:cNvPr id="22" name="Graphique 21" descr="Homme avec un remplissage uni">
            <a:extLst>
              <a:ext uri="{FF2B5EF4-FFF2-40B4-BE49-F238E27FC236}">
                <a16:creationId xmlns:a16="http://schemas.microsoft.com/office/drawing/2014/main" id="{C18FF936-E979-4A64-BED4-9E2762E7F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2243" y="1453580"/>
            <a:ext cx="914400" cy="9144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637C567-F726-4089-A782-1FD982AE4EFE}"/>
              </a:ext>
            </a:extLst>
          </p:cNvPr>
          <p:cNvSpPr txBox="1"/>
          <p:nvPr/>
        </p:nvSpPr>
        <p:spPr>
          <a:xfrm>
            <a:off x="3565680" y="103102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Manager</a:t>
            </a:r>
          </a:p>
        </p:txBody>
      </p:sp>
      <p:pic>
        <p:nvPicPr>
          <p:cNvPr id="24" name="Graphique 23" descr="Voiture de course avec un remplissage uni">
            <a:extLst>
              <a:ext uri="{FF2B5EF4-FFF2-40B4-BE49-F238E27FC236}">
                <a16:creationId xmlns:a16="http://schemas.microsoft.com/office/drawing/2014/main" id="{C690EE4D-B70B-446E-82ED-F1BFF5760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4141" y="1945420"/>
            <a:ext cx="914400" cy="9144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7B03752-EBFF-4BE9-9139-58E3D55738D3}"/>
              </a:ext>
            </a:extLst>
          </p:cNvPr>
          <p:cNvSpPr txBox="1"/>
          <p:nvPr/>
        </p:nvSpPr>
        <p:spPr>
          <a:xfrm>
            <a:off x="3502819" y="4132113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Mécanicien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201090-97FE-4E2E-82C6-6EA19C46286C}"/>
              </a:ext>
            </a:extLst>
          </p:cNvPr>
          <p:cNvSpPr txBox="1"/>
          <p:nvPr/>
        </p:nvSpPr>
        <p:spPr>
          <a:xfrm>
            <a:off x="3565680" y="2602550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Ingénieur</a:t>
            </a:r>
          </a:p>
        </p:txBody>
      </p:sp>
      <p:pic>
        <p:nvPicPr>
          <p:cNvPr id="27" name="Graphique 26" descr="Homme avec un remplissage uni">
            <a:extLst>
              <a:ext uri="{FF2B5EF4-FFF2-40B4-BE49-F238E27FC236}">
                <a16:creationId xmlns:a16="http://schemas.microsoft.com/office/drawing/2014/main" id="{97C10DE6-AA43-4AB7-9FDC-130A2C826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8805" y="4527550"/>
            <a:ext cx="914400" cy="914400"/>
          </a:xfrm>
          <a:prstGeom prst="rect">
            <a:avLst/>
          </a:prstGeom>
        </p:spPr>
      </p:pic>
      <p:pic>
        <p:nvPicPr>
          <p:cNvPr id="28" name="Graphique 27" descr="Homme avec un remplissage uni">
            <a:extLst>
              <a:ext uri="{FF2B5EF4-FFF2-40B4-BE49-F238E27FC236}">
                <a16:creationId xmlns:a16="http://schemas.microsoft.com/office/drawing/2014/main" id="{1E6C4315-BB15-4F88-8A13-5F9FB8D25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7891" y="2971882"/>
            <a:ext cx="914400" cy="9144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241EE23-88AC-4F17-ACC4-50384DDDF1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542" y="1864158"/>
            <a:ext cx="2753498" cy="32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5224 0.0449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0" y="224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022E-16 L 0.30495 -0.1333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66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509 L 0.52318 0.0460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81" y="20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0508 -0.1421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5" grpId="0"/>
      <p:bldP spid="15" grpId="1"/>
      <p:bldP spid="17" grpId="0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6A781-9181-4F22-A0C7-77E3021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Ecurie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2CA0C-BB49-4980-B353-2C1C009A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Possède deux voitures</a:t>
            </a:r>
          </a:p>
          <a:p>
            <a:endParaRPr lang="fr-CH" dirty="0"/>
          </a:p>
          <a:p>
            <a:r>
              <a:rPr lang="fr-CH" dirty="0"/>
              <a:t>Chaque voiture possède son jeu de pièces</a:t>
            </a:r>
          </a:p>
          <a:p>
            <a:endParaRPr lang="fr-CH" dirty="0"/>
          </a:p>
          <a:p>
            <a:r>
              <a:rPr lang="fr-CH" dirty="0"/>
              <a:t>Possède plusieurs membres avec des rôles différents</a:t>
            </a:r>
          </a:p>
          <a:p>
            <a:endParaRPr lang="fr-CH" dirty="0"/>
          </a:p>
          <a:p>
            <a:r>
              <a:rPr lang="fr-CH" dirty="0"/>
              <a:t>Doit gérer son budget</a:t>
            </a:r>
          </a:p>
          <a:p>
            <a:endParaRPr lang="fr-CH" dirty="0"/>
          </a:p>
          <a:p>
            <a:r>
              <a:rPr lang="fr-CH" dirty="0"/>
              <a:t>Essaie de gagner un maximum de points sur une saison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CF47CA-8EF1-42F0-8A71-0F909170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C09DCC-ED17-4D4C-BD8F-B35F08E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F1CA4-837D-464C-9D27-805D8ED5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8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0AE55-922F-4AE6-91E4-EB4E52F6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Rôle des différents membres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C74B-9CB9-4811-BBA8-65B04DB4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Le manager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Crée et gère l’écurie et ses membres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Recrute du personnel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Fait participer l’écurie aux Grands Prix</a:t>
            </a:r>
          </a:p>
          <a:p>
            <a:r>
              <a:rPr lang="fr-CH" dirty="0"/>
              <a:t>Le mécanicien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Répare les pièces usée des voitures de l’écurie</a:t>
            </a:r>
          </a:p>
          <a:p>
            <a:r>
              <a:rPr lang="fr-CH" dirty="0"/>
              <a:t>L’ingénieur </a:t>
            </a:r>
          </a:p>
          <a:p>
            <a:pPr lvl="1"/>
            <a:r>
              <a:rPr lang="fr-CH" dirty="0"/>
              <a:t>Améliore le niveau des pièces des voitures de l’écurie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F6D69-782C-4396-BC94-48178E6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3192A-FB4D-4C6A-9A4D-C50E9E04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7612B-D5ED-4FD2-9272-490108F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8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2E226-9857-4D08-AA27-82578E2A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EF8C5-5C30-4866-8BD5-C487BA5E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Amélioration des pièces de chaque voiture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Augmentation des performances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Uniquement par les ingénieurs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Temps et prix augmente pour chaque niveau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323B3-2116-4FEC-BB2E-7919708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6C556-9C16-49D5-B00D-F8D350D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8366E-DF33-4180-927D-9639E03B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BC528B5-E06C-4556-8AD0-7E6F7ED9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775" y="1371599"/>
            <a:ext cx="2947487" cy="46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2E226-9857-4D08-AA27-82578E2A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EF8C5-5C30-4866-8BD5-C487BA5E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Réparation des pièces de chaque voiture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Augmentation des chances de victoire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Uniquement par les mécaniciens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Temps et prix augmente pour chaque niveau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323B3-2116-4FEC-BB2E-7919708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6C556-9C16-49D5-B00D-F8D350D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JEE &amp; </a:t>
            </a:r>
            <a:r>
              <a:rPr lang="en-US" dirty="0" err="1"/>
              <a:t>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8366E-DF33-4180-927D-9639E03B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0E3E13-C8BC-4CD3-AD26-14D4CAC4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00" y="1371600"/>
            <a:ext cx="2948400" cy="46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AA985-4252-4BD5-806F-154F7A82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Grand-Prix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31DE5-C224-4536-9344-704D0ACA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23 GP dans une saison</a:t>
            </a:r>
          </a:p>
          <a:p>
            <a:endParaRPr lang="fr-CH" dirty="0"/>
          </a:p>
          <a:p>
            <a:r>
              <a:rPr lang="fr-CH" dirty="0"/>
              <a:t>Permet aux écuries de gagner </a:t>
            </a:r>
          </a:p>
          <a:p>
            <a:pPr lvl="1"/>
            <a:r>
              <a:rPr lang="fr-CH" dirty="0"/>
              <a:t>De l’argent</a:t>
            </a:r>
          </a:p>
          <a:p>
            <a:pPr lvl="1"/>
            <a:r>
              <a:rPr lang="fr-CH" dirty="0"/>
              <a:t>Des points de championnat</a:t>
            </a:r>
          </a:p>
          <a:p>
            <a:pPr lvl="1"/>
            <a:endParaRPr lang="fr-CH" dirty="0"/>
          </a:p>
          <a:p>
            <a:r>
              <a:rPr lang="fr-CH" dirty="0"/>
              <a:t>L’usure et le niveau de pièces des voitures est important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38FD2-35D3-47AF-9FA4-D007B001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2F8-D219-4A5C-AFF0-E52A146084FE}" type="datetime1">
              <a:rPr lang="fr-CH" smtClean="0"/>
              <a:t>25.04.2021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EB2D9-1D24-4D1D-9040-AD16E341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JEE &amp; QdL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6C6C2-B1AD-4F2B-AA3A-5F4E0E1A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35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753</Words>
  <Application>Microsoft Office PowerPoint</Application>
  <PresentationFormat>Grand écran</PresentationFormat>
  <Paragraphs>264</Paragraphs>
  <Slides>26</Slides>
  <Notes>7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 2</vt:lpstr>
      <vt:lpstr>HDOfficeLightV0</vt:lpstr>
      <vt:lpstr>Thème Office</vt:lpstr>
      <vt:lpstr>JavaEE et Qualité du Logiciel</vt:lpstr>
      <vt:lpstr>Objectifs du projet</vt:lpstr>
      <vt:lpstr>JEE</vt:lpstr>
      <vt:lpstr>HE-F1</vt:lpstr>
      <vt:lpstr>Ecurie</vt:lpstr>
      <vt:lpstr>Rôle des différents membres</vt:lpstr>
      <vt:lpstr>Amélioration</vt:lpstr>
      <vt:lpstr>Réparation</vt:lpstr>
      <vt:lpstr>Grand-Prix</vt:lpstr>
      <vt:lpstr>Démonstration</vt:lpstr>
      <vt:lpstr>Création d’une écurie</vt:lpstr>
      <vt:lpstr>Structure du projet</vt:lpstr>
      <vt:lpstr>Login</vt:lpstr>
      <vt:lpstr>Grand-Prix</vt:lpstr>
      <vt:lpstr>Grand-Prix</vt:lpstr>
      <vt:lpstr>Qualité du Logiciel</vt:lpstr>
      <vt:lpstr>Test</vt:lpstr>
      <vt:lpstr>Test de validation</vt:lpstr>
      <vt:lpstr>Test de fonctionnalité </vt:lpstr>
      <vt:lpstr>Test de fonctionnalité </vt:lpstr>
      <vt:lpstr>Test de performance</vt:lpstr>
      <vt:lpstr>Test de performance</vt:lpstr>
      <vt:lpstr>CI/CD</vt:lpstr>
      <vt:lpstr>Test unitaire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 et Qualité du Logiciel</dc:title>
  <dc:creator>Pelletier Colin</dc:creator>
  <cp:lastModifiedBy>Sébastien Roso</cp:lastModifiedBy>
  <cp:revision>43</cp:revision>
  <dcterms:created xsi:type="dcterms:W3CDTF">2021-04-25T14:07:42Z</dcterms:created>
  <dcterms:modified xsi:type="dcterms:W3CDTF">2021-04-25T19:43:50Z</dcterms:modified>
</cp:coreProperties>
</file>