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8" r:id="rId9"/>
    <p:sldId id="269" r:id="rId10"/>
    <p:sldId id="270" r:id="rId11"/>
    <p:sldId id="271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61" r:id="rId20"/>
    <p:sldId id="278" r:id="rId21"/>
    <p:sldId id="27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70E057-64A9-4CE8-A3AD-4FC2A4C1AE92}">
          <p14:sldIdLst>
            <p14:sldId id="256"/>
            <p14:sldId id="257"/>
            <p14:sldId id="258"/>
            <p14:sldId id="262"/>
            <p14:sldId id="263"/>
            <p14:sldId id="264"/>
            <p14:sldId id="259"/>
            <p14:sldId id="268"/>
            <p14:sldId id="269"/>
            <p14:sldId id="270"/>
            <p14:sldId id="271"/>
            <p14:sldId id="265"/>
            <p14:sldId id="272"/>
            <p14:sldId id="273"/>
            <p14:sldId id="274"/>
            <p14:sldId id="275"/>
            <p14:sldId id="276"/>
            <p14:sldId id="277"/>
            <p14:sldId id="261"/>
            <p14:sldId id="278"/>
            <p14:sldId id="27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23BDE-5D69-49C8-9864-16F4E2F9BBF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80617-7E14-44CF-A5A3-BB75FEE1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bg1">
                    <a:lumMod val="10000"/>
                  </a:schemeClr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1">
                    <a:lumMod val="10000"/>
                  </a:schemeClr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859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1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89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8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0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fld id="{0CFAEFB9-BBE3-463D-82A8-DE7C0AED22A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fld id="{D77A5672-2476-415F-BE99-4E789B1F3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4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wix.com/the-rubiks-cube/how-to-solve-the-rubiks-cube-beginners-method/step-1-first-layer-edges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wix.com/the-rubiks-cube/how-to-solve-the-rubiks-cube-beginners-method/step-2-first-layer-corners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uwix.com/the-rubiks-cube/how-to-solve-the-rubiks-cube-beginners-method/step3-second-layer-f2l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uwix.com/the-rubiks-cube/how-to-solve-the-rubiks-cube-beginners-method/step-5-swap-yellow-edges/" TargetMode="External"/><Relationship Id="rId2" Type="http://schemas.openxmlformats.org/officeDocument/2006/relationships/hyperlink" Target="https://ruwix.com/the-rubiks-cube/how-to-solve-the-rubiks-cube-beginners-method/step-4-yellow-cross/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wix.com/the-rubiks-cube/how-to-solve-the-rubiks-cube-beginners-method/orient-yellow-corners-how-to-solve-last-layer-corner/" TargetMode="External"/><Relationship Id="rId2" Type="http://schemas.openxmlformats.org/officeDocument/2006/relationships/hyperlink" Target="https://ruwix.com/the-rubiks-cube/how-to-solve-the-rubiks-cube-beginners-method/step-6-position-yellow-corners/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Pi.GPIO/" TargetMode="External"/><Relationship Id="rId2" Type="http://schemas.openxmlformats.org/officeDocument/2006/relationships/hyperlink" Target="https://ruwix.com/the-rubiks-cube/how-to-solve-the-rubiks-cube-beginners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biks.com/media/catalog/product/cache/9c57e2fe71f8a58f6afba681a0a15dd4/r/u/rubik-3x3-solved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1800-B220-48DF-A743-E60CB219E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Rubik’s Cube solving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79C50-53C3-4830-A8B0-BDAB6BDFB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Colin Roskos</a:t>
            </a:r>
          </a:p>
          <a:p>
            <a:r>
              <a:rPr lang="en-US" dirty="0"/>
              <a:t>Winsten Coellins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F0C5E-EF88-4634-AADE-8D576352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58" y="3468935"/>
            <a:ext cx="1628301" cy="14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27B7-E75A-4FB5-BDCB-5C32638A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A5EA-8086-422A-8EC7-3225640FA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2379-07D8-4E39-89F5-4038DA0B7B9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E2B53-B896-42B2-BB1C-544869C89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CF4284-B177-4A52-A9EE-436DF56B440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F25F72-01CC-4C75-915C-8E9752618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505C06-CA5B-4D47-81D6-0ED973B43BA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434C-54DC-48F6-A132-D9465E51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414" y="1363133"/>
            <a:ext cx="10112586" cy="724747"/>
          </a:xfrm>
        </p:spPr>
        <p:txBody>
          <a:bodyPr/>
          <a:lstStyle/>
          <a:p>
            <a:pPr algn="l"/>
            <a:r>
              <a:rPr lang="en-US" dirty="0"/>
              <a:t>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6ADE-AFF2-424C-89DF-D4352C45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5253" y="2277110"/>
            <a:ext cx="3833707" cy="23037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Top Cross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Top Corners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Second 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Bottom Cross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4795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922F-13EC-4519-9CD2-9E6620EF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cross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3CEB-6C20-441A-87DA-790C060D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0E4F-F0D5-4C22-BCB1-B83838771F5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Solver.py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30852-F697-4542-9D6A-A2A6698A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4B1AFF-5FC1-49B2-B0DB-3BE65A32E22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Modifying a general code for working with any of the four primary orientations.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82D3F-0B6B-465C-A320-0C51D46B6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9EE26C-49E6-4431-BC58-0854C8B7C26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None for side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52E68C-3F75-40C3-9522-36CB1DDD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https://ruwix.com/the-rubiks-cube/how-to-solve-the-rubiks-cube-beginners-method/step-1-first-layer-edges/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5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922F-13EC-4519-9CD2-9E6620EF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Corner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3CEB-6C20-441A-87DA-790C060D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0E4F-F0D5-4C22-BCB1-B83838771F5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Corner in position – if not oriented correctly, remove from position</a:t>
            </a:r>
          </a:p>
          <a:p>
            <a:endParaRPr lang="en-US" dirty="0"/>
          </a:p>
          <a:p>
            <a:r>
              <a:rPr lang="en-US" dirty="0"/>
              <a:t>From bottom to corner  -  three implementations.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Solver.py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30852-F697-4542-9D6A-A2A6698A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4B1AFF-5FC1-49B2-B0DB-3BE65A32E22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Making sure to consider every orientation and how the solutions to other orientations occurs before coding is beneficial and can reduce code time.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82D3F-0B6B-465C-A320-0C51D46B6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9EE26C-49E6-4431-BC58-0854C8B7C26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None for side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52E68C-3F75-40C3-9522-36CB1DDD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https://ruwix.com/the-rubiks-cube/how-to-solve-the-rubiks-cube-beginners-method/step-2-first-layer-corners/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6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922F-13EC-4519-9CD2-9E6620EF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3CEB-6C20-441A-87DA-790C060D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0E4F-F0D5-4C22-BCB1-B83838771F5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Only 2 locations with 2 orientations plus the rotation of the cube.</a:t>
            </a:r>
          </a:p>
          <a:p>
            <a:r>
              <a:rPr lang="en-US" dirty="0"/>
              <a:t>	Few variations</a:t>
            </a:r>
          </a:p>
          <a:p>
            <a:endParaRPr lang="en-US" dirty="0"/>
          </a:p>
          <a:p>
            <a:r>
              <a:rPr lang="en-US" dirty="0"/>
              <a:t>Bottom – Left or right orientation</a:t>
            </a:r>
          </a:p>
          <a:p>
            <a:endParaRPr lang="en-US" dirty="0"/>
          </a:p>
          <a:p>
            <a:r>
              <a:rPr lang="en-US" dirty="0"/>
              <a:t>Side – In position or backwards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Solver.py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30852-F697-4542-9D6A-A2A6698A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4B1AFF-5FC1-49B2-B0DB-3BE65A32E22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This was a good starting point, but with the bottom being completed first, this was an easier task.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82D3F-0B6B-465C-A320-0C51D46B6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9EE26C-49E6-4431-BC58-0854C8B7C26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None for side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52E68C-3F75-40C3-9522-36CB1DDD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https://ruwix.com/the-rubiks-cube/how-to-solve-the-rubiks-cube-beginners-method/step3-second-layer-f2l/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922F-13EC-4519-9CD2-9E6620EF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cross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3CEB-6C20-441A-87DA-790C060D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0E4F-F0D5-4C22-BCB1-B83838771F5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a cross</a:t>
            </a:r>
          </a:p>
          <a:p>
            <a:endParaRPr lang="en-US" dirty="0"/>
          </a:p>
          <a:p>
            <a:r>
              <a:rPr lang="en-US" dirty="0"/>
              <a:t>Position edges in correct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Solver.py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30852-F697-4542-9D6A-A2A6698A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4B1AFF-5FC1-49B2-B0DB-3BE65A32E22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Interpreting orientation is a big deal. </a:t>
            </a:r>
          </a:p>
          <a:p>
            <a:r>
              <a:rPr lang="en-US" dirty="0"/>
              <a:t>	‘L’ direction specifically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82D3F-0B6B-465C-A320-0C51D46B6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9EE26C-49E6-4431-BC58-0854C8B7C26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None for side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52E68C-3F75-40C3-9522-36CB1DDD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https://ruwix.com/the-rubiks-cube/how-to-solve-the-rubiks-cube-beginners-method/step-4-yellow-cross/</a:t>
            </a:r>
            <a:endParaRPr lang="en-US" dirty="0"/>
          </a:p>
          <a:p>
            <a:r>
              <a:rPr lang="en-US" dirty="0">
                <a:hlinkClick r:id="rId3"/>
              </a:rPr>
              <a:t>https://ruwix.com/the-rubiks-cube/how-to-solve-the-rubiks-cube-beginners-method/step-5-swap-yellow-edges/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41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922F-13EC-4519-9CD2-9E6620EF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cube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3CEB-6C20-441A-87DA-790C060D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0E4F-F0D5-4C22-BCB1-B83838771F5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Selection of starting corner</a:t>
            </a:r>
          </a:p>
          <a:p>
            <a:endParaRPr lang="en-US" dirty="0"/>
          </a:p>
          <a:p>
            <a:r>
              <a:rPr lang="en-US" dirty="0"/>
              <a:t>Mechanism for switching corners</a:t>
            </a:r>
          </a:p>
          <a:p>
            <a:endParaRPr lang="en-US" dirty="0"/>
          </a:p>
          <a:p>
            <a:r>
              <a:rPr lang="en-US" dirty="0"/>
              <a:t>Orienting the corners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Solver.py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30852-F697-4542-9D6A-A2A6698A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4B1AFF-5FC1-49B2-B0DB-3BE65A32E22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Keeping orientation of a cube that is upside-down is difficult, use a physical representation with  orientation.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82D3F-0B6B-465C-A320-0C51D46B6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9EE26C-49E6-4431-BC58-0854C8B7C26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None for side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52E68C-3F75-40C3-9522-36CB1DDD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8991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https://ruwix.com/the-rubiks-cube/how-to-solve-the-rubiks-cube-beginners-method/step-6-position-yellow-corners/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https://ruwix.com/the-rubiks-cube/how-to-solve-the-rubiks-cube-beginners-method/orient-yellow-corners-how-to-solve-last-layer-corner/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95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C1A123E-0AC8-477F-A7EE-5B498167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as a whole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F23F65-6F5C-43B2-BE7F-81149BEF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84" y="1645444"/>
            <a:ext cx="5079991" cy="823912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59F60D8-3A4B-4008-9256-71B1B693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644986"/>
            <a:ext cx="5311775" cy="3946314"/>
          </a:xfrm>
        </p:spPr>
        <p:txBody>
          <a:bodyPr/>
          <a:lstStyle/>
          <a:p>
            <a:r>
              <a:rPr lang="en-US" dirty="0"/>
              <a:t>Keeping organization of side structure is important.</a:t>
            </a:r>
          </a:p>
          <a:p>
            <a:pPr lvl="1"/>
            <a:r>
              <a:rPr lang="en-US" dirty="0"/>
              <a:t>Having a physical model representation is valuable.</a:t>
            </a:r>
          </a:p>
          <a:p>
            <a:r>
              <a:rPr lang="en-US" dirty="0"/>
              <a:t>Documentation on orientation of the cube needs to be very clear to be helpful.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4EE3B68-F2B0-46B3-9A5F-8A053240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645444"/>
            <a:ext cx="5105400" cy="823912"/>
          </a:xfrm>
        </p:spPr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4E8FD6-A272-4065-8A80-26F6E41B8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4986"/>
            <a:ext cx="5463540" cy="3946314"/>
          </a:xfrm>
        </p:spPr>
        <p:txBody>
          <a:bodyPr/>
          <a:lstStyle/>
          <a:p>
            <a:r>
              <a:rPr lang="en-US" dirty="0"/>
              <a:t>Short-cut algorithms</a:t>
            </a:r>
          </a:p>
          <a:p>
            <a:pPr lvl="1"/>
            <a:r>
              <a:rPr lang="en-US" dirty="0"/>
              <a:t>No cube is more than 20 moves from solution.</a:t>
            </a:r>
          </a:p>
        </p:txBody>
      </p:sp>
    </p:spTree>
    <p:extLst>
      <p:ext uri="{BB962C8B-B14F-4D97-AF65-F5344CB8AC3E}">
        <p14:creationId xmlns:p14="http://schemas.microsoft.com/office/powerpoint/2010/main" val="143088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C0D875-16AB-4AF9-8F7B-ACBF4D35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5713"/>
            <a:ext cx="8610600" cy="1293028"/>
          </a:xfrm>
        </p:spPr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168302-83E5-48F3-A792-1A1832B1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10820400" cy="51518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5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64525-3ECD-40F3-8D35-69F9D5D3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505" y="510646"/>
            <a:ext cx="8610600" cy="1295400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DDAB85-0758-4D7B-9CCD-3DE93BEC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91" y="1361241"/>
            <a:ext cx="5079991" cy="823912"/>
          </a:xfrm>
        </p:spPr>
        <p:txBody>
          <a:bodyPr/>
          <a:lstStyle/>
          <a:p>
            <a:r>
              <a:rPr lang="en-US" dirty="0"/>
              <a:t>Problems Overcome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60EDB7-FE3E-48D7-A229-6EAE7517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233612"/>
            <a:ext cx="5311775" cy="3985073"/>
          </a:xfrm>
        </p:spPr>
        <p:txBody>
          <a:bodyPr/>
          <a:lstStyle/>
          <a:p>
            <a:r>
              <a:rPr lang="en-US" dirty="0"/>
              <a:t>Finding a way to visualize and remember orientation reliably.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87A80D-82BA-479C-9594-A4C3806E1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409700"/>
            <a:ext cx="5105400" cy="823912"/>
          </a:xfrm>
        </p:spPr>
        <p:txBody>
          <a:bodyPr/>
          <a:lstStyle/>
          <a:p>
            <a:r>
              <a:rPr lang="en-US" dirty="0"/>
              <a:t>Still to Overcome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030282-D4FE-4CB3-B38D-3E8A4C9EF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33612"/>
            <a:ext cx="5334000" cy="3985073"/>
          </a:xfrm>
        </p:spPr>
        <p:txBody>
          <a:bodyPr/>
          <a:lstStyle/>
          <a:p>
            <a:r>
              <a:rPr lang="en-US" dirty="0"/>
              <a:t>Reducing steps further.</a:t>
            </a:r>
          </a:p>
          <a:p>
            <a:r>
              <a:rPr lang="en-US" dirty="0"/>
              <a:t>Stepper motor consistency.</a:t>
            </a:r>
          </a:p>
          <a:p>
            <a:r>
              <a:rPr lang="en-US" dirty="0"/>
              <a:t>Fix wiring and other physical implementation issues.</a:t>
            </a:r>
          </a:p>
        </p:txBody>
      </p:sp>
    </p:spTree>
    <p:extLst>
      <p:ext uri="{BB962C8B-B14F-4D97-AF65-F5344CB8AC3E}">
        <p14:creationId xmlns:p14="http://schemas.microsoft.com/office/powerpoint/2010/main" val="357985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F057-81F2-43DD-BB22-9C4E0FE4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97673"/>
            <a:ext cx="8610600" cy="619927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99C6-C23E-4168-9A5D-A50A79EF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5100"/>
            <a:ext cx="10820400" cy="47835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Mechanic Review</a:t>
            </a:r>
          </a:p>
          <a:p>
            <a:pPr lvl="1"/>
            <a:r>
              <a:rPr lang="en-US" dirty="0"/>
              <a:t>Schematic</a:t>
            </a:r>
          </a:p>
          <a:p>
            <a:pPr lvl="1"/>
            <a:r>
              <a:rPr lang="en-US" dirty="0"/>
              <a:t>Lessons Learned</a:t>
            </a:r>
          </a:p>
          <a:p>
            <a:pPr lvl="1"/>
            <a:r>
              <a:rPr lang="en-US" dirty="0"/>
              <a:t>Future Implementation</a:t>
            </a:r>
          </a:p>
          <a:p>
            <a:r>
              <a:rPr lang="en-US" dirty="0"/>
              <a:t>Code Review:</a:t>
            </a:r>
          </a:p>
          <a:p>
            <a:pPr lvl="1"/>
            <a:r>
              <a:rPr lang="en-US" dirty="0"/>
              <a:t>Rubik’s Cube Representation (CLF) </a:t>
            </a:r>
          </a:p>
          <a:p>
            <a:pPr lvl="1"/>
            <a:r>
              <a:rPr lang="en-US" dirty="0"/>
              <a:t>Motor Driver Representation (CLF)</a:t>
            </a:r>
          </a:p>
          <a:p>
            <a:pPr lvl="1"/>
            <a:r>
              <a:rPr lang="en-US" dirty="0"/>
              <a:t>Solver (CLF)</a:t>
            </a:r>
          </a:p>
          <a:p>
            <a:r>
              <a:rPr lang="en-US" dirty="0"/>
              <a:t>Video of Operation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Problems Overcome</a:t>
            </a:r>
          </a:p>
          <a:p>
            <a:pPr lvl="1"/>
            <a:r>
              <a:rPr lang="en-US" dirty="0"/>
              <a:t>Problems Still to Overcome</a:t>
            </a:r>
          </a:p>
          <a:p>
            <a:r>
              <a:rPr lang="en-US" dirty="0"/>
              <a:t>Future Implementations/Features</a:t>
            </a:r>
          </a:p>
          <a:p>
            <a:r>
              <a:rPr lang="en-US" dirty="0"/>
              <a:t>Questions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56987-00D7-4E08-A2AF-3A0BAACA99D2}"/>
              </a:ext>
            </a:extLst>
          </p:cNvPr>
          <p:cNvSpPr txBox="1"/>
          <p:nvPr/>
        </p:nvSpPr>
        <p:spPr>
          <a:xfrm>
            <a:off x="8559800" y="5380672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CLF: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Code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Lessons Learned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Future Implementations</a:t>
            </a:r>
          </a:p>
          <a:p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9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64525-3ECD-40F3-8D35-69F9D5D3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60EDB7-FE3E-48D7-A229-6EAE7517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Better, faster, stepper motors.</a:t>
            </a:r>
          </a:p>
          <a:p>
            <a:r>
              <a:rPr lang="en-US" dirty="0"/>
              <a:t>Better prototype board.</a:t>
            </a:r>
          </a:p>
          <a:p>
            <a:r>
              <a:rPr lang="en-US" dirty="0"/>
              <a:t>Improved power source.</a:t>
            </a:r>
          </a:p>
          <a:p>
            <a:r>
              <a:rPr lang="en-US" dirty="0"/>
              <a:t>Improved solution algorithm</a:t>
            </a:r>
          </a:p>
          <a:p>
            <a:r>
              <a:rPr lang="en-US" dirty="0"/>
              <a:t>Improved chassis and adapter designs</a:t>
            </a:r>
          </a:p>
        </p:txBody>
      </p:sp>
    </p:spTree>
    <p:extLst>
      <p:ext uri="{BB962C8B-B14F-4D97-AF65-F5344CB8AC3E}">
        <p14:creationId xmlns:p14="http://schemas.microsoft.com/office/powerpoint/2010/main" val="33215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4FCBB0-4941-43A4-B764-041589B058A8}"/>
              </a:ext>
            </a:extLst>
          </p:cNvPr>
          <p:cNvSpPr/>
          <p:nvPr/>
        </p:nvSpPr>
        <p:spPr>
          <a:xfrm>
            <a:off x="4624403" y="205040"/>
            <a:ext cx="2943194" cy="644791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9A19B-1A9E-4851-8824-CC5AFA9F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14" y="4450080"/>
            <a:ext cx="1381125" cy="12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4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06CC0-A345-4E8B-AC96-1B3015A0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D36C50-D86A-4297-B8BA-8DB95BA5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https://ruwix.com/the-rubiks-cube/how-to-solve-the-rubiks-cube-beginners-method/</a:t>
            </a:r>
            <a:endParaRPr lang="en-US" dirty="0"/>
          </a:p>
          <a:p>
            <a:r>
              <a:rPr lang="en-US" dirty="0" err="1"/>
              <a:t>RPi.GPIO</a:t>
            </a:r>
            <a:r>
              <a:rPr lang="en-US" dirty="0"/>
              <a:t> Library: </a:t>
            </a:r>
            <a:r>
              <a:rPr lang="en-US" dirty="0">
                <a:hlinkClick r:id="rId3"/>
              </a:rPr>
              <a:t>https://pypi.org/project/RPi.GPIO/</a:t>
            </a:r>
            <a:endParaRPr lang="en-US" dirty="0"/>
          </a:p>
          <a:p>
            <a:r>
              <a:rPr lang="en-US" dirty="0"/>
              <a:t>Rubik’s Cube Image: </a:t>
            </a:r>
            <a:r>
              <a:rPr lang="en-US" dirty="0">
                <a:hlinkClick r:id="rId4"/>
              </a:rPr>
              <a:t>https://www.rubiks.com/media/catalog/product/cache/9c57e2fe71f8a58f6afba681a0a15dd4/r/u/rubik-3x3-solved.jpg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1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C5AB-28EA-427D-8002-40EF2147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8CA2-5E28-4D3D-82A1-4607FAADD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B492-DFF7-4F91-A73F-6B9EBA43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431" y="0"/>
            <a:ext cx="8610600" cy="1293028"/>
          </a:xfrm>
        </p:spPr>
        <p:txBody>
          <a:bodyPr/>
          <a:lstStyle/>
          <a:p>
            <a:r>
              <a:rPr lang="en-US" dirty="0" err="1"/>
              <a:t>Mechanim</a:t>
            </a:r>
            <a:r>
              <a:rPr lang="en-US" dirty="0"/>
              <a:t>/schematic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E39A-AC63-4397-B93C-AE72F0D2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81676" y="2246723"/>
            <a:ext cx="2190776" cy="3714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2628-506A-42F3-A294-5CB487397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3191" y="3975944"/>
            <a:ext cx="1910872" cy="2557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1DA60-5D02-4C95-9FB1-2B44C3DB6210}"/>
              </a:ext>
            </a:extLst>
          </p:cNvPr>
          <p:cNvSpPr txBox="1"/>
          <p:nvPr/>
        </p:nvSpPr>
        <p:spPr>
          <a:xfrm>
            <a:off x="539283" y="1827734"/>
            <a:ext cx="569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New adaptor and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Chasis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	- Modified to fix issues with original design.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527E8-106F-4C61-B994-4F01C6524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92" y="3933620"/>
            <a:ext cx="2819794" cy="28102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9DA6EF-437A-4362-BBEE-87D4390197E1}"/>
              </a:ext>
            </a:extLst>
          </p:cNvPr>
          <p:cNvSpPr/>
          <p:nvPr/>
        </p:nvSpPr>
        <p:spPr>
          <a:xfrm>
            <a:off x="8807032" y="5233065"/>
            <a:ext cx="2225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9150B-8A57-4DF1-995A-9E88E068D56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640934" y="5255924"/>
            <a:ext cx="1660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0DED95-CEF7-4E26-A290-862073F7BDF9}"/>
              </a:ext>
            </a:extLst>
          </p:cNvPr>
          <p:cNvCxnSpPr>
            <a:cxnSpLocks/>
          </p:cNvCxnSpPr>
          <p:nvPr/>
        </p:nvCxnSpPr>
        <p:spPr>
          <a:xfrm>
            <a:off x="8640934" y="5194459"/>
            <a:ext cx="0" cy="15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C8C984-7CDD-47B8-890B-E4AA6F60A32A}"/>
              </a:ext>
            </a:extLst>
          </p:cNvPr>
          <p:cNvCxnSpPr>
            <a:cxnSpLocks/>
          </p:cNvCxnSpPr>
          <p:nvPr/>
        </p:nvCxnSpPr>
        <p:spPr>
          <a:xfrm>
            <a:off x="8612359" y="5233540"/>
            <a:ext cx="0" cy="77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BE0CBC-9ED1-45FF-9164-4BAB8348915A}"/>
              </a:ext>
            </a:extLst>
          </p:cNvPr>
          <p:cNvCxnSpPr>
            <a:cxnSpLocks/>
          </p:cNvCxnSpPr>
          <p:nvPr/>
        </p:nvCxnSpPr>
        <p:spPr>
          <a:xfrm>
            <a:off x="8583784" y="5255924"/>
            <a:ext cx="0" cy="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504281-4F9C-4646-A93F-9CCBFF0ED47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029631" y="5255924"/>
            <a:ext cx="374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3071C-7ED9-429D-B06E-1D74C2CE7B68}"/>
              </a:ext>
            </a:extLst>
          </p:cNvPr>
          <p:cNvCxnSpPr>
            <a:cxnSpLocks/>
          </p:cNvCxnSpPr>
          <p:nvPr/>
        </p:nvCxnSpPr>
        <p:spPr>
          <a:xfrm flipV="1">
            <a:off x="9150689" y="4663440"/>
            <a:ext cx="0" cy="59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3F8F3F-B650-4EDB-BF9E-D53B0529D97B}"/>
              </a:ext>
            </a:extLst>
          </p:cNvPr>
          <p:cNvSpPr txBox="1"/>
          <p:nvPr/>
        </p:nvSpPr>
        <p:spPr>
          <a:xfrm>
            <a:off x="8802132" y="4487050"/>
            <a:ext cx="76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10000"/>
                  </a:schemeClr>
                </a:solidFill>
              </a:rPr>
              <a:t>To Motor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8029303-9434-4228-81AE-C14601640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65466"/>
              </p:ext>
            </p:extLst>
          </p:nvPr>
        </p:nvGraphicFramePr>
        <p:xfrm>
          <a:off x="6568016" y="1207642"/>
          <a:ext cx="546877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54">
                  <a:extLst>
                    <a:ext uri="{9D8B030D-6E8A-4147-A177-3AD203B41FA5}">
                      <a16:colId xmlns:a16="http://schemas.microsoft.com/office/drawing/2014/main" val="1011939160"/>
                    </a:ext>
                  </a:extLst>
                </a:gridCol>
                <a:gridCol w="1093754">
                  <a:extLst>
                    <a:ext uri="{9D8B030D-6E8A-4147-A177-3AD203B41FA5}">
                      <a16:colId xmlns:a16="http://schemas.microsoft.com/office/drawing/2014/main" val="1100689687"/>
                    </a:ext>
                  </a:extLst>
                </a:gridCol>
                <a:gridCol w="1093754">
                  <a:extLst>
                    <a:ext uri="{9D8B030D-6E8A-4147-A177-3AD203B41FA5}">
                      <a16:colId xmlns:a16="http://schemas.microsoft.com/office/drawing/2014/main" val="1564851124"/>
                    </a:ext>
                  </a:extLst>
                </a:gridCol>
                <a:gridCol w="1093754">
                  <a:extLst>
                    <a:ext uri="{9D8B030D-6E8A-4147-A177-3AD203B41FA5}">
                      <a16:colId xmlns:a16="http://schemas.microsoft.com/office/drawing/2014/main" val="1088528527"/>
                    </a:ext>
                  </a:extLst>
                </a:gridCol>
                <a:gridCol w="1093754">
                  <a:extLst>
                    <a:ext uri="{9D8B030D-6E8A-4147-A177-3AD203B41FA5}">
                      <a16:colId xmlns:a16="http://schemas.microsoft.com/office/drawing/2014/main" val="3826785295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r>
                        <a:rPr lang="en-US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95484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M0 –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88426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M1 –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89808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M2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8490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M3 –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6462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M4 –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62282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M5 –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0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CD38-45B9-4152-9879-DD9E3A56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D060-B354-4158-8EF4-C89366CB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mechanical portion as you go. </a:t>
            </a:r>
          </a:p>
          <a:p>
            <a:pPr lvl="1"/>
            <a:r>
              <a:rPr lang="en-US" dirty="0"/>
              <a:t>Original chassis idea would not work</a:t>
            </a:r>
          </a:p>
          <a:p>
            <a:r>
              <a:rPr lang="en-US" dirty="0"/>
              <a:t>Remember the cube edges rotate.</a:t>
            </a:r>
          </a:p>
          <a:p>
            <a:pPr lvl="1"/>
            <a:r>
              <a:rPr lang="en-US" dirty="0"/>
              <a:t>This led to the adaptors I made to be too short.</a:t>
            </a:r>
          </a:p>
        </p:txBody>
      </p:sp>
    </p:spTree>
    <p:extLst>
      <p:ext uri="{BB962C8B-B14F-4D97-AF65-F5344CB8AC3E}">
        <p14:creationId xmlns:p14="http://schemas.microsoft.com/office/powerpoint/2010/main" val="386007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1175-EA2B-431E-A7CD-7F7C63F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250F-DA7F-4768-8322-C551BABB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and Faster Stepper Motors</a:t>
            </a:r>
          </a:p>
          <a:p>
            <a:pPr lvl="1"/>
            <a:r>
              <a:rPr lang="en-US" dirty="0"/>
              <a:t>I don’t need as fine of steps as the current motor gives me. A 1.8° per step would work just fine.</a:t>
            </a:r>
          </a:p>
          <a:p>
            <a:r>
              <a:rPr lang="en-US" dirty="0"/>
              <a:t>A metallic </a:t>
            </a:r>
            <a:r>
              <a:rPr lang="en-US" dirty="0" err="1"/>
              <a:t>chasis</a:t>
            </a:r>
            <a:r>
              <a:rPr lang="en-US" dirty="0"/>
              <a:t> in stead of a wooden one</a:t>
            </a:r>
          </a:p>
          <a:p>
            <a:pPr lvl="1"/>
            <a:r>
              <a:rPr lang="en-US" dirty="0"/>
              <a:t>This will give more precision and adjustability to the frame.</a:t>
            </a:r>
          </a:p>
          <a:p>
            <a:r>
              <a:rPr lang="en-US" dirty="0"/>
              <a:t>A longer, better made adapter, with set screw.</a:t>
            </a:r>
          </a:p>
          <a:p>
            <a:pPr lvl="1"/>
            <a:r>
              <a:rPr lang="en-US" dirty="0"/>
              <a:t>Using a press or solder fit did not work well in this implementation.</a:t>
            </a:r>
          </a:p>
          <a:p>
            <a:pPr lvl="1"/>
            <a:r>
              <a:rPr lang="en-US" dirty="0"/>
              <a:t>A proper slip fit and set screw would have worked best.</a:t>
            </a:r>
          </a:p>
        </p:txBody>
      </p:sp>
    </p:spTree>
    <p:extLst>
      <p:ext uri="{BB962C8B-B14F-4D97-AF65-F5344CB8AC3E}">
        <p14:creationId xmlns:p14="http://schemas.microsoft.com/office/powerpoint/2010/main" val="37985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77B3-C532-4D5C-B968-EBE978C7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02D5-3E80-4243-ADA4-7B7880C62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7EC7-0B52-4D90-86A7-BE0D45AD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633" y="304799"/>
            <a:ext cx="8610599" cy="1303867"/>
          </a:xfrm>
        </p:spPr>
        <p:txBody>
          <a:bodyPr/>
          <a:lstStyle/>
          <a:p>
            <a:r>
              <a:rPr lang="en-US" dirty="0"/>
              <a:t>Rubik’s cube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B415-CE97-4A53-8077-D4FECC28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768" y="1417220"/>
            <a:ext cx="3456432" cy="617320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9C23-CD08-4AA2-B638-92752E908D1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048086"/>
            <a:ext cx="3456432" cy="4170611"/>
          </a:xfrm>
        </p:spPr>
        <p:txBody>
          <a:bodyPr/>
          <a:lstStyle/>
          <a:p>
            <a:r>
              <a:rPr lang="en-US" dirty="0"/>
              <a:t>Cube Object</a:t>
            </a:r>
          </a:p>
          <a:p>
            <a:pPr lvl="1"/>
            <a:r>
              <a:rPr lang="en-US" dirty="0"/>
              <a:t>An Object made up of six Face Objects</a:t>
            </a:r>
          </a:p>
          <a:p>
            <a:pPr lvl="1"/>
            <a:r>
              <a:rPr lang="en-US" dirty="0"/>
              <a:t>rotate, </a:t>
            </a:r>
            <a:r>
              <a:rPr lang="en-US" dirty="0" err="1"/>
              <a:t>set_cell</a:t>
            </a:r>
            <a:r>
              <a:rPr lang="en-US" dirty="0"/>
              <a:t>, </a:t>
            </a:r>
            <a:r>
              <a:rPr lang="en-US" dirty="0" err="1"/>
              <a:t>get_cell</a:t>
            </a:r>
            <a:r>
              <a:rPr lang="en-US" dirty="0"/>
              <a:t>, and </a:t>
            </a:r>
            <a:r>
              <a:rPr lang="en-US" dirty="0" err="1"/>
              <a:t>cube_print</a:t>
            </a:r>
            <a:r>
              <a:rPr lang="en-US" dirty="0"/>
              <a:t> functions public</a:t>
            </a:r>
          </a:p>
          <a:p>
            <a:r>
              <a:rPr lang="en-US" dirty="0"/>
              <a:t>Face Object</a:t>
            </a:r>
          </a:p>
          <a:p>
            <a:pPr lvl="1"/>
            <a:r>
              <a:rPr lang="en-US" dirty="0"/>
              <a:t>No public functions</a:t>
            </a:r>
          </a:p>
          <a:p>
            <a:pPr lvl="1"/>
            <a:r>
              <a:rPr lang="en-US" dirty="0"/>
              <a:t>Made up of a Face color and eight cells</a:t>
            </a:r>
          </a:p>
          <a:p>
            <a:r>
              <a:rPr lang="en-US" dirty="0"/>
              <a:t>Cell is represented as an integer.</a:t>
            </a:r>
          </a:p>
          <a:p>
            <a:endParaRPr lang="en-US" dirty="0"/>
          </a:p>
          <a:p>
            <a:r>
              <a:rPr lang="en-US" dirty="0"/>
              <a:t>* Show code RubicksCube.py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9DC91-2F73-4101-BC6B-D0F4CC1A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6858" y="1421552"/>
            <a:ext cx="3456432" cy="626534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E988D9-137E-43FC-9A51-7EEC2BC7A7D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2048074"/>
            <a:ext cx="3456432" cy="4170611"/>
          </a:xfrm>
        </p:spPr>
        <p:txBody>
          <a:bodyPr/>
          <a:lstStyle/>
          <a:p>
            <a:r>
              <a:rPr lang="en-US" dirty="0"/>
              <a:t>Using simplified representations is  better than more complicated representations.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AF1B52-D420-45EF-A99D-B530A2D0F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1801" y="1421552"/>
            <a:ext cx="3456432" cy="626534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DBC8A5-481F-45B5-B6D4-76D888EDC82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2048074"/>
            <a:ext cx="3456432" cy="4170623"/>
          </a:xfrm>
        </p:spPr>
        <p:txBody>
          <a:bodyPr/>
          <a:lstStyle/>
          <a:p>
            <a:r>
              <a:rPr lang="en-US" dirty="0"/>
              <a:t>A better print function; The current implementation can be a little confusing.</a:t>
            </a:r>
          </a:p>
        </p:txBody>
      </p:sp>
    </p:spTree>
    <p:extLst>
      <p:ext uri="{BB962C8B-B14F-4D97-AF65-F5344CB8AC3E}">
        <p14:creationId xmlns:p14="http://schemas.microsoft.com/office/powerpoint/2010/main" val="368736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7EC7-0B52-4D90-86A7-BE0D45AD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633" y="304799"/>
            <a:ext cx="8610599" cy="1303867"/>
          </a:xfrm>
        </p:spPr>
        <p:txBody>
          <a:bodyPr/>
          <a:lstStyle/>
          <a:p>
            <a:r>
              <a:rPr lang="en-US" dirty="0"/>
              <a:t>motor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B415-CE97-4A53-8077-D4FECC28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768" y="1417220"/>
            <a:ext cx="3456432" cy="617320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9C23-CD08-4AA2-B638-92752E908D1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048086"/>
            <a:ext cx="3456432" cy="4170611"/>
          </a:xfrm>
        </p:spPr>
        <p:txBody>
          <a:bodyPr/>
          <a:lstStyle/>
          <a:p>
            <a:r>
              <a:rPr lang="en-US" dirty="0"/>
              <a:t>A step series in List() to represent stepper signal order.</a:t>
            </a:r>
          </a:p>
          <a:p>
            <a:r>
              <a:rPr lang="en-US" dirty="0"/>
              <a:t>Attaches to Raspberry Pi directly</a:t>
            </a:r>
          </a:p>
          <a:p>
            <a:r>
              <a:rPr lang="en-US" dirty="0"/>
              <a:t>User should only use </a:t>
            </a:r>
            <a:r>
              <a:rPr lang="en-US" dirty="0" err="1"/>
              <a:t>quarter_turn</a:t>
            </a:r>
            <a:r>
              <a:rPr lang="en-US" dirty="0"/>
              <a:t>(), but all class functions are available.</a:t>
            </a:r>
          </a:p>
          <a:p>
            <a:endParaRPr lang="en-US" dirty="0"/>
          </a:p>
          <a:p>
            <a:r>
              <a:rPr lang="en-US" dirty="0"/>
              <a:t>* Show code PIMotors.py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9DC91-2F73-4101-BC6B-D0F4CC1A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6858" y="1421552"/>
            <a:ext cx="3456432" cy="626534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E988D9-137E-43FC-9A51-7EEC2BC7A7D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2048074"/>
            <a:ext cx="3456432" cy="4170611"/>
          </a:xfrm>
        </p:spPr>
        <p:txBody>
          <a:bodyPr/>
          <a:lstStyle/>
          <a:p>
            <a:r>
              <a:rPr lang="en-US" dirty="0"/>
              <a:t>Check the step order required by the motor, Some have half-step (the ones I used) some have full-step.</a:t>
            </a:r>
          </a:p>
          <a:p>
            <a:r>
              <a:rPr lang="en-US" dirty="0"/>
              <a:t>Check the fastest update limit for motors in stead of finding these experimentally.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AF1B52-D420-45EF-A99D-B530A2D0F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1801" y="1421552"/>
            <a:ext cx="3456432" cy="626534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DBC8A5-481F-45B5-B6D4-76D888EDC82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2048074"/>
            <a:ext cx="3456432" cy="4170623"/>
          </a:xfrm>
        </p:spPr>
        <p:txBody>
          <a:bodyPr/>
          <a:lstStyle/>
          <a:p>
            <a:r>
              <a:rPr lang="en-US" dirty="0"/>
              <a:t>Add ability for in position to check if motor is where it is expected to be.</a:t>
            </a:r>
          </a:p>
        </p:txBody>
      </p:sp>
    </p:spTree>
    <p:extLst>
      <p:ext uri="{BB962C8B-B14F-4D97-AF65-F5344CB8AC3E}">
        <p14:creationId xmlns:p14="http://schemas.microsoft.com/office/powerpoint/2010/main" val="2796982107"/>
      </p:ext>
    </p:extLst>
  </p:cSld>
  <p:clrMapOvr>
    <a:masterClrMapping/>
  </p:clrMapOvr>
</p:sld>
</file>

<file path=ppt/theme/theme1.xml><?xml version="1.0" encoding="utf-8"?>
<a:theme xmlns:a="http://schemas.openxmlformats.org/drawingml/2006/main" name="RC_Master">
  <a:themeElements>
    <a:clrScheme name="Custom">
      <a:dk1>
        <a:srgbClr val="F2F2F2"/>
      </a:dk1>
      <a:lt1>
        <a:sysClr val="window" lastClr="FFFFFF"/>
      </a:lt1>
      <a:dk2>
        <a:srgbClr val="ECECEC"/>
      </a:dk2>
      <a:lt2>
        <a:srgbClr val="ECECEC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Master" id="{D5F5FC88-AA79-4438-99C7-53A593CA9D76}" vid="{112DC31E-7FF6-46EF-A5AB-7EE76E3B21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RC_Master</Template>
  <TotalTime>211</TotalTime>
  <Words>886</Words>
  <Application>Microsoft Office PowerPoint</Application>
  <PresentationFormat>Widescreen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RC_Master</vt:lpstr>
      <vt:lpstr>Rubik’s Cube solving machine</vt:lpstr>
      <vt:lpstr>Contents</vt:lpstr>
      <vt:lpstr>Mechanic Review</vt:lpstr>
      <vt:lpstr>Mechanim/schematic</vt:lpstr>
      <vt:lpstr>Lessons Learned</vt:lpstr>
      <vt:lpstr>Future</vt:lpstr>
      <vt:lpstr>Code review</vt:lpstr>
      <vt:lpstr>Rubik’s cube representation</vt:lpstr>
      <vt:lpstr>motor representation</vt:lpstr>
      <vt:lpstr>PowerPoint Presentation</vt:lpstr>
      <vt:lpstr>Solver</vt:lpstr>
      <vt:lpstr>Top cross</vt:lpstr>
      <vt:lpstr>Top Corner</vt:lpstr>
      <vt:lpstr>Second row</vt:lpstr>
      <vt:lpstr>bottom cross</vt:lpstr>
      <vt:lpstr>Finish cube</vt:lpstr>
      <vt:lpstr>Solver as a whole</vt:lpstr>
      <vt:lpstr>Operation</vt:lpstr>
      <vt:lpstr>Lessons Learned</vt:lpstr>
      <vt:lpstr>Future implementations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 solving machine</dc:title>
  <dc:creator>Colin Roskos</dc:creator>
  <cp:lastModifiedBy>Colin Roskos</cp:lastModifiedBy>
  <cp:revision>14</cp:revision>
  <dcterms:created xsi:type="dcterms:W3CDTF">2020-04-27T13:36:52Z</dcterms:created>
  <dcterms:modified xsi:type="dcterms:W3CDTF">2020-04-27T17:08:16Z</dcterms:modified>
</cp:coreProperties>
</file>