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3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477773"/>
            <a:ext cx="121158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0" b="0" i="0">
                <a:solidFill>
                  <a:srgbClr val="206E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0" b="0" i="0">
                <a:solidFill>
                  <a:srgbClr val="206E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0700" y="2756153"/>
            <a:ext cx="4834890" cy="4937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8386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04731" y="237743"/>
            <a:ext cx="3799331" cy="83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0" b="0" i="0">
                <a:solidFill>
                  <a:srgbClr val="206E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7669" y="99441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908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04731" y="237743"/>
            <a:ext cx="3799331" cy="8366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499866"/>
            <a:ext cx="12115800" cy="6763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0" b="0" i="0">
                <a:solidFill>
                  <a:srgbClr val="206E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2749372"/>
            <a:ext cx="12115800" cy="4741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7669" y="6140958"/>
            <a:ext cx="12192000" cy="1905"/>
          </a:xfrm>
          <a:custGeom>
            <a:avLst/>
            <a:gdLst/>
            <a:ahLst/>
            <a:cxnLst/>
            <a:rect l="l" t="t" r="r" b="b"/>
            <a:pathLst>
              <a:path w="12192000" h="1904">
                <a:moveTo>
                  <a:pt x="0" y="1524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4731" y="237743"/>
            <a:ext cx="3799331" cy="83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5166436"/>
            <a:ext cx="9253220" cy="3338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080"/>
              </a:lnSpc>
              <a:spcBef>
                <a:spcPts val="100"/>
              </a:spcBef>
            </a:pPr>
            <a:r>
              <a:rPr sz="5400" dirty="0">
                <a:solidFill>
                  <a:srgbClr val="A6AAA9"/>
                </a:solidFill>
              </a:rPr>
              <a:t>AGILE </a:t>
            </a:r>
            <a:r>
              <a:rPr sz="5400" spc="-5" dirty="0">
                <a:solidFill>
                  <a:srgbClr val="A6AAA9"/>
                </a:solidFill>
              </a:rPr>
              <a:t>A-Z </a:t>
            </a:r>
            <a:r>
              <a:rPr sz="5400" dirty="0">
                <a:solidFill>
                  <a:srgbClr val="A6AAA9"/>
                </a:solidFill>
              </a:rPr>
              <a:t>- CHAPTER</a:t>
            </a:r>
            <a:r>
              <a:rPr sz="5400" spc="-40" dirty="0">
                <a:solidFill>
                  <a:srgbClr val="A6AAA9"/>
                </a:solidFill>
              </a:rPr>
              <a:t> </a:t>
            </a:r>
            <a:r>
              <a:rPr sz="5400" dirty="0">
                <a:solidFill>
                  <a:srgbClr val="A6AAA9"/>
                </a:solidFill>
              </a:rPr>
              <a:t>1</a:t>
            </a:r>
            <a:endParaRPr sz="5400"/>
          </a:p>
          <a:p>
            <a:pPr marL="2863215" algn="ctr">
              <a:lnSpc>
                <a:spcPts val="20000"/>
              </a:lnSpc>
            </a:pPr>
            <a:r>
              <a:rPr spc="5" dirty="0">
                <a:solidFill>
                  <a:srgbClr val="1F6C9D"/>
                </a:solidFill>
              </a:rPr>
              <a:t>AGILE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499866"/>
            <a:ext cx="11787505" cy="6763384"/>
          </a:xfrm>
          <a:prstGeom prst="rect">
            <a:avLst/>
          </a:prstGeom>
        </p:spPr>
        <p:txBody>
          <a:bodyPr vert="horz" wrap="square" lIns="0" tIns="514350" rIns="0" bIns="0" rtlCol="0">
            <a:spAutoFit/>
          </a:bodyPr>
          <a:lstStyle/>
          <a:p>
            <a:pPr marL="12700" marR="5080">
              <a:lnSpc>
                <a:spcPts val="16319"/>
              </a:lnSpc>
              <a:spcBef>
                <a:spcPts val="4050"/>
              </a:spcBef>
            </a:pPr>
            <a:r>
              <a:rPr spc="5" dirty="0"/>
              <a:t>WHAT </a:t>
            </a:r>
            <a:r>
              <a:rPr dirty="0"/>
              <a:t>IS  AN AGILE  PROCESS?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11681"/>
            <a:ext cx="5788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AGILE</a:t>
            </a:r>
            <a:r>
              <a:rPr sz="4800" spc="-75" dirty="0">
                <a:solidFill>
                  <a:srgbClr val="1F6C9D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PROCESSES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6932" y="3868292"/>
            <a:ext cx="825373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>
              <a:lnSpc>
                <a:spcPct val="100000"/>
              </a:lnSpc>
              <a:spcBef>
                <a:spcPts val="95"/>
              </a:spcBef>
            </a:pPr>
            <a:r>
              <a:rPr sz="6400" spc="-5" dirty="0">
                <a:solidFill>
                  <a:srgbClr val="838686"/>
                </a:solidFill>
                <a:latin typeface="Arial"/>
                <a:cs typeface="Arial"/>
              </a:rPr>
              <a:t>Are you doing Agile, or  are </a:t>
            </a:r>
            <a:r>
              <a:rPr sz="6400" dirty="0">
                <a:solidFill>
                  <a:srgbClr val="838686"/>
                </a:solidFill>
                <a:latin typeface="Arial"/>
                <a:cs typeface="Arial"/>
              </a:rPr>
              <a:t>you </a:t>
            </a:r>
            <a:r>
              <a:rPr sz="6400" spc="-10" dirty="0">
                <a:solidFill>
                  <a:srgbClr val="838686"/>
                </a:solidFill>
                <a:latin typeface="Arial"/>
                <a:cs typeface="Arial"/>
              </a:rPr>
              <a:t>being </a:t>
            </a:r>
            <a:r>
              <a:rPr sz="6400" spc="-5" dirty="0">
                <a:solidFill>
                  <a:srgbClr val="838686"/>
                </a:solidFill>
                <a:latin typeface="Arial"/>
                <a:cs typeface="Arial"/>
              </a:rPr>
              <a:t>agile?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11681"/>
            <a:ext cx="10521315" cy="646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SCRUM AND</a:t>
            </a:r>
            <a:r>
              <a:rPr sz="4800" spc="-25" dirty="0">
                <a:solidFill>
                  <a:srgbClr val="1F6C9D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KANBAN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 marL="1595120" algn="ctr">
              <a:lnSpc>
                <a:spcPct val="100000"/>
              </a:lnSpc>
              <a:spcBef>
                <a:spcPts val="3300"/>
              </a:spcBef>
            </a:pPr>
            <a:r>
              <a:rPr sz="6400" spc="-5" dirty="0">
                <a:solidFill>
                  <a:srgbClr val="838686"/>
                </a:solidFill>
                <a:latin typeface="Arial"/>
                <a:cs typeface="Arial"/>
              </a:rPr>
              <a:t>Releasing software</a:t>
            </a:r>
            <a:r>
              <a:rPr sz="6400" spc="1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6400" spc="-5" dirty="0">
                <a:solidFill>
                  <a:srgbClr val="838686"/>
                </a:solidFill>
                <a:latin typeface="Arial"/>
                <a:cs typeface="Arial"/>
              </a:rPr>
              <a:t>early</a:t>
            </a:r>
            <a:endParaRPr sz="6400">
              <a:latin typeface="Arial"/>
              <a:cs typeface="Arial"/>
            </a:endParaRPr>
          </a:p>
          <a:p>
            <a:pPr marL="1594485" algn="ctr">
              <a:lnSpc>
                <a:spcPct val="100000"/>
              </a:lnSpc>
              <a:spcBef>
                <a:spcPts val="2400"/>
              </a:spcBef>
            </a:pPr>
            <a:r>
              <a:rPr sz="6400" spc="-5" dirty="0">
                <a:solidFill>
                  <a:srgbClr val="838686"/>
                </a:solidFill>
                <a:latin typeface="Arial"/>
                <a:cs typeface="Arial"/>
              </a:rPr>
              <a:t>+</a:t>
            </a:r>
            <a:endParaRPr sz="6400">
              <a:latin typeface="Arial"/>
              <a:cs typeface="Arial"/>
            </a:endParaRPr>
          </a:p>
          <a:p>
            <a:pPr marL="2012950" marR="408940" algn="ctr">
              <a:lnSpc>
                <a:spcPct val="100000"/>
              </a:lnSpc>
              <a:spcBef>
                <a:spcPts val="2405"/>
              </a:spcBef>
            </a:pPr>
            <a:r>
              <a:rPr sz="6400" spc="-5" dirty="0">
                <a:solidFill>
                  <a:srgbClr val="838686"/>
                </a:solidFill>
                <a:latin typeface="Arial"/>
                <a:cs typeface="Arial"/>
              </a:rPr>
              <a:t>Collaborative and </a:t>
            </a:r>
            <a:r>
              <a:rPr sz="6400" dirty="0">
                <a:solidFill>
                  <a:srgbClr val="838686"/>
                </a:solidFill>
                <a:latin typeface="Arial"/>
                <a:cs typeface="Arial"/>
              </a:rPr>
              <a:t>self-  </a:t>
            </a:r>
            <a:r>
              <a:rPr sz="6400" spc="-5" dirty="0">
                <a:solidFill>
                  <a:srgbClr val="838686"/>
                </a:solidFill>
                <a:latin typeface="Arial"/>
                <a:cs typeface="Arial"/>
              </a:rPr>
              <a:t>managed</a:t>
            </a:r>
            <a:r>
              <a:rPr sz="6400" spc="2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6400" spc="-5" dirty="0">
                <a:solidFill>
                  <a:srgbClr val="838686"/>
                </a:solidFill>
                <a:latin typeface="Arial"/>
                <a:cs typeface="Arial"/>
              </a:rPr>
              <a:t>teams.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11681"/>
            <a:ext cx="2261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SCRUM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0507" y="3352800"/>
            <a:ext cx="7950200" cy="488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11681"/>
            <a:ext cx="2261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SCRUM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462783"/>
            <a:ext cx="11176000" cy="515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2261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SCRUM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pc="-5" dirty="0"/>
              <a:t>Backlog of user</a:t>
            </a:r>
            <a:r>
              <a:rPr spc="-575" dirty="0"/>
              <a:t> </a:t>
            </a:r>
            <a:r>
              <a:rPr spc="-5" dirty="0"/>
              <a:t>stories</a:t>
            </a:r>
            <a:endParaRPr sz="35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</a:t>
            </a:r>
            <a:r>
              <a:rPr sz="3550" spc="-545" dirty="0">
                <a:solidFill>
                  <a:srgbClr val="1F6C9D"/>
                </a:solidFill>
                <a:latin typeface="Segoe UI Symbol"/>
                <a:cs typeface="Segoe UI Symbol"/>
              </a:rPr>
              <a:t> </a:t>
            </a:r>
            <a:r>
              <a:rPr spc="-5" dirty="0"/>
              <a:t>Planning</a:t>
            </a:r>
            <a:endParaRPr sz="35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</a:t>
            </a:r>
            <a:r>
              <a:rPr sz="3550" spc="-545" dirty="0">
                <a:solidFill>
                  <a:srgbClr val="1F6C9D"/>
                </a:solidFill>
                <a:latin typeface="Segoe UI Symbol"/>
                <a:cs typeface="Segoe UI Symbol"/>
              </a:rPr>
              <a:t> </a:t>
            </a:r>
            <a:r>
              <a:rPr spc="-5" dirty="0"/>
              <a:t>Sprint</a:t>
            </a:r>
            <a:endParaRPr sz="35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pc="-5" dirty="0"/>
              <a:t>Daily</a:t>
            </a:r>
            <a:r>
              <a:rPr spc="-565" dirty="0"/>
              <a:t> </a:t>
            </a:r>
            <a:r>
              <a:rPr spc="-5" dirty="0"/>
              <a:t>Standup</a:t>
            </a:r>
            <a:endParaRPr sz="35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</a:t>
            </a:r>
            <a:r>
              <a:rPr sz="3550" spc="-545" dirty="0">
                <a:solidFill>
                  <a:srgbClr val="1F6C9D"/>
                </a:solidFill>
                <a:latin typeface="Segoe UI Symbol"/>
                <a:cs typeface="Segoe UI Symbol"/>
              </a:rPr>
              <a:t> </a:t>
            </a:r>
            <a:r>
              <a:rPr spc="-5" dirty="0"/>
              <a:t>Review</a:t>
            </a:r>
            <a:endParaRPr sz="35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</a:t>
            </a:r>
            <a:r>
              <a:rPr sz="3550" spc="-545" dirty="0">
                <a:solidFill>
                  <a:srgbClr val="1F6C9D"/>
                </a:solidFill>
                <a:latin typeface="Segoe UI Symbol"/>
                <a:cs typeface="Segoe UI Symbol"/>
              </a:rPr>
              <a:t> </a:t>
            </a:r>
            <a:r>
              <a:rPr spc="-5" dirty="0"/>
              <a:t>Retrospective</a:t>
            </a:r>
            <a:endParaRPr sz="355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661" y="2797810"/>
            <a:ext cx="3491229" cy="31908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Product</a:t>
            </a:r>
            <a:r>
              <a:rPr sz="3400" spc="-57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Owner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Scrum</a:t>
            </a:r>
            <a:r>
              <a:rPr sz="3400" spc="-56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Master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Team</a:t>
            </a:r>
            <a:r>
              <a:rPr sz="3400" spc="-61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Members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</a:t>
            </a:r>
            <a:r>
              <a:rPr sz="3550" spc="-555" dirty="0">
                <a:solidFill>
                  <a:srgbClr val="1F6C9D"/>
                </a:solidFill>
                <a:latin typeface="Segoe UI Symbol"/>
                <a:cs typeface="Segoe UI Symbo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Stakeholders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</a:rPr>
              <a:t>AGILE </a:t>
            </a:r>
            <a:r>
              <a:rPr sz="2400" spc="80" dirty="0">
                <a:solidFill>
                  <a:srgbClr val="838686"/>
                </a:solidFill>
              </a:rPr>
              <a:t>A-Z </a:t>
            </a:r>
            <a:r>
              <a:rPr sz="2400" spc="90" dirty="0">
                <a:solidFill>
                  <a:srgbClr val="838686"/>
                </a:solidFill>
              </a:rPr>
              <a:t>CHAPTER </a:t>
            </a:r>
            <a:r>
              <a:rPr sz="2400" spc="55" dirty="0">
                <a:solidFill>
                  <a:srgbClr val="838686"/>
                </a:solidFill>
              </a:rPr>
              <a:t>1:</a:t>
            </a:r>
            <a:r>
              <a:rPr sz="2400" spc="650" dirty="0">
                <a:solidFill>
                  <a:srgbClr val="838686"/>
                </a:solidFill>
              </a:rPr>
              <a:t> </a:t>
            </a:r>
            <a:r>
              <a:rPr sz="2400" spc="90" dirty="0">
                <a:solidFill>
                  <a:srgbClr val="838686"/>
                </a:solidFill>
              </a:rPr>
              <a:t>AGILE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411681"/>
            <a:ext cx="253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KANBAN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144" y="3043427"/>
            <a:ext cx="9963912" cy="550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73897" y="2583560"/>
            <a:ext cx="3231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38686"/>
                </a:solidFill>
                <a:latin typeface="Arial"/>
                <a:cs typeface="Arial"/>
              </a:rPr>
              <a:t>Lean Software</a:t>
            </a:r>
            <a:r>
              <a:rPr sz="2000" spc="-10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8686"/>
                </a:solidFill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253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KANBAN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44500" y="2749372"/>
            <a:ext cx="11428730" cy="2315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Transparency by visualizing what you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are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doing right</a:t>
            </a:r>
            <a:r>
              <a:rPr sz="3400" spc="-459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now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Keep Work In Progress at a</a:t>
            </a:r>
            <a:r>
              <a:rPr sz="3400" spc="-49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minimum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Optimized</a:t>
            </a:r>
            <a:r>
              <a:rPr sz="3400" spc="-56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838686"/>
                </a:solidFill>
                <a:latin typeface="Arial"/>
                <a:cs typeface="Arial"/>
              </a:rPr>
              <a:t>flow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253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KANBAN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20700" y="2756153"/>
            <a:ext cx="5027930" cy="4064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No prescribed</a:t>
            </a:r>
            <a:r>
              <a:rPr sz="3400" spc="-5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roles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Continuous</a:t>
            </a:r>
            <a:r>
              <a:rPr sz="3400" spc="-54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Delivery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Single Piece</a:t>
            </a:r>
            <a:r>
              <a:rPr sz="3400" spc="-57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Flow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Can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change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at any</a:t>
            </a:r>
            <a:r>
              <a:rPr sz="3400" spc="-56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time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Cycle</a:t>
            </a:r>
            <a:r>
              <a:rPr sz="3400" spc="-56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time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5961" y="2756153"/>
            <a:ext cx="4839970" cy="4064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Scrum master, PO</a:t>
            </a:r>
            <a:r>
              <a:rPr sz="3400" spc="-54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etc.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Time boxed</a:t>
            </a:r>
            <a:r>
              <a:rPr sz="3400" spc="-56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sprints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Sprint</a:t>
            </a:r>
            <a:r>
              <a:rPr sz="3400" spc="-55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backlog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No changes</a:t>
            </a:r>
            <a:r>
              <a:rPr sz="3400" spc="-58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mid-sprint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</a:t>
            </a:r>
            <a:r>
              <a:rPr sz="3550" spc="-545" dirty="0">
                <a:solidFill>
                  <a:srgbClr val="1F6C9D"/>
                </a:solidFill>
                <a:latin typeface="Segoe UI Symbol"/>
                <a:cs typeface="Segoe UI Symbo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Velocity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3391" y="4241291"/>
            <a:ext cx="1397635" cy="1271270"/>
          </a:xfrm>
          <a:custGeom>
            <a:avLst/>
            <a:gdLst/>
            <a:ahLst/>
            <a:cxnLst/>
            <a:rect l="l" t="t" r="r" b="b"/>
            <a:pathLst>
              <a:path w="1397634" h="1271270">
                <a:moveTo>
                  <a:pt x="559308" y="0"/>
                </a:moveTo>
                <a:lnTo>
                  <a:pt x="0" y="635508"/>
                </a:lnTo>
                <a:lnTo>
                  <a:pt x="559308" y="1271016"/>
                </a:lnTo>
                <a:lnTo>
                  <a:pt x="559308" y="838835"/>
                </a:lnTo>
                <a:lnTo>
                  <a:pt x="1218560" y="838835"/>
                </a:lnTo>
                <a:lnTo>
                  <a:pt x="1397508" y="635508"/>
                </a:lnTo>
                <a:lnTo>
                  <a:pt x="1218560" y="432181"/>
                </a:lnTo>
                <a:lnTo>
                  <a:pt x="559308" y="432181"/>
                </a:lnTo>
                <a:lnTo>
                  <a:pt x="559308" y="0"/>
                </a:lnTo>
                <a:close/>
              </a:path>
              <a:path w="1397634" h="1271270">
                <a:moveTo>
                  <a:pt x="1218560" y="838835"/>
                </a:moveTo>
                <a:lnTo>
                  <a:pt x="838200" y="838835"/>
                </a:lnTo>
                <a:lnTo>
                  <a:pt x="838200" y="1271016"/>
                </a:lnTo>
                <a:lnTo>
                  <a:pt x="1218560" y="838835"/>
                </a:lnTo>
                <a:close/>
              </a:path>
              <a:path w="1397634" h="1271270">
                <a:moveTo>
                  <a:pt x="838200" y="0"/>
                </a:moveTo>
                <a:lnTo>
                  <a:pt x="838200" y="432181"/>
                </a:lnTo>
                <a:lnTo>
                  <a:pt x="1218560" y="432181"/>
                </a:lnTo>
                <a:lnTo>
                  <a:pt x="838200" y="0"/>
                </a:lnTo>
                <a:close/>
              </a:path>
            </a:pathLst>
          </a:custGeom>
          <a:solidFill>
            <a:srgbClr val="1F6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7861" y="1411681"/>
            <a:ext cx="2261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SCRUM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0" rIns="0" bIns="0" rtlCol="0">
            <a:spAutoFit/>
          </a:bodyPr>
          <a:lstStyle/>
          <a:p>
            <a:pPr marL="12700" marR="5080">
              <a:lnSpc>
                <a:spcPts val="16319"/>
              </a:lnSpc>
              <a:spcBef>
                <a:spcPts val="4050"/>
              </a:spcBef>
            </a:pPr>
            <a:r>
              <a:rPr spc="5" dirty="0"/>
              <a:t>WHAT </a:t>
            </a:r>
            <a:r>
              <a:rPr dirty="0"/>
              <a:t>DO</a:t>
            </a:r>
            <a:r>
              <a:rPr spc="-95" dirty="0"/>
              <a:t> </a:t>
            </a:r>
            <a:r>
              <a:rPr dirty="0"/>
              <a:t>I  TAKE  </a:t>
            </a:r>
            <a:r>
              <a:rPr spc="5" dirty="0"/>
              <a:t>HOME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7882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PRACTICAL</a:t>
            </a:r>
            <a:r>
              <a:rPr sz="4800" spc="-55" dirty="0">
                <a:solidFill>
                  <a:srgbClr val="1F6C9D"/>
                </a:solidFill>
              </a:rPr>
              <a:t> </a:t>
            </a:r>
            <a:r>
              <a:rPr sz="4800" spc="-5" dirty="0">
                <a:solidFill>
                  <a:srgbClr val="1F6C9D"/>
                </a:solidFill>
              </a:rPr>
              <a:t>INFORMATION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44500" y="2749372"/>
            <a:ext cx="5865495" cy="2315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New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Location and</a:t>
            </a:r>
            <a:r>
              <a:rPr sz="3400" spc="-57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Sponsors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A-Z</a:t>
            </a:r>
            <a:r>
              <a:rPr sz="3400" spc="-5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Chapters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Certificate of</a:t>
            </a:r>
            <a:r>
              <a:rPr sz="3400" spc="-53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Participation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4870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WHAT IS</a:t>
            </a:r>
            <a:r>
              <a:rPr sz="4800" spc="-70" dirty="0">
                <a:solidFill>
                  <a:srgbClr val="1F6C9D"/>
                </a:solidFill>
              </a:rPr>
              <a:t> </a:t>
            </a:r>
            <a:r>
              <a:rPr sz="4800" spc="-5" dirty="0">
                <a:solidFill>
                  <a:srgbClr val="1F6C9D"/>
                </a:solidFill>
              </a:rPr>
              <a:t>AGILE?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44500" y="2749372"/>
            <a:ext cx="11744960" cy="47415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7200" marR="955675" indent="-445134">
              <a:lnSpc>
                <a:spcPts val="4079"/>
              </a:lnSpc>
              <a:spcBef>
                <a:spcPts val="400"/>
              </a:spcBef>
            </a:pPr>
            <a:r>
              <a:rPr sz="3550" spc="85" dirty="0">
                <a:solidFill>
                  <a:srgbClr val="1F6C9D"/>
                </a:solidFill>
                <a:latin typeface="Segoe UI Symbol"/>
                <a:cs typeface="Segoe UI Symbol"/>
              </a:rPr>
              <a:t>▸</a:t>
            </a:r>
            <a:r>
              <a:rPr sz="3400" spc="85" dirty="0">
                <a:solidFill>
                  <a:srgbClr val="838686"/>
                </a:solidFill>
                <a:latin typeface="Arial"/>
                <a:cs typeface="Arial"/>
              </a:rPr>
              <a:t>It’s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not a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process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- It’s a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mindset and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a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general way of 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working</a:t>
            </a:r>
            <a:endParaRPr sz="3400">
              <a:latin typeface="Arial"/>
              <a:cs typeface="Arial"/>
            </a:endParaRPr>
          </a:p>
          <a:p>
            <a:pPr marL="457200" marR="224154" indent="-445134">
              <a:lnSpc>
                <a:spcPts val="4079"/>
              </a:lnSpc>
              <a:spcBef>
                <a:spcPts val="280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Frequent deliveries, enabling a strong and quick</a:t>
            </a:r>
            <a:r>
              <a:rPr sz="3400" spc="-49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feedback  loop is key to be truly</a:t>
            </a:r>
            <a:r>
              <a:rPr sz="3400" spc="3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Be transparent - Why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are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you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doing what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you’re</a:t>
            </a:r>
            <a:r>
              <a:rPr sz="3400" spc="-37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doing</a:t>
            </a:r>
            <a:endParaRPr sz="3400">
              <a:latin typeface="Arial"/>
              <a:cs typeface="Arial"/>
            </a:endParaRPr>
          </a:p>
          <a:p>
            <a:pPr marL="457200" marR="5080" indent="-445134">
              <a:lnSpc>
                <a:spcPts val="4079"/>
              </a:lnSpc>
              <a:spcBef>
                <a:spcPts val="29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SCRUM and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KANBAN are tools and processes that </a:t>
            </a:r>
            <a:r>
              <a:rPr sz="3400" i="1" spc="-5" dirty="0">
                <a:solidFill>
                  <a:srgbClr val="838686"/>
                </a:solidFill>
                <a:latin typeface="Arial"/>
                <a:cs typeface="Arial"/>
              </a:rPr>
              <a:t>can</a:t>
            </a:r>
            <a:r>
              <a:rPr sz="3400" i="1" spc="-409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838686"/>
                </a:solidFill>
                <a:latin typeface="Arial"/>
                <a:cs typeface="Arial"/>
              </a:rPr>
              <a:t>be 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followed to become agile as long as it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adds</a:t>
            </a:r>
            <a:r>
              <a:rPr sz="3400" spc="4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value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11681"/>
            <a:ext cx="4735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THE</a:t>
            </a:r>
            <a:r>
              <a:rPr sz="4800" spc="-80" dirty="0">
                <a:solidFill>
                  <a:srgbClr val="1F6C9D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1F6C9D"/>
                </a:solidFill>
                <a:latin typeface="Arial"/>
                <a:cs typeface="Arial"/>
              </a:rPr>
              <a:t>CHAPTERS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6016" y="1982723"/>
            <a:ext cx="6653783" cy="7223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9884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CERTIFICATE OF</a:t>
            </a:r>
            <a:r>
              <a:rPr sz="4800" spc="-80" dirty="0">
                <a:solidFill>
                  <a:srgbClr val="1F6C9D"/>
                </a:solidFill>
              </a:rPr>
              <a:t> </a:t>
            </a:r>
            <a:r>
              <a:rPr sz="4800" dirty="0">
                <a:solidFill>
                  <a:srgbClr val="1F6C9D"/>
                </a:solidFill>
              </a:rPr>
              <a:t>PARTICIPATION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444500" y="2749372"/>
            <a:ext cx="4333875" cy="568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GOLD: 5-6</a:t>
            </a:r>
            <a:r>
              <a:rPr sz="3400" spc="-58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Meetups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508" y="3638550"/>
            <a:ext cx="866076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5930" algn="l"/>
              </a:tabLst>
            </a:pPr>
            <a:r>
              <a:rPr sz="1850" spc="25" dirty="0">
                <a:solidFill>
                  <a:srgbClr val="1F6C9D"/>
                </a:solidFill>
                <a:latin typeface="Segoe UI Symbol"/>
                <a:cs typeface="Segoe UI Symbol"/>
              </a:rPr>
              <a:t>▸	</a:t>
            </a:r>
            <a:r>
              <a:rPr sz="1800" spc="-5" dirty="0">
                <a:solidFill>
                  <a:srgbClr val="838686"/>
                </a:solidFill>
                <a:latin typeface="Arial"/>
                <a:cs typeface="Arial"/>
              </a:rPr>
              <a:t>Will be handed over </a:t>
            </a:r>
            <a:r>
              <a:rPr sz="1800" dirty="0">
                <a:solidFill>
                  <a:srgbClr val="838686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838686"/>
                </a:solidFill>
                <a:latin typeface="Arial"/>
                <a:cs typeface="Arial"/>
              </a:rPr>
              <a:t>Lean and Agile </a:t>
            </a:r>
            <a:r>
              <a:rPr sz="1800" dirty="0">
                <a:solidFill>
                  <a:srgbClr val="838686"/>
                </a:solidFill>
                <a:latin typeface="Arial"/>
                <a:cs typeface="Arial"/>
              </a:rPr>
              <a:t>ME Summit </a:t>
            </a:r>
            <a:r>
              <a:rPr sz="1800" spc="-5" dirty="0">
                <a:solidFill>
                  <a:srgbClr val="838686"/>
                </a:solidFill>
                <a:latin typeface="Arial"/>
                <a:cs typeface="Arial"/>
              </a:rPr>
              <a:t>2018 conference in</a:t>
            </a:r>
            <a:r>
              <a:rPr sz="1800" spc="9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38686"/>
                </a:solidFill>
                <a:latin typeface="Arial"/>
                <a:cs typeface="Arial"/>
              </a:rPr>
              <a:t>March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252721"/>
            <a:ext cx="4954270" cy="1443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SILVER: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3-4</a:t>
            </a:r>
            <a:r>
              <a:rPr sz="3400" spc="-56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Meetups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BRONCE: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1-2</a:t>
            </a:r>
            <a:r>
              <a:rPr sz="3400" spc="-59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Meetups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5778" y="7809356"/>
            <a:ext cx="4870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6C9D"/>
                </a:solidFill>
                <a:latin typeface="Arial"/>
                <a:cs typeface="Arial"/>
              </a:rPr>
              <a:t>Remember to fill in the participation</a:t>
            </a:r>
            <a:r>
              <a:rPr sz="2000" b="1" spc="-195" dirty="0">
                <a:solidFill>
                  <a:srgbClr val="1F6C9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F6C9D"/>
                </a:solidFill>
                <a:latin typeface="Arial"/>
                <a:cs typeface="Arial"/>
              </a:rPr>
              <a:t>list!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5278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TODAYS</a:t>
            </a:r>
            <a:r>
              <a:rPr sz="4800" spc="-75" dirty="0">
                <a:solidFill>
                  <a:srgbClr val="1F6C9D"/>
                </a:solidFill>
              </a:rPr>
              <a:t> </a:t>
            </a:r>
            <a:r>
              <a:rPr sz="4800" dirty="0">
                <a:solidFill>
                  <a:srgbClr val="1F6C9D"/>
                </a:solidFill>
              </a:rPr>
              <a:t>AGENDA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44500" y="2749372"/>
            <a:ext cx="3995420" cy="2315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What is</a:t>
            </a:r>
            <a:r>
              <a:rPr sz="3400" spc="-54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Agile?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The Value of</a:t>
            </a:r>
            <a:r>
              <a:rPr sz="3400" spc="-61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r>
              <a:rPr sz="3400" spc="-59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Processes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0" rIns="0" bIns="0" rtlCol="0">
            <a:spAutoFit/>
          </a:bodyPr>
          <a:lstStyle/>
          <a:p>
            <a:pPr marL="12700" marR="5080">
              <a:lnSpc>
                <a:spcPts val="16319"/>
              </a:lnSpc>
              <a:spcBef>
                <a:spcPts val="4050"/>
              </a:spcBef>
            </a:pPr>
            <a:r>
              <a:rPr spc="5" dirty="0"/>
              <a:t>WHAT </a:t>
            </a:r>
            <a:r>
              <a:rPr dirty="0"/>
              <a:t>IS  AGILE</a:t>
            </a:r>
            <a:r>
              <a:rPr spc="-75" dirty="0"/>
              <a:t> </a:t>
            </a:r>
            <a:r>
              <a:rPr spc="5" dirty="0"/>
              <a:t>TO  </a:t>
            </a:r>
            <a:r>
              <a:rPr dirty="0"/>
              <a:t>YOU?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6937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THE </a:t>
            </a:r>
            <a:r>
              <a:rPr sz="4800" spc="-5" dirty="0">
                <a:solidFill>
                  <a:srgbClr val="1F6C9D"/>
                </a:solidFill>
              </a:rPr>
              <a:t>AGILE</a:t>
            </a:r>
            <a:r>
              <a:rPr sz="4800" spc="-20" dirty="0">
                <a:solidFill>
                  <a:srgbClr val="1F6C9D"/>
                </a:solidFill>
              </a:rPr>
              <a:t> </a:t>
            </a:r>
            <a:r>
              <a:rPr sz="4800" spc="-5" dirty="0">
                <a:solidFill>
                  <a:srgbClr val="1F6C9D"/>
                </a:solidFill>
              </a:rPr>
              <a:t>MANIFESTO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44500" y="2749372"/>
            <a:ext cx="10761345" cy="3190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Individuals and interactions over processes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and</a:t>
            </a:r>
            <a:r>
              <a:rPr sz="3400" spc="-45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tools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Working software over comprehensive</a:t>
            </a:r>
            <a:r>
              <a:rPr sz="3400" spc="-47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documentation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Customer collaboration over contract</a:t>
            </a:r>
            <a:r>
              <a:rPr sz="3400" spc="-49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negotiation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Responding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to change over following a</a:t>
            </a:r>
            <a:r>
              <a:rPr sz="3400" spc="-50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plan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9723" y="7626477"/>
            <a:ext cx="5229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5080" indent="-2819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38686"/>
                </a:solidFill>
                <a:latin typeface="Arial"/>
                <a:cs typeface="Arial"/>
              </a:rPr>
              <a:t>That is, while there is value in </a:t>
            </a:r>
            <a:r>
              <a:rPr sz="2000" spc="-5" dirty="0">
                <a:solidFill>
                  <a:srgbClr val="838686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838686"/>
                </a:solidFill>
                <a:latin typeface="Arial"/>
                <a:cs typeface="Arial"/>
              </a:rPr>
              <a:t>items on</a:t>
            </a:r>
            <a:r>
              <a:rPr sz="2000" spc="-145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8686"/>
                </a:solidFill>
                <a:latin typeface="Arial"/>
                <a:cs typeface="Arial"/>
              </a:rPr>
              <a:t>the  right, we value the items on the left</a:t>
            </a:r>
            <a:r>
              <a:rPr sz="2000" spc="-16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8686"/>
                </a:solidFill>
                <a:latin typeface="Arial"/>
                <a:cs typeface="Arial"/>
              </a:rPr>
              <a:t>more.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905" rIns="0" bIns="0" rtlCol="0">
            <a:spAutoFit/>
          </a:bodyPr>
          <a:lstStyle/>
          <a:p>
            <a:pPr marL="12700" marR="5080">
              <a:lnSpc>
                <a:spcPct val="80100"/>
              </a:lnSpc>
              <a:spcBef>
                <a:spcPts val="4015"/>
              </a:spcBef>
            </a:pPr>
            <a:r>
              <a:rPr sz="16300" spc="15" dirty="0"/>
              <a:t>WHY DO  YOU</a:t>
            </a:r>
            <a:r>
              <a:rPr sz="16300" spc="-85" dirty="0"/>
              <a:t> </a:t>
            </a:r>
            <a:r>
              <a:rPr sz="16300" spc="15" dirty="0"/>
              <a:t>WANT  TO</a:t>
            </a:r>
            <a:r>
              <a:rPr sz="16300" spc="-5" dirty="0"/>
              <a:t> </a:t>
            </a:r>
            <a:r>
              <a:rPr sz="16300" spc="10" dirty="0"/>
              <a:t>BE</a:t>
            </a:r>
            <a:endParaRPr sz="16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7773"/>
            <a:ext cx="473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 </a:t>
            </a:r>
            <a:r>
              <a:rPr sz="2400" spc="80" dirty="0">
                <a:solidFill>
                  <a:srgbClr val="838686"/>
                </a:solidFill>
                <a:latin typeface="Arial"/>
                <a:cs typeface="Arial"/>
              </a:rPr>
              <a:t>A-Z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CHAPTER </a:t>
            </a:r>
            <a:r>
              <a:rPr sz="2400" spc="55" dirty="0">
                <a:solidFill>
                  <a:srgbClr val="838686"/>
                </a:solidFill>
                <a:latin typeface="Arial"/>
                <a:cs typeface="Arial"/>
              </a:rPr>
              <a:t>1:</a:t>
            </a:r>
            <a:r>
              <a:rPr sz="2400" spc="65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838686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11681"/>
            <a:ext cx="63969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F6C9D"/>
                </a:solidFill>
              </a:rPr>
              <a:t>THE VALUE </a:t>
            </a:r>
            <a:r>
              <a:rPr sz="4800" spc="-10" dirty="0">
                <a:solidFill>
                  <a:srgbClr val="1F6C9D"/>
                </a:solidFill>
              </a:rPr>
              <a:t>OF</a:t>
            </a:r>
            <a:r>
              <a:rPr sz="4800" spc="-65" dirty="0">
                <a:solidFill>
                  <a:srgbClr val="1F6C9D"/>
                </a:solidFill>
              </a:rPr>
              <a:t> </a:t>
            </a:r>
            <a:r>
              <a:rPr sz="4800" dirty="0">
                <a:solidFill>
                  <a:srgbClr val="1F6C9D"/>
                </a:solidFill>
              </a:rPr>
              <a:t>AGILE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44500" y="2749372"/>
            <a:ext cx="11480165" cy="144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The ability to inspect and </a:t>
            </a:r>
            <a:r>
              <a:rPr sz="3400" spc="-10" dirty="0">
                <a:solidFill>
                  <a:srgbClr val="838686"/>
                </a:solidFill>
                <a:latin typeface="Arial"/>
                <a:cs typeface="Arial"/>
              </a:rPr>
              <a:t>adapt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in an ever changing</a:t>
            </a:r>
            <a:r>
              <a:rPr sz="3400" spc="-434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world</a:t>
            </a:r>
            <a:endParaRPr sz="34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620"/>
              </a:spcBef>
            </a:pPr>
            <a:r>
              <a:rPr sz="3550" spc="10" dirty="0">
                <a:solidFill>
                  <a:srgbClr val="1F6C9D"/>
                </a:solidFill>
                <a:latin typeface="Segoe UI Symbol"/>
                <a:cs typeface="Segoe UI Symbol"/>
              </a:rPr>
              <a:t>▸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But how does Agile help you </a:t>
            </a:r>
            <a:r>
              <a:rPr sz="3400" dirty="0">
                <a:solidFill>
                  <a:srgbClr val="838686"/>
                </a:solidFill>
                <a:latin typeface="Arial"/>
                <a:cs typeface="Arial"/>
              </a:rPr>
              <a:t>with</a:t>
            </a:r>
            <a:r>
              <a:rPr sz="3400" spc="-530" dirty="0">
                <a:solidFill>
                  <a:srgbClr val="838686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838686"/>
                </a:solidFill>
                <a:latin typeface="Arial"/>
                <a:cs typeface="Arial"/>
              </a:rPr>
              <a:t>that?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</Words>
  <Application>Microsoft Office PowerPoint</Application>
  <PresentationFormat>Custom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 Symbol</vt:lpstr>
      <vt:lpstr>Times New Roman</vt:lpstr>
      <vt:lpstr>Office Theme</vt:lpstr>
      <vt:lpstr>AGILE A-Z - CHAPTER 1 AGILE</vt:lpstr>
      <vt:lpstr>PRACTICAL INFORMATION</vt:lpstr>
      <vt:lpstr>PowerPoint Presentation</vt:lpstr>
      <vt:lpstr>CERTIFICATE OF PARTICIPATION</vt:lpstr>
      <vt:lpstr>TODAYS AGENDA</vt:lpstr>
      <vt:lpstr>WHAT IS  AGILE TO  YOU?</vt:lpstr>
      <vt:lpstr>THE AGILE MANIFESTO</vt:lpstr>
      <vt:lpstr>WHY DO  YOU WANT  TO BE</vt:lpstr>
      <vt:lpstr>THE VALUE OF AGILE</vt:lpstr>
      <vt:lpstr>WHAT IS  AN AGILE  PROCESS?</vt:lpstr>
      <vt:lpstr>PowerPoint Presentation</vt:lpstr>
      <vt:lpstr>PowerPoint Presentation</vt:lpstr>
      <vt:lpstr>PowerPoint Presentation</vt:lpstr>
      <vt:lpstr>PowerPoint Presentation</vt:lpstr>
      <vt:lpstr>SCRUM</vt:lpstr>
      <vt:lpstr>AGILE A-Z CHAPTER 1: AGILE</vt:lpstr>
      <vt:lpstr>KANBAN</vt:lpstr>
      <vt:lpstr>KANBAN</vt:lpstr>
      <vt:lpstr>WHAT DO I  TAKE  HOME</vt:lpstr>
      <vt:lpstr>WHAT IS AGILE?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A-Z - CHAPTER 1 AGILE</dc:title>
  <cp:lastModifiedBy>Colin Wilcox</cp:lastModifiedBy>
  <cp:revision>1</cp:revision>
  <dcterms:created xsi:type="dcterms:W3CDTF">2020-02-12T09:41:46Z</dcterms:created>
  <dcterms:modified xsi:type="dcterms:W3CDTF">2020-02-12T09:42:58Z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2020-02-12T00:00:00Z</vt:filetime>
  </property>
</Properties>
</file>