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
  </p:notesMasterIdLst>
  <p:sldIdLst>
    <p:sldId id="257" r:id="rId2"/>
    <p:sldId id="269" r:id="rId3"/>
    <p:sldId id="271" r:id="rId4"/>
    <p:sldId id="272" r:id="rId5"/>
    <p:sldId id="273" r:id="rId6"/>
    <p:sldId id="279" r:id="rId7"/>
    <p:sldId id="280" r:id="rId8"/>
    <p:sldId id="282" r:id="rId9"/>
    <p:sldId id="284" r:id="rId10"/>
    <p:sldId id="292" r:id="rId11"/>
    <p:sldId id="286" r:id="rId12"/>
    <p:sldId id="287" r:id="rId13"/>
    <p:sldId id="288" r:id="rId14"/>
    <p:sldId id="289" r:id="rId15"/>
    <p:sldId id="29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9" autoAdjust="0"/>
    <p:restoredTop sz="86323" autoAdjust="0"/>
  </p:normalViewPr>
  <p:slideViewPr>
    <p:cSldViewPr>
      <p:cViewPr varScale="1">
        <p:scale>
          <a:sx n="63" d="100"/>
          <a:sy n="63" d="100"/>
        </p:scale>
        <p:origin x="-822"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C77839-B22F-4545-94CD-C6290B654EF8}" type="datetimeFigureOut">
              <a:rPr lang="en-GB" smtClean="0"/>
              <a:t>03/12/2012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AC927-A986-48F6-9AA8-4F41CA1E6D7B}" type="slidenum">
              <a:rPr lang="en-GB" smtClean="0"/>
              <a:t>‹#›</a:t>
            </a:fld>
            <a:endParaRPr lang="en-GB"/>
          </a:p>
        </p:txBody>
      </p:sp>
    </p:spTree>
    <p:extLst>
      <p:ext uri="{BB962C8B-B14F-4D97-AF65-F5344CB8AC3E}">
        <p14:creationId xmlns:p14="http://schemas.microsoft.com/office/powerpoint/2010/main" val="2133542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As we have already mentioned Android is a stack based system, divided into several key layers.</a:t>
            </a:r>
          </a:p>
          <a:p>
            <a:endParaRPr lang="en-GB" dirty="0"/>
          </a:p>
        </p:txBody>
      </p:sp>
      <p:sp>
        <p:nvSpPr>
          <p:cNvPr id="4" name="Slide Number Placeholder 3"/>
          <p:cNvSpPr>
            <a:spLocks noGrp="1"/>
          </p:cNvSpPr>
          <p:nvPr>
            <p:ph type="sldNum" sz="quarter" idx="10"/>
          </p:nvPr>
        </p:nvSpPr>
        <p:spPr/>
        <p:txBody>
          <a:bodyPr/>
          <a:lstStyle/>
          <a:p>
            <a:fld id="{6E5AC927-A986-48F6-9AA8-4F41CA1E6D7B}" type="slidenum">
              <a:rPr lang="en-GB" smtClean="0"/>
              <a:t>7</a:t>
            </a:fld>
            <a:endParaRPr lang="en-GB"/>
          </a:p>
        </p:txBody>
      </p:sp>
    </p:spTree>
    <p:extLst>
      <p:ext uri="{BB962C8B-B14F-4D97-AF65-F5344CB8AC3E}">
        <p14:creationId xmlns:p14="http://schemas.microsoft.com/office/powerpoint/2010/main" val="2359405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5AC927-A986-48F6-9AA8-4F41CA1E6D7B}" type="slidenum">
              <a:rPr lang="en-GB" smtClean="0"/>
              <a:t>14</a:t>
            </a:fld>
            <a:endParaRPr lang="en-GB"/>
          </a:p>
        </p:txBody>
      </p:sp>
    </p:spTree>
    <p:extLst>
      <p:ext uri="{BB962C8B-B14F-4D97-AF65-F5344CB8AC3E}">
        <p14:creationId xmlns:p14="http://schemas.microsoft.com/office/powerpoint/2010/main" val="44507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5AC927-A986-48F6-9AA8-4F41CA1E6D7B}" type="slidenum">
              <a:rPr lang="en-GB" smtClean="0"/>
              <a:t>15</a:t>
            </a:fld>
            <a:endParaRPr lang="en-GB"/>
          </a:p>
        </p:txBody>
      </p:sp>
    </p:spTree>
    <p:extLst>
      <p:ext uri="{BB962C8B-B14F-4D97-AF65-F5344CB8AC3E}">
        <p14:creationId xmlns:p14="http://schemas.microsoft.com/office/powerpoint/2010/main" val="92690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998B0F-2C90-4EDB-B364-88B27A16AAC6}" type="datetimeFigureOut">
              <a:rPr lang="en-GB" smtClean="0"/>
              <a:t>03/12/2012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F8C4F2-AF02-4FA2-BBDE-7A52A057EB27}" type="slidenum">
              <a:rPr lang="en-GB" smtClean="0"/>
              <a:t>‹#›</a:t>
            </a:fld>
            <a:endParaRPr lang="en-GB"/>
          </a:p>
        </p:txBody>
      </p:sp>
    </p:spTree>
    <p:extLst>
      <p:ext uri="{BB962C8B-B14F-4D97-AF65-F5344CB8AC3E}">
        <p14:creationId xmlns:p14="http://schemas.microsoft.com/office/powerpoint/2010/main" val="17346377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998B0F-2C90-4EDB-B364-88B27A16AAC6}" type="datetimeFigureOut">
              <a:rPr lang="en-GB" smtClean="0"/>
              <a:t>03/12/2012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F8C4F2-AF02-4FA2-BBDE-7A52A057EB27}" type="slidenum">
              <a:rPr lang="en-GB" smtClean="0"/>
              <a:t>‹#›</a:t>
            </a:fld>
            <a:endParaRPr lang="en-GB"/>
          </a:p>
        </p:txBody>
      </p:sp>
    </p:spTree>
    <p:extLst>
      <p:ext uri="{BB962C8B-B14F-4D97-AF65-F5344CB8AC3E}">
        <p14:creationId xmlns:p14="http://schemas.microsoft.com/office/powerpoint/2010/main" val="171823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998B0F-2C90-4EDB-B364-88B27A16AAC6}" type="datetimeFigureOut">
              <a:rPr lang="en-GB" smtClean="0"/>
              <a:t>03/12/2012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F8C4F2-AF02-4FA2-BBDE-7A52A057EB27}" type="slidenum">
              <a:rPr lang="en-GB" smtClean="0"/>
              <a:t>‹#›</a:t>
            </a:fld>
            <a:endParaRPr lang="en-GB"/>
          </a:p>
        </p:txBody>
      </p:sp>
    </p:spTree>
    <p:extLst>
      <p:ext uri="{BB962C8B-B14F-4D97-AF65-F5344CB8AC3E}">
        <p14:creationId xmlns:p14="http://schemas.microsoft.com/office/powerpoint/2010/main" val="3521998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0998B0F-2C90-4EDB-B364-88B27A16AAC6}" type="datetimeFigureOut">
              <a:rPr lang="en-GB" smtClean="0"/>
              <a:t>03/12/2012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F8C4F2-AF02-4FA2-BBDE-7A52A057EB27}" type="slidenum">
              <a:rPr lang="en-GB" smtClean="0"/>
              <a:t>‹#›</a:t>
            </a:fld>
            <a:endParaRPr lang="en-GB"/>
          </a:p>
        </p:txBody>
      </p:sp>
    </p:spTree>
    <p:extLst>
      <p:ext uri="{BB962C8B-B14F-4D97-AF65-F5344CB8AC3E}">
        <p14:creationId xmlns:p14="http://schemas.microsoft.com/office/powerpoint/2010/main" val="2976672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998B0F-2C90-4EDB-B364-88B27A16AAC6}" type="datetimeFigureOut">
              <a:rPr lang="en-GB" smtClean="0"/>
              <a:t>03/12/2012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F8C4F2-AF02-4FA2-BBDE-7A52A057EB27}" type="slidenum">
              <a:rPr lang="en-GB" smtClean="0"/>
              <a:t>‹#›</a:t>
            </a:fld>
            <a:endParaRPr lang="en-GB"/>
          </a:p>
        </p:txBody>
      </p:sp>
    </p:spTree>
    <p:extLst>
      <p:ext uri="{BB962C8B-B14F-4D97-AF65-F5344CB8AC3E}">
        <p14:creationId xmlns:p14="http://schemas.microsoft.com/office/powerpoint/2010/main" val="1297873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998B0F-2C90-4EDB-B364-88B27A16AAC6}" type="datetimeFigureOut">
              <a:rPr lang="en-GB" smtClean="0"/>
              <a:t>03/12/2012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F8C4F2-AF02-4FA2-BBDE-7A52A057EB27}" type="slidenum">
              <a:rPr lang="en-GB" smtClean="0"/>
              <a:t>‹#›</a:t>
            </a:fld>
            <a:endParaRPr lang="en-GB"/>
          </a:p>
        </p:txBody>
      </p:sp>
    </p:spTree>
    <p:extLst>
      <p:ext uri="{BB962C8B-B14F-4D97-AF65-F5344CB8AC3E}">
        <p14:creationId xmlns:p14="http://schemas.microsoft.com/office/powerpoint/2010/main" val="5172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998B0F-2C90-4EDB-B364-88B27A16AAC6}" type="datetimeFigureOut">
              <a:rPr lang="en-GB" smtClean="0"/>
              <a:t>03/12/2012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F8C4F2-AF02-4FA2-BBDE-7A52A057EB27}" type="slidenum">
              <a:rPr lang="en-GB" smtClean="0"/>
              <a:t>‹#›</a:t>
            </a:fld>
            <a:endParaRPr lang="en-GB"/>
          </a:p>
        </p:txBody>
      </p:sp>
    </p:spTree>
    <p:extLst>
      <p:ext uri="{BB962C8B-B14F-4D97-AF65-F5344CB8AC3E}">
        <p14:creationId xmlns:p14="http://schemas.microsoft.com/office/powerpoint/2010/main" val="384149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998B0F-2C90-4EDB-B364-88B27A16AAC6}" type="datetimeFigureOut">
              <a:rPr lang="en-GB" smtClean="0"/>
              <a:t>03/12/2012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8F8C4F2-AF02-4FA2-BBDE-7A52A057EB27}" type="slidenum">
              <a:rPr lang="en-GB" smtClean="0"/>
              <a:t>‹#›</a:t>
            </a:fld>
            <a:endParaRPr lang="en-GB"/>
          </a:p>
        </p:txBody>
      </p:sp>
    </p:spTree>
    <p:extLst>
      <p:ext uri="{BB962C8B-B14F-4D97-AF65-F5344CB8AC3E}">
        <p14:creationId xmlns:p14="http://schemas.microsoft.com/office/powerpoint/2010/main" val="2959854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998B0F-2C90-4EDB-B364-88B27A16AAC6}" type="datetimeFigureOut">
              <a:rPr lang="en-GB" smtClean="0"/>
              <a:t>03/12/2012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8F8C4F2-AF02-4FA2-BBDE-7A52A057EB27}" type="slidenum">
              <a:rPr lang="en-GB" smtClean="0"/>
              <a:t>‹#›</a:t>
            </a:fld>
            <a:endParaRPr lang="en-GB"/>
          </a:p>
        </p:txBody>
      </p:sp>
    </p:spTree>
    <p:extLst>
      <p:ext uri="{BB962C8B-B14F-4D97-AF65-F5344CB8AC3E}">
        <p14:creationId xmlns:p14="http://schemas.microsoft.com/office/powerpoint/2010/main" val="25645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98B0F-2C90-4EDB-B364-88B27A16AAC6}" type="datetimeFigureOut">
              <a:rPr lang="en-GB" smtClean="0"/>
              <a:t>03/12/2012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8F8C4F2-AF02-4FA2-BBDE-7A52A057EB27}" type="slidenum">
              <a:rPr lang="en-GB" smtClean="0"/>
              <a:t>‹#›</a:t>
            </a:fld>
            <a:endParaRPr lang="en-GB"/>
          </a:p>
        </p:txBody>
      </p:sp>
    </p:spTree>
    <p:extLst>
      <p:ext uri="{BB962C8B-B14F-4D97-AF65-F5344CB8AC3E}">
        <p14:creationId xmlns:p14="http://schemas.microsoft.com/office/powerpoint/2010/main" val="916030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998B0F-2C90-4EDB-B364-88B27A16AAC6}" type="datetimeFigureOut">
              <a:rPr lang="en-GB" smtClean="0"/>
              <a:t>03/12/2012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F8C4F2-AF02-4FA2-BBDE-7A52A057EB27}" type="slidenum">
              <a:rPr lang="en-GB" smtClean="0"/>
              <a:t>‹#›</a:t>
            </a:fld>
            <a:endParaRPr lang="en-GB"/>
          </a:p>
        </p:txBody>
      </p:sp>
    </p:spTree>
    <p:extLst>
      <p:ext uri="{BB962C8B-B14F-4D97-AF65-F5344CB8AC3E}">
        <p14:creationId xmlns:p14="http://schemas.microsoft.com/office/powerpoint/2010/main" val="401080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998B0F-2C90-4EDB-B364-88B27A16AAC6}" type="datetimeFigureOut">
              <a:rPr lang="en-GB" smtClean="0"/>
              <a:t>03/12/2012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F8C4F2-AF02-4FA2-BBDE-7A52A057EB27}" type="slidenum">
              <a:rPr lang="en-GB" smtClean="0"/>
              <a:t>‹#›</a:t>
            </a:fld>
            <a:endParaRPr lang="en-GB"/>
          </a:p>
        </p:txBody>
      </p:sp>
    </p:spTree>
    <p:extLst>
      <p:ext uri="{BB962C8B-B14F-4D97-AF65-F5344CB8AC3E}">
        <p14:creationId xmlns:p14="http://schemas.microsoft.com/office/powerpoint/2010/main" val="295051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204210"/>
            <a:ext cx="8855423" cy="6653790"/>
            <a:chOff x="0" y="204210"/>
            <a:chExt cx="8855423" cy="6653790"/>
          </a:xfrm>
        </p:grpSpPr>
        <p:pic>
          <p:nvPicPr>
            <p:cNvPr id="8" name="Picture 7" descr="BF_plain_RBG.jp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229445" y="204210"/>
              <a:ext cx="1625978" cy="896667"/>
            </a:xfrm>
            <a:prstGeom prst="rect">
              <a:avLst/>
            </a:prstGeom>
          </p:spPr>
        </p:pic>
        <p:sp>
          <p:nvSpPr>
            <p:cNvPr id="9" name="Right Triangle 8"/>
            <p:cNvSpPr/>
            <p:nvPr/>
          </p:nvSpPr>
          <p:spPr>
            <a:xfrm>
              <a:off x="0" y="3363395"/>
              <a:ext cx="3115392" cy="3494605"/>
            </a:xfrm>
            <a:prstGeom prst="rtTriangle">
              <a:avLst/>
            </a:prstGeom>
            <a:solidFill>
              <a:srgbClr val="0000FF"/>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Right Triangle 9"/>
            <p:cNvSpPr/>
            <p:nvPr/>
          </p:nvSpPr>
          <p:spPr>
            <a:xfrm>
              <a:off x="1" y="4179226"/>
              <a:ext cx="2385610" cy="2678774"/>
            </a:xfrm>
            <a:prstGeom prst="rtTriangle">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ight Triangle 10"/>
            <p:cNvSpPr/>
            <p:nvPr/>
          </p:nvSpPr>
          <p:spPr>
            <a:xfrm>
              <a:off x="1" y="4515913"/>
              <a:ext cx="2041152" cy="2342086"/>
            </a:xfrm>
            <a:prstGeom prst="rtTriangl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274638"/>
            <a:ext cx="6908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98B0F-2C90-4EDB-B364-88B27A16AAC6}" type="datetimeFigureOut">
              <a:rPr lang="en-GB" smtClean="0"/>
              <a:t>03/12/2012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C4F2-AF02-4FA2-BBDE-7A52A057EB27}" type="slidenum">
              <a:rPr lang="en-GB" smtClean="0"/>
              <a:t>‹#›</a:t>
            </a:fld>
            <a:endParaRPr lang="en-GB"/>
          </a:p>
        </p:txBody>
      </p:sp>
    </p:spTree>
    <p:extLst>
      <p:ext uri="{BB962C8B-B14F-4D97-AF65-F5344CB8AC3E}">
        <p14:creationId xmlns:p14="http://schemas.microsoft.com/office/powerpoint/2010/main" val="269934556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ctr" defTabSz="457200" rtl="0" eaLnBrk="1" latinLnBrk="0" hangingPunct="1">
        <a:spcBef>
          <a:spcPct val="0"/>
        </a:spcBef>
        <a:buNone/>
        <a:defRPr sz="4400" kern="1200">
          <a:solidFill>
            <a:srgbClr val="0000FF"/>
          </a:solidFill>
          <a:latin typeface="Aller Ligh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ller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ller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ller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ller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ller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70186"/>
          </a:xfrm>
        </p:spPr>
        <p:txBody>
          <a:bodyPr>
            <a:normAutofit fontScale="90000"/>
          </a:bodyPr>
          <a:lstStyle/>
          <a:p>
            <a:r>
              <a:rPr lang="en-GB" b="1" dirty="0">
                <a:latin typeface="Times New Roman"/>
              </a:rPr>
              <a:t/>
            </a:r>
            <a:br>
              <a:rPr lang="en-GB" b="1" dirty="0">
                <a:latin typeface="Times New Roman"/>
              </a:rPr>
            </a:br>
            <a:r>
              <a:rPr lang="en-GB" b="1" i="0" u="none" strike="noStrike" baseline="0" dirty="0" smtClean="0">
                <a:latin typeface="Times New Roman"/>
              </a:rPr>
              <a:t>Google Android</a:t>
            </a:r>
            <a:br>
              <a:rPr lang="en-GB" b="1" i="0" u="none" strike="noStrike" baseline="0" dirty="0" smtClean="0">
                <a:latin typeface="Times New Roman"/>
              </a:rPr>
            </a:br>
            <a:r>
              <a:rPr lang="en-GB" b="1" i="0" u="none" strike="noStrike" baseline="0" dirty="0" smtClean="0">
                <a:latin typeface="Times New Roman"/>
              </a:rPr>
              <a:t>Overview and Architecture</a:t>
            </a:r>
            <a:br>
              <a:rPr lang="en-GB" b="1" i="0" u="none" strike="noStrike" baseline="0" dirty="0" smtClean="0">
                <a:latin typeface="Times New Roman"/>
              </a:rPr>
            </a:br>
            <a:r>
              <a:rPr lang="en-GB" b="1" i="0" u="none" strike="noStrike" baseline="0" dirty="0" smtClean="0">
                <a:latin typeface="Times New Roman"/>
              </a:rPr>
              <a:t/>
            </a:r>
            <a:br>
              <a:rPr lang="en-GB" b="1" i="0" u="none" strike="noStrike" baseline="0" dirty="0" smtClean="0">
                <a:latin typeface="Times New Roman"/>
              </a:rPr>
            </a:br>
            <a:endParaRPr lang="en-GB" b="0" i="0" u="none" strike="noStrike" baseline="0" dirty="0" smtClean="0">
              <a:latin typeface="Times New Roman"/>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2564904"/>
            <a:ext cx="190500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435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548680"/>
            <a:ext cx="8229600" cy="1143000"/>
          </a:xfrm>
        </p:spPr>
        <p:txBody>
          <a:bodyPr>
            <a:normAutofit fontScale="90000"/>
          </a:bodyPr>
          <a:lstStyle/>
          <a:p>
            <a:r>
              <a:rPr lang="en-GB" dirty="0" smtClean="0"/>
              <a:t>Underlying all applications is</a:t>
            </a:r>
            <a:br>
              <a:rPr lang="en-GB" dirty="0" smtClean="0"/>
            </a:br>
            <a:r>
              <a:rPr lang="en-GB" dirty="0" smtClean="0"/>
              <a:t> a set of services and systems</a:t>
            </a:r>
            <a:br>
              <a:rPr lang="en-GB" dirty="0" smtClean="0"/>
            </a:br>
            <a:endParaRPr lang="en-GB" dirty="0"/>
          </a:p>
        </p:txBody>
      </p:sp>
      <p:sp>
        <p:nvSpPr>
          <p:cNvPr id="3" name="Text Placeholder 2"/>
          <p:cNvSpPr>
            <a:spLocks noGrp="1"/>
          </p:cNvSpPr>
          <p:nvPr>
            <p:ph type="body" idx="1"/>
          </p:nvPr>
        </p:nvSpPr>
        <p:spPr>
          <a:xfrm>
            <a:off x="467544" y="1628800"/>
            <a:ext cx="8229600" cy="4525963"/>
          </a:xfrm>
        </p:spPr>
        <p:txBody>
          <a:bodyPr>
            <a:normAutofit/>
          </a:bodyPr>
          <a:lstStyle/>
          <a:p>
            <a:pPr lvl="0"/>
            <a:r>
              <a:rPr lang="en-GB" sz="2200" dirty="0" smtClean="0"/>
              <a:t>A </a:t>
            </a:r>
            <a:r>
              <a:rPr lang="en-GB" sz="2200" dirty="0"/>
              <a:t>rich and extensible set of Views that can be used to build an application, including lists, grids, text boxes, buttons, and even an embeddable web browser </a:t>
            </a:r>
          </a:p>
          <a:p>
            <a:pPr lvl="0"/>
            <a:r>
              <a:rPr lang="en-GB" sz="2200" i="1" dirty="0"/>
              <a:t>Content Providers</a:t>
            </a:r>
            <a:r>
              <a:rPr lang="en-GB" sz="2200" dirty="0"/>
              <a:t> that enable applications to access data from other applications (such as Contacts), or to share their own data </a:t>
            </a:r>
          </a:p>
          <a:p>
            <a:pPr lvl="0"/>
            <a:r>
              <a:rPr lang="en-GB" sz="2200" dirty="0"/>
              <a:t>A </a:t>
            </a:r>
            <a:r>
              <a:rPr lang="en-GB" sz="2200" i="1" dirty="0"/>
              <a:t>Resource Manager</a:t>
            </a:r>
            <a:r>
              <a:rPr lang="en-GB" sz="2200" dirty="0"/>
              <a:t>, providing access to non-code resources such as localized strings, graphics, and layout files </a:t>
            </a:r>
          </a:p>
          <a:p>
            <a:pPr lvl="0"/>
            <a:r>
              <a:rPr lang="en-GB" sz="2200" dirty="0"/>
              <a:t>A </a:t>
            </a:r>
            <a:r>
              <a:rPr lang="en-GB" sz="2200" i="1" dirty="0"/>
              <a:t>Notification Manager</a:t>
            </a:r>
            <a:r>
              <a:rPr lang="en-GB" sz="2200" dirty="0"/>
              <a:t> that enables all applications to display custom alerts in the status bar </a:t>
            </a:r>
          </a:p>
          <a:p>
            <a:pPr lvl="0"/>
            <a:r>
              <a:rPr lang="en-GB" sz="2200" dirty="0"/>
              <a:t>An </a:t>
            </a:r>
            <a:r>
              <a:rPr lang="en-GB" sz="2200" i="1" dirty="0"/>
              <a:t>Activity Manager</a:t>
            </a:r>
            <a:r>
              <a:rPr lang="en-GB" sz="2200" dirty="0"/>
              <a:t> that manages the lifecycle of applications and provides a common navigation stack </a:t>
            </a:r>
          </a:p>
          <a:p>
            <a:endParaRPr lang="en-GB" dirty="0"/>
          </a:p>
        </p:txBody>
      </p:sp>
    </p:spTree>
    <p:extLst>
      <p:ext uri="{BB962C8B-B14F-4D97-AF65-F5344CB8AC3E}">
        <p14:creationId xmlns:p14="http://schemas.microsoft.com/office/powerpoint/2010/main" val="310613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GB" dirty="0" smtClean="0">
                <a:latin typeface="Calibri"/>
              </a:rPr>
              <a:t>Typical </a:t>
            </a:r>
            <a:r>
              <a:rPr lang="en-GB" b="0" i="0" u="none" strike="noStrike" baseline="0" dirty="0" smtClean="0">
                <a:latin typeface="Calibri"/>
              </a:rPr>
              <a:t>services and systems </a:t>
            </a:r>
            <a:endParaRPr lang="en-GB" b="0" i="0" u="none" strike="noStrike" baseline="0" dirty="0" smtClean="0">
              <a:latin typeface="Calibri"/>
            </a:endParaRPr>
          </a:p>
        </p:txBody>
      </p:sp>
      <p:sp>
        <p:nvSpPr>
          <p:cNvPr id="3" name="Text Placeholder 2"/>
          <p:cNvSpPr>
            <a:spLocks noGrp="1"/>
          </p:cNvSpPr>
          <p:nvPr>
            <p:ph type="body" idx="1"/>
          </p:nvPr>
        </p:nvSpPr>
        <p:spPr/>
        <p:txBody>
          <a:bodyPr/>
          <a:lstStyle/>
          <a:p>
            <a:pPr marR="0" lvl="0" rtl="0"/>
            <a:r>
              <a:rPr lang="en-GB" i="1" u="none" strike="noStrike" baseline="0" dirty="0" smtClean="0">
                <a:latin typeface="Aller Light" pitchFamily="2" charset="0"/>
              </a:rPr>
              <a:t>Libraries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i="1" kern="1200" baseline="0" dirty="0" smtClean="0">
                <a:solidFill>
                  <a:schemeClr val="tx1"/>
                </a:solidFill>
                <a:effectLst/>
                <a:latin typeface="Aller Light" pitchFamily="2" charset="0"/>
              </a:rPr>
              <a:t>Android Runtime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i="1" kern="1200" baseline="0" dirty="0" smtClean="0">
                <a:solidFill>
                  <a:schemeClr val="tx1"/>
                </a:solidFill>
                <a:effectLst/>
                <a:latin typeface="Aller Light" pitchFamily="2" charset="0"/>
              </a:rPr>
              <a:t>Linux Kernel</a:t>
            </a:r>
            <a:endParaRPr lang="en-GB" dirty="0" smtClean="0">
              <a:effectLst/>
              <a:latin typeface="Aller Light" pitchFamily="2"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GB" sz="3200" dirty="0" smtClean="0">
              <a:effectLst/>
            </a:endParaRPr>
          </a:p>
          <a:p>
            <a:pPr marR="0" lvl="0" rtl="0"/>
            <a:endParaRPr lang="en-GB" b="1" i="1" u="none" strike="noStrike" baseline="0" dirty="0" smtClean="0">
              <a:latin typeface="Arial"/>
            </a:endParaRPr>
          </a:p>
        </p:txBody>
      </p:sp>
    </p:spTree>
    <p:extLst>
      <p:ext uri="{BB962C8B-B14F-4D97-AF65-F5344CB8AC3E}">
        <p14:creationId xmlns:p14="http://schemas.microsoft.com/office/powerpoint/2010/main" val="1562254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Libraries</a:t>
            </a:r>
            <a:br>
              <a:rPr lang="en-GB" b="0" i="0" u="none" strike="noStrike" baseline="0" dirty="0" smtClean="0">
                <a:latin typeface="Calibri"/>
              </a:rPr>
            </a:br>
            <a:endParaRPr lang="en-GB" b="0" i="0" u="none" strike="noStrike" baseline="0" dirty="0" smtClean="0">
              <a:latin typeface="Calibri"/>
            </a:endParaRPr>
          </a:p>
        </p:txBody>
      </p:sp>
      <p:sp>
        <p:nvSpPr>
          <p:cNvPr id="3" name="Text Placeholder 2"/>
          <p:cNvSpPr>
            <a:spLocks noGrp="1"/>
          </p:cNvSpPr>
          <p:nvPr>
            <p:ph type="body" idx="1"/>
          </p:nvPr>
        </p:nvSpPr>
        <p:spPr/>
        <p:txBody>
          <a:bodyPr/>
          <a:lstStyle/>
          <a:p>
            <a:pPr marL="0" lvl="0" indent="0">
              <a:buNone/>
            </a:pPr>
            <a:r>
              <a:rPr lang="en-GB" dirty="0" smtClean="0"/>
              <a:t>Android </a:t>
            </a:r>
            <a:r>
              <a:rPr lang="en-GB" dirty="0"/>
              <a:t>includes a set of libraries used by various components of the Android system. These capabilities are exposed to developers through the Android application framework.</a:t>
            </a:r>
            <a:endParaRPr lang="en-GB" i="1" u="none" strike="noStrike" baseline="0" dirty="0" smtClean="0">
              <a:latin typeface="Aria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581128"/>
            <a:ext cx="7821655" cy="18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1481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GB" sz="4400" b="0" i="0" kern="1200" baseline="0" dirty="0" smtClean="0">
                <a:solidFill>
                  <a:schemeClr val="tx1"/>
                </a:solidFill>
                <a:effectLst/>
                <a:latin typeface="+mj-lt"/>
                <a:ea typeface="+mj-ea"/>
                <a:cs typeface="+mj-cs"/>
              </a:rPr>
              <a:t>Some of the core libraries</a:t>
            </a:r>
            <a:endParaRPr lang="en-GB" b="0" i="0" u="none" strike="noStrike" baseline="0" dirty="0" smtClean="0">
              <a:latin typeface="Calibri"/>
            </a:endParaRPr>
          </a:p>
        </p:txBody>
      </p:sp>
      <p:sp>
        <p:nvSpPr>
          <p:cNvPr id="3" name="Text Placeholder 2"/>
          <p:cNvSpPr>
            <a:spLocks noGrp="1"/>
          </p:cNvSpPr>
          <p:nvPr>
            <p:ph type="body" idx="1"/>
          </p:nvPr>
        </p:nvSpPr>
        <p:spPr/>
        <p:txBody>
          <a:bodyPr>
            <a:normAutofit fontScale="55000" lnSpcReduction="20000"/>
          </a:bodyPr>
          <a:lstStyle/>
          <a:p>
            <a:pPr lvl="0"/>
            <a:r>
              <a:rPr lang="en-GB" b="1" dirty="0"/>
              <a:t>System C library</a:t>
            </a:r>
            <a:r>
              <a:rPr lang="en-GB" dirty="0"/>
              <a:t> - a BSD-derived implementation of the standard C system library (</a:t>
            </a:r>
            <a:r>
              <a:rPr lang="en-GB" dirty="0" err="1"/>
              <a:t>libc</a:t>
            </a:r>
            <a:r>
              <a:rPr lang="en-GB" dirty="0"/>
              <a:t>), tuned for embedded Linux-based devices </a:t>
            </a:r>
          </a:p>
          <a:p>
            <a:pPr lvl="0"/>
            <a:r>
              <a:rPr lang="en-GB" b="1" dirty="0"/>
              <a:t>Media Libraries</a:t>
            </a:r>
            <a:r>
              <a:rPr lang="en-GB" dirty="0"/>
              <a:t> - based on </a:t>
            </a:r>
            <a:r>
              <a:rPr lang="en-GB" dirty="0" err="1"/>
              <a:t>PacketVideo's</a:t>
            </a:r>
            <a:r>
              <a:rPr lang="en-GB" dirty="0"/>
              <a:t> </a:t>
            </a:r>
            <a:r>
              <a:rPr lang="en-GB" dirty="0" err="1"/>
              <a:t>OpenCORE</a:t>
            </a:r>
            <a:r>
              <a:rPr lang="en-GB" dirty="0"/>
              <a:t>; the libraries support playback and recording of many popular audio and video formats, as well as static image files, including MPEG4, H.264, MP3, AAC, AMR, JPG, and PNG </a:t>
            </a:r>
          </a:p>
          <a:p>
            <a:pPr lvl="0"/>
            <a:r>
              <a:rPr lang="en-GB" b="1" dirty="0"/>
              <a:t>Surface Manager</a:t>
            </a:r>
            <a:r>
              <a:rPr lang="en-GB" dirty="0"/>
              <a:t> - manages access to the display subsystem and seamlessly composites 2D and 3D graphic layers from multiple applications </a:t>
            </a:r>
          </a:p>
          <a:p>
            <a:pPr lvl="0"/>
            <a:r>
              <a:rPr lang="en-GB" b="1" dirty="0" err="1"/>
              <a:t>LibWebCore</a:t>
            </a:r>
            <a:r>
              <a:rPr lang="en-GB" dirty="0"/>
              <a:t> - a modern web browser engine which powers both the Android browser and an embeddable web view </a:t>
            </a:r>
          </a:p>
          <a:p>
            <a:pPr lvl="0"/>
            <a:r>
              <a:rPr lang="en-GB" b="1" dirty="0"/>
              <a:t>SGL</a:t>
            </a:r>
            <a:r>
              <a:rPr lang="en-GB" dirty="0"/>
              <a:t> - the underlying 2D graphics engine </a:t>
            </a:r>
          </a:p>
          <a:p>
            <a:pPr lvl="0"/>
            <a:r>
              <a:rPr lang="en-GB" b="1" dirty="0"/>
              <a:t>3D libraries</a:t>
            </a:r>
            <a:r>
              <a:rPr lang="en-GB" dirty="0"/>
              <a:t> - an implementation based on OpenGL ES 1.0 APIs; the libraries use either hardware 3D acceleration (where available) or the included, highly optimized 3D software rasteriser. </a:t>
            </a:r>
          </a:p>
          <a:p>
            <a:pPr lvl="0"/>
            <a:r>
              <a:rPr lang="en-GB" b="1" dirty="0" err="1"/>
              <a:t>FreeType</a:t>
            </a:r>
            <a:r>
              <a:rPr lang="en-GB" dirty="0"/>
              <a:t> - bitmap and vector font rendering </a:t>
            </a:r>
          </a:p>
          <a:p>
            <a:pPr lvl="0"/>
            <a:r>
              <a:rPr lang="en-GB" b="1" dirty="0"/>
              <a:t>SQLite</a:t>
            </a:r>
            <a:r>
              <a:rPr lang="en-GB" dirty="0"/>
              <a:t> - a powerful and lightweight relational database engine available to all applications </a:t>
            </a:r>
          </a:p>
          <a:p>
            <a:pPr marL="0" indent="0">
              <a:buNone/>
            </a:pPr>
            <a:endParaRPr lang="en-GB" dirty="0"/>
          </a:p>
        </p:txBody>
      </p:sp>
    </p:spTree>
    <p:extLst>
      <p:ext uri="{BB962C8B-B14F-4D97-AF65-F5344CB8AC3E}">
        <p14:creationId xmlns:p14="http://schemas.microsoft.com/office/powerpoint/2010/main" val="17862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463415"/>
            <a:ext cx="462915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spcBef>
                <a:spcPts val="0"/>
              </a:spcBef>
              <a:defRPr/>
            </a:pPr>
            <a:r>
              <a:rPr lang="en-GB" b="1" i="1" dirty="0"/>
              <a:t>Android Runtime</a:t>
            </a:r>
          </a:p>
        </p:txBody>
      </p:sp>
      <p:sp>
        <p:nvSpPr>
          <p:cNvPr id="3" name="Text Placeholder 2"/>
          <p:cNvSpPr>
            <a:spLocks noGrp="1"/>
          </p:cNvSpPr>
          <p:nvPr>
            <p:ph type="body" idx="1"/>
          </p:nvPr>
        </p:nvSpPr>
        <p:spPr>
          <a:xfrm>
            <a:off x="457200" y="1196752"/>
            <a:ext cx="8229600" cy="4525963"/>
          </a:xfrm>
        </p:spPr>
        <p:txBody>
          <a:bodyPr>
            <a:normAutofit fontScale="70000" lnSpcReduction="20000"/>
          </a:bodyPr>
          <a:lstStyle/>
          <a:p>
            <a:r>
              <a:rPr lang="en-GB" dirty="0"/>
              <a:t>Every Android application runs in its own process, with its own instance of the </a:t>
            </a:r>
            <a:r>
              <a:rPr lang="en-GB" dirty="0" err="1"/>
              <a:t>Dalvik</a:t>
            </a:r>
            <a:r>
              <a:rPr lang="en-GB" dirty="0"/>
              <a:t> virtual </a:t>
            </a:r>
            <a:r>
              <a:rPr lang="en-GB" dirty="0" smtClean="0"/>
              <a:t>machine</a:t>
            </a:r>
          </a:p>
          <a:p>
            <a:r>
              <a:rPr lang="en-GB" dirty="0" err="1" smtClean="0"/>
              <a:t>Dalvik</a:t>
            </a:r>
            <a:r>
              <a:rPr lang="en-GB" dirty="0" smtClean="0"/>
              <a:t> </a:t>
            </a:r>
            <a:r>
              <a:rPr lang="en-GB" dirty="0"/>
              <a:t>has been written so that a device can run multiple VMs efficiently. </a:t>
            </a:r>
            <a:endParaRPr lang="en-GB" dirty="0" smtClean="0"/>
          </a:p>
          <a:p>
            <a:r>
              <a:rPr lang="en-GB" dirty="0" smtClean="0"/>
              <a:t>The </a:t>
            </a:r>
            <a:r>
              <a:rPr lang="en-GB" dirty="0" err="1"/>
              <a:t>Dalvik</a:t>
            </a:r>
            <a:r>
              <a:rPr lang="en-GB" dirty="0"/>
              <a:t> VM executes files in the </a:t>
            </a:r>
            <a:r>
              <a:rPr lang="en-GB" dirty="0" err="1"/>
              <a:t>Dalvik</a:t>
            </a:r>
            <a:r>
              <a:rPr lang="en-GB" dirty="0"/>
              <a:t> Executable (.</a:t>
            </a:r>
            <a:r>
              <a:rPr lang="en-GB" dirty="0" err="1"/>
              <a:t>dex</a:t>
            </a:r>
            <a:r>
              <a:rPr lang="en-GB" dirty="0"/>
              <a:t>) format which is optimized for minimal memory footprint. </a:t>
            </a:r>
            <a:r>
              <a:rPr lang="en-GB" dirty="0" smtClean="0"/>
              <a:t>T</a:t>
            </a:r>
          </a:p>
          <a:p>
            <a:r>
              <a:rPr lang="en-GB" dirty="0" smtClean="0"/>
              <a:t>The </a:t>
            </a:r>
            <a:r>
              <a:rPr lang="en-GB" dirty="0"/>
              <a:t>VM is register-based, and runs classes compiled by a Java language compiler that have been transformed into the .</a:t>
            </a:r>
            <a:r>
              <a:rPr lang="en-GB" dirty="0" err="1"/>
              <a:t>dex</a:t>
            </a:r>
            <a:r>
              <a:rPr lang="en-GB" dirty="0"/>
              <a:t> format by the included "dx" tool</a:t>
            </a:r>
            <a:r>
              <a:rPr lang="en-GB" dirty="0" smtClean="0"/>
              <a:t>.</a:t>
            </a:r>
          </a:p>
          <a:p>
            <a:pPr lvl="0"/>
            <a:r>
              <a:rPr lang="en-GB" dirty="0"/>
              <a:t>The </a:t>
            </a:r>
            <a:r>
              <a:rPr lang="en-GB" dirty="0" err="1"/>
              <a:t>Dalvik</a:t>
            </a:r>
            <a:r>
              <a:rPr lang="en-GB" dirty="0"/>
              <a:t> VM relies on the Linux kernel for underlying functionality such as threading and low-level memory management.</a:t>
            </a:r>
            <a:endParaRPr lang="en-GB" b="1" i="1" dirty="0">
              <a:latin typeface="Arial"/>
            </a:endParaRPr>
          </a:p>
          <a:p>
            <a:endParaRPr lang="en-GB" dirty="0"/>
          </a:p>
        </p:txBody>
      </p:sp>
    </p:spTree>
    <p:extLst>
      <p:ext uri="{BB962C8B-B14F-4D97-AF65-F5344CB8AC3E}">
        <p14:creationId xmlns:p14="http://schemas.microsoft.com/office/powerpoint/2010/main" val="127342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i="1" dirty="0"/>
              <a:t>Linux Kernel</a:t>
            </a:r>
            <a:br>
              <a:rPr lang="en-GB" b="1" i="1" dirty="0"/>
            </a:br>
            <a:endParaRPr lang="en-GB" b="0" i="0" u="none" strike="noStrike" baseline="0" dirty="0" smtClean="0">
              <a:latin typeface="Calibri"/>
            </a:endParaRPr>
          </a:p>
        </p:txBody>
      </p:sp>
      <p:sp>
        <p:nvSpPr>
          <p:cNvPr id="3" name="Text Placeholder 2"/>
          <p:cNvSpPr>
            <a:spLocks noGrp="1"/>
          </p:cNvSpPr>
          <p:nvPr>
            <p:ph type="body" idx="1"/>
          </p:nvPr>
        </p:nvSpPr>
        <p:spPr/>
        <p:txBody>
          <a:bodyPr/>
          <a:lstStyle/>
          <a:p>
            <a:pPr marL="0" indent="0">
              <a:buNone/>
            </a:pPr>
            <a:r>
              <a:rPr lang="en-GB" dirty="0"/>
              <a:t>The Android kernel is currently based on Linux v2.6 and as relies on this for core system services such as security, memory management, process management, network stack, and driver model. The kernel also acts as an abstraction layer between the hardware and the rest of the software stack.</a:t>
            </a: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0152" y="5229200"/>
            <a:ext cx="1848765" cy="138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83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GB" b="1" i="0" u="none" strike="noStrike" kern="1600" baseline="0" dirty="0" smtClean="0">
                <a:latin typeface="Arial"/>
              </a:rPr>
              <a:t>What is Google Android?</a:t>
            </a:r>
          </a:p>
        </p:txBody>
      </p:sp>
      <p:sp>
        <p:nvSpPr>
          <p:cNvPr id="3" name="Text Placeholder 2"/>
          <p:cNvSpPr>
            <a:spLocks noGrp="1"/>
          </p:cNvSpPr>
          <p:nvPr>
            <p:ph type="body" idx="1"/>
          </p:nvPr>
        </p:nvSpPr>
        <p:spPr/>
        <p:txBody>
          <a:bodyPr/>
          <a:lstStyle/>
          <a:p>
            <a:pPr marL="0" indent="0">
              <a:buNone/>
            </a:pPr>
            <a:r>
              <a:rPr lang="en-GB" dirty="0"/>
              <a:t>Google Android, hereafter referred to just as Android, is a software stack for mobile devices that allows software developers to write programs to run and Android-powered devices.</a:t>
            </a:r>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717032"/>
            <a:ext cx="4104456" cy="30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07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GB" b="0" i="0" u="none" strike="noStrike" baseline="0" dirty="0" smtClean="0">
                <a:latin typeface="Calibri"/>
              </a:rPr>
              <a:t>Development Suite</a:t>
            </a:r>
            <a:endParaRPr lang="en-GB" b="0" i="0" u="none" strike="noStrike" baseline="0" dirty="0" smtClean="0">
              <a:latin typeface="Calibri"/>
            </a:endParaRPr>
          </a:p>
        </p:txBody>
      </p:sp>
      <p:sp>
        <p:nvSpPr>
          <p:cNvPr id="3" name="Text Placeholder 2"/>
          <p:cNvSpPr>
            <a:spLocks noGrp="1"/>
          </p:cNvSpPr>
          <p:nvPr>
            <p:ph type="body" idx="1"/>
          </p:nvPr>
        </p:nvSpPr>
        <p:spPr>
          <a:xfrm>
            <a:off x="467544" y="1556792"/>
            <a:ext cx="8229600" cy="4525963"/>
          </a:xfrm>
        </p:spPr>
        <p:txBody>
          <a:bodyPr/>
          <a:lstStyle/>
          <a:p>
            <a:pPr marL="0" indent="0">
              <a:buNone/>
            </a:pPr>
            <a:r>
              <a:rPr lang="en-GB" dirty="0"/>
              <a:t>The Android development suite includes an operating system, middleware and some key applications. </a:t>
            </a:r>
            <a:endParaRPr lang="en-GB" dirty="0" smtClean="0"/>
          </a:p>
          <a:p>
            <a:pPr marL="0" indent="0">
              <a:buNone/>
            </a:pPr>
            <a:r>
              <a:rPr lang="en-GB" dirty="0" smtClean="0"/>
              <a:t>The </a:t>
            </a:r>
            <a:r>
              <a:rPr lang="en-GB" dirty="0"/>
              <a:t>Android software development kit (SDK) provides the tools and functionality necessary to begin developing applications on the Android platform using the Java programming language.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5229200"/>
            <a:ext cx="20955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036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endParaRPr lang="en-GB" b="0" i="0" u="none" strike="noStrike" baseline="0" dirty="0" smtClean="0">
              <a:latin typeface="Calibri"/>
            </a:endParaRPr>
          </a:p>
        </p:txBody>
      </p:sp>
      <p:sp>
        <p:nvSpPr>
          <p:cNvPr id="3" name="Text Placeholder 2"/>
          <p:cNvSpPr>
            <a:spLocks noGrp="1"/>
          </p:cNvSpPr>
          <p:nvPr>
            <p:ph type="body" idx="1"/>
          </p:nvPr>
        </p:nvSpPr>
        <p:spPr/>
        <p:txBody>
          <a:bodyPr/>
          <a:lstStyle/>
          <a:p>
            <a:pPr marL="0" indent="0">
              <a:buNone/>
            </a:pPr>
            <a:r>
              <a:rPr lang="en-GB" dirty="0"/>
              <a:t>Anyone currently familiar with the Java programming language should readily grasp many of the concepts used in Android development, however those who are new to Java but have previous object oriented programming experience should be able to quickly appreciate the concepts that will be used.</a:t>
            </a:r>
          </a:p>
        </p:txBody>
      </p:sp>
    </p:spTree>
    <p:extLst>
      <p:ext uri="{BB962C8B-B14F-4D97-AF65-F5344CB8AC3E}">
        <p14:creationId xmlns:p14="http://schemas.microsoft.com/office/powerpoint/2010/main" val="94243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GB" b="1" i="0" u="none" strike="noStrike" kern="1600" baseline="0" dirty="0" smtClean="0">
                <a:latin typeface="Arial"/>
              </a:rPr>
              <a:t>Why choose Android ?</a:t>
            </a:r>
          </a:p>
        </p:txBody>
      </p:sp>
      <p:sp>
        <p:nvSpPr>
          <p:cNvPr id="3" name="Text Placeholder 2"/>
          <p:cNvSpPr>
            <a:spLocks noGrp="1"/>
          </p:cNvSpPr>
          <p:nvPr>
            <p:ph type="body" idx="1"/>
          </p:nvPr>
        </p:nvSpPr>
        <p:spPr/>
        <p:txBody>
          <a:bodyPr>
            <a:normAutofit fontScale="77500" lnSpcReduction="20000"/>
          </a:bodyPr>
          <a:lstStyle/>
          <a:p>
            <a:r>
              <a:rPr lang="en-GB" dirty="0"/>
              <a:t>Android is open source, and as such all aspects of the system </a:t>
            </a:r>
            <a:r>
              <a:rPr lang="en-GB" dirty="0" smtClean="0"/>
              <a:t>environment</a:t>
            </a:r>
          </a:p>
          <a:p>
            <a:r>
              <a:rPr lang="en-GB" dirty="0"/>
              <a:t>Android SDK and tools are completely free to </a:t>
            </a:r>
            <a:r>
              <a:rPr lang="en-GB" dirty="0" smtClean="0"/>
              <a:t>download</a:t>
            </a:r>
          </a:p>
          <a:p>
            <a:r>
              <a:rPr lang="en-GB" dirty="0"/>
              <a:t>Android development is done in Java, one of the most widely used programming language around </a:t>
            </a:r>
            <a:r>
              <a:rPr lang="en-GB" dirty="0" smtClean="0"/>
              <a:t>today</a:t>
            </a:r>
          </a:p>
          <a:p>
            <a:endParaRPr lang="en-GB" dirty="0"/>
          </a:p>
          <a:p>
            <a:r>
              <a:rPr lang="en-GB" b="0" i="0" u="none" strike="noStrike" baseline="0" dirty="0" smtClean="0">
                <a:latin typeface="Calibri"/>
              </a:rPr>
              <a:t>Android development is quick and provides rapid prototyping of applications. The rich Android feature set allow impressive looking applications to developed much quicker than on comparative mobile development environments.</a:t>
            </a:r>
            <a:endParaRPr lang="en-GB" dirty="0"/>
          </a:p>
        </p:txBody>
      </p:sp>
    </p:spTree>
    <p:extLst>
      <p:ext uri="{BB962C8B-B14F-4D97-AF65-F5344CB8AC3E}">
        <p14:creationId xmlns:p14="http://schemas.microsoft.com/office/powerpoint/2010/main" val="153994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1" i="0" u="none" strike="noStrike" kern="1600" baseline="0" dirty="0" smtClean="0">
                <a:latin typeface="Arial"/>
              </a:rPr>
              <a:t>Key features of Android SDKs</a:t>
            </a:r>
          </a:p>
        </p:txBody>
      </p:sp>
      <p:sp>
        <p:nvSpPr>
          <p:cNvPr id="3" name="Text Placeholder 2"/>
          <p:cNvSpPr>
            <a:spLocks noGrp="1"/>
          </p:cNvSpPr>
          <p:nvPr>
            <p:ph type="body" idx="1"/>
          </p:nvPr>
        </p:nvSpPr>
        <p:spPr/>
        <p:txBody>
          <a:bodyPr>
            <a:normAutofit fontScale="55000" lnSpcReduction="20000"/>
          </a:bodyPr>
          <a:lstStyle/>
          <a:p>
            <a:pPr lvl="0"/>
            <a:r>
              <a:rPr lang="en-GB" b="1" dirty="0"/>
              <a:t>Application framework:</a:t>
            </a:r>
            <a:r>
              <a:rPr lang="en-GB" dirty="0"/>
              <a:t> allows reuse and replacement of components. </a:t>
            </a:r>
          </a:p>
          <a:p>
            <a:pPr lvl="0"/>
            <a:r>
              <a:rPr lang="en-GB" b="1" dirty="0"/>
              <a:t>Virtual machine:</a:t>
            </a:r>
            <a:r>
              <a:rPr lang="en-GB" dirty="0"/>
              <a:t> optimized for mobile devices allowing applications to run quicker .</a:t>
            </a:r>
          </a:p>
          <a:p>
            <a:pPr lvl="0"/>
            <a:r>
              <a:rPr lang="en-GB" b="1" dirty="0"/>
              <a:t>Integrated browser</a:t>
            </a:r>
            <a:r>
              <a:rPr lang="en-GB" dirty="0"/>
              <a:t> based on the  open source </a:t>
            </a:r>
            <a:r>
              <a:rPr lang="en-GB" dirty="0" err="1"/>
              <a:t>WebKit</a:t>
            </a:r>
            <a:r>
              <a:rPr lang="en-GB" dirty="0"/>
              <a:t> technologies/</a:t>
            </a:r>
          </a:p>
          <a:p>
            <a:pPr lvl="0"/>
            <a:r>
              <a:rPr lang="en-GB" b="1" dirty="0"/>
              <a:t>Optimized graphics</a:t>
            </a:r>
            <a:r>
              <a:rPr lang="en-GB" dirty="0"/>
              <a:t>: providing both a set of custom two dimensional </a:t>
            </a:r>
            <a:r>
              <a:rPr lang="en-GB" dirty="0" smtClean="0"/>
              <a:t>libraries, </a:t>
            </a:r>
            <a:r>
              <a:rPr lang="en-GB" dirty="0"/>
              <a:t>and three-dimensional libraries based on the industry standard OpenGL ES 1.0 . </a:t>
            </a:r>
          </a:p>
          <a:p>
            <a:pPr lvl="0"/>
            <a:r>
              <a:rPr lang="en-GB" b="1" dirty="0"/>
              <a:t>SQLite: SQL database functionality supported to make structured data storage easier.</a:t>
            </a:r>
            <a:r>
              <a:rPr lang="en-GB" dirty="0"/>
              <a:t> </a:t>
            </a:r>
          </a:p>
          <a:p>
            <a:pPr lvl="0"/>
            <a:r>
              <a:rPr lang="en-GB" b="1" dirty="0"/>
              <a:t>Media support: providing audio and video support for many industry standard file formats including MPEG4, MP3, JPG and GIF!</a:t>
            </a:r>
            <a:endParaRPr lang="en-GB" dirty="0"/>
          </a:p>
          <a:p>
            <a:pPr lvl="0"/>
            <a:r>
              <a:rPr lang="en-GB" b="1" dirty="0"/>
              <a:t>GSM Telephony</a:t>
            </a:r>
            <a:r>
              <a:rPr lang="en-GB" dirty="0"/>
              <a:t> : Providing support for making phone calls and text messaging </a:t>
            </a:r>
          </a:p>
          <a:p>
            <a:pPr lvl="0"/>
            <a:r>
              <a:rPr lang="en-GB" b="1" dirty="0"/>
              <a:t>Data Communications: </a:t>
            </a:r>
            <a:r>
              <a:rPr lang="en-GB" dirty="0"/>
              <a:t>Bluetooth, EDGE, 3G, and </a:t>
            </a:r>
            <a:r>
              <a:rPr lang="en-GB" dirty="0" err="1"/>
              <a:t>WiFi</a:t>
            </a:r>
            <a:r>
              <a:rPr lang="en-GB" b="1" dirty="0"/>
              <a:t> (hardware dependent) </a:t>
            </a:r>
            <a:endParaRPr lang="en-GB" dirty="0"/>
          </a:p>
          <a:p>
            <a:pPr lvl="0"/>
            <a:r>
              <a:rPr lang="en-GB" b="1" dirty="0"/>
              <a:t>Rich development environment</a:t>
            </a:r>
            <a:r>
              <a:rPr lang="en-GB" dirty="0"/>
              <a:t> including a fast device emulator, debugging tools and an integrated plug in for the Eclipse IDE.</a:t>
            </a:r>
          </a:p>
          <a:p>
            <a:endParaRPr lang="en-GB" dirty="0"/>
          </a:p>
        </p:txBody>
      </p:sp>
    </p:spTree>
    <p:extLst>
      <p:ext uri="{BB962C8B-B14F-4D97-AF65-F5344CB8AC3E}">
        <p14:creationId xmlns:p14="http://schemas.microsoft.com/office/powerpoint/2010/main" val="5131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GB" b="1" i="0" u="none" strike="noStrike" kern="1600" baseline="0" dirty="0" smtClean="0">
                <a:latin typeface="Arial"/>
              </a:rPr>
              <a:t>Android Architecture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268760"/>
            <a:ext cx="7272808" cy="5217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215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GB" b="1" i="0" u="none" strike="noStrike" kern="1600" baseline="0" dirty="0" smtClean="0">
                <a:latin typeface="Arial"/>
              </a:rPr>
              <a:t>Applications</a:t>
            </a:r>
            <a:endParaRPr lang="en-GB" b="1" i="0" u="none" strike="noStrike" kern="1600" baseline="0" dirty="0" smtClean="0">
              <a:latin typeface="Arial"/>
            </a:endParaRPr>
          </a:p>
        </p:txBody>
      </p:sp>
      <p:sp>
        <p:nvSpPr>
          <p:cNvPr id="3" name="Text Placeholder 2"/>
          <p:cNvSpPr>
            <a:spLocks noGrp="1"/>
          </p:cNvSpPr>
          <p:nvPr>
            <p:ph type="body" idx="1"/>
          </p:nvPr>
        </p:nvSpPr>
        <p:spPr/>
        <p:txBody>
          <a:bodyPr/>
          <a:lstStyle/>
          <a:p>
            <a:pPr marL="0" indent="0">
              <a:buNone/>
            </a:pPr>
            <a:r>
              <a:rPr lang="en-GB" dirty="0"/>
              <a:t>Android will ship with a set of core applications including an email client, SMS program, calendar, maps, browser, contacts, and others. All applications are written using the Java programming language.</a:t>
            </a:r>
          </a:p>
        </p:txBody>
      </p:sp>
    </p:spTree>
    <p:extLst>
      <p:ext uri="{BB962C8B-B14F-4D97-AF65-F5344CB8AC3E}">
        <p14:creationId xmlns:p14="http://schemas.microsoft.com/office/powerpoint/2010/main" val="381386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GB" b="1" i="0" u="none" strike="noStrike" kern="1600" baseline="0" dirty="0" smtClean="0">
                <a:latin typeface="Arial"/>
              </a:rPr>
              <a:t>Application </a:t>
            </a:r>
            <a:r>
              <a:rPr lang="en-GB" b="1" i="0" u="none" strike="noStrike" kern="1600" baseline="0" dirty="0" smtClean="0">
                <a:latin typeface="Arial"/>
              </a:rPr>
              <a:t>Framework</a:t>
            </a:r>
            <a:endParaRPr lang="en-GB" b="1" i="0" u="none" strike="noStrike" kern="1600" baseline="0" dirty="0" smtClean="0">
              <a:latin typeface="Arial"/>
            </a:endParaRPr>
          </a:p>
        </p:txBody>
      </p:sp>
      <p:sp>
        <p:nvSpPr>
          <p:cNvPr id="3" name="Text Placeholder 2"/>
          <p:cNvSpPr>
            <a:spLocks noGrp="1"/>
          </p:cNvSpPr>
          <p:nvPr>
            <p:ph type="body" idx="1"/>
          </p:nvPr>
        </p:nvSpPr>
        <p:spPr>
          <a:xfrm>
            <a:off x="457200" y="1600200"/>
            <a:ext cx="8229600" cy="1117853"/>
          </a:xfrm>
        </p:spPr>
        <p:txBody>
          <a:bodyPr>
            <a:normAutofit fontScale="77500" lnSpcReduction="20000"/>
          </a:bodyPr>
          <a:lstStyle/>
          <a:p>
            <a:r>
              <a:rPr lang="en-GB" sz="2400" dirty="0"/>
              <a:t>Developers have full access to the same framework APIs used by the core applications. </a:t>
            </a:r>
            <a:endParaRPr lang="en-GB" sz="2400" dirty="0" smtClean="0"/>
          </a:p>
          <a:p>
            <a:r>
              <a:rPr lang="en-GB" sz="2400" dirty="0" smtClean="0"/>
              <a:t>The </a:t>
            </a:r>
            <a:r>
              <a:rPr lang="en-GB" sz="2400" dirty="0"/>
              <a:t>application architecture is designed to simplify the reuse of components; </a:t>
            </a:r>
            <a:endParaRPr lang="en-GB" sz="24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538" y="2564904"/>
            <a:ext cx="62960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2708920"/>
            <a:ext cx="3528392" cy="2585323"/>
          </a:xfrm>
          <a:prstGeom prst="rect">
            <a:avLst/>
          </a:prstGeom>
          <a:noFill/>
        </p:spPr>
        <p:txBody>
          <a:bodyPr wrap="square" rtlCol="0">
            <a:spAutoFit/>
          </a:bodyPr>
          <a:lstStyle/>
          <a:p>
            <a:pPr marL="285750" indent="-285750">
              <a:buFont typeface="Arial" pitchFamily="34" charset="0"/>
              <a:buChar char="•"/>
            </a:pPr>
            <a:r>
              <a:rPr lang="en-GB" dirty="0" smtClean="0"/>
              <a:t>any application can publish its capabilities and any other application may then make use of those capabilities (subject to security constraints enforced by the framework). </a:t>
            </a:r>
          </a:p>
          <a:p>
            <a:pPr marL="285750" indent="-285750">
              <a:buFont typeface="Arial" pitchFamily="34" charset="0"/>
              <a:buChar char="•"/>
            </a:pPr>
            <a:r>
              <a:rPr lang="en-GB" dirty="0" smtClean="0"/>
              <a:t>This same mechanism allows components to be replaced by the user.</a:t>
            </a:r>
          </a:p>
        </p:txBody>
      </p:sp>
    </p:spTree>
    <p:extLst>
      <p:ext uri="{BB962C8B-B14F-4D97-AF65-F5344CB8AC3E}">
        <p14:creationId xmlns:p14="http://schemas.microsoft.com/office/powerpoint/2010/main" val="1757948715"/>
      </p:ext>
    </p:extLst>
  </p:cSld>
  <p:clrMapOvr>
    <a:masterClrMapping/>
  </p:clrMapOvr>
</p:sld>
</file>

<file path=ppt/theme/theme1.xml><?xml version="1.0" encoding="utf-8"?>
<a:theme xmlns:a="http://schemas.openxmlformats.org/drawingml/2006/main" name="BFS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BFS theme</Template>
  <TotalTime>40</TotalTime>
  <Words>953</Words>
  <Application>Microsoft Office PowerPoint</Application>
  <PresentationFormat>On-screen Show (4:3)</PresentationFormat>
  <Paragraphs>64</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BFS theme</vt:lpstr>
      <vt:lpstr> Google Android Overview and Architecture  </vt:lpstr>
      <vt:lpstr>What is Google Android?</vt:lpstr>
      <vt:lpstr>Development Suite</vt:lpstr>
      <vt:lpstr>PowerPoint Presentation</vt:lpstr>
      <vt:lpstr>Why choose Android ?</vt:lpstr>
      <vt:lpstr>Key features of Android SDKs</vt:lpstr>
      <vt:lpstr>Android Architecture</vt:lpstr>
      <vt:lpstr>Applications</vt:lpstr>
      <vt:lpstr>Application Framework</vt:lpstr>
      <vt:lpstr>Underlying all applications is  a set of services and systems </vt:lpstr>
      <vt:lpstr>Typical services and systems </vt:lpstr>
      <vt:lpstr>Libraries </vt:lpstr>
      <vt:lpstr>Some of the core libraries</vt:lpstr>
      <vt:lpstr>Android Runtime</vt:lpstr>
      <vt:lpstr>Linux Kernel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Android Overview and Architecture</dc:title>
  <dc:creator>Carl Jones</dc:creator>
  <cp:lastModifiedBy>Carl Jones</cp:lastModifiedBy>
  <cp:revision>4</cp:revision>
  <dcterms:created xsi:type="dcterms:W3CDTF">2012-12-03T14:01:39Z</dcterms:created>
  <dcterms:modified xsi:type="dcterms:W3CDTF">2012-12-03T14:42:09Z</dcterms:modified>
</cp:coreProperties>
</file>