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9"/>
  </p:notesMasterIdLst>
  <p:sldIdLst>
    <p:sldId id="264" r:id="rId2"/>
    <p:sldId id="268" r:id="rId3"/>
    <p:sldId id="361" r:id="rId4"/>
    <p:sldId id="276" r:id="rId5"/>
    <p:sldId id="279" r:id="rId6"/>
    <p:sldId id="362" r:id="rId7"/>
    <p:sldId id="363" r:id="rId8"/>
    <p:sldId id="364" r:id="rId9"/>
    <p:sldId id="365" r:id="rId10"/>
    <p:sldId id="287" r:id="rId11"/>
    <p:sldId id="366" r:id="rId12"/>
    <p:sldId id="291" r:id="rId13"/>
    <p:sldId id="367"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23" autoAdjust="0"/>
  </p:normalViewPr>
  <p:slideViewPr>
    <p:cSldViewPr>
      <p:cViewPr varScale="1">
        <p:scale>
          <a:sx n="68" d="100"/>
          <a:sy n="68" d="100"/>
        </p:scale>
        <p:origin x="-121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833D6-B705-488B-A285-823B7438EF92}" type="datetimeFigureOut">
              <a:rPr lang="en-GB" smtClean="0"/>
              <a:t>11/07/2013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329F6-2D63-486A-9AEB-754730A5A742}" type="slidenum">
              <a:rPr lang="en-GB" smtClean="0"/>
              <a:t>‹#›</a:t>
            </a:fld>
            <a:endParaRPr lang="en-GB"/>
          </a:p>
        </p:txBody>
      </p:sp>
    </p:spTree>
    <p:extLst>
      <p:ext uri="{BB962C8B-B14F-4D97-AF65-F5344CB8AC3E}">
        <p14:creationId xmlns:p14="http://schemas.microsoft.com/office/powerpoint/2010/main" val="389705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urce.android.com/submit-patches/code-style-guid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ava.sun.com/docs/codeconv/html/CodeConvTOC.doc.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u="none" strike="noStrike" baseline="0" dirty="0" smtClean="0">
                <a:latin typeface="+mn-lt"/>
              </a:rPr>
              <a:t>There are conventions for using Android's Java libraries and tools. In some cases, the convention has changed in important ways and older code might use a deprecated pattern or library. When working with such code, it's okay to continue the existing style (see </a:t>
            </a:r>
            <a:r>
              <a:rPr lang="en-GB" b="0" i="0" u="sng" strike="noStrike" baseline="0" dirty="0" smtClean="0">
                <a:solidFill>
                  <a:srgbClr val="0000FF"/>
                </a:solidFill>
                <a:latin typeface="+mn-lt"/>
                <a:hlinkClick r:id="rId3"/>
              </a:rPr>
              <a:t>Consistency</a:t>
            </a:r>
            <a:r>
              <a:rPr lang="en-GB" b="0" i="0" u="none" strike="noStrike" baseline="0" dirty="0" smtClean="0">
                <a:solidFill>
                  <a:srgbClr val="0000FF"/>
                </a:solidFill>
                <a:latin typeface="+mn-lt"/>
                <a:hlinkClick r:id="rId3"/>
              </a:rPr>
              <a:t>). When creating new components never use deprecated libraries. </a:t>
            </a:r>
          </a:p>
          <a:p>
            <a:endParaRPr lang="en-GB" dirty="0"/>
          </a:p>
        </p:txBody>
      </p:sp>
      <p:sp>
        <p:nvSpPr>
          <p:cNvPr id="4" name="Slide Number Placeholder 3"/>
          <p:cNvSpPr>
            <a:spLocks noGrp="1"/>
          </p:cNvSpPr>
          <p:nvPr>
            <p:ph type="sldNum" sz="quarter" idx="10"/>
          </p:nvPr>
        </p:nvSpPr>
        <p:spPr/>
        <p:txBody>
          <a:bodyPr/>
          <a:lstStyle/>
          <a:p>
            <a:fld id="{BD2329F6-2D63-486A-9AEB-754730A5A742}" type="slidenum">
              <a:rPr lang="en-GB" smtClean="0"/>
              <a:t>2</a:t>
            </a:fld>
            <a:endParaRPr lang="en-GB"/>
          </a:p>
        </p:txBody>
      </p:sp>
    </p:spTree>
    <p:extLst>
      <p:ext uri="{BB962C8B-B14F-4D97-AF65-F5344CB8AC3E}">
        <p14:creationId xmlns:p14="http://schemas.microsoft.com/office/powerpoint/2010/main" val="404499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rtl="0"/>
            <a:r>
              <a:rPr lang="en-GB" b="0" i="0" u="none" strike="noStrike" baseline="0" dirty="0" smtClean="0">
                <a:latin typeface="+mn-lt"/>
              </a:rPr>
              <a:t>Programs are much easier to maintain when all files have a consistent style. We follow the standard Java coding style, as defined by Sun in their </a:t>
            </a:r>
            <a:r>
              <a:rPr lang="en-GB" b="0" i="0" u="sng" strike="noStrike" baseline="0" dirty="0" smtClean="0">
                <a:solidFill>
                  <a:srgbClr val="0000FF"/>
                </a:solidFill>
                <a:latin typeface="+mn-lt"/>
                <a:hlinkClick r:id="rId3"/>
              </a:rPr>
              <a:t>Code Conventions for the Java Programming Language</a:t>
            </a:r>
            <a:r>
              <a:rPr lang="en-GB" b="0" i="0" u="none" strike="noStrike" baseline="0" dirty="0" smtClean="0">
                <a:solidFill>
                  <a:srgbClr val="0000FF"/>
                </a:solidFill>
                <a:latin typeface="+mn-lt"/>
                <a:hlinkClick r:id="rId3"/>
              </a:rPr>
              <a:t>, with a few exceptions and additions. This style guide is comprehensive and detailed and is in common usage in the Java community.</a:t>
            </a:r>
          </a:p>
        </p:txBody>
      </p:sp>
      <p:sp>
        <p:nvSpPr>
          <p:cNvPr id="4" name="Slide Number Placeholder 3"/>
          <p:cNvSpPr>
            <a:spLocks noGrp="1"/>
          </p:cNvSpPr>
          <p:nvPr>
            <p:ph type="sldNum" sz="quarter" idx="10"/>
          </p:nvPr>
        </p:nvSpPr>
        <p:spPr/>
        <p:txBody>
          <a:bodyPr/>
          <a:lstStyle/>
          <a:p>
            <a:fld id="{BD2329F6-2D63-486A-9AEB-754730A5A742}" type="slidenum">
              <a:rPr lang="en-GB" smtClean="0"/>
              <a:t>3</a:t>
            </a:fld>
            <a:endParaRPr lang="en-GB"/>
          </a:p>
        </p:txBody>
      </p:sp>
    </p:spTree>
    <p:extLst>
      <p:ext uri="{BB962C8B-B14F-4D97-AF65-F5344CB8AC3E}">
        <p14:creationId xmlns:p14="http://schemas.microsoft.com/office/powerpoint/2010/main" val="334990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u="none" strike="noStrike" baseline="0" dirty="0" smtClean="0">
                <a:latin typeface="+mn-lt"/>
              </a:rPr>
              <a:t>You must never do this. While you may think that your code will never encounter this error condition or that it is not important to handle it, ignoring exceptions like above creates mines in your code for someone else to trip over some day. You must handle every Exception in your code in some principled way. The specific handling varies depending on the case.</a:t>
            </a:r>
          </a:p>
          <a:p>
            <a:endParaRPr lang="en-GB" dirty="0"/>
          </a:p>
        </p:txBody>
      </p:sp>
      <p:sp>
        <p:nvSpPr>
          <p:cNvPr id="4" name="Slide Number Placeholder 3"/>
          <p:cNvSpPr>
            <a:spLocks noGrp="1"/>
          </p:cNvSpPr>
          <p:nvPr>
            <p:ph type="sldNum" sz="quarter" idx="10"/>
          </p:nvPr>
        </p:nvSpPr>
        <p:spPr/>
        <p:txBody>
          <a:bodyPr/>
          <a:lstStyle/>
          <a:p>
            <a:fld id="{BD2329F6-2D63-486A-9AEB-754730A5A742}" type="slidenum">
              <a:rPr lang="en-GB" smtClean="0"/>
              <a:t>4</a:t>
            </a:fld>
            <a:endParaRPr lang="en-GB"/>
          </a:p>
        </p:txBody>
      </p:sp>
    </p:spTree>
    <p:extLst>
      <p:ext uri="{BB962C8B-B14F-4D97-AF65-F5344CB8AC3E}">
        <p14:creationId xmlns:p14="http://schemas.microsoft.com/office/powerpoint/2010/main" val="244356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u="none" strike="noStrike" baseline="0" dirty="0" smtClean="0">
                <a:latin typeface="+mn-lt"/>
              </a:rPr>
              <a:t>There are rare exceptions to this rule: certain test code and top-level code where you want to catch all kinds of errors (to prevent them from showing up in a UI, or to keep a batch job running). In that case you may catch generic Exception (or </a:t>
            </a:r>
            <a:r>
              <a:rPr lang="en-GB" b="0" i="0" u="none" strike="noStrike" baseline="0" dirty="0" err="1" smtClean="0">
                <a:latin typeface="+mn-lt"/>
              </a:rPr>
              <a:t>Throwable</a:t>
            </a:r>
            <a:r>
              <a:rPr lang="en-GB" b="0" i="0" u="none" strike="noStrike" baseline="0" dirty="0" smtClean="0">
                <a:latin typeface="+mn-lt"/>
              </a:rPr>
              <a:t>) and handle the error appropriately. You should think very carefully before doing this, though, and put in comments explaining why it is safe in this place.</a:t>
            </a:r>
          </a:p>
          <a:p>
            <a:endParaRPr lang="en-GB" dirty="0"/>
          </a:p>
        </p:txBody>
      </p:sp>
      <p:sp>
        <p:nvSpPr>
          <p:cNvPr id="4" name="Slide Number Placeholder 3"/>
          <p:cNvSpPr>
            <a:spLocks noGrp="1"/>
          </p:cNvSpPr>
          <p:nvPr>
            <p:ph type="sldNum" sz="quarter" idx="10"/>
          </p:nvPr>
        </p:nvSpPr>
        <p:spPr/>
        <p:txBody>
          <a:bodyPr/>
          <a:lstStyle/>
          <a:p>
            <a:fld id="{BD2329F6-2D63-486A-9AEB-754730A5A742}" type="slidenum">
              <a:rPr lang="en-GB" smtClean="0"/>
              <a:t>10</a:t>
            </a:fld>
            <a:endParaRPr lang="en-GB"/>
          </a:p>
        </p:txBody>
      </p:sp>
    </p:spTree>
    <p:extLst>
      <p:ext uri="{BB962C8B-B14F-4D97-AF65-F5344CB8AC3E}">
        <p14:creationId xmlns:p14="http://schemas.microsoft.com/office/powerpoint/2010/main" val="409287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8B4E23-134D-4F41-BED9-46409314A163}" type="datetimeFigureOut">
              <a:rPr lang="en-GB" smtClean="0"/>
              <a:t>11/07/2013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17346377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B4E23-134D-4F41-BED9-46409314A163}" type="datetimeFigureOut">
              <a:rPr lang="en-GB" smtClean="0"/>
              <a:t>11/07/2013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171823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B4E23-134D-4F41-BED9-46409314A163}" type="datetimeFigureOut">
              <a:rPr lang="en-GB" smtClean="0"/>
              <a:t>11/07/2013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352199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8B4E23-134D-4F41-BED9-46409314A163}" type="datetimeFigureOut">
              <a:rPr lang="en-GB" smtClean="0"/>
              <a:t>11/07/2013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337475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B4E23-134D-4F41-BED9-46409314A163}" type="datetimeFigureOut">
              <a:rPr lang="en-GB" smtClean="0"/>
              <a:t>11/07/2013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129787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8B4E23-134D-4F41-BED9-46409314A163}" type="datetimeFigureOut">
              <a:rPr lang="en-GB" smtClean="0"/>
              <a:t>11/07/2013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5172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8B4E23-134D-4F41-BED9-46409314A163}" type="datetimeFigureOut">
              <a:rPr lang="en-GB" smtClean="0"/>
              <a:t>11/07/2013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384149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8B4E23-134D-4F41-BED9-46409314A163}" type="datetimeFigureOut">
              <a:rPr lang="en-GB" smtClean="0"/>
              <a:t>11/07/2013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295985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8B4E23-134D-4F41-BED9-46409314A163}" type="datetimeFigureOut">
              <a:rPr lang="en-GB" smtClean="0"/>
              <a:t>11/07/2013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25645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B4E23-134D-4F41-BED9-46409314A163}" type="datetimeFigureOut">
              <a:rPr lang="en-GB" smtClean="0"/>
              <a:t>11/07/2013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91603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B4E23-134D-4F41-BED9-46409314A163}" type="datetimeFigureOut">
              <a:rPr lang="en-GB" smtClean="0"/>
              <a:t>11/07/2013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401080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B4E23-134D-4F41-BED9-46409314A163}" type="datetimeFigureOut">
              <a:rPr lang="en-GB" smtClean="0"/>
              <a:t>11/07/2013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46D158-E79A-44A5-81C2-8E7895C52AE9}" type="slidenum">
              <a:rPr lang="en-GB" smtClean="0"/>
              <a:t>‹#›</a:t>
            </a:fld>
            <a:endParaRPr lang="en-GB"/>
          </a:p>
        </p:txBody>
      </p:sp>
    </p:spTree>
    <p:extLst>
      <p:ext uri="{BB962C8B-B14F-4D97-AF65-F5344CB8AC3E}">
        <p14:creationId xmlns:p14="http://schemas.microsoft.com/office/powerpoint/2010/main" val="295051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04210"/>
            <a:ext cx="8855423" cy="6653790"/>
            <a:chOff x="0" y="204210"/>
            <a:chExt cx="8855423" cy="6653790"/>
          </a:xfrm>
        </p:grpSpPr>
        <p:pic>
          <p:nvPicPr>
            <p:cNvPr id="8" name="Picture 7" descr="BF_plain_RBG.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29445" y="204210"/>
              <a:ext cx="1625978" cy="896667"/>
            </a:xfrm>
            <a:prstGeom prst="rect">
              <a:avLst/>
            </a:prstGeom>
          </p:spPr>
        </p:pic>
        <p:sp>
          <p:nvSpPr>
            <p:cNvPr id="9" name="Right Triangle 8"/>
            <p:cNvSpPr/>
            <p:nvPr/>
          </p:nvSpPr>
          <p:spPr>
            <a:xfrm>
              <a:off x="0" y="3363395"/>
              <a:ext cx="3115392" cy="3494605"/>
            </a:xfrm>
            <a:prstGeom prst="rtTriangle">
              <a:avLst/>
            </a:prstGeom>
            <a:solidFill>
              <a:srgbClr val="0000FF"/>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ight Triangle 9"/>
            <p:cNvSpPr/>
            <p:nvPr/>
          </p:nvSpPr>
          <p:spPr>
            <a:xfrm>
              <a:off x="1" y="4179226"/>
              <a:ext cx="2385610" cy="2678774"/>
            </a:xfrm>
            <a:prstGeom prst="rtTriangle">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ight Triangle 10"/>
            <p:cNvSpPr/>
            <p:nvPr/>
          </p:nvSpPr>
          <p:spPr>
            <a:xfrm>
              <a:off x="1" y="4515913"/>
              <a:ext cx="2041152" cy="2342086"/>
            </a:xfrm>
            <a:prstGeom prst="rtTriangl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274638"/>
            <a:ext cx="6908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B4E23-134D-4F41-BED9-46409314A163}" type="datetimeFigureOut">
              <a:rPr lang="en-GB" smtClean="0"/>
              <a:t>11/07/2013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6D158-E79A-44A5-81C2-8E7895C52AE9}" type="slidenum">
              <a:rPr lang="en-GB" smtClean="0"/>
              <a:t>‹#›</a:t>
            </a:fld>
            <a:endParaRPr lang="en-GB"/>
          </a:p>
        </p:txBody>
      </p:sp>
    </p:spTree>
    <p:extLst>
      <p:ext uri="{BB962C8B-B14F-4D97-AF65-F5344CB8AC3E}">
        <p14:creationId xmlns:p14="http://schemas.microsoft.com/office/powerpoint/2010/main" val="26993455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ctr" defTabSz="457200" rtl="0" eaLnBrk="1" latinLnBrk="0" hangingPunct="1">
        <a:spcBef>
          <a:spcPct val="0"/>
        </a:spcBef>
        <a:buNone/>
        <a:defRPr sz="4400" kern="1200">
          <a:solidFill>
            <a:srgbClr val="0000FF"/>
          </a:solidFill>
          <a:latin typeface="Aller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ller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ller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ller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ller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lle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ource.android.com/submit-patches/code-style-guid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baseline="0" dirty="0" smtClean="0">
                <a:latin typeface="Times New Roman"/>
              </a:rPr>
              <a:t>Coding Styles</a:t>
            </a:r>
          </a:p>
        </p:txBody>
      </p:sp>
      <p:sp>
        <p:nvSpPr>
          <p:cNvPr id="3" name="Text Placeholder 2"/>
          <p:cNvSpPr>
            <a:spLocks noGrp="1"/>
          </p:cNvSpPr>
          <p:nvPr>
            <p:ph type="body" idx="1"/>
          </p:nvPr>
        </p:nvSpPr>
        <p:spPr/>
        <p:txBody>
          <a:bodyPr/>
          <a:lstStyle/>
          <a:p>
            <a:pPr marL="0" indent="0">
              <a:buNone/>
            </a:pPr>
            <a:r>
              <a:rPr lang="en-GB" b="1" i="0" u="none" strike="noStrike" kern="1600" baseline="0" dirty="0" smtClean="0">
                <a:latin typeface="Times New Roman"/>
              </a:rPr>
              <a:t>Android Code Style Rules</a:t>
            </a:r>
          </a:p>
          <a:p>
            <a:r>
              <a:rPr lang="en-GB" dirty="0" smtClean="0"/>
              <a:t>The </a:t>
            </a:r>
            <a:r>
              <a:rPr lang="en-GB" dirty="0"/>
              <a:t>rules below are not guidelines or recommendations, but strict rules. </a:t>
            </a:r>
            <a:r>
              <a:rPr lang="en-GB" b="1" dirty="0"/>
              <a:t>You may not disregard the rules we list below</a:t>
            </a:r>
            <a:r>
              <a:rPr lang="en-GB" dirty="0"/>
              <a:t> except as approved on a need-to-use </a:t>
            </a:r>
            <a:r>
              <a:rPr lang="en-GB" dirty="0" smtClean="0"/>
              <a:t>basis</a:t>
            </a:r>
          </a:p>
          <a:p>
            <a:r>
              <a:rPr lang="en-GB" dirty="0"/>
              <a:t>Not all existing code follows these rules, but all new code is expected </a:t>
            </a:r>
            <a:r>
              <a:rPr lang="en-GB" dirty="0" smtClean="0"/>
              <a:t>to</a:t>
            </a:r>
            <a:r>
              <a:rPr lang="en-GB" dirty="0"/>
              <a:t>o</a:t>
            </a:r>
          </a:p>
          <a:p>
            <a:endParaRPr lang="en-GB" dirty="0"/>
          </a:p>
          <a:p>
            <a:endParaRPr lang="en-GB" b="1" i="0" u="none" strike="noStrike" kern="1600" baseline="0" dirty="0" smtClean="0">
              <a:latin typeface="Times New Roman"/>
            </a:endParaRPr>
          </a:p>
        </p:txBody>
      </p:sp>
    </p:spTree>
    <p:extLst>
      <p:ext uri="{BB962C8B-B14F-4D97-AF65-F5344CB8AC3E}">
        <p14:creationId xmlns:p14="http://schemas.microsoft.com/office/powerpoint/2010/main" val="421382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Alternatives to catching generic Exception:</a:t>
            </a:r>
          </a:p>
        </p:txBody>
      </p:sp>
      <p:sp>
        <p:nvSpPr>
          <p:cNvPr id="3" name="Text Placeholder 2"/>
          <p:cNvSpPr>
            <a:spLocks noGrp="1"/>
          </p:cNvSpPr>
          <p:nvPr>
            <p:ph type="body" idx="1"/>
          </p:nvPr>
        </p:nvSpPr>
        <p:spPr/>
        <p:txBody>
          <a:bodyPr/>
          <a:lstStyle/>
          <a:p>
            <a:pPr marR="0" lvl="0" rtl="0"/>
            <a:r>
              <a:rPr lang="en-GB" b="1" i="0" u="none" strike="noStrike" baseline="0" dirty="0" err="1" smtClean="0">
                <a:latin typeface="Times New Roman"/>
              </a:rPr>
              <a:t>Finalizers</a:t>
            </a:r>
            <a:endParaRPr lang="en-GB" b="1" i="0" u="none" strike="noStrike" baseline="0" dirty="0" smtClean="0">
              <a:latin typeface="Times New Roman"/>
            </a:endParaRPr>
          </a:p>
          <a:p>
            <a:pPr marR="0" lvl="0" rtl="0"/>
            <a:endParaRPr lang="en-GB" b="1" i="0" u="none" strike="noStrike" baseline="0" dirty="0" smtClean="0">
              <a:latin typeface="Times New Roman"/>
            </a:endParaRPr>
          </a:p>
          <a:p>
            <a:pPr marL="0" marR="0" lvl="0" indent="0" rtl="0">
              <a:buNone/>
            </a:pPr>
            <a:endParaRPr lang="en-GB" b="1" i="0" u="none" strike="noStrike" baseline="0" dirty="0" smtClean="0">
              <a:latin typeface="Times New Roman"/>
            </a:endParaRPr>
          </a:p>
        </p:txBody>
      </p:sp>
    </p:spTree>
    <p:extLst>
      <p:ext uri="{BB962C8B-B14F-4D97-AF65-F5344CB8AC3E}">
        <p14:creationId xmlns:p14="http://schemas.microsoft.com/office/powerpoint/2010/main" val="15549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pPr marL="0" indent="0">
              <a:buNone/>
            </a:pPr>
            <a:r>
              <a:rPr lang="en-GB" b="1" dirty="0"/>
              <a:t>What it is</a:t>
            </a:r>
            <a:r>
              <a:rPr lang="en-GB" dirty="0"/>
              <a:t>: </a:t>
            </a:r>
            <a:r>
              <a:rPr lang="en-GB" dirty="0" err="1"/>
              <a:t>Finalizers</a:t>
            </a:r>
            <a:r>
              <a:rPr lang="en-GB" dirty="0"/>
              <a:t> are a way to have a chunk of code executed when an object is garbage collected</a:t>
            </a:r>
            <a:r>
              <a:rPr lang="en-GB" dirty="0" smtClean="0"/>
              <a:t>.</a:t>
            </a:r>
          </a:p>
          <a:p>
            <a:pPr marL="0" indent="0">
              <a:buNone/>
            </a:pPr>
            <a:r>
              <a:rPr lang="en-GB" dirty="0"/>
              <a:t>	</a:t>
            </a:r>
            <a:r>
              <a:rPr lang="en-GB" b="1" dirty="0"/>
              <a:t>Pros</a:t>
            </a:r>
            <a:r>
              <a:rPr lang="en-GB" dirty="0"/>
              <a:t>: can be handy for doing </a:t>
            </a:r>
            <a:r>
              <a:rPr lang="en-GB" dirty="0" err="1"/>
              <a:t>cleanup</a:t>
            </a:r>
            <a:r>
              <a:rPr lang="en-GB" dirty="0"/>
              <a:t>, particularly of external resources</a:t>
            </a:r>
            <a:r>
              <a:rPr lang="en-GB" dirty="0" smtClean="0"/>
              <a:t>.</a:t>
            </a:r>
          </a:p>
          <a:p>
            <a:pPr marL="0" indent="0">
              <a:buNone/>
            </a:pPr>
            <a:r>
              <a:rPr lang="en-GB" dirty="0"/>
              <a:t>	</a:t>
            </a:r>
            <a:r>
              <a:rPr lang="en-GB" b="1" dirty="0"/>
              <a:t>Cons</a:t>
            </a:r>
            <a:r>
              <a:rPr lang="en-GB" dirty="0"/>
              <a:t>: there are no guarantees as to when a </a:t>
            </a:r>
            <a:r>
              <a:rPr lang="en-GB" dirty="0" err="1"/>
              <a:t>finalizer</a:t>
            </a:r>
            <a:r>
              <a:rPr lang="en-GB" dirty="0"/>
              <a:t> will be called, or even that it will be called at all.</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8778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b="1" i="0" u="none" strike="noStrike" baseline="0" dirty="0" smtClean="0">
                <a:latin typeface="Calibri"/>
              </a:rPr>
              <a:t>Decision</a:t>
            </a:r>
            <a:r>
              <a:rPr lang="en-GB" dirty="0">
                <a:latin typeface="Calibri"/>
              </a:rPr>
              <a:t> </a:t>
            </a:r>
            <a:r>
              <a:rPr lang="en-GB" dirty="0" smtClean="0">
                <a:latin typeface="Calibri"/>
              </a:rPr>
              <a:t>on </a:t>
            </a:r>
            <a:r>
              <a:rPr lang="en-GB" dirty="0" err="1" smtClean="0">
                <a:latin typeface="Calibri"/>
              </a:rPr>
              <a:t>finalizers</a:t>
            </a:r>
            <a:endParaRPr lang="en-GB" b="0" i="0" u="none" strike="noStrike" baseline="0" dirty="0" smtClean="0">
              <a:latin typeface="Calibri"/>
            </a:endParaRPr>
          </a:p>
        </p:txBody>
      </p:sp>
      <p:sp>
        <p:nvSpPr>
          <p:cNvPr id="3" name="Text Placeholder 2"/>
          <p:cNvSpPr>
            <a:spLocks noGrp="1"/>
          </p:cNvSpPr>
          <p:nvPr>
            <p:ph type="body" idx="1"/>
          </p:nvPr>
        </p:nvSpPr>
        <p:spPr/>
        <p:txBody>
          <a:bodyPr>
            <a:normAutofit fontScale="85000" lnSpcReduction="20000"/>
          </a:bodyPr>
          <a:lstStyle/>
          <a:p>
            <a:r>
              <a:rPr lang="en-GB" dirty="0"/>
              <a:t>we don't use </a:t>
            </a:r>
            <a:r>
              <a:rPr lang="en-GB" dirty="0" err="1"/>
              <a:t>finalizers</a:t>
            </a:r>
            <a:r>
              <a:rPr lang="en-GB" dirty="0"/>
              <a:t>. In most cases, you can do what you need from a </a:t>
            </a:r>
            <a:r>
              <a:rPr lang="en-GB" dirty="0" err="1"/>
              <a:t>finalizer</a:t>
            </a:r>
            <a:r>
              <a:rPr lang="en-GB" dirty="0"/>
              <a:t> with good exception handling. </a:t>
            </a:r>
            <a:endParaRPr lang="en-GB" dirty="0" smtClean="0"/>
          </a:p>
          <a:p>
            <a:r>
              <a:rPr lang="en-GB" dirty="0" smtClean="0"/>
              <a:t>If </a:t>
            </a:r>
            <a:r>
              <a:rPr lang="en-GB" dirty="0"/>
              <a:t>you absolutely need it, define a close() method (or the like) and document exactly when that method needs to be called. </a:t>
            </a:r>
            <a:endParaRPr lang="en-GB" dirty="0" smtClean="0"/>
          </a:p>
          <a:p>
            <a:r>
              <a:rPr lang="en-GB" dirty="0" smtClean="0"/>
              <a:t>See </a:t>
            </a:r>
            <a:r>
              <a:rPr lang="en-GB" dirty="0" err="1"/>
              <a:t>InputStream</a:t>
            </a:r>
            <a:r>
              <a:rPr lang="en-GB" dirty="0"/>
              <a:t> for an example. In this case it is appropriate but not required to print a short log message from the </a:t>
            </a:r>
            <a:r>
              <a:rPr lang="en-GB" dirty="0" err="1"/>
              <a:t>finalizer</a:t>
            </a:r>
            <a:r>
              <a:rPr lang="en-GB" dirty="0"/>
              <a:t>, as long as it is not expected to flood the logs</a:t>
            </a:r>
            <a:r>
              <a:rPr lang="en-GB" dirty="0" smtClean="0"/>
              <a:t>.</a:t>
            </a:r>
          </a:p>
          <a:p>
            <a:r>
              <a:rPr lang="en-GB" dirty="0"/>
              <a:t>The one exception is it is OK to write a </a:t>
            </a:r>
            <a:r>
              <a:rPr lang="en-GB" dirty="0" err="1"/>
              <a:t>finalizer</a:t>
            </a:r>
            <a:r>
              <a:rPr lang="en-GB" dirty="0"/>
              <a:t> if all it does is make calls to </a:t>
            </a:r>
            <a:r>
              <a:rPr lang="en-GB" dirty="0" err="1"/>
              <a:t>X.assertTrue</a:t>
            </a:r>
            <a:r>
              <a:rPr lang="en-GB" dirty="0" smtClean="0"/>
              <a:t>().</a:t>
            </a:r>
          </a:p>
          <a:p>
            <a:endParaRPr lang="en-GB" dirty="0"/>
          </a:p>
        </p:txBody>
      </p:sp>
    </p:spTree>
    <p:extLst>
      <p:ext uri="{BB962C8B-B14F-4D97-AF65-F5344CB8AC3E}">
        <p14:creationId xmlns:p14="http://schemas.microsoft.com/office/powerpoint/2010/main" val="368934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GB" sz="4400" b="1" i="0" kern="1200" baseline="0" dirty="0" smtClean="0">
                <a:solidFill>
                  <a:schemeClr val="tx1"/>
                </a:solidFill>
                <a:effectLst/>
                <a:latin typeface="+mj-lt"/>
                <a:ea typeface="+mj-ea"/>
                <a:cs typeface="+mj-cs"/>
              </a:rPr>
              <a:t>Imports</a:t>
            </a:r>
            <a:endParaRPr lang="en-GB" sz="4400" dirty="0" smtClean="0">
              <a:effectLst/>
            </a:endParaRPr>
          </a:p>
          <a:p>
            <a:endParaRPr lang="en-GB" dirty="0"/>
          </a:p>
        </p:txBody>
      </p:sp>
      <p:sp>
        <p:nvSpPr>
          <p:cNvPr id="3" name="Text Placeholder 2"/>
          <p:cNvSpPr>
            <a:spLocks noGrp="1"/>
          </p:cNvSpPr>
          <p:nvPr>
            <p:ph type="body" idx="1"/>
          </p:nvPr>
        </p:nvSpPr>
        <p:spPr/>
        <p:txBody>
          <a:bodyPr>
            <a:normAutofit fontScale="85000" lnSpcReduction="20000"/>
          </a:bodyPr>
          <a:lstStyle/>
          <a:p>
            <a:r>
              <a:rPr lang="en-GB" dirty="0" smtClean="0"/>
              <a:t>Wildcards</a:t>
            </a:r>
          </a:p>
          <a:p>
            <a:pPr lvl="1"/>
            <a:r>
              <a:rPr lang="en-GB" b="1" dirty="0"/>
              <a:t>What it is</a:t>
            </a:r>
            <a:r>
              <a:rPr lang="en-GB" dirty="0"/>
              <a:t>: When you want to use class Bar from package </a:t>
            </a:r>
            <a:r>
              <a:rPr lang="en-GB" dirty="0" err="1"/>
              <a:t>foo,there</a:t>
            </a:r>
            <a:r>
              <a:rPr lang="en-GB" dirty="0"/>
              <a:t> are two possible ways to import it:</a:t>
            </a:r>
          </a:p>
          <a:p>
            <a:r>
              <a:rPr lang="en-GB" b="1" dirty="0"/>
              <a:t>Pros of #1</a:t>
            </a:r>
            <a:r>
              <a:rPr lang="en-GB" dirty="0"/>
              <a:t>: Potentially reduces the number of import statements.</a:t>
            </a:r>
          </a:p>
          <a:p>
            <a:r>
              <a:rPr lang="en-GB" b="1" dirty="0"/>
              <a:t>Pros of #2</a:t>
            </a:r>
            <a:r>
              <a:rPr lang="en-GB" dirty="0"/>
              <a:t>: Makes it obvious what classes are actually used. Makes code more readable for maintainers.</a:t>
            </a:r>
          </a:p>
          <a:p>
            <a:r>
              <a:rPr lang="en-GB" b="1" dirty="0" err="1"/>
              <a:t>Decision</a:t>
            </a:r>
            <a:r>
              <a:rPr lang="en-GB" dirty="0" err="1"/>
              <a:t>:Use</a:t>
            </a:r>
            <a:r>
              <a:rPr lang="en-GB" dirty="0"/>
              <a:t> style #2 for importing all Android code. An explicit exception is made for java standard libraries (</a:t>
            </a:r>
            <a:r>
              <a:rPr lang="en-GB" dirty="0" err="1"/>
              <a:t>java.util</a:t>
            </a:r>
            <a:r>
              <a:rPr lang="en-GB" dirty="0"/>
              <a:t>.*, java.io.*, etc.) and unit test code (</a:t>
            </a:r>
            <a:r>
              <a:rPr lang="en-GB" dirty="0" err="1"/>
              <a:t>junit.framework</a:t>
            </a:r>
            <a:r>
              <a:rPr lang="en-GB" b="0" i="0" u="none" strike="noStrike" baseline="0" dirty="0" smtClean="0">
                <a:latin typeface="Times New Roman"/>
              </a:rPr>
              <a:t>.*).</a:t>
            </a:r>
          </a:p>
          <a:p>
            <a:pPr lvl="1"/>
            <a:endParaRPr lang="en-GB" dirty="0" smtClean="0"/>
          </a:p>
          <a:p>
            <a:pPr lvl="1"/>
            <a:endParaRPr lang="en-GB" dirty="0"/>
          </a:p>
        </p:txBody>
      </p:sp>
    </p:spTree>
    <p:extLst>
      <p:ext uri="{BB962C8B-B14F-4D97-AF65-F5344CB8AC3E}">
        <p14:creationId xmlns:p14="http://schemas.microsoft.com/office/powerpoint/2010/main" val="134728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endParaRPr lang="en-GB" b="0" i="0" u="none" strike="noStrike" baseline="0" dirty="0" smtClean="0">
              <a:latin typeface="Calibri"/>
            </a:endParaRPr>
          </a:p>
        </p:txBody>
      </p:sp>
      <p:sp>
        <p:nvSpPr>
          <p:cNvPr id="3" name="Text Placeholder 2"/>
          <p:cNvSpPr>
            <a:spLocks noGrp="1"/>
          </p:cNvSpPr>
          <p:nvPr>
            <p:ph type="body" idx="1"/>
          </p:nvPr>
        </p:nvSpPr>
        <p:spPr/>
        <p:txBody>
          <a:bodyPr/>
          <a:lstStyle/>
          <a:p>
            <a:pPr marL="0" indent="0">
              <a:buNone/>
            </a:pPr>
            <a:r>
              <a:rPr lang="en-GB" dirty="0"/>
              <a:t>Every file should have a copyright statement at the top. Then a package statement and import statements should follow, each block separated by a blank line. And then there is the class or interface declaration. In the </a:t>
            </a:r>
            <a:r>
              <a:rPr lang="en-GB" dirty="0" err="1"/>
              <a:t>Javadoc</a:t>
            </a:r>
            <a:r>
              <a:rPr lang="en-GB" dirty="0"/>
              <a:t> comments, describe what the class or interface does.</a:t>
            </a:r>
          </a:p>
        </p:txBody>
      </p:sp>
    </p:spTree>
    <p:extLst>
      <p:ext uri="{BB962C8B-B14F-4D97-AF65-F5344CB8AC3E}">
        <p14:creationId xmlns:p14="http://schemas.microsoft.com/office/powerpoint/2010/main" val="534387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GB" b="0" i="0" u="none" strike="noStrike" baseline="0" dirty="0" smtClean="0">
                <a:latin typeface="Calibri"/>
              </a:rPr>
              <a:t>Copyright Statement</a:t>
            </a:r>
          </a:p>
        </p:txBody>
      </p:sp>
      <p:sp>
        <p:nvSpPr>
          <p:cNvPr id="3" name="Text Placeholder 2"/>
          <p:cNvSpPr>
            <a:spLocks noGrp="1"/>
          </p:cNvSpPr>
          <p:nvPr>
            <p:ph type="body" idx="1"/>
          </p:nvPr>
        </p:nvSpPr>
        <p:spPr/>
        <p:txBody>
          <a:bodyPr>
            <a:normAutofit fontScale="25000" lnSpcReduction="20000"/>
          </a:bodyPr>
          <a:lstStyle/>
          <a:p>
            <a:pPr marL="0" indent="0">
              <a:buNone/>
            </a:pPr>
            <a:r>
              <a:rPr lang="en-GB" dirty="0"/>
              <a:t>/*</a:t>
            </a:r>
            <a:br>
              <a:rPr lang="en-GB" dirty="0"/>
            </a:br>
            <a:r>
              <a:rPr lang="en-GB" dirty="0"/>
              <a:t> * Copyright (C) 2007 The Android Open Source Project</a:t>
            </a:r>
            <a:br>
              <a:rPr lang="en-GB" dirty="0"/>
            </a:br>
            <a:r>
              <a:rPr lang="en-GB" dirty="0"/>
              <a:t> *</a:t>
            </a:r>
            <a:br>
              <a:rPr lang="en-GB" dirty="0"/>
            </a:br>
            <a:r>
              <a:rPr lang="en-GB" dirty="0"/>
              <a:t> * Licensed under the Apache License, Version 2.0 (the "License");</a:t>
            </a:r>
            <a:br>
              <a:rPr lang="en-GB" dirty="0"/>
            </a:br>
            <a:r>
              <a:rPr lang="en-GB" dirty="0"/>
              <a:t> * you may not use this file except in compliance with the License.</a:t>
            </a:r>
            <a:br>
              <a:rPr lang="en-GB" dirty="0"/>
            </a:br>
            <a:r>
              <a:rPr lang="en-GB" dirty="0"/>
              <a:t> * You may obtain a copy of the License at</a:t>
            </a:r>
            <a:br>
              <a:rPr lang="en-GB" dirty="0"/>
            </a:br>
            <a:r>
              <a:rPr lang="en-GB" dirty="0"/>
              <a:t> *</a:t>
            </a:r>
            <a:br>
              <a:rPr lang="en-GB" dirty="0"/>
            </a:br>
            <a:r>
              <a:rPr lang="en-GB" dirty="0"/>
              <a:t> *      http://www.apache.org/licenses/LICENSE-2.0</a:t>
            </a:r>
            <a:br>
              <a:rPr lang="en-GB" dirty="0"/>
            </a:br>
            <a:r>
              <a:rPr lang="en-GB" dirty="0"/>
              <a:t> *</a:t>
            </a:r>
            <a:br>
              <a:rPr lang="en-GB" dirty="0"/>
            </a:br>
            <a:r>
              <a:rPr lang="en-GB" dirty="0"/>
              <a:t> * Unless required by applicable law or agreed to in writing, software</a:t>
            </a:r>
            <a:br>
              <a:rPr lang="en-GB" dirty="0"/>
            </a:br>
            <a:r>
              <a:rPr lang="en-GB" dirty="0"/>
              <a:t> * distributed under the License is distributed on an "AS IS" BASIS,</a:t>
            </a:r>
            <a:br>
              <a:rPr lang="en-GB" dirty="0"/>
            </a:br>
            <a:r>
              <a:rPr lang="en-GB" dirty="0"/>
              <a:t> * WITHOUT WARRANTIES OR CONDITIONS OF ANY KIND, either express or implied.</a:t>
            </a:r>
            <a:br>
              <a:rPr lang="en-GB" dirty="0"/>
            </a:br>
            <a:r>
              <a:rPr lang="en-GB" dirty="0"/>
              <a:t> * See the License for the specific language governing permissions and</a:t>
            </a:r>
            <a:br>
              <a:rPr lang="en-GB" dirty="0"/>
            </a:br>
            <a:r>
              <a:rPr lang="en-GB" dirty="0"/>
              <a:t> * limitations under the License.</a:t>
            </a:r>
            <a:br>
              <a:rPr lang="en-GB" dirty="0"/>
            </a:br>
            <a:r>
              <a:rPr lang="en-GB" dirty="0"/>
              <a:t> */</a:t>
            </a:r>
            <a:br>
              <a:rPr lang="en-GB" dirty="0"/>
            </a:br>
            <a:r>
              <a:rPr lang="en-GB" dirty="0"/>
              <a:t/>
            </a:r>
            <a:br>
              <a:rPr lang="en-GB" dirty="0"/>
            </a:br>
            <a:r>
              <a:rPr lang="en-GB" dirty="0"/>
              <a:t>package </a:t>
            </a:r>
            <a:r>
              <a:rPr lang="en-GB" dirty="0" err="1"/>
              <a:t>com.android.internal.foo</a:t>
            </a:r>
            <a:r>
              <a:rPr lang="en-GB" dirty="0"/>
              <a:t>;</a:t>
            </a:r>
            <a:br>
              <a:rPr lang="en-GB" dirty="0"/>
            </a:br>
            <a:r>
              <a:rPr lang="en-GB" dirty="0"/>
              <a:t/>
            </a:r>
            <a:br>
              <a:rPr lang="en-GB" dirty="0"/>
            </a:br>
            <a:r>
              <a:rPr lang="en-GB" dirty="0"/>
              <a:t>import </a:t>
            </a:r>
            <a:r>
              <a:rPr lang="en-GB" dirty="0" err="1"/>
              <a:t>android.os.Blah</a:t>
            </a:r>
            <a:r>
              <a:rPr lang="en-GB" dirty="0"/>
              <a:t>;</a:t>
            </a:r>
            <a:br>
              <a:rPr lang="en-GB" dirty="0"/>
            </a:br>
            <a:r>
              <a:rPr lang="en-GB" dirty="0"/>
              <a:t>import </a:t>
            </a:r>
            <a:r>
              <a:rPr lang="en-GB" dirty="0" err="1"/>
              <a:t>android.view.Yada</a:t>
            </a:r>
            <a:r>
              <a:rPr lang="en-GB" dirty="0"/>
              <a:t>;</a:t>
            </a:r>
            <a:br>
              <a:rPr lang="en-GB" dirty="0"/>
            </a:br>
            <a:r>
              <a:rPr lang="en-GB" dirty="0"/>
              <a:t/>
            </a:r>
            <a:br>
              <a:rPr lang="en-GB" dirty="0"/>
            </a:br>
            <a:r>
              <a:rPr lang="en-GB" dirty="0"/>
              <a:t>import </a:t>
            </a:r>
            <a:r>
              <a:rPr lang="en-GB" dirty="0" err="1"/>
              <a:t>java.sql.ResultSet</a:t>
            </a:r>
            <a:r>
              <a:rPr lang="en-GB" dirty="0"/>
              <a:t>;</a:t>
            </a:r>
            <a:br>
              <a:rPr lang="en-GB" dirty="0"/>
            </a:br>
            <a:r>
              <a:rPr lang="en-GB" dirty="0"/>
              <a:t>import </a:t>
            </a:r>
            <a:r>
              <a:rPr lang="en-GB" dirty="0" err="1"/>
              <a:t>java.sql.SQLException</a:t>
            </a:r>
            <a:r>
              <a:rPr lang="en-GB" dirty="0"/>
              <a:t>;</a:t>
            </a:r>
            <a:br>
              <a:rPr lang="en-GB" dirty="0"/>
            </a:br>
            <a:r>
              <a:rPr lang="en-GB" dirty="0"/>
              <a:t/>
            </a:r>
            <a:br>
              <a:rPr lang="en-GB" dirty="0"/>
            </a:br>
            <a:r>
              <a:rPr lang="en-GB" dirty="0"/>
              <a:t>/**</a:t>
            </a:r>
            <a:br>
              <a:rPr lang="en-GB" dirty="0"/>
            </a:br>
            <a:r>
              <a:rPr lang="en-GB" dirty="0"/>
              <a:t> * Does X and Y and provides an abstraction for Z.</a:t>
            </a:r>
            <a:br>
              <a:rPr lang="en-GB" dirty="0"/>
            </a:br>
            <a:r>
              <a:rPr lang="en-GB" dirty="0"/>
              <a:t> */</a:t>
            </a:r>
            <a:br>
              <a:rPr lang="en-GB" dirty="0"/>
            </a:br>
            <a:r>
              <a:rPr lang="en-GB" dirty="0"/>
              <a:t>public class Foo {</a:t>
            </a:r>
            <a:br>
              <a:rPr lang="en-GB" dirty="0"/>
            </a:br>
            <a:r>
              <a:rPr lang="en-GB" dirty="0"/>
              <a:t>    ...</a:t>
            </a:r>
            <a:br>
              <a:rPr lang="en-GB" dirty="0"/>
            </a:br>
            <a:r>
              <a:rPr lang="en-GB" dirty="0" smtClean="0"/>
              <a:t>}</a:t>
            </a:r>
          </a:p>
          <a:p>
            <a:pPr marL="0" indent="0">
              <a:buNone/>
            </a:pPr>
            <a:r>
              <a:rPr lang="en-GB" dirty="0"/>
              <a:t>package </a:t>
            </a:r>
            <a:r>
              <a:rPr lang="en-GB" dirty="0" err="1"/>
              <a:t>com.android.internal.foo</a:t>
            </a:r>
            <a:r>
              <a:rPr lang="en-GB" dirty="0"/>
              <a:t>;</a:t>
            </a:r>
            <a:br>
              <a:rPr lang="en-GB" dirty="0"/>
            </a:br>
            <a:r>
              <a:rPr lang="en-GB" dirty="0"/>
              <a:t/>
            </a:r>
            <a:br>
              <a:rPr lang="en-GB" dirty="0"/>
            </a:br>
            <a:r>
              <a:rPr lang="en-GB" dirty="0"/>
              <a:t>import </a:t>
            </a:r>
            <a:r>
              <a:rPr lang="en-GB" dirty="0" err="1"/>
              <a:t>android.os.Blah</a:t>
            </a:r>
            <a:r>
              <a:rPr lang="en-GB" dirty="0"/>
              <a:t>;</a:t>
            </a:r>
            <a:br>
              <a:rPr lang="en-GB" dirty="0"/>
            </a:br>
            <a:r>
              <a:rPr lang="en-GB" dirty="0"/>
              <a:t>import </a:t>
            </a:r>
            <a:r>
              <a:rPr lang="en-GB" dirty="0" err="1"/>
              <a:t>android.view.Yada</a:t>
            </a:r>
            <a:r>
              <a:rPr lang="en-GB" dirty="0"/>
              <a:t>;</a:t>
            </a:r>
            <a:br>
              <a:rPr lang="en-GB" dirty="0"/>
            </a:br>
            <a:r>
              <a:rPr lang="en-GB" dirty="0"/>
              <a:t/>
            </a:r>
            <a:br>
              <a:rPr lang="en-GB" dirty="0"/>
            </a:br>
            <a:r>
              <a:rPr lang="en-GB" dirty="0"/>
              <a:t>import </a:t>
            </a:r>
            <a:r>
              <a:rPr lang="en-GB" dirty="0" err="1"/>
              <a:t>java.sql.ResultSet</a:t>
            </a:r>
            <a:r>
              <a:rPr lang="en-GB" dirty="0"/>
              <a:t>;</a:t>
            </a:r>
            <a:br>
              <a:rPr lang="en-GB" dirty="0"/>
            </a:br>
            <a:r>
              <a:rPr lang="en-GB" dirty="0"/>
              <a:t>import </a:t>
            </a:r>
            <a:r>
              <a:rPr lang="en-GB" dirty="0" err="1"/>
              <a:t>java.sql.SQLException</a:t>
            </a:r>
            <a:r>
              <a:rPr lang="en-GB" dirty="0"/>
              <a:t>;</a:t>
            </a:r>
            <a:br>
              <a:rPr lang="en-GB" dirty="0"/>
            </a:br>
            <a:r>
              <a:rPr lang="en-GB" dirty="0"/>
              <a:t/>
            </a:r>
            <a:br>
              <a:rPr lang="en-GB" dirty="0"/>
            </a:br>
            <a:r>
              <a:rPr lang="en-GB" dirty="0"/>
              <a:t>/**</a:t>
            </a:r>
            <a:br>
              <a:rPr lang="en-GB" dirty="0"/>
            </a:br>
            <a:r>
              <a:rPr lang="en-GB" dirty="0"/>
              <a:t> * Does X and Y and provides an abstraction for Z.</a:t>
            </a:r>
            <a:br>
              <a:rPr lang="en-GB" dirty="0"/>
            </a:br>
            <a:r>
              <a:rPr lang="en-GB" dirty="0"/>
              <a:t> */</a:t>
            </a:r>
            <a:br>
              <a:rPr lang="en-GB" dirty="0"/>
            </a:br>
            <a:r>
              <a:rPr lang="en-GB" dirty="0"/>
              <a:t>public class Foo {</a:t>
            </a:r>
            <a:br>
              <a:rPr lang="en-GB" dirty="0"/>
            </a:br>
            <a:r>
              <a:rPr lang="en-GB" dirty="0"/>
              <a:t>    ...</a:t>
            </a:r>
            <a:br>
              <a:rPr lang="en-GB" dirty="0"/>
            </a:br>
            <a:r>
              <a:rPr lang="en-GB" dirty="0"/>
              <a:t>}</a:t>
            </a:r>
          </a:p>
        </p:txBody>
      </p:sp>
    </p:spTree>
    <p:extLst>
      <p:ext uri="{BB962C8B-B14F-4D97-AF65-F5344CB8AC3E}">
        <p14:creationId xmlns:p14="http://schemas.microsoft.com/office/powerpoint/2010/main" val="3835573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Every class and nontrivial public method you write </a:t>
            </a:r>
            <a:r>
              <a:rPr lang="en-GB" b="1" i="0" u="none" strike="noStrike" baseline="0" dirty="0" smtClean="0">
                <a:latin typeface="Calibri"/>
              </a:rPr>
              <a:t>must</a:t>
            </a:r>
            <a:r>
              <a:rPr lang="en-GB" b="0" i="0" u="none" strike="noStrike" baseline="0" dirty="0" smtClean="0">
                <a:latin typeface="Calibri"/>
              </a:rPr>
              <a:t> contain a </a:t>
            </a:r>
            <a:r>
              <a:rPr lang="en-GB" b="0" i="0" u="none" strike="noStrike" baseline="0" dirty="0" err="1" smtClean="0">
                <a:latin typeface="Calibri"/>
              </a:rPr>
              <a:t>Javadoc</a:t>
            </a:r>
            <a:r>
              <a:rPr lang="en-GB" b="0" i="0" u="none" strike="noStrike" baseline="0" dirty="0" smtClean="0">
                <a:latin typeface="Calibri"/>
              </a:rPr>
              <a:t> comment with at least one sentence describing what the class or method does. This sentence should start with a 3rd person descriptive verb. Examples:</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4048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 Returns the correctly rounded positive square root of a double value. */</a:t>
            </a:r>
            <a:br>
              <a:rPr lang="en-GB" b="0" i="0" u="none" strike="noStrike" baseline="0" dirty="0" smtClean="0">
                <a:latin typeface="Calibri"/>
              </a:rPr>
            </a:br>
            <a:r>
              <a:rPr lang="en-GB" b="0" i="0" u="none" strike="noStrike" baseline="0" dirty="0" smtClean="0">
                <a:latin typeface="Calibri"/>
              </a:rPr>
              <a:t>static double </a:t>
            </a:r>
            <a:r>
              <a:rPr lang="en-GB" b="0" i="0" u="none" strike="noStrike" baseline="0" dirty="0" err="1" smtClean="0">
                <a:latin typeface="Calibri"/>
              </a:rPr>
              <a:t>sqrt</a:t>
            </a:r>
            <a:r>
              <a:rPr lang="en-GB" b="0" i="0" u="none" strike="noStrike" baseline="0" dirty="0" smtClean="0">
                <a:latin typeface="Calibri"/>
              </a:rPr>
              <a:t>(double a) {</a:t>
            </a:r>
            <a:br>
              <a:rPr lang="en-GB" b="0" i="0" u="none" strike="noStrike" baseline="0" dirty="0" smtClean="0">
                <a:latin typeface="Calibri"/>
              </a:rPr>
            </a:br>
            <a:r>
              <a:rPr lang="en-GB" b="0" i="0" u="none" strike="noStrike" baseline="0" dirty="0" smtClean="0">
                <a:latin typeface="Calibri"/>
              </a:rPr>
              <a:t>}</a:t>
            </a:r>
            <a:br>
              <a:rPr lang="en-GB" b="0" i="0" u="none" strike="noStrike" baseline="0" dirty="0" smtClean="0">
                <a:latin typeface="Calibri"/>
              </a:rPr>
            </a:br>
            <a:r>
              <a:rPr lang="en-GB" b="0" i="0" u="none" strike="noStrike" baseline="0" dirty="0" smtClean="0">
                <a:latin typeface="Calibri"/>
              </a:rPr>
              <a:t/>
            </a:r>
            <a:br>
              <a:rPr lang="en-GB" b="0" i="0" u="none" strike="noStrike" baseline="0" dirty="0" smtClean="0">
                <a:latin typeface="Calibri"/>
              </a:rPr>
            </a:br>
            <a:r>
              <a:rPr lang="en-GB" b="0" i="0" u="none" strike="noStrike" baseline="0" dirty="0" smtClean="0">
                <a:latin typeface="Calibri"/>
              </a:rPr>
              <a:t>/**</a:t>
            </a:r>
            <a:br>
              <a:rPr lang="en-GB" b="0" i="0" u="none" strike="noStrike" baseline="0" dirty="0" smtClean="0">
                <a:latin typeface="Calibri"/>
              </a:rPr>
            </a:br>
            <a:r>
              <a:rPr lang="en-GB" b="0" i="0" u="none" strike="noStrike" baseline="0" dirty="0" smtClean="0">
                <a:latin typeface="Calibri"/>
              </a:rPr>
              <a:t> * Constructs a new String by converting the specified array of</a:t>
            </a:r>
            <a:br>
              <a:rPr lang="en-GB" b="0" i="0" u="none" strike="noStrike" baseline="0" dirty="0" smtClean="0">
                <a:latin typeface="Calibri"/>
              </a:rPr>
            </a:br>
            <a:r>
              <a:rPr lang="en-GB" b="0" i="0" u="none" strike="noStrike" baseline="0" dirty="0" smtClean="0">
                <a:latin typeface="Calibri"/>
              </a:rPr>
              <a:t> * bytes using the platform's default character encoding.</a:t>
            </a:r>
            <a:br>
              <a:rPr lang="en-GB" b="0" i="0" u="none" strike="noStrike" baseline="0" dirty="0" smtClean="0">
                <a:latin typeface="Calibri"/>
              </a:rPr>
            </a:br>
            <a:r>
              <a:rPr lang="en-GB" b="0" i="0" u="none" strike="noStrike" baseline="0" dirty="0" smtClean="0">
                <a:latin typeface="Calibri"/>
              </a:rPr>
              <a:t> */</a:t>
            </a:r>
            <a:br>
              <a:rPr lang="en-GB" b="0" i="0" u="none" strike="noStrike" baseline="0" dirty="0" smtClean="0">
                <a:latin typeface="Calibri"/>
              </a:rPr>
            </a:br>
            <a:r>
              <a:rPr lang="en-GB" b="0" i="0" u="none" strike="noStrike" baseline="0" dirty="0" smtClean="0">
                <a:latin typeface="Calibri"/>
              </a:rPr>
              <a:t>public String(byte[] bytes) {</a:t>
            </a:r>
            <a:br>
              <a:rPr lang="en-GB" b="0" i="0" u="none" strike="noStrike" baseline="0" dirty="0" smtClean="0">
                <a:latin typeface="Calibri"/>
              </a:rPr>
            </a:br>
            <a:r>
              <a:rPr lang="en-GB" b="0" i="0" u="none" strike="noStrike" baseline="0" dirty="0" smtClean="0">
                <a:latin typeface="Calibri"/>
              </a:rPr>
              <a: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79445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You do not need to write </a:t>
            </a:r>
            <a:r>
              <a:rPr lang="en-GB" b="0" i="0" u="none" strike="noStrike" baseline="0" dirty="0" err="1" smtClean="0">
                <a:latin typeface="Calibri"/>
              </a:rPr>
              <a:t>Javadoc</a:t>
            </a:r>
            <a:r>
              <a:rPr lang="en-GB" b="0" i="0" u="none" strike="noStrike" baseline="0" dirty="0" smtClean="0">
                <a:latin typeface="Calibri"/>
              </a:rPr>
              <a:t> for trivial get and set methods such as </a:t>
            </a:r>
            <a:r>
              <a:rPr lang="en-GB" b="0" i="0" u="none" strike="noStrike" baseline="0" dirty="0" err="1" smtClean="0">
                <a:latin typeface="Calibri"/>
              </a:rPr>
              <a:t>setFoo</a:t>
            </a:r>
            <a:r>
              <a:rPr lang="en-GB" b="0" i="0" u="none" strike="noStrike" baseline="0" dirty="0" smtClean="0">
                <a:latin typeface="Calibri"/>
              </a:rPr>
              <a:t>() if all your </a:t>
            </a:r>
            <a:r>
              <a:rPr lang="en-GB" b="0" i="0" u="none" strike="noStrike" baseline="0" dirty="0" err="1" smtClean="0">
                <a:latin typeface="Calibri"/>
              </a:rPr>
              <a:t>Javadoc</a:t>
            </a:r>
            <a:r>
              <a:rPr lang="en-GB" b="0" i="0" u="none" strike="noStrike" baseline="0" dirty="0" smtClean="0">
                <a:latin typeface="Calibri"/>
              </a:rPr>
              <a:t> would say is "sets Foo". If the method does something more complex (such as enforcing a constraint or having an important side effect), then you must document it. And if it's not obvious what the property "Foo" means, you should document it.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2607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Every method you write, whether public or otherwise, would benefit from </a:t>
            </a:r>
            <a:r>
              <a:rPr lang="en-GB" b="0" i="0" u="none" strike="noStrike" baseline="0" dirty="0" err="1" smtClean="0">
                <a:latin typeface="Calibri"/>
              </a:rPr>
              <a:t>Javadoc</a:t>
            </a:r>
            <a:r>
              <a:rPr lang="en-GB" b="0" i="0" u="none" strike="noStrike" baseline="0" dirty="0" smtClean="0">
                <a:latin typeface="Calibri"/>
              </a:rPr>
              <a:t>. Public methods are part of an API and therefore require </a:t>
            </a:r>
            <a:r>
              <a:rPr lang="en-GB" b="0" i="0" u="none" strike="noStrike" baseline="0" dirty="0" err="1" smtClean="0">
                <a:latin typeface="Calibri"/>
              </a:rPr>
              <a:t>Javadoc</a:t>
            </a:r>
            <a:r>
              <a:rPr lang="en-GB" b="0" i="0" u="none" strike="noStrike" baseline="0" dirty="0" smtClean="0">
                <a:latin typeface="Calibri"/>
              </a:rPr>
              <a:t>.</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Short methods</a:t>
            </a:r>
          </a:p>
          <a:p>
            <a:pPr marR="0" lvl="0" rtl="0"/>
            <a:r>
              <a:rPr lang="en-GB" b="1" i="0" u="none" strike="noStrike" baseline="0" smtClean="0">
                <a:latin typeface="Times New Roman"/>
              </a:rPr>
              <a:t>Local variables</a:t>
            </a:r>
          </a:p>
        </p:txBody>
      </p:sp>
    </p:spTree>
    <p:extLst>
      <p:ext uri="{BB962C8B-B14F-4D97-AF65-F5344CB8AC3E}">
        <p14:creationId xmlns:p14="http://schemas.microsoft.com/office/powerpoint/2010/main" val="380024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kern="1600" baseline="0" dirty="0" smtClean="0">
                <a:latin typeface="Times New Roman"/>
              </a:rPr>
              <a:t>Java Language Rules</a:t>
            </a:r>
          </a:p>
        </p:txBody>
      </p:sp>
      <p:sp>
        <p:nvSpPr>
          <p:cNvPr id="3" name="Text Placeholder 2"/>
          <p:cNvSpPr>
            <a:spLocks noGrp="1"/>
          </p:cNvSpPr>
          <p:nvPr>
            <p:ph type="body" idx="1"/>
          </p:nvPr>
        </p:nvSpPr>
        <p:spPr/>
        <p:txBody>
          <a:bodyPr/>
          <a:lstStyle/>
          <a:p>
            <a:pPr marL="0" indent="0">
              <a:buNone/>
            </a:pPr>
            <a:r>
              <a:rPr lang="en-GB" dirty="0"/>
              <a:t>We follow standard Java coding conventions. We add a few rules</a:t>
            </a:r>
            <a:r>
              <a:rPr lang="en-GB" dirty="0" smtClean="0"/>
              <a:t>:</a:t>
            </a:r>
          </a:p>
          <a:p>
            <a:r>
              <a:rPr lang="en-GB" b="1" i="0" u="none" strike="noStrike" kern="1600" baseline="0" dirty="0" smtClean="0">
                <a:latin typeface="Times New Roman"/>
              </a:rPr>
              <a:t>Java Library Rules</a:t>
            </a:r>
          </a:p>
          <a:p>
            <a:r>
              <a:rPr lang="en-GB" b="1" i="0" u="none" strike="noStrike" kern="1600" baseline="0" dirty="0" smtClean="0">
                <a:latin typeface="Times New Roman"/>
              </a:rPr>
              <a:t>Java Style Rules</a:t>
            </a:r>
          </a:p>
          <a:p>
            <a:r>
              <a:rPr lang="en-GB" b="1" kern="1600" dirty="0" smtClean="0">
                <a:latin typeface="Times New Roman"/>
              </a:rPr>
              <a:t>Java test Style Rules</a:t>
            </a:r>
            <a:endParaRPr lang="en-GB" b="1" i="0" u="none" strike="noStrike" kern="1600" baseline="0" dirty="0" smtClean="0">
              <a:latin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996952"/>
            <a:ext cx="2056209" cy="317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744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Local variables should be declared at the point they are first used. Nearly every local variable declaration should contain an initializer. If you don't yet have enough information to initialize a variable sensibly, you should postpone the declaration until you do.</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5488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One exception to this rule concerns try-catch statements. If a variable is initialized with the return value of a method that throws a checked exception, it must be initialized inside a try block. If the value must be used outside of the try block, then it must be declared before the try block, where it cannot yet be sensibly initialized:</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6945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ourier New"/>
              </a:rPr>
              <a:t>// Instantiate class cl, which represents some sort of Set</a:t>
            </a:r>
            <a:br>
              <a:rPr lang="en-GB" b="0" i="0" u="none" strike="noStrike" baseline="0" dirty="0" smtClean="0">
                <a:latin typeface="Courier New"/>
              </a:rPr>
            </a:br>
            <a:r>
              <a:rPr lang="en-GB" b="0" i="0" u="none" strike="noStrike" baseline="0" dirty="0" err="1" smtClean="0">
                <a:latin typeface="Courier New"/>
              </a:rPr>
              <a:t>Set</a:t>
            </a:r>
            <a:r>
              <a:rPr lang="en-GB" b="0" i="0" u="none" strike="noStrike" baseline="0" dirty="0" smtClean="0">
                <a:latin typeface="Courier New"/>
              </a:rPr>
              <a:t> s = null;</a:t>
            </a:r>
            <a:br>
              <a:rPr lang="en-GB" b="0" i="0" u="none" strike="noStrike" baseline="0" dirty="0" smtClean="0">
                <a:latin typeface="Courier New"/>
              </a:rPr>
            </a:br>
            <a:r>
              <a:rPr lang="en-GB" b="0" i="0" u="none" strike="noStrike" baseline="0" dirty="0" smtClean="0">
                <a:latin typeface="Courier New"/>
              </a:rPr>
              <a:t>try {</a:t>
            </a:r>
            <a:br>
              <a:rPr lang="en-GB" b="0" i="0" u="none" strike="noStrike" baseline="0" dirty="0" smtClean="0">
                <a:latin typeface="Courier New"/>
              </a:rPr>
            </a:br>
            <a:r>
              <a:rPr lang="en-GB" b="0" i="0" u="none" strike="noStrike" baseline="0" dirty="0" smtClean="0">
                <a:latin typeface="Courier New"/>
              </a:rPr>
              <a:t>    s = (Set) </a:t>
            </a:r>
            <a:r>
              <a:rPr lang="en-GB" b="0" i="0" u="none" strike="noStrike" baseline="0" dirty="0" err="1" smtClean="0">
                <a:latin typeface="Courier New"/>
              </a:rPr>
              <a:t>cl.newInstance</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catch(</a:t>
            </a:r>
            <a:r>
              <a:rPr lang="en-GB" b="0" i="0" u="none" strike="noStrike" baseline="0" dirty="0" err="1" smtClean="0">
                <a:latin typeface="Courier New"/>
              </a:rPr>
              <a:t>IllegalAccessException</a:t>
            </a:r>
            <a:r>
              <a:rPr lang="en-GB" b="0" i="0" u="none" strike="noStrike" baseline="0" dirty="0" smtClean="0">
                <a:latin typeface="Courier New"/>
              </a:rPr>
              <a:t> e) {</a:t>
            </a:r>
            <a:br>
              <a:rPr lang="en-GB" b="0" i="0" u="none" strike="noStrike" baseline="0" dirty="0" smtClean="0">
                <a:latin typeface="Courier New"/>
              </a:rPr>
            </a:br>
            <a:r>
              <a:rPr lang="en-GB" b="0" i="0" u="none" strike="noStrike" baseline="0" dirty="0" smtClean="0">
                <a:latin typeface="Courier New"/>
              </a:rPr>
              <a:t>    throw new </a:t>
            </a:r>
            <a:r>
              <a:rPr lang="en-GB" b="0" i="0" u="none" strike="noStrike" baseline="0" dirty="0" err="1" smtClean="0">
                <a:latin typeface="Courier New"/>
              </a:rPr>
              <a:t>IllegalArgumentException</a:t>
            </a:r>
            <a:r>
              <a:rPr lang="en-GB" b="0" i="0" u="none" strike="noStrike" baseline="0" dirty="0" smtClean="0">
                <a:latin typeface="Courier New"/>
              </a:rPr>
              <a:t>(cl + " not accessible");</a:t>
            </a:r>
            <a:br>
              <a:rPr lang="en-GB" b="0" i="0" u="none" strike="noStrike" baseline="0" dirty="0" smtClean="0">
                <a:latin typeface="Courier New"/>
              </a:rPr>
            </a:br>
            <a:r>
              <a:rPr lang="en-GB" b="0" i="0" u="none" strike="noStrike" baseline="0" dirty="0" smtClean="0">
                <a:latin typeface="Courier New"/>
              </a:rPr>
              <a:t>} catch(</a:t>
            </a:r>
            <a:r>
              <a:rPr lang="en-GB" b="0" i="0" u="none" strike="noStrike" baseline="0" dirty="0" err="1" smtClean="0">
                <a:latin typeface="Courier New"/>
              </a:rPr>
              <a:t>InstantiationException</a:t>
            </a:r>
            <a:r>
              <a:rPr lang="en-GB" b="0" i="0" u="none" strike="noStrike" baseline="0" dirty="0" smtClean="0">
                <a:latin typeface="Courier New"/>
              </a:rPr>
              <a:t> e) {</a:t>
            </a:r>
            <a:br>
              <a:rPr lang="en-GB" b="0" i="0" u="none" strike="noStrike" baseline="0" dirty="0" smtClean="0">
                <a:latin typeface="Courier New"/>
              </a:rPr>
            </a:br>
            <a:r>
              <a:rPr lang="en-GB" b="0" i="0" u="none" strike="noStrike" baseline="0" dirty="0" smtClean="0">
                <a:latin typeface="Courier New"/>
              </a:rPr>
              <a:t>    throw new </a:t>
            </a:r>
            <a:r>
              <a:rPr lang="en-GB" b="0" i="0" u="none" strike="noStrike" baseline="0" dirty="0" err="1" smtClean="0">
                <a:latin typeface="Courier New"/>
              </a:rPr>
              <a:t>IllegalArgumentException</a:t>
            </a:r>
            <a:r>
              <a:rPr lang="en-GB" b="0" i="0" u="none" strike="noStrike" baseline="0" dirty="0" smtClean="0">
                <a:latin typeface="Courier New"/>
              </a:rPr>
              <a:t>(cl + " not </a:t>
            </a:r>
            <a:r>
              <a:rPr lang="en-GB" b="0" i="0" u="none" strike="noStrike" baseline="0" dirty="0" err="1" smtClean="0">
                <a:latin typeface="Courier New"/>
              </a:rPr>
              <a:t>instantiable</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a:r>
            <a:br>
              <a:rPr lang="en-GB" b="0" i="0" u="none" strike="noStrike" baseline="0" dirty="0" smtClean="0">
                <a:latin typeface="Courier New"/>
              </a:rPr>
            </a:br>
            <a:r>
              <a:rPr lang="en-GB" b="0" i="0" u="none" strike="noStrike" baseline="0" dirty="0" smtClean="0">
                <a:latin typeface="Courier New"/>
              </a:rPr>
              <a:t>// Exercise the set</a:t>
            </a:r>
            <a:br>
              <a:rPr lang="en-GB" b="0" i="0" u="none" strike="noStrike" baseline="0" dirty="0" smtClean="0">
                <a:latin typeface="Courier New"/>
              </a:rPr>
            </a:br>
            <a:r>
              <a:rPr lang="en-GB" b="0" i="0" u="none" strike="noStrike" baseline="0" dirty="0" err="1" smtClean="0">
                <a:latin typeface="Courier New"/>
              </a:rPr>
              <a:t>s.addAll</a:t>
            </a:r>
            <a:r>
              <a:rPr lang="en-GB" b="0" i="0" u="none" strike="noStrike" baseline="0" dirty="0" smtClean="0">
                <a:latin typeface="Courier New"/>
              </a:rPr>
              <a:t>(</a:t>
            </a:r>
            <a:r>
              <a:rPr lang="en-GB" b="0" i="0" u="none" strike="noStrike" baseline="0" dirty="0" err="1" smtClean="0">
                <a:latin typeface="Courier New"/>
              </a:rPr>
              <a:t>Arrays.asList</a:t>
            </a:r>
            <a:r>
              <a:rPr lang="en-GB" b="0" i="0" u="none" strike="noStrike" baseline="0" dirty="0" smtClean="0">
                <a:latin typeface="Courier New"/>
              </a:rPr>
              <a:t>(</a:t>
            </a:r>
            <a:r>
              <a:rPr lang="en-GB" b="0" i="0" u="none" strike="noStrike" baseline="0" dirty="0" err="1" smtClean="0">
                <a:latin typeface="Courier New"/>
              </a:rPr>
              <a:t>args</a:t>
            </a:r>
            <a:r>
              <a:rPr lang="en-GB" b="0" i="0" u="none" strike="noStrike" baseline="0" dirty="0" smtClean="0">
                <a:latin typeface="Courier New"/>
              </a:rPr>
              <a: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5424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Times New Roman"/>
              </a:rPr>
              <a:t>But even this case can be avoided by encapsulating the try-catch block in a method:</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9213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ourier New"/>
              </a:rPr>
              <a:t>Set </a:t>
            </a:r>
            <a:r>
              <a:rPr lang="en-GB" b="0" i="0" u="none" strike="noStrike" baseline="0" dirty="0" err="1" smtClean="0">
                <a:latin typeface="Courier New"/>
              </a:rPr>
              <a:t>createSet</a:t>
            </a:r>
            <a:r>
              <a:rPr lang="en-GB" b="0" i="0" u="none" strike="noStrike" baseline="0" dirty="0" smtClean="0">
                <a:latin typeface="Courier New"/>
              </a:rPr>
              <a:t>(Class cl) {</a:t>
            </a:r>
            <a:br>
              <a:rPr lang="en-GB" b="0" i="0" u="none" strike="noStrike" baseline="0" dirty="0" smtClean="0">
                <a:latin typeface="Courier New"/>
              </a:rPr>
            </a:br>
            <a:r>
              <a:rPr lang="en-GB" b="0" i="0" u="none" strike="noStrike" baseline="0" dirty="0" smtClean="0">
                <a:latin typeface="Courier New"/>
              </a:rPr>
              <a:t>    // Instantiate class cl, which represents some sort of Set</a:t>
            </a:r>
            <a:br>
              <a:rPr lang="en-GB" b="0" i="0" u="none" strike="noStrike" baseline="0" dirty="0" smtClean="0">
                <a:latin typeface="Courier New"/>
              </a:rPr>
            </a:br>
            <a:r>
              <a:rPr lang="en-GB" b="0" i="0" u="none" strike="noStrike" baseline="0" dirty="0" smtClean="0">
                <a:latin typeface="Courier New"/>
              </a:rPr>
              <a:t>    try {</a:t>
            </a:r>
            <a:br>
              <a:rPr lang="en-GB" b="0" i="0" u="none" strike="noStrike" baseline="0" dirty="0" smtClean="0">
                <a:latin typeface="Courier New"/>
              </a:rPr>
            </a:br>
            <a:r>
              <a:rPr lang="en-GB" b="0" i="0" u="none" strike="noStrike" baseline="0" dirty="0" smtClean="0">
                <a:latin typeface="Courier New"/>
              </a:rPr>
              <a:t>        return (Set) </a:t>
            </a:r>
            <a:r>
              <a:rPr lang="en-GB" b="0" i="0" u="none" strike="noStrike" baseline="0" dirty="0" err="1" smtClean="0">
                <a:latin typeface="Courier New"/>
              </a:rPr>
              <a:t>cl.newInstance</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 catch(</a:t>
            </a:r>
            <a:r>
              <a:rPr lang="en-GB" b="0" i="0" u="none" strike="noStrike" baseline="0" dirty="0" err="1" smtClean="0">
                <a:latin typeface="Courier New"/>
              </a:rPr>
              <a:t>IllegalAccessException</a:t>
            </a:r>
            <a:r>
              <a:rPr lang="en-GB" b="0" i="0" u="none" strike="noStrike" baseline="0" dirty="0" smtClean="0">
                <a:latin typeface="Courier New"/>
              </a:rPr>
              <a:t> e) {</a:t>
            </a:r>
            <a:br>
              <a:rPr lang="en-GB" b="0" i="0" u="none" strike="noStrike" baseline="0" dirty="0" smtClean="0">
                <a:latin typeface="Courier New"/>
              </a:rPr>
            </a:br>
            <a:r>
              <a:rPr lang="en-GB" b="0" i="0" u="none" strike="noStrike" baseline="0" dirty="0" smtClean="0">
                <a:latin typeface="Courier New"/>
              </a:rPr>
              <a:t>        throw new </a:t>
            </a:r>
            <a:r>
              <a:rPr lang="en-GB" b="0" i="0" u="none" strike="noStrike" baseline="0" dirty="0" err="1" smtClean="0">
                <a:latin typeface="Courier New"/>
              </a:rPr>
              <a:t>IllegalArgumentException</a:t>
            </a:r>
            <a:r>
              <a:rPr lang="en-GB" b="0" i="0" u="none" strike="noStrike" baseline="0" dirty="0" smtClean="0">
                <a:latin typeface="Courier New"/>
              </a:rPr>
              <a:t>(cl + " not accessible");</a:t>
            </a:r>
            <a:br>
              <a:rPr lang="en-GB" b="0" i="0" u="none" strike="noStrike" baseline="0" dirty="0" smtClean="0">
                <a:latin typeface="Courier New"/>
              </a:rPr>
            </a:br>
            <a:r>
              <a:rPr lang="en-GB" b="0" i="0" u="none" strike="noStrike" baseline="0" dirty="0" smtClean="0">
                <a:latin typeface="Courier New"/>
              </a:rPr>
              <a:t>    } catch(</a:t>
            </a:r>
            <a:r>
              <a:rPr lang="en-GB" b="0" i="0" u="none" strike="noStrike" baseline="0" dirty="0" err="1" smtClean="0">
                <a:latin typeface="Courier New"/>
              </a:rPr>
              <a:t>InstantiationException</a:t>
            </a:r>
            <a:r>
              <a:rPr lang="en-GB" b="0" i="0" u="none" strike="noStrike" baseline="0" dirty="0" smtClean="0">
                <a:latin typeface="Courier New"/>
              </a:rPr>
              <a:t> e) {</a:t>
            </a:r>
            <a:br>
              <a:rPr lang="en-GB" b="0" i="0" u="none" strike="noStrike" baseline="0" dirty="0" smtClean="0">
                <a:latin typeface="Courier New"/>
              </a:rPr>
            </a:br>
            <a:r>
              <a:rPr lang="en-GB" b="0" i="0" u="none" strike="noStrike" baseline="0" dirty="0" smtClean="0">
                <a:latin typeface="Courier New"/>
              </a:rPr>
              <a:t>        throw new </a:t>
            </a:r>
            <a:r>
              <a:rPr lang="en-GB" b="0" i="0" u="none" strike="noStrike" baseline="0" dirty="0" err="1" smtClean="0">
                <a:latin typeface="Courier New"/>
              </a:rPr>
              <a:t>IllegalArgumentException</a:t>
            </a:r>
            <a:r>
              <a:rPr lang="en-GB" b="0" i="0" u="none" strike="noStrike" baseline="0" dirty="0" smtClean="0">
                <a:latin typeface="Courier New"/>
              </a:rPr>
              <a:t>(cl + " not </a:t>
            </a:r>
            <a:r>
              <a:rPr lang="en-GB" b="0" i="0" u="none" strike="noStrike" baseline="0" dirty="0" err="1" smtClean="0">
                <a:latin typeface="Courier New"/>
              </a:rPr>
              <a:t>instantiable</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a:t>
            </a:r>
            <a:br>
              <a:rPr lang="en-GB" b="0" i="0" u="none" strike="noStrike" baseline="0" dirty="0" smtClean="0">
                <a:latin typeface="Courier New"/>
              </a:rPr>
            </a:b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Exercise the set</a:t>
            </a:r>
            <a:br>
              <a:rPr lang="en-GB" b="0" i="0" u="none" strike="noStrike" baseline="0" dirty="0" smtClean="0">
                <a:latin typeface="Courier New"/>
              </a:rPr>
            </a:br>
            <a:r>
              <a:rPr lang="en-GB" b="0" i="0" u="none" strike="noStrike" baseline="0" dirty="0" err="1" smtClean="0">
                <a:latin typeface="Courier New"/>
              </a:rPr>
              <a:t>Set</a:t>
            </a:r>
            <a:r>
              <a:rPr lang="en-GB" b="0" i="0" u="none" strike="noStrike" baseline="0" dirty="0" smtClean="0">
                <a:latin typeface="Courier New"/>
              </a:rPr>
              <a:t> s = </a:t>
            </a:r>
            <a:r>
              <a:rPr lang="en-GB" b="0" i="0" u="none" strike="noStrike" baseline="0" dirty="0" err="1" smtClean="0">
                <a:latin typeface="Courier New"/>
              </a:rPr>
              <a:t>createSet</a:t>
            </a:r>
            <a:r>
              <a:rPr lang="en-GB" b="0" i="0" u="none" strike="noStrike" baseline="0" dirty="0" smtClean="0">
                <a:latin typeface="Courier New"/>
              </a:rPr>
              <a:t>(cl);</a:t>
            </a:r>
            <a:br>
              <a:rPr lang="en-GB" b="0" i="0" u="none" strike="noStrike" baseline="0" dirty="0" smtClean="0">
                <a:latin typeface="Courier New"/>
              </a:rPr>
            </a:br>
            <a:r>
              <a:rPr lang="en-GB" b="0" i="0" u="none" strike="noStrike" baseline="0" dirty="0" err="1" smtClean="0">
                <a:latin typeface="Courier New"/>
              </a:rPr>
              <a:t>s.addAll</a:t>
            </a:r>
            <a:r>
              <a:rPr lang="en-GB" b="0" i="0" u="none" strike="noStrike" baseline="0" dirty="0" smtClean="0">
                <a:latin typeface="Courier New"/>
              </a:rPr>
              <a:t>(</a:t>
            </a:r>
            <a:r>
              <a:rPr lang="en-GB" b="0" i="0" u="none" strike="noStrike" baseline="0" dirty="0" err="1" smtClean="0">
                <a:latin typeface="Courier New"/>
              </a:rPr>
              <a:t>Arrays.asList</a:t>
            </a:r>
            <a:r>
              <a:rPr lang="en-GB" b="0" i="0" u="none" strike="noStrike" baseline="0" dirty="0" smtClean="0">
                <a:latin typeface="Courier New"/>
              </a:rPr>
              <a:t>(</a:t>
            </a:r>
            <a:r>
              <a:rPr lang="en-GB" b="0" i="0" u="none" strike="noStrike" baseline="0" dirty="0" err="1" smtClean="0">
                <a:latin typeface="Courier New"/>
              </a:rPr>
              <a:t>args</a:t>
            </a:r>
            <a:r>
              <a:rPr lang="en-GB" b="0" i="0" u="none" strike="noStrike" baseline="0" dirty="0" smtClean="0">
                <a:latin typeface="Courier New"/>
              </a:rPr>
              <a: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52582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ourier New"/>
              </a:rPr>
              <a:t>for (</a:t>
            </a:r>
            <a:r>
              <a:rPr lang="en-GB" b="0" i="0" u="none" strike="noStrike" baseline="0" dirty="0" err="1" smtClean="0">
                <a:latin typeface="Courier New"/>
              </a:rPr>
              <a:t>int</a:t>
            </a:r>
            <a:r>
              <a:rPr lang="en-GB" b="0" i="0" u="none" strike="noStrike" baseline="0" dirty="0" smtClean="0">
                <a:latin typeface="Courier New"/>
              </a:rPr>
              <a:t> </a:t>
            </a:r>
            <a:r>
              <a:rPr lang="en-GB" b="0" i="0" u="none" strike="noStrike" baseline="0" dirty="0" err="1" smtClean="0">
                <a:latin typeface="Courier New"/>
              </a:rPr>
              <a:t>i</a:t>
            </a:r>
            <a:r>
              <a:rPr lang="en-GB" b="0" i="0" u="none" strike="noStrike" baseline="0" dirty="0" smtClean="0">
                <a:latin typeface="Courier New"/>
              </a:rPr>
              <a:t> = 0; </a:t>
            </a:r>
            <a:r>
              <a:rPr lang="en-GB" b="0" i="0" u="none" strike="noStrike" baseline="0" dirty="0" err="1" smtClean="0">
                <a:latin typeface="Courier New"/>
              </a:rPr>
              <a:t>i</a:t>
            </a:r>
            <a:r>
              <a:rPr lang="en-GB" b="0" i="0" u="none" strike="noStrike" baseline="0" dirty="0" smtClean="0">
                <a:latin typeface="Courier New"/>
              </a:rPr>
              <a:t> &lt; n; </a:t>
            </a:r>
            <a:r>
              <a:rPr lang="en-GB" b="0" i="0" u="none" strike="noStrike" baseline="0" dirty="0" err="1" smtClean="0">
                <a:latin typeface="Courier New"/>
              </a:rPr>
              <a:t>i</a:t>
            </a:r>
            <a:r>
              <a:rPr lang="en-GB" b="0" i="0" u="none" strike="noStrike" baseline="0" dirty="0" smtClean="0">
                <a:latin typeface="Courier New"/>
              </a:rPr>
              <a:t>++) {</a:t>
            </a:r>
            <a:br>
              <a:rPr lang="en-GB" b="0" i="0" u="none" strike="noStrike" baseline="0" dirty="0" smtClean="0">
                <a:latin typeface="Courier New"/>
              </a:rPr>
            </a:br>
            <a:r>
              <a:rPr lang="en-GB" b="0" i="0" u="none" strike="noStrike" baseline="0" dirty="0" smtClean="0">
                <a:latin typeface="Courier New"/>
              </a:rPr>
              <a:t>    </a:t>
            </a:r>
            <a:r>
              <a:rPr lang="en-GB" b="0" i="0" u="none" strike="noStrike" baseline="0" dirty="0" err="1" smtClean="0">
                <a:latin typeface="Courier New"/>
              </a:rPr>
              <a:t>doSomething</a:t>
            </a:r>
            <a:r>
              <a:rPr lang="en-GB" b="0" i="0" u="none" strike="noStrike" baseline="0" dirty="0" smtClean="0">
                <a:latin typeface="Courier New"/>
              </a:rPr>
              <a:t>(</a:t>
            </a:r>
            <a:r>
              <a:rPr lang="en-GB" b="0" i="0" u="none" strike="noStrike" baseline="0" dirty="0" err="1" smtClean="0">
                <a:latin typeface="Courier New"/>
              </a:rPr>
              <a:t>i</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a:r>
            <a:br>
              <a:rPr lang="en-GB" b="0" i="0" u="none" strike="noStrike" baseline="0" dirty="0" smtClean="0">
                <a:latin typeface="Courier New"/>
              </a:rPr>
            </a:br>
            <a:r>
              <a:rPr lang="en-GB" b="0" i="0" u="none" strike="noStrike" baseline="0" dirty="0" smtClean="0">
                <a:latin typeface="Courier New"/>
              </a:rPr>
              <a:t>for (Iterator </a:t>
            </a:r>
            <a:r>
              <a:rPr lang="en-GB" b="0" i="0" u="none" strike="noStrike" baseline="0" dirty="0" err="1" smtClean="0">
                <a:latin typeface="Courier New"/>
              </a:rPr>
              <a:t>i</a:t>
            </a:r>
            <a:r>
              <a:rPr lang="en-GB" b="0" i="0" u="none" strike="noStrike" baseline="0" dirty="0" smtClean="0">
                <a:latin typeface="Courier New"/>
              </a:rPr>
              <a:t> = </a:t>
            </a:r>
            <a:r>
              <a:rPr lang="en-GB" b="0" i="0" u="none" strike="noStrike" baseline="0" dirty="0" err="1" smtClean="0">
                <a:latin typeface="Courier New"/>
              </a:rPr>
              <a:t>c.iterator</a:t>
            </a:r>
            <a:r>
              <a:rPr lang="en-GB" b="0" i="0" u="none" strike="noStrike" baseline="0" dirty="0" smtClean="0">
                <a:latin typeface="Courier New"/>
              </a:rPr>
              <a:t>(); </a:t>
            </a:r>
            <a:r>
              <a:rPr lang="en-GB" b="0" i="0" u="none" strike="noStrike" baseline="0" dirty="0" err="1" smtClean="0">
                <a:latin typeface="Courier New"/>
              </a:rPr>
              <a:t>i.hasNext</a:t>
            </a:r>
            <a:r>
              <a:rPr lang="en-GB" b="0" i="0" u="none" strike="noStrike" baseline="0" dirty="0" smtClean="0">
                <a:latin typeface="Courier New"/>
              </a:rPr>
              <a:t>(); ) {</a:t>
            </a:r>
            <a:br>
              <a:rPr lang="en-GB" b="0" i="0" u="none" strike="noStrike" baseline="0" dirty="0" smtClean="0">
                <a:latin typeface="Courier New"/>
              </a:rPr>
            </a:br>
            <a:r>
              <a:rPr lang="en-GB" b="0" i="0" u="none" strike="noStrike" baseline="0" dirty="0" smtClean="0">
                <a:latin typeface="Courier New"/>
              </a:rPr>
              <a:t>    </a:t>
            </a:r>
            <a:r>
              <a:rPr lang="en-GB" b="0" i="0" u="none" strike="noStrike" baseline="0" dirty="0" err="1" smtClean="0">
                <a:latin typeface="Courier New"/>
              </a:rPr>
              <a:t>doSomethingElse</a:t>
            </a:r>
            <a:r>
              <a:rPr lang="en-GB" b="0" i="0" u="none" strike="noStrike" baseline="0" dirty="0" smtClean="0">
                <a:latin typeface="Courier New"/>
              </a:rPr>
              <a:t>(</a:t>
            </a:r>
            <a:r>
              <a:rPr lang="en-GB" b="0" i="0" u="none" strike="noStrike" baseline="0" dirty="0" err="1" smtClean="0">
                <a:latin typeface="Courier New"/>
              </a:rPr>
              <a:t>i.next</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a:t>
            </a:r>
            <a:br>
              <a:rPr lang="en-GB" b="0" i="0" u="none" strike="noStrike" baseline="0" dirty="0" smtClean="0">
                <a:latin typeface="Courier New"/>
              </a:rPr>
            </a:br>
            <a:endParaRPr lang="en-GB" b="0" i="0" u="none" strike="noStrike" baseline="0" dirty="0" smtClean="0">
              <a:latin typeface="Courier New"/>
            </a:endParaRP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Imports</a:t>
            </a:r>
          </a:p>
        </p:txBody>
      </p:sp>
    </p:spTree>
    <p:extLst>
      <p:ext uri="{BB962C8B-B14F-4D97-AF65-F5344CB8AC3E}">
        <p14:creationId xmlns:p14="http://schemas.microsoft.com/office/powerpoint/2010/main" val="1104698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To exactly match the IDE settings, the imports should be: </a:t>
            </a:r>
          </a:p>
        </p:txBody>
      </p:sp>
      <p:sp>
        <p:nvSpPr>
          <p:cNvPr id="3" name="Text Placeholder 2"/>
          <p:cNvSpPr>
            <a:spLocks noGrp="1"/>
          </p:cNvSpPr>
          <p:nvPr>
            <p:ph type="body" idx="1"/>
          </p:nvPr>
        </p:nvSpPr>
        <p:spPr/>
        <p:txBody>
          <a:bodyPr/>
          <a:lstStyle/>
          <a:p>
            <a:pPr marR="0" lvl="2" rtl="0"/>
            <a:r>
              <a:rPr lang="en-GB" b="1" i="0" u="none" strike="noStrike" baseline="0" smtClean="0">
                <a:latin typeface="Calibri"/>
              </a:rPr>
              <a:t>Why?</a:t>
            </a:r>
          </a:p>
        </p:txBody>
      </p:sp>
    </p:spTree>
    <p:extLst>
      <p:ext uri="{BB962C8B-B14F-4D97-AF65-F5344CB8AC3E}">
        <p14:creationId xmlns:p14="http://schemas.microsoft.com/office/powerpoint/2010/main" val="76006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Originally there was no style requirement on the ordering. This meant that the IDE's were either always changing the ordering, or IDE developers had to disable the automatic import management features and maintain the imports by hand. This was deemed bad. When java-style was asked, the preferred styles were all over the map. It pretty much came down to our needing to "pick an ordering and be consistent." So we chose a style, updated the </a:t>
            </a:r>
            <a:r>
              <a:rPr lang="en-GB" b="0" i="0" u="none" strike="noStrike" baseline="0" dirty="0" err="1" smtClean="0">
                <a:latin typeface="Calibri"/>
              </a:rPr>
              <a:t>javaguide</a:t>
            </a:r>
            <a:r>
              <a:rPr lang="en-GB" b="0" i="0" u="none" strike="noStrike" baseline="0" dirty="0" smtClean="0">
                <a:latin typeface="Calibri"/>
              </a:rPr>
              <a:t> and made the IDE's obey it. We expect that as IDE users work on the code, the imports in all of the packages will end up matching this pattern without any extra engineering effort.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898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0" i="0" u="none" strike="noStrike" baseline="0" dirty="0" smtClean="0">
                <a:latin typeface="Calibri"/>
              </a:rPr>
              <a:t>The style chosen such that: </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What about static imports?</a:t>
            </a:r>
          </a:p>
        </p:txBody>
      </p:sp>
    </p:spTree>
    <p:extLst>
      <p:ext uri="{BB962C8B-B14F-4D97-AF65-F5344CB8AC3E}">
        <p14:creationId xmlns:p14="http://schemas.microsoft.com/office/powerpoint/2010/main" val="4147810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Since most people consider this a low priority issue, just use your judgement and please be consistent.</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Indentation</a:t>
            </a:r>
          </a:p>
        </p:txBody>
      </p:sp>
    </p:spTree>
    <p:extLst>
      <p:ext uri="{BB962C8B-B14F-4D97-AF65-F5344CB8AC3E}">
        <p14:creationId xmlns:p14="http://schemas.microsoft.com/office/powerpoint/2010/main" val="207251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normAutofit fontScale="47500" lnSpcReduction="20000"/>
          </a:bodyPr>
          <a:lstStyle/>
          <a:p>
            <a:pPr lvl="0"/>
            <a:r>
              <a:rPr lang="en-GB" u="sng" dirty="0">
                <a:hlinkClick r:id="rId3"/>
              </a:rPr>
              <a:t>Comments/</a:t>
            </a:r>
            <a:r>
              <a:rPr lang="en-GB" u="sng" dirty="0" err="1">
                <a:hlinkClick r:id="rId3"/>
              </a:rPr>
              <a:t>Javadoc</a:t>
            </a:r>
            <a:r>
              <a:rPr lang="en-GB" dirty="0"/>
              <a:t>: write it; use standard style</a:t>
            </a:r>
          </a:p>
          <a:p>
            <a:pPr lvl="0"/>
            <a:r>
              <a:rPr lang="en-GB" u="sng" dirty="0">
                <a:hlinkClick r:id="rId3"/>
              </a:rPr>
              <a:t>Short methods</a:t>
            </a:r>
            <a:r>
              <a:rPr lang="en-GB" dirty="0"/>
              <a:t>: don't write giant methods</a:t>
            </a:r>
          </a:p>
          <a:p>
            <a:pPr lvl="0"/>
            <a:r>
              <a:rPr lang="en-GB" dirty="0"/>
              <a:t>Fields: should either be at the top of the file, or immediately before the methods that use them</a:t>
            </a:r>
          </a:p>
          <a:p>
            <a:pPr lvl="0"/>
            <a:r>
              <a:rPr lang="en-GB" u="sng" dirty="0">
                <a:hlinkClick r:id="rId3"/>
              </a:rPr>
              <a:t>Local variables</a:t>
            </a:r>
            <a:r>
              <a:rPr lang="en-GB" dirty="0"/>
              <a:t>: limit the scope</a:t>
            </a:r>
          </a:p>
          <a:p>
            <a:pPr lvl="0"/>
            <a:r>
              <a:rPr lang="en-GB" u="sng" dirty="0">
                <a:hlinkClick r:id="rId3"/>
              </a:rPr>
              <a:t>Imports</a:t>
            </a:r>
            <a:r>
              <a:rPr lang="en-GB" dirty="0"/>
              <a:t>: android; third party alphabetical; java(x)</a:t>
            </a:r>
          </a:p>
          <a:p>
            <a:pPr lvl="0"/>
            <a:r>
              <a:rPr lang="en-GB" u="sng" dirty="0">
                <a:hlinkClick r:id="rId3"/>
              </a:rPr>
              <a:t>Indentation</a:t>
            </a:r>
            <a:r>
              <a:rPr lang="en-GB" dirty="0"/>
              <a:t>: 4 spaces, no tabs.</a:t>
            </a:r>
          </a:p>
          <a:p>
            <a:pPr lvl="0"/>
            <a:r>
              <a:rPr lang="en-GB" u="sng" dirty="0">
                <a:hlinkClick r:id="rId3"/>
              </a:rPr>
              <a:t>Line length</a:t>
            </a:r>
            <a:r>
              <a:rPr lang="en-GB" dirty="0"/>
              <a:t>: 100 columns</a:t>
            </a:r>
          </a:p>
          <a:p>
            <a:pPr lvl="0"/>
            <a:r>
              <a:rPr lang="en-GB" u="sng" dirty="0">
                <a:hlinkClick r:id="rId3"/>
              </a:rPr>
              <a:t>Field names</a:t>
            </a:r>
            <a:r>
              <a:rPr lang="en-GB" dirty="0"/>
              <a:t>: Non-public, non-static fields start with m. Static fields start s.</a:t>
            </a:r>
          </a:p>
          <a:p>
            <a:pPr lvl="0"/>
            <a:r>
              <a:rPr lang="en-GB" u="sng" dirty="0">
                <a:hlinkClick r:id="rId3"/>
              </a:rPr>
              <a:t>Braces</a:t>
            </a:r>
            <a:r>
              <a:rPr lang="en-GB" dirty="0"/>
              <a:t>: Opening braces don't go on their own line.</a:t>
            </a:r>
          </a:p>
          <a:p>
            <a:pPr lvl="0"/>
            <a:r>
              <a:rPr lang="en-GB" u="sng" dirty="0">
                <a:hlinkClick r:id="rId3"/>
              </a:rPr>
              <a:t>Annotations</a:t>
            </a:r>
            <a:r>
              <a:rPr lang="en-GB" dirty="0"/>
              <a:t>: Use the standard annotations.</a:t>
            </a:r>
          </a:p>
          <a:p>
            <a:pPr lvl="0"/>
            <a:r>
              <a:rPr lang="en-GB" u="sng" dirty="0">
                <a:hlinkClick r:id="rId3"/>
              </a:rPr>
              <a:t>Acronyms are words</a:t>
            </a:r>
            <a:r>
              <a:rPr lang="en-GB" dirty="0"/>
              <a:t>: Treat acronyms as words in names, yielding </a:t>
            </a:r>
            <a:r>
              <a:rPr lang="en-GB" dirty="0" err="1"/>
              <a:t>XmlHttpRequest</a:t>
            </a:r>
            <a:r>
              <a:rPr lang="en-GB" dirty="0"/>
              <a:t>, </a:t>
            </a:r>
            <a:r>
              <a:rPr lang="en-GB" dirty="0" err="1"/>
              <a:t>getUrl</a:t>
            </a:r>
            <a:r>
              <a:rPr lang="en-GB" dirty="0"/>
              <a:t>(), etc.</a:t>
            </a:r>
          </a:p>
          <a:p>
            <a:pPr lvl="0"/>
            <a:r>
              <a:rPr lang="en-GB" u="sng" dirty="0">
                <a:hlinkClick r:id="rId3"/>
              </a:rPr>
              <a:t>TODO style</a:t>
            </a:r>
            <a:r>
              <a:rPr lang="en-GB" dirty="0"/>
              <a:t>: "TODO: write this description"</a:t>
            </a:r>
          </a:p>
          <a:p>
            <a:pPr lvl="0"/>
            <a:r>
              <a:rPr lang="en-GB" u="sng" dirty="0">
                <a:hlinkClick r:id="rId3"/>
              </a:rPr>
              <a:t>Consistency</a:t>
            </a:r>
            <a:r>
              <a:rPr lang="en-GB" dirty="0"/>
              <a:t>: Look at what's around you!</a:t>
            </a:r>
          </a:p>
          <a:p>
            <a:pPr lvl="0"/>
            <a:r>
              <a:rPr lang="en-GB" u="sng" dirty="0">
                <a:hlinkClick r:id="rId3"/>
              </a:rPr>
              <a:t>Logging</a:t>
            </a:r>
            <a:r>
              <a:rPr lang="en-GB" dirty="0"/>
              <a:t>: Be careful with logging. It's expensive</a:t>
            </a:r>
            <a:r>
              <a:rPr lang="en-GB" dirty="0" smtClean="0"/>
              <a:t>.</a:t>
            </a:r>
          </a:p>
          <a:p>
            <a:pPr lvl="0"/>
            <a:endParaRPr lang="en-GB" dirty="0"/>
          </a:p>
          <a:p>
            <a:pPr marL="0" lvl="0" indent="0">
              <a:buNone/>
            </a:pPr>
            <a:r>
              <a:rPr lang="en-GB" dirty="0" smtClean="0"/>
              <a:t>Java Test</a:t>
            </a:r>
          </a:p>
          <a:p>
            <a:r>
              <a:rPr lang="en-GB" u="sng" dirty="0">
                <a:hlinkClick r:id="rId3"/>
              </a:rPr>
              <a:t>Naming test methods</a:t>
            </a:r>
            <a:r>
              <a:rPr lang="en-GB" dirty="0"/>
              <a:t>: </a:t>
            </a:r>
            <a:r>
              <a:rPr lang="en-GB" dirty="0" err="1"/>
              <a:t>testMethod_specificCase</a:t>
            </a:r>
            <a:r>
              <a:rPr lang="en-GB" dirty="0"/>
              <a:t> is ok</a:t>
            </a:r>
          </a:p>
          <a:p>
            <a:pPr marL="0" lvl="0" indent="0">
              <a:buNone/>
            </a:pPr>
            <a:endParaRPr lang="en-GB" dirty="0"/>
          </a:p>
        </p:txBody>
      </p:sp>
    </p:spTree>
    <p:extLst>
      <p:ext uri="{BB962C8B-B14F-4D97-AF65-F5344CB8AC3E}">
        <p14:creationId xmlns:p14="http://schemas.microsoft.com/office/powerpoint/2010/main" val="481228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We use 4 space indents for blocks. We never use tabs. When in doubt, be consistent with code around you.</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6840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We use 8 space indents for line wraps, including function calls and assignments. For example, this is correct: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36336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Instrument </a:t>
            </a:r>
            <a:r>
              <a:rPr lang="en-GB" b="0" i="0" u="none" strike="noStrike" baseline="0" dirty="0" err="1" smtClean="0">
                <a:latin typeface="Calibri"/>
              </a:rPr>
              <a:t>i</a:t>
            </a:r>
            <a:r>
              <a:rPr lang="en-GB" b="0" i="0" u="none" strike="noStrike" baseline="0" dirty="0" smtClean="0">
                <a:latin typeface="Calibri"/>
              </a:rPr>
              <a:t/>
            </a:r>
            <a:br>
              <a:rPr lang="en-GB" b="0" i="0" u="none" strike="noStrike" baseline="0" dirty="0" smtClean="0">
                <a:latin typeface="Calibri"/>
              </a:rPr>
            </a:br>
            <a:r>
              <a:rPr lang="en-GB" b="0" i="0" u="none" strike="noStrike" baseline="0" dirty="0" smtClean="0">
                <a:latin typeface="Calibri"/>
              </a:rPr>
              <a:t>        = </a:t>
            </a:r>
            <a:r>
              <a:rPr lang="en-GB" b="0" i="0" u="none" strike="noStrike" baseline="0" dirty="0" err="1" smtClean="0">
                <a:latin typeface="Calibri"/>
              </a:rPr>
              <a:t>someLongExpression</a:t>
            </a:r>
            <a:r>
              <a:rPr lang="en-GB" b="0" i="0" u="none" strike="noStrike" baseline="0" dirty="0" smtClean="0">
                <a:latin typeface="Calibri"/>
              </a:rPr>
              <a:t>(that, </a:t>
            </a:r>
            <a:r>
              <a:rPr lang="en-GB" b="0" i="0" u="none" strike="noStrike" baseline="0" dirty="0" err="1" smtClean="0">
                <a:latin typeface="Calibri"/>
              </a:rPr>
              <a:t>wouldNotFit</a:t>
            </a:r>
            <a:r>
              <a:rPr lang="en-GB" b="0" i="0" u="none" strike="noStrike" baseline="0" dirty="0" smtClean="0">
                <a:latin typeface="Calibri"/>
              </a:rPr>
              <a:t>, on, one, line);</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01469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Instrument </a:t>
            </a:r>
            <a:r>
              <a:rPr lang="en-GB" b="0" i="0" u="none" strike="noStrike" baseline="0" dirty="0" err="1" smtClean="0">
                <a:latin typeface="Calibri"/>
              </a:rPr>
              <a:t>i</a:t>
            </a:r>
            <a:r>
              <a:rPr lang="en-GB" b="0" i="0" u="none" strike="noStrike" baseline="0" dirty="0" smtClean="0">
                <a:latin typeface="Calibri"/>
              </a:rPr>
              <a:t/>
            </a:r>
            <a:br>
              <a:rPr lang="en-GB" b="0" i="0" u="none" strike="noStrike" baseline="0" dirty="0" smtClean="0">
                <a:latin typeface="Calibri"/>
              </a:rPr>
            </a:br>
            <a:r>
              <a:rPr lang="en-GB" b="0" i="0" u="none" strike="noStrike" baseline="0" dirty="0" smtClean="0">
                <a:latin typeface="Calibri"/>
              </a:rPr>
              <a:t>    = </a:t>
            </a:r>
            <a:r>
              <a:rPr lang="en-GB" b="0" i="0" u="none" strike="noStrike" baseline="0" dirty="0" err="1" smtClean="0">
                <a:latin typeface="Calibri"/>
              </a:rPr>
              <a:t>someLongExpression</a:t>
            </a:r>
            <a:r>
              <a:rPr lang="en-GB" b="0" i="0" u="none" strike="noStrike" baseline="0" dirty="0" smtClean="0">
                <a:latin typeface="Calibri"/>
              </a:rPr>
              <a:t>(that, </a:t>
            </a:r>
            <a:r>
              <a:rPr lang="en-GB" b="0" i="0" u="none" strike="noStrike" baseline="0" dirty="0" err="1" smtClean="0">
                <a:latin typeface="Calibri"/>
              </a:rPr>
              <a:t>wouldNotFit</a:t>
            </a:r>
            <a:r>
              <a:rPr lang="en-GB" b="0" i="0" u="none" strike="noStrike" baseline="0" dirty="0" smtClean="0">
                <a:latin typeface="Calibri"/>
              </a:rPr>
              <a:t>, on, one, line);</a:t>
            </a:r>
            <a:endParaRPr lang="en-GB" b="0" i="0" u="none" strike="noStrike" baseline="0" dirty="0" smtClean="0">
              <a:latin typeface="Courier New"/>
            </a:endParaRP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Field Names</a:t>
            </a:r>
          </a:p>
        </p:txBody>
      </p:sp>
    </p:spTree>
    <p:extLst>
      <p:ext uri="{BB962C8B-B14F-4D97-AF65-F5344CB8AC3E}">
        <p14:creationId xmlns:p14="http://schemas.microsoft.com/office/powerpoint/2010/main" val="3754678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0" i="0" u="none" strike="noStrike" baseline="0" dirty="0" smtClean="0">
                <a:latin typeface="Times New Roman"/>
              </a:rPr>
              <a:t>For example:</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94753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ourier New"/>
              </a:rPr>
              <a:t>public class </a:t>
            </a:r>
            <a:r>
              <a:rPr lang="en-GB" b="0" i="0" u="none" strike="noStrike" baseline="0" dirty="0" err="1" smtClean="0">
                <a:latin typeface="Courier New"/>
              </a:rPr>
              <a:t>MyClass</a:t>
            </a:r>
            <a:r>
              <a:rPr lang="en-GB" b="0" i="0" u="none" strike="noStrike" baseline="0" dirty="0" smtClean="0">
                <a:latin typeface="Courier New"/>
              </a:rPr>
              <a:t> {</a:t>
            </a:r>
            <a:br>
              <a:rPr lang="en-GB" b="0" i="0" u="none" strike="noStrike" baseline="0" dirty="0" smtClean="0">
                <a:latin typeface="Courier New"/>
              </a:rPr>
            </a:br>
            <a:r>
              <a:rPr lang="en-GB" b="0" i="0" u="none" strike="noStrike" baseline="0" dirty="0" smtClean="0">
                <a:latin typeface="Courier New"/>
              </a:rPr>
              <a:t>    public static final </a:t>
            </a:r>
            <a:r>
              <a:rPr lang="en-GB" b="0" i="0" u="none" strike="noStrike" baseline="0" dirty="0" err="1" smtClean="0">
                <a:latin typeface="Courier New"/>
              </a:rPr>
              <a:t>int</a:t>
            </a:r>
            <a:r>
              <a:rPr lang="en-GB" b="0" i="0" u="none" strike="noStrike" baseline="0" dirty="0" smtClean="0">
                <a:latin typeface="Courier New"/>
              </a:rPr>
              <a:t> SOME_CONSTANT = 42;</a:t>
            </a:r>
            <a:br>
              <a:rPr lang="en-GB" b="0" i="0" u="none" strike="noStrike" baseline="0" dirty="0" smtClean="0">
                <a:latin typeface="Courier New"/>
              </a:rPr>
            </a:br>
            <a:r>
              <a:rPr lang="en-GB" b="0" i="0" u="none" strike="noStrike" baseline="0" dirty="0" smtClean="0">
                <a:latin typeface="Courier New"/>
              </a:rPr>
              <a:t>    public </a:t>
            </a:r>
            <a:r>
              <a:rPr lang="en-GB" b="0" i="0" u="none" strike="noStrike" baseline="0" dirty="0" err="1" smtClean="0">
                <a:latin typeface="Courier New"/>
              </a:rPr>
              <a:t>int</a:t>
            </a:r>
            <a:r>
              <a:rPr lang="en-GB" b="0" i="0" u="none" strike="noStrike" baseline="0" dirty="0" smtClean="0">
                <a:latin typeface="Courier New"/>
              </a:rPr>
              <a:t> </a:t>
            </a:r>
            <a:r>
              <a:rPr lang="en-GB" b="0" i="0" u="none" strike="noStrike" baseline="0" dirty="0" err="1" smtClean="0">
                <a:latin typeface="Courier New"/>
              </a:rPr>
              <a:t>publicField</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private static </a:t>
            </a:r>
            <a:r>
              <a:rPr lang="en-GB" b="0" i="0" u="none" strike="noStrike" baseline="0" dirty="0" err="1" smtClean="0">
                <a:latin typeface="Courier New"/>
              </a:rPr>
              <a:t>MyClass</a:t>
            </a:r>
            <a:r>
              <a:rPr lang="en-GB" b="0" i="0" u="none" strike="noStrike" baseline="0" dirty="0" smtClean="0">
                <a:latin typeface="Courier New"/>
              </a:rPr>
              <a:t> </a:t>
            </a:r>
            <a:r>
              <a:rPr lang="en-GB" b="0" i="0" u="none" strike="noStrike" baseline="0" dirty="0" err="1" smtClean="0">
                <a:latin typeface="Courier New"/>
              </a:rPr>
              <a:t>sSingleton</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a:t>
            </a:r>
            <a:r>
              <a:rPr lang="en-GB" b="0" i="0" u="none" strike="noStrike" baseline="0" dirty="0" err="1" smtClean="0">
                <a:latin typeface="Courier New"/>
              </a:rPr>
              <a:t>int</a:t>
            </a:r>
            <a:r>
              <a:rPr lang="en-GB" b="0" i="0" u="none" strike="noStrike" baseline="0" dirty="0" smtClean="0">
                <a:latin typeface="Courier New"/>
              </a:rPr>
              <a:t> </a:t>
            </a:r>
            <a:r>
              <a:rPr lang="en-GB" b="0" i="0" u="none" strike="noStrike" baseline="0" dirty="0" err="1" smtClean="0">
                <a:latin typeface="Courier New"/>
              </a:rPr>
              <a:t>mPackagePrivate</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private </a:t>
            </a:r>
            <a:r>
              <a:rPr lang="en-GB" b="0" i="0" u="none" strike="noStrike" baseline="0" dirty="0" err="1" smtClean="0">
                <a:latin typeface="Courier New"/>
              </a:rPr>
              <a:t>int</a:t>
            </a:r>
            <a:r>
              <a:rPr lang="en-GB" b="0" i="0" u="none" strike="noStrike" baseline="0" dirty="0" smtClean="0">
                <a:latin typeface="Courier New"/>
              </a:rPr>
              <a:t> </a:t>
            </a:r>
            <a:r>
              <a:rPr lang="en-GB" b="0" i="0" u="none" strike="noStrike" baseline="0" dirty="0" err="1" smtClean="0">
                <a:latin typeface="Courier New"/>
              </a:rPr>
              <a:t>mPrivate</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    protected </a:t>
            </a:r>
            <a:r>
              <a:rPr lang="en-GB" b="0" i="0" u="none" strike="noStrike" baseline="0" dirty="0" err="1" smtClean="0">
                <a:latin typeface="Courier New"/>
              </a:rPr>
              <a:t>int</a:t>
            </a:r>
            <a:r>
              <a:rPr lang="en-GB" b="0" i="0" u="none" strike="noStrike" baseline="0" dirty="0" smtClean="0">
                <a:latin typeface="Courier New"/>
              </a:rPr>
              <a:t> </a:t>
            </a:r>
            <a:r>
              <a:rPr lang="en-GB" b="0" i="0" u="none" strike="noStrike" baseline="0" dirty="0" err="1" smtClean="0">
                <a:latin typeface="Courier New"/>
              </a:rPr>
              <a:t>mProtected</a:t>
            </a:r>
            <a:r>
              <a:rPr lang="en-GB" b="0" i="0" u="none" strike="noStrike" baseline="0" dirty="0" smtClean="0">
                <a:latin typeface="Courier New"/>
              </a:rPr>
              <a:t>;</a:t>
            </a:r>
            <a:br>
              <a:rPr lang="en-GB" b="0" i="0" u="none" strike="noStrike" baseline="0" dirty="0" smtClean="0">
                <a:latin typeface="Courier New"/>
              </a:rPr>
            </a:br>
            <a:r>
              <a:rPr lang="en-GB" b="0" i="0" u="none" strike="noStrike" baseline="0" dirty="0" smtClean="0">
                <a:latin typeface="Courier New"/>
              </a:rPr>
              <a:t>}</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Braces</a:t>
            </a:r>
          </a:p>
        </p:txBody>
      </p:sp>
    </p:spTree>
    <p:extLst>
      <p:ext uri="{BB962C8B-B14F-4D97-AF65-F5344CB8AC3E}">
        <p14:creationId xmlns:p14="http://schemas.microsoft.com/office/powerpoint/2010/main" val="126898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Braces do not go on their own line; they go on the same line as the code before them. So: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90867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class </a:t>
            </a:r>
            <a:r>
              <a:rPr lang="en-GB" b="0" i="0" u="none" strike="noStrike" baseline="0" dirty="0" err="1" smtClean="0">
                <a:latin typeface="Calibri"/>
              </a:rPr>
              <a:t>MyClass</a:t>
            </a:r>
            <a:r>
              <a:rPr lang="en-GB" b="0" i="0" u="none" strike="noStrike" baseline="0" dirty="0" smtClean="0">
                <a:latin typeface="Calibri"/>
              </a:rPr>
              <a:t> {</a:t>
            </a:r>
            <a:br>
              <a:rPr lang="en-GB" b="0" i="0" u="none" strike="noStrike" baseline="0" dirty="0" smtClean="0">
                <a:latin typeface="Calibri"/>
              </a:rPr>
            </a:br>
            <a:r>
              <a:rPr lang="en-GB" b="0" i="0" u="none" strike="noStrike" baseline="0" dirty="0" smtClean="0">
                <a:latin typeface="Calibri"/>
              </a:rPr>
              <a:t>    </a:t>
            </a:r>
            <a:r>
              <a:rPr lang="en-GB" b="0" i="0" u="none" strike="noStrike" baseline="0" dirty="0" err="1" smtClean="0">
                <a:latin typeface="Calibri"/>
              </a:rPr>
              <a:t>int</a:t>
            </a:r>
            <a:r>
              <a:rPr lang="en-GB" b="0" i="0" u="none" strike="noStrike" baseline="0" dirty="0" smtClean="0">
                <a:latin typeface="Calibri"/>
              </a:rPr>
              <a:t> </a:t>
            </a:r>
            <a:r>
              <a:rPr lang="en-GB" b="0" i="0" u="none" strike="noStrike" baseline="0" dirty="0" err="1" smtClean="0">
                <a:latin typeface="Calibri"/>
              </a:rPr>
              <a:t>func</a:t>
            </a:r>
            <a:r>
              <a:rPr lang="en-GB" b="0" i="0" u="none" strike="noStrike" baseline="0" dirty="0" smtClean="0">
                <a:latin typeface="Calibri"/>
              </a:rPr>
              <a:t>() {</a:t>
            </a:r>
            <a:br>
              <a:rPr lang="en-GB" b="0" i="0" u="none" strike="noStrike" baseline="0" dirty="0" smtClean="0">
                <a:latin typeface="Calibri"/>
              </a:rPr>
            </a:br>
            <a:r>
              <a:rPr lang="en-GB" b="0" i="0" u="none" strike="noStrike" baseline="0" dirty="0" smtClean="0">
                <a:latin typeface="Calibri"/>
              </a:rPr>
              <a:t>        if (something) {</a:t>
            </a:r>
            <a:br>
              <a:rPr lang="en-GB" b="0" i="0" u="none" strike="noStrike" baseline="0" dirty="0" smtClean="0">
                <a:latin typeface="Calibri"/>
              </a:rPr>
            </a:br>
            <a:r>
              <a:rPr lang="en-GB" b="0" i="0" u="none" strike="noStrike" baseline="0" dirty="0" smtClean="0">
                <a:latin typeface="Calibri"/>
              </a:rPr>
              <a:t>            // ...</a:t>
            </a:r>
            <a:br>
              <a:rPr lang="en-GB" b="0" i="0" u="none" strike="noStrike" baseline="0" dirty="0" smtClean="0">
                <a:latin typeface="Calibri"/>
              </a:rPr>
            </a:br>
            <a:r>
              <a:rPr lang="en-GB" b="0" i="0" u="none" strike="noStrike" baseline="0" dirty="0" smtClean="0">
                <a:latin typeface="Calibri"/>
              </a:rPr>
              <a:t>        } else if (</a:t>
            </a:r>
            <a:r>
              <a:rPr lang="en-GB" b="0" i="0" u="none" strike="noStrike" baseline="0" dirty="0" err="1" smtClean="0">
                <a:latin typeface="Calibri"/>
              </a:rPr>
              <a:t>somethingElse</a:t>
            </a:r>
            <a:r>
              <a:rPr lang="en-GB" b="0" i="0" u="none" strike="noStrike" baseline="0" dirty="0" smtClean="0">
                <a:latin typeface="Calibri"/>
              </a:rPr>
              <a:t>) {</a:t>
            </a:r>
            <a:br>
              <a:rPr lang="en-GB" b="0" i="0" u="none" strike="noStrike" baseline="0" dirty="0" smtClean="0">
                <a:latin typeface="Calibri"/>
              </a:rPr>
            </a:br>
            <a:r>
              <a:rPr lang="en-GB" b="0" i="0" u="none" strike="noStrike" baseline="0" dirty="0" smtClean="0">
                <a:latin typeface="Calibri"/>
              </a:rPr>
              <a:t>            // ...</a:t>
            </a:r>
            <a:br>
              <a:rPr lang="en-GB" b="0" i="0" u="none" strike="noStrike" baseline="0" dirty="0" smtClean="0">
                <a:latin typeface="Calibri"/>
              </a:rPr>
            </a:br>
            <a:r>
              <a:rPr lang="en-GB" b="0" i="0" u="none" strike="noStrike" baseline="0" dirty="0" smtClean="0">
                <a:latin typeface="Calibri"/>
              </a:rPr>
              <a:t>        } else {</a:t>
            </a:r>
            <a:br>
              <a:rPr lang="en-GB" b="0" i="0" u="none" strike="noStrike" baseline="0" dirty="0" smtClean="0">
                <a:latin typeface="Calibri"/>
              </a:rPr>
            </a:br>
            <a:r>
              <a:rPr lang="en-GB" b="0" i="0" u="none" strike="noStrike" baseline="0" dirty="0" smtClean="0">
                <a:latin typeface="Calibri"/>
              </a:rPr>
              <a:t>            // ...</a:t>
            </a:r>
            <a:br>
              <a:rPr lang="en-GB" b="0" i="0" u="none" strike="noStrike" baseline="0" dirty="0" smtClean="0">
                <a:latin typeface="Calibri"/>
              </a:rPr>
            </a:br>
            <a:r>
              <a:rPr lang="en-GB" b="0" i="0" u="none" strike="noStrike" baseline="0" dirty="0" smtClean="0">
                <a:latin typeface="Calibri"/>
              </a:rPr>
              <a:t>        }</a:t>
            </a:r>
            <a:br>
              <a:rPr lang="en-GB" b="0" i="0" u="none" strike="noStrike" baseline="0" dirty="0" smtClean="0">
                <a:latin typeface="Calibri"/>
              </a:rPr>
            </a:br>
            <a:r>
              <a:rPr lang="en-GB" b="0" i="0" u="none" strike="noStrike" baseline="0" dirty="0" smtClean="0">
                <a:latin typeface="Calibri"/>
              </a:rPr>
              <a:t>    }</a:t>
            </a:r>
            <a:br>
              <a:rPr lang="en-GB" b="0" i="0" u="none" strike="noStrike" baseline="0" dirty="0" smtClean="0">
                <a:latin typeface="Calibri"/>
              </a:rPr>
            </a:br>
            <a:r>
              <a:rPr lang="en-GB" b="0" i="0" u="none" strike="noStrike" baseline="0" dirty="0" smtClean="0">
                <a:latin typeface="Calibri"/>
              </a:rPr>
              <a: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6886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We require braces around the statements for a conditional. Except, if the entire conditional (the condition and the body) fit on one line, you may (but are not obligated to) put it all on one line. That is, this is legal: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00679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if (condition) {</a:t>
            </a:r>
            <a:br>
              <a:rPr lang="en-GB" b="0" i="0" u="none" strike="noStrike" baseline="0" dirty="0" smtClean="0">
                <a:latin typeface="Calibri"/>
              </a:rPr>
            </a:br>
            <a:r>
              <a:rPr lang="en-GB" b="0" i="0" u="none" strike="noStrike" baseline="0" dirty="0" smtClean="0">
                <a:latin typeface="Calibri"/>
              </a:rPr>
              <a:t>    body; // ok</a:t>
            </a:r>
            <a:br>
              <a:rPr lang="en-GB" b="0" i="0" u="none" strike="noStrike" baseline="0" dirty="0" smtClean="0">
                <a:latin typeface="Calibri"/>
              </a:rPr>
            </a:br>
            <a:r>
              <a:rPr lang="en-GB" b="0" i="0" u="none" strike="noStrike" baseline="0" dirty="0" smtClean="0">
                <a:latin typeface="Calibri"/>
              </a:rPr>
              <a:t>}</a:t>
            </a:r>
            <a:br>
              <a:rPr lang="en-GB" b="0" i="0" u="none" strike="noStrike" baseline="0" dirty="0" smtClean="0">
                <a:latin typeface="Calibri"/>
              </a:rPr>
            </a:br>
            <a:r>
              <a:rPr lang="en-GB" b="0" i="0" u="none" strike="noStrike" baseline="0" dirty="0" smtClean="0">
                <a:latin typeface="Calibri"/>
              </a:rPr>
              <a:t>if (condition) body; // ok</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4449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1" i="0" u="none" strike="noStrike" kern="1600" baseline="0" dirty="0" smtClean="0">
                <a:latin typeface="Times New Roman"/>
              </a:rPr>
              <a:t>Java Language Rules</a:t>
            </a:r>
          </a:p>
        </p:txBody>
      </p:sp>
      <p:sp>
        <p:nvSpPr>
          <p:cNvPr id="3" name="Text Placeholder 2"/>
          <p:cNvSpPr>
            <a:spLocks noGrp="1"/>
          </p:cNvSpPr>
          <p:nvPr>
            <p:ph type="body" idx="1"/>
          </p:nvPr>
        </p:nvSpPr>
        <p:spPr/>
        <p:txBody>
          <a:bodyPr/>
          <a:lstStyle/>
          <a:p>
            <a:pPr marR="0" lvl="0" rtl="0"/>
            <a:r>
              <a:rPr lang="en-GB" b="1" i="0" u="none" strike="noStrike" baseline="0" dirty="0" smtClean="0">
                <a:latin typeface="Times New Roman"/>
              </a:rPr>
              <a:t>Exceptions: do not ignore</a:t>
            </a:r>
          </a:p>
          <a:p>
            <a:pPr marL="0" indent="0">
              <a:buNone/>
            </a:pPr>
            <a:r>
              <a:rPr lang="en-GB" dirty="0"/>
              <a:t>void </a:t>
            </a:r>
            <a:r>
              <a:rPr lang="en-GB" dirty="0" err="1"/>
              <a:t>setServerPort</a:t>
            </a:r>
            <a:r>
              <a:rPr lang="en-GB" dirty="0"/>
              <a:t>(String value) {</a:t>
            </a:r>
            <a:br>
              <a:rPr lang="en-GB" dirty="0"/>
            </a:br>
            <a:r>
              <a:rPr lang="en-GB" dirty="0"/>
              <a:t>    try {</a:t>
            </a:r>
            <a:br>
              <a:rPr lang="en-GB" dirty="0"/>
            </a:br>
            <a:r>
              <a:rPr lang="en-GB" dirty="0"/>
              <a:t>        </a:t>
            </a:r>
            <a:r>
              <a:rPr lang="en-GB" dirty="0" err="1"/>
              <a:t>serverPort</a:t>
            </a:r>
            <a:r>
              <a:rPr lang="en-GB" dirty="0"/>
              <a:t> = </a:t>
            </a:r>
            <a:r>
              <a:rPr lang="en-GB" dirty="0" err="1"/>
              <a:t>Integer.parseInt</a:t>
            </a:r>
            <a:r>
              <a:rPr lang="en-GB" dirty="0"/>
              <a:t>(value);</a:t>
            </a:r>
            <a:br>
              <a:rPr lang="en-GB" dirty="0"/>
            </a:br>
            <a:r>
              <a:rPr lang="en-GB" dirty="0"/>
              <a:t>    } catch (</a:t>
            </a:r>
            <a:r>
              <a:rPr lang="en-GB" dirty="0" err="1"/>
              <a:t>NumberFormatException</a:t>
            </a:r>
            <a:r>
              <a:rPr lang="en-GB" dirty="0"/>
              <a:t> e) {</a:t>
            </a:r>
            <a:br>
              <a:rPr lang="en-GB" dirty="0"/>
            </a:br>
            <a:r>
              <a:rPr lang="en-GB" dirty="0"/>
              <a:t>    }</a:t>
            </a:r>
            <a:br>
              <a:rPr lang="en-GB" dirty="0"/>
            </a:br>
            <a:r>
              <a:rPr lang="en-GB" dirty="0"/>
              <a:t>}</a:t>
            </a:r>
          </a:p>
          <a:p>
            <a:pPr marR="0" lvl="0" rtl="0"/>
            <a:endParaRPr lang="en-GB" b="1" i="0" u="none" strike="noStrike" baseline="0" dirty="0" smtClean="0">
              <a:latin typeface="Times New Roman"/>
            </a:endParaRPr>
          </a:p>
        </p:txBody>
      </p:sp>
    </p:spTree>
    <p:extLst>
      <p:ext uri="{BB962C8B-B14F-4D97-AF65-F5344CB8AC3E}">
        <p14:creationId xmlns:p14="http://schemas.microsoft.com/office/powerpoint/2010/main" val="2612253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GB" b="0" i="0" u="none" strike="noStrike" baseline="0" dirty="0" smtClean="0">
                <a:latin typeface="Calibri"/>
              </a:rPr>
              <a:t>but this is still illegal: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14644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if (condition)</a:t>
            </a:r>
            <a:br>
              <a:rPr lang="en-GB" b="0" i="0" u="none" strike="noStrike" baseline="0" dirty="0" smtClean="0">
                <a:latin typeface="Calibri"/>
              </a:rPr>
            </a:br>
            <a:r>
              <a:rPr lang="en-GB" b="0" i="0" u="none" strike="noStrike" baseline="0" dirty="0" smtClean="0">
                <a:latin typeface="Calibri"/>
              </a:rPr>
              <a:t>    body; // bad</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Line length</a:t>
            </a:r>
          </a:p>
        </p:txBody>
      </p:sp>
    </p:spTree>
    <p:extLst>
      <p:ext uri="{BB962C8B-B14F-4D97-AF65-F5344CB8AC3E}">
        <p14:creationId xmlns:p14="http://schemas.microsoft.com/office/powerpoint/2010/main" val="1895074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Each line of text in your code should be at most 100 characters long.</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76713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There has been lots of discussion about this rule and the decision remains that 100 characters is the maximum.</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28053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Exception: if a comment line contains an example command or a literal URL longer than 100 characters, that line may be longer than 100 characters for ease of cut and paste.</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29534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Exception: import lines can go over the limit because humans rarely see them. This also simplifies tool writing.</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Java 1.5 Annotations</a:t>
            </a:r>
          </a:p>
        </p:txBody>
      </p:sp>
    </p:spTree>
    <p:extLst>
      <p:ext uri="{BB962C8B-B14F-4D97-AF65-F5344CB8AC3E}">
        <p14:creationId xmlns:p14="http://schemas.microsoft.com/office/powerpoint/2010/main" val="3798230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Annotations should precede other modifiers for the same language element. Simple marker annotations (e.g. @Override) can be listed on the same line with the language element. If there are multiple annotations, or parameterized annotations, they should each be listed one-per-line in alphabetical order.</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94067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Android -standard practices for the three predefined annotations in Java 1.5's are:</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14104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If you see old code that has a @deprecated </a:t>
            </a:r>
            <a:r>
              <a:rPr lang="en-GB" b="0" i="0" u="none" strike="noStrike" baseline="0" dirty="0" err="1" smtClean="0">
                <a:latin typeface="Calibri"/>
              </a:rPr>
              <a:t>Javadoc</a:t>
            </a:r>
            <a:r>
              <a:rPr lang="en-GB" b="0" i="0" u="none" strike="noStrike" baseline="0" dirty="0" smtClean="0">
                <a:latin typeface="Calibri"/>
              </a:rPr>
              <a:t> tag, please add the @Deprecated annotation.</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65436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For example, if you use the {@</a:t>
            </a:r>
            <a:r>
              <a:rPr lang="en-GB" b="0" i="0" u="none" strike="noStrike" baseline="0" dirty="0" err="1" smtClean="0">
                <a:latin typeface="Calibri"/>
              </a:rPr>
              <a:t>inheritdocs</a:t>
            </a:r>
            <a:r>
              <a:rPr lang="en-GB" b="0" i="0" u="none" strike="noStrike" baseline="0" dirty="0" smtClean="0">
                <a:latin typeface="Calibri"/>
              </a:rPr>
              <a:t>} </a:t>
            </a:r>
            <a:r>
              <a:rPr lang="en-GB" b="0" i="0" u="none" strike="noStrike" baseline="0" dirty="0" err="1" smtClean="0">
                <a:latin typeface="Calibri"/>
              </a:rPr>
              <a:t>Javadoc</a:t>
            </a:r>
            <a:r>
              <a:rPr lang="en-GB" b="0" i="0" u="none" strike="noStrike" baseline="0" dirty="0" smtClean="0">
                <a:latin typeface="Calibri"/>
              </a:rPr>
              <a:t> tag, and derive from a class (not an interface), you must also annotate that the method @Overrides the parent class's method.</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5666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Acceptable alternatives (in order of preference) are:</a:t>
            </a:r>
          </a:p>
        </p:txBody>
      </p:sp>
      <p:sp>
        <p:nvSpPr>
          <p:cNvPr id="3" name="Text Placeholder 2"/>
          <p:cNvSpPr>
            <a:spLocks noGrp="1"/>
          </p:cNvSpPr>
          <p:nvPr>
            <p:ph type="body" idx="1"/>
          </p:nvPr>
        </p:nvSpPr>
        <p:spPr/>
        <p:txBody>
          <a:bodyPr/>
          <a:lstStyle/>
          <a:p>
            <a:pPr marL="0" indent="0">
              <a:buNone/>
            </a:pPr>
            <a:r>
              <a:rPr lang="en-GB" sz="2800" dirty="0"/>
              <a:t>void </a:t>
            </a:r>
            <a:r>
              <a:rPr lang="en-GB" sz="2800" dirty="0" err="1"/>
              <a:t>setServerPort</a:t>
            </a:r>
            <a:r>
              <a:rPr lang="en-GB" sz="2800" dirty="0"/>
              <a:t>(String value) throws </a:t>
            </a:r>
            <a:r>
              <a:rPr lang="en-GB" sz="2800" dirty="0" err="1"/>
              <a:t>NumberFormatException</a:t>
            </a:r>
            <a:r>
              <a:rPr lang="en-GB" sz="2800" dirty="0"/>
              <a:t> </a:t>
            </a:r>
            <a:endParaRPr lang="en-GB" sz="2800" dirty="0" smtClean="0"/>
          </a:p>
          <a:p>
            <a:pPr marL="0" indent="0">
              <a:buNone/>
            </a:pPr>
            <a:r>
              <a:rPr lang="en-GB" sz="2800" dirty="0" smtClean="0"/>
              <a:t>{</a:t>
            </a:r>
            <a:r>
              <a:rPr lang="en-GB" sz="2800" dirty="0"/>
              <a:t/>
            </a:r>
            <a:br>
              <a:rPr lang="en-GB" sz="2800" dirty="0"/>
            </a:br>
            <a:r>
              <a:rPr lang="en-GB" sz="2800" dirty="0"/>
              <a:t>    </a:t>
            </a:r>
            <a:r>
              <a:rPr lang="en-GB" sz="2800" dirty="0" err="1"/>
              <a:t>serverPort</a:t>
            </a:r>
            <a:r>
              <a:rPr lang="en-GB" sz="2800" dirty="0"/>
              <a:t> = </a:t>
            </a:r>
            <a:r>
              <a:rPr lang="en-GB" sz="2800" dirty="0" err="1"/>
              <a:t>Integer.parseInt</a:t>
            </a:r>
            <a:r>
              <a:rPr lang="en-GB" sz="2800" dirty="0"/>
              <a:t>(value);</a:t>
            </a:r>
            <a:br>
              <a:rPr lang="en-GB" sz="2800" dirty="0"/>
            </a:br>
            <a:r>
              <a:rPr lang="en-GB" sz="2800" dirty="0"/>
              <a:t>}</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1833674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When a @</a:t>
            </a:r>
            <a:r>
              <a:rPr lang="en-GB" b="0" i="0" u="none" strike="noStrike" baseline="0" dirty="0" err="1" smtClean="0">
                <a:latin typeface="Calibri"/>
              </a:rPr>
              <a:t>SuppressWarnings</a:t>
            </a:r>
            <a:r>
              <a:rPr lang="en-GB" b="0" i="0" u="none" strike="noStrike" baseline="0" dirty="0" smtClean="0">
                <a:latin typeface="Calibri"/>
              </a:rPr>
              <a:t> annotation is necessary, it must be prefixed with a TODO comment that explains the "impossible to eliminate" condition. This will normally identify an offending class that has an awkward interface. For example:</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02447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 TODO: The third-party class </a:t>
            </a:r>
            <a:r>
              <a:rPr lang="en-GB" b="0" i="0" u="none" strike="noStrike" baseline="0" dirty="0" err="1" smtClean="0">
                <a:latin typeface="Calibri"/>
              </a:rPr>
              <a:t>com.third.useful.Utility.rotate</a:t>
            </a:r>
            <a:r>
              <a:rPr lang="en-GB" b="0" i="0" u="none" strike="noStrike" baseline="0" dirty="0" smtClean="0">
                <a:latin typeface="Calibri"/>
              </a:rPr>
              <a:t>() needs generics</a:t>
            </a:r>
            <a:br>
              <a:rPr lang="en-GB" b="0" i="0" u="none" strike="noStrike" baseline="0" dirty="0" smtClean="0">
                <a:latin typeface="Calibri"/>
              </a:rPr>
            </a:br>
            <a:r>
              <a:rPr lang="en-GB" b="0" i="0" u="none" strike="noStrike" baseline="0" dirty="0" smtClean="0">
                <a:latin typeface="Calibri"/>
              </a:rPr>
              <a:t>@</a:t>
            </a:r>
            <a:r>
              <a:rPr lang="en-GB" b="0" i="0" u="none" strike="noStrike" baseline="0" dirty="0" err="1" smtClean="0">
                <a:latin typeface="Calibri"/>
              </a:rPr>
              <a:t>SuppressWarnings</a:t>
            </a:r>
            <a:r>
              <a:rPr lang="en-GB" b="0" i="0" u="none" strike="noStrike" baseline="0" dirty="0" smtClean="0">
                <a:latin typeface="Calibri"/>
              </a:rPr>
              <a:t>({"generic-cast"})</a:t>
            </a:r>
            <a:br>
              <a:rPr lang="en-GB" b="0" i="0" u="none" strike="noStrike" baseline="0" dirty="0" smtClean="0">
                <a:latin typeface="Calibri"/>
              </a:rPr>
            </a:br>
            <a:r>
              <a:rPr lang="en-GB" b="0" i="0" u="none" strike="noStrike" baseline="0" dirty="0" smtClean="0">
                <a:latin typeface="Calibri"/>
              </a:rPr>
              <a:t>List&lt;String&gt; </a:t>
            </a:r>
            <a:r>
              <a:rPr lang="en-GB" b="0" i="0" u="none" strike="noStrike" baseline="0" dirty="0" err="1" smtClean="0">
                <a:latin typeface="Calibri"/>
              </a:rPr>
              <a:t>blix</a:t>
            </a:r>
            <a:r>
              <a:rPr lang="en-GB" b="0" i="0" u="none" strike="noStrike" baseline="0" dirty="0" smtClean="0">
                <a:latin typeface="Calibri"/>
              </a:rPr>
              <a:t> = </a:t>
            </a:r>
            <a:r>
              <a:rPr lang="en-GB" b="0" i="0" u="none" strike="noStrike" baseline="0" dirty="0" err="1" smtClean="0">
                <a:latin typeface="Calibri"/>
              </a:rPr>
              <a:t>Utility.rotate</a:t>
            </a:r>
            <a:r>
              <a:rPr lang="en-GB" b="0" i="0" u="none" strike="noStrike" baseline="0" dirty="0" smtClean="0">
                <a:latin typeface="Calibri"/>
              </a:rPr>
              <a:t>(</a:t>
            </a:r>
            <a:r>
              <a:rPr lang="en-GB" b="0" i="0" u="none" strike="noStrike" baseline="0" dirty="0" err="1" smtClean="0">
                <a:latin typeface="Calibri"/>
              </a:rPr>
              <a:t>blax</a:t>
            </a:r>
            <a:r>
              <a:rPr lang="en-GB" b="0" i="0" u="none" strike="noStrike" baseline="0" dirty="0" smtClean="0">
                <a:latin typeface="Calibri"/>
              </a:rPr>
              <a:t>);</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Acronyms in names</a:t>
            </a:r>
          </a:p>
        </p:txBody>
      </p:sp>
    </p:spTree>
    <p:extLst>
      <p:ext uri="{BB962C8B-B14F-4D97-AF65-F5344CB8AC3E}">
        <p14:creationId xmlns:p14="http://schemas.microsoft.com/office/powerpoint/2010/main" val="270509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Times New Roman"/>
              </a:rPr>
              <a:t>Treat acronyms and abbreviations as words. The names are much more readable: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00449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Times New Roman"/>
              </a:rPr>
              <a:t>This style rule also applies when an acronym or abbreviation is the entire name: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4881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Times New Roman"/>
              </a:rPr>
              <a:t>Both the JDK and the Android code bases are very inconsistent with regards to acronyms, therefore, it is virtually impossible to be consistent with the code around you. Bite the bullet, and treat acronyms as words.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86673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Times New Roman"/>
              </a:rPr>
              <a:t>For further justifications of this style rule, see </a:t>
            </a:r>
            <a:r>
              <a:rPr lang="en-GB" b="0" i="1" u="none" strike="noStrike" baseline="0" dirty="0" smtClean="0">
                <a:latin typeface="Times New Roman"/>
              </a:rPr>
              <a:t>Effective Java</a:t>
            </a:r>
            <a:r>
              <a:rPr lang="en-GB" b="0" i="0" u="none" strike="noStrike" baseline="0" dirty="0" smtClean="0">
                <a:latin typeface="Times New Roman"/>
              </a:rPr>
              <a:t> Item 38 and </a:t>
            </a:r>
            <a:r>
              <a:rPr lang="en-GB" b="0" i="1" u="none" strike="noStrike" baseline="0" dirty="0" smtClean="0">
                <a:latin typeface="Times New Roman"/>
              </a:rPr>
              <a:t>Java Puzzlers</a:t>
            </a:r>
            <a:r>
              <a:rPr lang="en-GB" b="0" i="0" u="none" strike="noStrike" baseline="0" dirty="0" smtClean="0">
                <a:latin typeface="Times New Roman"/>
              </a:rPr>
              <a:t> Number 68. </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TODO style</a:t>
            </a:r>
          </a:p>
        </p:txBody>
      </p:sp>
    </p:spTree>
    <p:extLst>
      <p:ext uri="{BB962C8B-B14F-4D97-AF65-F5344CB8AC3E}">
        <p14:creationId xmlns:p14="http://schemas.microsoft.com/office/powerpoint/2010/main" val="4262971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Use TODO comments for code that is temporary, a short-term solution, or good-enough but not perfect.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99042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TODOs should include the string TODO in all caps, followed by a colon:</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13207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  // TODO: Remove this code after the UrlTable2 has been checked in.</a:t>
            </a:r>
            <a:br>
              <a:rPr lang="en-GB" b="0" i="0" u="none" strike="noStrike" baseline="0" dirty="0" smtClean="0">
                <a:latin typeface="Calibri"/>
              </a:rPr>
            </a:br>
            <a:r>
              <a:rPr lang="en-GB" b="0" i="0" u="none" strike="noStrike" baseline="0" dirty="0" smtClean="0">
                <a:latin typeface="Calibri"/>
              </a:rPr>
              <a:t/>
            </a:r>
            <a:br>
              <a:rPr lang="en-GB" b="0" i="0" u="none" strike="noStrike" baseline="0" dirty="0" smtClean="0">
                <a:latin typeface="Calibri"/>
              </a:rPr>
            </a:br>
            <a:r>
              <a:rPr lang="en-GB" b="0" i="0" u="none" strike="noStrike" baseline="0" dirty="0" smtClean="0">
                <a:latin typeface="Calibri"/>
              </a:rPr>
              <a:t>  // TODO: Change this to use a flag instead of a constant.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4366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If your TODO is of the form "At a future date do something" make sure that you either include a very specific date ("Fix by November 2005") or a very specific event ("Remove this code after all production mixers understand protocol V7.").</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Consistency</a:t>
            </a:r>
          </a:p>
        </p:txBody>
      </p:sp>
    </p:spTree>
    <p:extLst>
      <p:ext uri="{BB962C8B-B14F-4D97-AF65-F5344CB8AC3E}">
        <p14:creationId xmlns:p14="http://schemas.microsoft.com/office/powerpoint/2010/main" val="58083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normAutofit lnSpcReduction="10000"/>
          </a:bodyPr>
          <a:lstStyle/>
          <a:p>
            <a:pPr marL="0" indent="0">
              <a:buNone/>
            </a:pPr>
            <a:r>
              <a:rPr lang="en-GB" sz="2400" dirty="0"/>
              <a:t>void </a:t>
            </a:r>
            <a:r>
              <a:rPr lang="en-GB" sz="2400" dirty="0" err="1"/>
              <a:t>setServerPort</a:t>
            </a:r>
            <a:r>
              <a:rPr lang="en-GB" sz="2400" dirty="0"/>
              <a:t>(String value) throws </a:t>
            </a:r>
            <a:r>
              <a:rPr lang="en-GB" sz="2400" dirty="0" err="1" smtClean="0"/>
              <a:t>ConfigurationException</a:t>
            </a:r>
            <a:endParaRPr lang="en-GB" sz="2400" dirty="0" smtClean="0"/>
          </a:p>
          <a:p>
            <a:pPr marL="0" indent="0">
              <a:buNone/>
            </a:pPr>
            <a:r>
              <a:rPr lang="en-GB" sz="2400" dirty="0" smtClean="0"/>
              <a:t> </a:t>
            </a:r>
            <a:r>
              <a:rPr lang="en-GB" sz="2400" dirty="0"/>
              <a:t>{</a:t>
            </a:r>
            <a:br>
              <a:rPr lang="en-GB" sz="2400" dirty="0"/>
            </a:br>
            <a:r>
              <a:rPr lang="en-GB" sz="2400" dirty="0"/>
              <a:t>    try </a:t>
            </a:r>
            <a:endParaRPr lang="en-GB" sz="2400" dirty="0" smtClean="0"/>
          </a:p>
          <a:p>
            <a:pPr marL="0" indent="0">
              <a:buNone/>
            </a:pPr>
            <a:r>
              <a:rPr lang="en-GB" sz="2400" dirty="0"/>
              <a:t> </a:t>
            </a:r>
            <a:r>
              <a:rPr lang="en-GB" sz="2400" dirty="0" smtClean="0"/>
              <a:t>  </a:t>
            </a:r>
            <a:r>
              <a:rPr lang="en-GB" sz="2400" dirty="0" smtClean="0"/>
              <a:t>{</a:t>
            </a:r>
            <a:r>
              <a:rPr lang="en-GB" sz="2400" dirty="0"/>
              <a:t/>
            </a:r>
            <a:br>
              <a:rPr lang="en-GB" sz="2400" dirty="0"/>
            </a:br>
            <a:r>
              <a:rPr lang="en-GB" sz="2400" dirty="0"/>
              <a:t>        </a:t>
            </a:r>
            <a:r>
              <a:rPr lang="en-GB" sz="2400" dirty="0" err="1"/>
              <a:t>serverPort</a:t>
            </a:r>
            <a:r>
              <a:rPr lang="en-GB" sz="2400" dirty="0"/>
              <a:t> = </a:t>
            </a:r>
            <a:r>
              <a:rPr lang="en-GB" sz="2400" dirty="0" err="1"/>
              <a:t>Integer.parseInt</a:t>
            </a:r>
            <a:r>
              <a:rPr lang="en-GB" sz="2400" dirty="0"/>
              <a:t>(value);</a:t>
            </a:r>
            <a:br>
              <a:rPr lang="en-GB" sz="2400" dirty="0"/>
            </a:br>
            <a:r>
              <a:rPr lang="en-GB" sz="2400" dirty="0"/>
              <a:t>    } catch (</a:t>
            </a:r>
            <a:r>
              <a:rPr lang="en-GB" sz="2400" dirty="0" err="1"/>
              <a:t>NumberFormatException</a:t>
            </a:r>
            <a:r>
              <a:rPr lang="en-GB" sz="2400" dirty="0"/>
              <a:t> e</a:t>
            </a:r>
            <a:r>
              <a:rPr lang="en-GB" sz="2400" dirty="0" smtClean="0"/>
              <a:t>)</a:t>
            </a:r>
          </a:p>
          <a:p>
            <a:pPr marL="0" indent="0">
              <a:buNone/>
            </a:pPr>
            <a:r>
              <a:rPr lang="en-GB" sz="2400" dirty="0"/>
              <a:t> </a:t>
            </a:r>
            <a:r>
              <a:rPr lang="en-GB" sz="2400" dirty="0" smtClean="0"/>
              <a:t>  </a:t>
            </a:r>
            <a:r>
              <a:rPr lang="en-GB" sz="2400" dirty="0" smtClean="0"/>
              <a:t> </a:t>
            </a:r>
            <a:r>
              <a:rPr lang="en-GB" sz="2400" dirty="0"/>
              <a:t>{</a:t>
            </a:r>
            <a:br>
              <a:rPr lang="en-GB" sz="2400" dirty="0"/>
            </a:br>
            <a:r>
              <a:rPr lang="en-GB" sz="2400" dirty="0"/>
              <a:t>        throw new </a:t>
            </a:r>
            <a:r>
              <a:rPr lang="en-GB" sz="2400" dirty="0" err="1"/>
              <a:t>ConfigurationException</a:t>
            </a:r>
            <a:r>
              <a:rPr lang="en-GB" sz="2400" dirty="0"/>
              <a:t>("Port " + value + " is not valid.");</a:t>
            </a:r>
            <a:br>
              <a:rPr lang="en-GB" sz="2400" dirty="0"/>
            </a:br>
            <a:r>
              <a:rPr lang="en-GB" sz="2400" dirty="0"/>
              <a:t>    </a:t>
            </a:r>
            <a:r>
              <a:rPr lang="en-GB" sz="2400" dirty="0" smtClean="0"/>
              <a:t>}</a:t>
            </a:r>
          </a:p>
          <a:p>
            <a:pPr marL="0" indent="0">
              <a:buNone/>
            </a:pPr>
            <a:r>
              <a:rPr lang="en-GB" sz="2400" dirty="0"/>
              <a:t>}</a:t>
            </a:r>
            <a:endParaRPr lang="en-GB" sz="2400" dirty="0"/>
          </a:p>
        </p:txBody>
      </p:sp>
    </p:spTree>
    <p:extLst>
      <p:ext uri="{BB962C8B-B14F-4D97-AF65-F5344CB8AC3E}">
        <p14:creationId xmlns:p14="http://schemas.microsoft.com/office/powerpoint/2010/main" val="2305717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Our parting thought: BE CONSISTENT. If you're editing code, take a few minutes to look at the code around you and determine its style. If they use spaces around their if clauses, you should too. If their comments have little boxes of stars around them, make your comments have little boxes of stars around them too.</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29797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The point of having style guidelines is to have a common vocabulary of coding, so people can concentrate on what you're saying, rather than on how you're saying it. We present global style rules here so people know the vocabulary. But local style is also important. If code you add to a </a:t>
            </a:r>
            <a:r>
              <a:rPr lang="en-GB" b="0" i="0" u="none" strike="noStrike" baseline="0" dirty="0" err="1" smtClean="0">
                <a:latin typeface="Calibri"/>
              </a:rPr>
              <a:t>a</a:t>
            </a:r>
            <a:r>
              <a:rPr lang="en-GB" b="0" i="0" u="none" strike="noStrike" baseline="0" dirty="0" smtClean="0">
                <a:latin typeface="Calibri"/>
              </a:rPr>
              <a:t> file looks drastically different from the existing code around it, it throws readers out of their rhythm when they go to read it. Try to avoid this.</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a:rPr>
              <a:t>Logging</a:t>
            </a:r>
          </a:p>
        </p:txBody>
      </p:sp>
    </p:spTree>
    <p:extLst>
      <p:ext uri="{BB962C8B-B14F-4D97-AF65-F5344CB8AC3E}">
        <p14:creationId xmlns:p14="http://schemas.microsoft.com/office/powerpoint/2010/main" val="3842009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0" u="none" strike="noStrike" baseline="0" dirty="0" smtClean="0">
                <a:latin typeface="Calibri"/>
              </a:rPr>
              <a:t>While logging is necessary it has a significantly negative impact on performance and quickly loses its usefulness if it's not kept reasonably terse. The logging facilities provides five different levels of logging. Below are the different levels and when and how they should be used.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75723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Within a given module, other than at the VERBOSE level, an error should only be reported once if possible: within a single chain of function calls within a module, only the innermost function should return the error, and callers in the same module should only add some logging if that significantly helps to isolate the issue.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039344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In a chain of modules, other than at the VERBOSE level, when a lower-level module detects invalid data coming from a higher-level module, the lower-level module should only log this situation to the DEBUG log, and only if logging provides information that is not otherwise available to the caller. Specifically, there is no need to log situations where an exception is thrown (the exception should contain all the relevant information), or where the only information being logged is contained in an error code. This is especially important in the interaction between the framework and applications, and conditions caused by third-party applications that are properly handled by the framework should not trigger logging higher than the DEBUG level. The only situations that should trigger logging at the INFORMATIVE level or higher is when a module or application detects an error at its own level or coming from a lower level.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55574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When a condition that would normally justify some logging is likely to occur many times, it can be a good idea to implement some rate-limiting mechanism to prevent overflowing the logs with many duplicate copies of the same (or very similar) information.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06856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Losses of network connectivity are considered common and fully expected and should not be logged gratuitously. A loss of network connectivity that has consequences within an app should be logged at the DEBUG or VERBOSE level (depending on whether the consequences are serious enough and unexpected enough to be logged in a release build).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13620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A full </a:t>
            </a:r>
            <a:r>
              <a:rPr lang="en-GB" b="0" i="0" u="none" strike="noStrike" baseline="0" dirty="0" err="1" smtClean="0">
                <a:latin typeface="Calibri"/>
              </a:rPr>
              <a:t>filesystem</a:t>
            </a:r>
            <a:r>
              <a:rPr lang="en-GB" b="0" i="0" u="none" strike="noStrike" baseline="0" dirty="0" smtClean="0">
                <a:latin typeface="Calibri"/>
              </a:rPr>
              <a:t> on a </a:t>
            </a:r>
            <a:r>
              <a:rPr lang="en-GB" b="0" i="0" u="none" strike="noStrike" baseline="0" dirty="0" err="1" smtClean="0">
                <a:latin typeface="Calibri"/>
              </a:rPr>
              <a:t>filesystem</a:t>
            </a:r>
            <a:r>
              <a:rPr lang="en-GB" b="0" i="0" u="none" strike="noStrike" baseline="0" dirty="0" smtClean="0">
                <a:latin typeface="Calibri"/>
              </a:rPr>
              <a:t> that is </a:t>
            </a:r>
            <a:r>
              <a:rPr lang="en-GB" b="0" i="0" u="none" strike="noStrike" baseline="0" dirty="0" err="1" smtClean="0">
                <a:latin typeface="Calibri"/>
              </a:rPr>
              <a:t>acceessible</a:t>
            </a:r>
            <a:r>
              <a:rPr lang="en-GB" b="0" i="0" u="none" strike="noStrike" baseline="0" dirty="0" smtClean="0">
                <a:latin typeface="Calibri"/>
              </a:rPr>
              <a:t> to or on behalf of third-party applications should not be logged at a level higher than INFORMATIVE.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07698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Invalid data coming from any untrusted source (including any file on shared storage, or data coming through just about any network connections) is considered expected and should not trigger any logging at a level higher then DEBUG when it's detected to be invalid (and even then logging should be as limited as possible).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63857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Keep in mind that the '+' operator, when used on Strings, implicitly creates a </a:t>
            </a:r>
            <a:r>
              <a:rPr lang="en-GB" b="0" i="0" u="none" strike="noStrike" baseline="0" dirty="0" err="1" smtClean="0">
                <a:latin typeface="Calibri"/>
              </a:rPr>
              <a:t>StringBuilder</a:t>
            </a:r>
            <a:r>
              <a:rPr lang="en-GB" b="0" i="0" u="none" strike="noStrike" baseline="0" dirty="0" smtClean="0">
                <a:latin typeface="Calibri"/>
              </a:rPr>
              <a:t> with the default buffer size (16 characters) and potentially quite a few other temporary String objects, i.e. that explicitly creating </a:t>
            </a:r>
            <a:r>
              <a:rPr lang="en-GB" b="0" i="0" u="none" strike="noStrike" baseline="0" dirty="0" err="1" smtClean="0">
                <a:latin typeface="Calibri"/>
              </a:rPr>
              <a:t>StringBuilders</a:t>
            </a:r>
            <a:r>
              <a:rPr lang="en-GB" b="0" i="0" u="none" strike="noStrike" baseline="0" dirty="0" smtClean="0">
                <a:latin typeface="Calibri"/>
              </a:rPr>
              <a:t> isn't more expensive than relying on the default '+' operator (and can be a lot more efficient in fact). Also keep in mind that code that calls </a:t>
            </a:r>
            <a:r>
              <a:rPr lang="en-GB" b="0" i="0" u="none" strike="noStrike" baseline="0" dirty="0" err="1" smtClean="0">
                <a:latin typeface="Calibri"/>
              </a:rPr>
              <a:t>Log.v</a:t>
            </a:r>
            <a:r>
              <a:rPr lang="en-GB" b="0" i="0" u="none" strike="noStrike" baseline="0" dirty="0" smtClean="0">
                <a:latin typeface="Calibri"/>
              </a:rPr>
              <a:t>() is compiled and executed on release builds, including building the strings, even if the logs aren't being read.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4199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pPr marL="0" indent="0">
              <a:buNone/>
            </a:pPr>
            <a:r>
              <a:rPr lang="en-GB" dirty="0"/>
              <a:t>/** Set port. If value is not a valid number, 80 is substituted. */</a:t>
            </a:r>
            <a:br>
              <a:rPr lang="en-GB" dirty="0"/>
            </a:br>
            <a:r>
              <a:rPr lang="en-GB" dirty="0"/>
              <a:t>void </a:t>
            </a:r>
            <a:r>
              <a:rPr lang="en-GB" dirty="0" err="1"/>
              <a:t>setServerPort</a:t>
            </a:r>
            <a:r>
              <a:rPr lang="en-GB" dirty="0"/>
              <a:t>(String value) {</a:t>
            </a:r>
            <a:br>
              <a:rPr lang="en-GB" dirty="0"/>
            </a:br>
            <a:r>
              <a:rPr lang="en-GB" dirty="0"/>
              <a:t>    try {</a:t>
            </a:r>
            <a:br>
              <a:rPr lang="en-GB" dirty="0"/>
            </a:br>
            <a:r>
              <a:rPr lang="en-GB" dirty="0"/>
              <a:t>        </a:t>
            </a:r>
            <a:r>
              <a:rPr lang="en-GB" dirty="0" err="1"/>
              <a:t>serverPort</a:t>
            </a:r>
            <a:r>
              <a:rPr lang="en-GB" dirty="0"/>
              <a:t> = </a:t>
            </a:r>
            <a:r>
              <a:rPr lang="en-GB" dirty="0" err="1"/>
              <a:t>Integer.parseInt</a:t>
            </a:r>
            <a:r>
              <a:rPr lang="en-GB" dirty="0"/>
              <a:t>(value);</a:t>
            </a:r>
            <a:br>
              <a:rPr lang="en-GB" dirty="0"/>
            </a:br>
            <a:r>
              <a:rPr lang="en-GB" dirty="0"/>
              <a:t>    } catch (</a:t>
            </a:r>
            <a:r>
              <a:rPr lang="en-GB" dirty="0" err="1"/>
              <a:t>NumberFormatException</a:t>
            </a:r>
            <a:r>
              <a:rPr lang="en-GB" dirty="0"/>
              <a:t> e) {</a:t>
            </a:r>
            <a:br>
              <a:rPr lang="en-GB" dirty="0"/>
            </a:br>
            <a:r>
              <a:rPr lang="en-GB" dirty="0"/>
              <a:t>        </a:t>
            </a:r>
            <a:r>
              <a:rPr lang="en-GB" dirty="0" err="1"/>
              <a:t>serverPort</a:t>
            </a:r>
            <a:r>
              <a:rPr lang="en-GB" dirty="0"/>
              <a:t> = 80;  // default port for server</a:t>
            </a:r>
            <a:br>
              <a:rPr lang="en-GB" dirty="0"/>
            </a:br>
            <a:r>
              <a:rPr lang="en-GB" dirty="0"/>
              <a:t>    }</a:t>
            </a:r>
          </a:p>
        </p:txBody>
      </p:sp>
    </p:spTree>
    <p:extLst>
      <p:ext uri="{BB962C8B-B14F-4D97-AF65-F5344CB8AC3E}">
        <p14:creationId xmlns:p14="http://schemas.microsoft.com/office/powerpoint/2010/main" val="4122270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Any logging that is meant to be read by other people and to be available in release builds should be terse without being cryptic, and should be reasonably understandable. This includes all logging up to the DEBUG level.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24754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When possible, logging should be kept on a single line if it makes sense. Line lengths up to 80 or 100 characters are perfectly acceptable, while lengths longer than about 130 or 160 characters (including the length of the tag) should be avoided if possible.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707108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Logging that reports successes should never be used at levels higher than VERBOSE.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046414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Temporary logging that is used to diagnose an issue that's hard to reproduce should be kept at the DEBUG or VERBOSE level, and should be enclosed by if blocks that allow to disable it entirely at compile-time.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79125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Be careful about security leaks through the log. Private information should be avoided. Information about protected content must definitely be avoided. This is especially important when writing framework code as it's not easy to know in advance what will and will not be private information or protected content.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190923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a:t>
            </a:r>
            <a:r>
              <a:rPr lang="en-GB" b="0" i="0" u="none" strike="noStrike" baseline="0" dirty="0" err="1" smtClean="0">
                <a:latin typeface="Calibri"/>
              </a:rPr>
              <a:t>System.out.println</a:t>
            </a:r>
            <a:r>
              <a:rPr lang="en-GB" b="0" i="0" u="none" strike="noStrike" baseline="0" dirty="0" smtClean="0">
                <a:latin typeface="Calibri"/>
              </a:rPr>
              <a:t>() (or </a:t>
            </a:r>
            <a:r>
              <a:rPr lang="en-GB" b="0" i="0" u="none" strike="noStrike" baseline="0" dirty="0" err="1" smtClean="0">
                <a:latin typeface="Calibri"/>
              </a:rPr>
              <a:t>printf</a:t>
            </a:r>
            <a:r>
              <a:rPr lang="en-GB" b="0" i="0" u="none" strike="noStrike" baseline="0" dirty="0" smtClean="0">
                <a:latin typeface="Calibri"/>
              </a:rPr>
              <a:t>() for native code) should never be used. </a:t>
            </a:r>
            <a:r>
              <a:rPr lang="en-GB" b="0" i="0" u="none" strike="noStrike" baseline="0" dirty="0" err="1" smtClean="0">
                <a:latin typeface="Calibri"/>
              </a:rPr>
              <a:t>System.out</a:t>
            </a:r>
            <a:r>
              <a:rPr lang="en-GB" b="0" i="0" u="none" strike="noStrike" baseline="0" dirty="0" smtClean="0">
                <a:latin typeface="Calibri"/>
              </a:rPr>
              <a:t> and </a:t>
            </a:r>
            <a:r>
              <a:rPr lang="en-GB" b="0" i="0" u="none" strike="noStrike" baseline="0" dirty="0" err="1" smtClean="0">
                <a:latin typeface="Calibri"/>
              </a:rPr>
              <a:t>System.err</a:t>
            </a:r>
            <a:r>
              <a:rPr lang="en-GB" b="0" i="0" u="none" strike="noStrike" baseline="0" dirty="0" smtClean="0">
                <a:latin typeface="Calibri"/>
              </a:rPr>
              <a:t> get redirected to /</a:t>
            </a:r>
            <a:r>
              <a:rPr lang="en-GB" b="0" i="0" u="none" strike="noStrike" baseline="0" dirty="0" err="1" smtClean="0">
                <a:latin typeface="Calibri"/>
              </a:rPr>
              <a:t>dev</a:t>
            </a:r>
            <a:r>
              <a:rPr lang="en-GB" b="0" i="0" u="none" strike="noStrike" baseline="0" dirty="0" smtClean="0">
                <a:latin typeface="Calibri"/>
              </a:rPr>
              <a:t>/null, so your print statements will have no visible effects. However, all the string building that happens for these calls still gets executed.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8328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GB" b="0" i="1" u="none" strike="noStrike" baseline="0" dirty="0" smtClean="0">
                <a:latin typeface="Calibri"/>
              </a:rPr>
              <a:t>Note:</a:t>
            </a:r>
            <a:r>
              <a:rPr lang="en-GB" b="0" i="0" u="none" strike="noStrike" baseline="0" dirty="0" smtClean="0">
                <a:latin typeface="Calibri"/>
              </a:rPr>
              <a:t> </a:t>
            </a:r>
            <a:r>
              <a:rPr lang="en-GB" b="1" i="0" u="none" strike="noStrike" baseline="0" dirty="0" smtClean="0">
                <a:latin typeface="Calibri"/>
              </a:rPr>
              <a:t>The golden rule of logging is that your logs may not unnecessarily push other logs out of the buffer, just as others may not push out yours.</a:t>
            </a:r>
            <a:r>
              <a:rPr lang="en-GB" b="0" i="0" u="none" strike="noStrike" baseline="0" dirty="0" smtClean="0">
                <a:latin typeface="Calibri"/>
              </a:rPr>
              <a:t> </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38002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GB" b="0" i="0" u="none" strike="noStrike" baseline="0" dirty="0" smtClean="0">
              <a:latin typeface="Times New Roman"/>
            </a:endParaRP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1545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normAutofit fontScale="92500" lnSpcReduction="20000"/>
          </a:bodyPr>
          <a:lstStyle/>
          <a:p>
            <a:r>
              <a:rPr lang="en-GB" dirty="0"/>
              <a:t>/** If value is not a valid number, original port number is used. */</a:t>
            </a:r>
            <a:br>
              <a:rPr lang="en-GB" dirty="0"/>
            </a:br>
            <a:r>
              <a:rPr lang="en-GB" dirty="0"/>
              <a:t>void </a:t>
            </a:r>
            <a:r>
              <a:rPr lang="en-GB" dirty="0" err="1"/>
              <a:t>setServerPort</a:t>
            </a:r>
            <a:r>
              <a:rPr lang="en-GB" dirty="0"/>
              <a:t>(String value) {</a:t>
            </a:r>
            <a:br>
              <a:rPr lang="en-GB" dirty="0"/>
            </a:br>
            <a:r>
              <a:rPr lang="en-GB" dirty="0"/>
              <a:t>    try {</a:t>
            </a:r>
            <a:br>
              <a:rPr lang="en-GB" dirty="0"/>
            </a:br>
            <a:r>
              <a:rPr lang="en-GB" dirty="0"/>
              <a:t>        </a:t>
            </a:r>
            <a:r>
              <a:rPr lang="en-GB" dirty="0" err="1"/>
              <a:t>serverPort</a:t>
            </a:r>
            <a:r>
              <a:rPr lang="en-GB" dirty="0"/>
              <a:t> = </a:t>
            </a:r>
            <a:r>
              <a:rPr lang="en-GB" dirty="0" err="1"/>
              <a:t>Integer.parseInt</a:t>
            </a:r>
            <a:r>
              <a:rPr lang="en-GB" dirty="0"/>
              <a:t>(value);</a:t>
            </a:r>
            <a:br>
              <a:rPr lang="en-GB" dirty="0"/>
            </a:br>
            <a:r>
              <a:rPr lang="en-GB" dirty="0"/>
              <a:t>    } catch (</a:t>
            </a:r>
            <a:r>
              <a:rPr lang="en-GB" dirty="0" err="1"/>
              <a:t>NumberFormatException</a:t>
            </a:r>
            <a:r>
              <a:rPr lang="en-GB" dirty="0"/>
              <a:t> e) {</a:t>
            </a:r>
            <a:br>
              <a:rPr lang="en-GB" dirty="0"/>
            </a:br>
            <a:r>
              <a:rPr lang="en-GB" dirty="0"/>
              <a:t>        // Method is documented to just ignore invalid user input.</a:t>
            </a:r>
            <a:br>
              <a:rPr lang="en-GB" dirty="0"/>
            </a:br>
            <a:r>
              <a:rPr lang="en-GB" dirty="0"/>
              <a:t>        // </a:t>
            </a:r>
            <a:r>
              <a:rPr lang="en-GB" dirty="0" err="1"/>
              <a:t>serverPort</a:t>
            </a:r>
            <a:r>
              <a:rPr lang="en-GB" dirty="0"/>
              <a:t> will just be unchanged.</a:t>
            </a:r>
            <a:br>
              <a:rPr lang="en-GB" dirty="0"/>
            </a:br>
            <a:r>
              <a:rPr lang="en-GB" dirty="0"/>
              <a:t>    }</a:t>
            </a:r>
            <a:br>
              <a:rPr lang="en-GB" dirty="0"/>
            </a:br>
            <a:r>
              <a:rPr lang="en-GB" dirty="0"/>
              <a:t>}</a:t>
            </a:r>
          </a:p>
          <a:p>
            <a:pPr marL="0" lvl="0" indent="0">
              <a:buNone/>
            </a:pPr>
            <a:endParaRPr lang="en-GB" dirty="0"/>
          </a:p>
        </p:txBody>
      </p:sp>
    </p:spTree>
    <p:extLst>
      <p:ext uri="{BB962C8B-B14F-4D97-AF65-F5344CB8AC3E}">
        <p14:creationId xmlns:p14="http://schemas.microsoft.com/office/powerpoint/2010/main" val="152969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fontScale="90000"/>
          </a:bodyPr>
          <a:lstStyle/>
          <a:p>
            <a:pPr lvl="0"/>
            <a:r>
              <a:rPr lang="en-GB" dirty="0" smtClean="0"/>
              <a:t>E</a:t>
            </a:r>
            <a:r>
              <a:rPr lang="en-GB" b="1" i="0" u="none" strike="noStrike" baseline="0" dirty="0" smtClean="0">
                <a:latin typeface="Times New Roman"/>
              </a:rPr>
              <a:t>xceptions: do not catch generic Exception</a:t>
            </a:r>
            <a:br>
              <a:rPr lang="en-GB" b="1" i="0" u="none" strike="noStrike" baseline="0" dirty="0" smtClean="0">
                <a:latin typeface="Times New Roman"/>
              </a:rPr>
            </a:br>
            <a:endParaRPr lang="en-GB" dirty="0"/>
          </a:p>
        </p:txBody>
      </p:sp>
      <p:sp>
        <p:nvSpPr>
          <p:cNvPr id="3" name="Text Placeholder 2"/>
          <p:cNvSpPr>
            <a:spLocks noGrp="1"/>
          </p:cNvSpPr>
          <p:nvPr>
            <p:ph type="body" idx="1"/>
          </p:nvPr>
        </p:nvSpPr>
        <p:spPr/>
        <p:txBody>
          <a:bodyPr>
            <a:normAutofit fontScale="92500"/>
          </a:bodyPr>
          <a:lstStyle/>
          <a:p>
            <a:pPr marL="0" indent="0">
              <a:buNone/>
            </a:pPr>
            <a:r>
              <a:rPr lang="en-GB" sz="2600" dirty="0"/>
              <a:t>try {</a:t>
            </a:r>
            <a:br>
              <a:rPr lang="en-GB" sz="2600" dirty="0"/>
            </a:br>
            <a:r>
              <a:rPr lang="en-GB" sz="2600" dirty="0"/>
              <a:t>    </a:t>
            </a:r>
            <a:r>
              <a:rPr lang="en-GB" sz="2600" dirty="0" err="1"/>
              <a:t>someComplicatedIOFunction</a:t>
            </a:r>
            <a:r>
              <a:rPr lang="en-GB" sz="2600" dirty="0"/>
              <a:t>();        // may throw </a:t>
            </a:r>
            <a:r>
              <a:rPr lang="en-GB" sz="2600" dirty="0" err="1"/>
              <a:t>IOException</a:t>
            </a:r>
            <a:r>
              <a:rPr lang="en-GB" sz="2600" dirty="0"/>
              <a:t/>
            </a:r>
            <a:br>
              <a:rPr lang="en-GB" sz="2600" dirty="0"/>
            </a:br>
            <a:r>
              <a:rPr lang="en-GB" sz="2600" dirty="0"/>
              <a:t>    </a:t>
            </a:r>
            <a:r>
              <a:rPr lang="en-GB" sz="2600" dirty="0" err="1"/>
              <a:t>someComplicatedParsingFunction</a:t>
            </a:r>
            <a:r>
              <a:rPr lang="en-GB" sz="2600" dirty="0"/>
              <a:t>();   // may throw </a:t>
            </a:r>
            <a:r>
              <a:rPr lang="en-GB" sz="2600" dirty="0" err="1"/>
              <a:t>ParsingException</a:t>
            </a:r>
            <a:r>
              <a:rPr lang="en-GB" sz="2600" dirty="0"/>
              <a:t/>
            </a:r>
            <a:br>
              <a:rPr lang="en-GB" sz="2600" dirty="0"/>
            </a:br>
            <a:r>
              <a:rPr lang="en-GB" sz="2600" dirty="0"/>
              <a:t>    </a:t>
            </a:r>
            <a:r>
              <a:rPr lang="en-GB" sz="2600" dirty="0" err="1"/>
              <a:t>someComplicatedSecurityFunction</a:t>
            </a:r>
            <a:r>
              <a:rPr lang="en-GB" sz="2600" dirty="0"/>
              <a:t>();  // may throw </a:t>
            </a:r>
            <a:r>
              <a:rPr lang="en-GB" sz="2600" dirty="0" err="1"/>
              <a:t>SecurityException</a:t>
            </a:r>
            <a:r>
              <a:rPr lang="en-GB" sz="2600" dirty="0"/>
              <a:t/>
            </a:r>
            <a:br>
              <a:rPr lang="en-GB" sz="2600" dirty="0"/>
            </a:br>
            <a:r>
              <a:rPr lang="en-GB" sz="2600" dirty="0"/>
              <a:t>    // phew, made it all the way</a:t>
            </a:r>
            <a:br>
              <a:rPr lang="en-GB" sz="2600" dirty="0"/>
            </a:br>
            <a:r>
              <a:rPr lang="en-GB" sz="2600" dirty="0"/>
              <a:t>} catch (Exception e) {               // I'll just catch all exceptions</a:t>
            </a:r>
            <a:br>
              <a:rPr lang="en-GB" sz="2600" dirty="0"/>
            </a:br>
            <a:r>
              <a:rPr lang="en-GB" sz="2600" dirty="0"/>
              <a:t>    </a:t>
            </a:r>
            <a:r>
              <a:rPr lang="en-GB" sz="2600" dirty="0" err="1"/>
              <a:t>handleError</a:t>
            </a:r>
            <a:r>
              <a:rPr lang="en-GB" sz="2600" dirty="0"/>
              <a:t>();                      // with one generic handler!</a:t>
            </a:r>
            <a:br>
              <a:rPr lang="en-GB" sz="2600" dirty="0"/>
            </a:br>
            <a:r>
              <a:rPr lang="en-GB" sz="2600" dirty="0"/>
              <a:t>}</a:t>
            </a:r>
          </a:p>
          <a:p>
            <a:pPr marL="0" indent="0">
              <a:buNone/>
            </a:pPr>
            <a:endParaRPr lang="en-GB" dirty="0"/>
          </a:p>
        </p:txBody>
      </p:sp>
    </p:spTree>
    <p:extLst>
      <p:ext uri="{BB962C8B-B14F-4D97-AF65-F5344CB8AC3E}">
        <p14:creationId xmlns:p14="http://schemas.microsoft.com/office/powerpoint/2010/main" val="4044060978"/>
      </p:ext>
    </p:extLst>
  </p:cSld>
  <p:clrMapOvr>
    <a:masterClrMapping/>
  </p:clrMapOvr>
</p:sld>
</file>

<file path=ppt/theme/theme1.xml><?xml version="1.0" encoding="utf-8"?>
<a:theme xmlns:a="http://schemas.openxmlformats.org/drawingml/2006/main" name="BF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BFS theme</Template>
  <TotalTime>85</TotalTime>
  <Words>2975</Words>
  <Application>Microsoft Office PowerPoint</Application>
  <PresentationFormat>On-screen Show (4:3)</PresentationFormat>
  <Paragraphs>144</Paragraphs>
  <Slides>77</Slides>
  <Notes>4</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BFS theme</vt:lpstr>
      <vt:lpstr>Coding Styles</vt:lpstr>
      <vt:lpstr>Java Language Rules</vt:lpstr>
      <vt:lpstr>PowerPoint Presentation</vt:lpstr>
      <vt:lpstr>Java Language Rules</vt:lpstr>
      <vt:lpstr>Acceptable alternatives (in order of preference) are:</vt:lpstr>
      <vt:lpstr>PowerPoint Presentation</vt:lpstr>
      <vt:lpstr>PowerPoint Presentation</vt:lpstr>
      <vt:lpstr>PowerPoint Presentation</vt:lpstr>
      <vt:lpstr>Exceptions: do not catch generic Exception </vt:lpstr>
      <vt:lpstr>Alternatives to catching generic Exception:</vt:lpstr>
      <vt:lpstr>PowerPoint Presentation</vt:lpstr>
      <vt:lpstr>Decision on finalizers</vt:lpstr>
      <vt:lpstr>Imports </vt:lpstr>
      <vt:lpstr>PowerPoint Presentation</vt:lpstr>
      <vt:lpstr>Copyright Statement</vt:lpstr>
      <vt:lpstr>Every class and nontrivial public method you write must contain a Javadoc comment with at least one sentence describing what the class or method does. This sentence should start with a 3rd person descriptive verb. Examples:</vt:lpstr>
      <vt:lpstr>/** Returns the correctly rounded positive square root of a double value. */ static double sqrt(double a) { }  /**  * Constructs a new String by converting the specified array of  * bytes using the platform's default character encoding.  */ public String(byte[] bytes) { }</vt:lpstr>
      <vt:lpstr>You do not need to write Javadoc for trivial get and set methods such as setFoo() if all your Javadoc would say is "sets Foo". If the method does something more complex (such as enforcing a constraint or having an important side effect), then you must document it. And if it's not obvious what the property "Foo" means, you should document it.</vt:lpstr>
      <vt:lpstr>Every method you write, whether public or otherwise, would benefit from Javadoc. Public methods are part of an API and therefore require Javadoc.</vt:lpstr>
      <vt:lpstr>Local variables should be declared at the point they are first used. Nearly every local variable declaration should contain an initializer. If you don't yet have enough information to initialize a variable sensibly, you should postpone the declaration until you do.</vt:lpstr>
      <vt:lpstr>One exception to this rule concerns try-catch statements. If a variable is initialized with the return value of a method that throws a checked exception, it must be initialized inside a try block. If the value must be used outside of the try block, then it must be declared before the try block, where it cannot yet be sensibly initialized:</vt:lpstr>
      <vt:lpstr>// Instantiate class cl, which represents some sort of Set Set s = null; try {     s = (Set) cl.newInstance(); } catch(IllegalAccessException e) {     throw new IllegalArgumentException(cl + " not accessible"); } catch(InstantiationException e) {     throw new IllegalArgumentException(cl + " not instantiable"); }  // Exercise the set s.addAll(Arrays.asList(args));</vt:lpstr>
      <vt:lpstr>But even this case can be avoided by encapsulating the try-catch block in a method:</vt:lpstr>
      <vt:lpstr>Set createSet(Class cl) {     // Instantiate class cl, which represents some sort of Set     try {         return (Set) cl.newInstance();     } catch(IllegalAccessException e) {         throw new IllegalArgumentException(cl + " not accessible");     } catch(InstantiationException e) {         throw new IllegalArgumentException(cl + " not instantiable");     } } ... // Exercise the set Set s = createSet(cl); s.addAll(Arrays.asList(args));</vt:lpstr>
      <vt:lpstr>for (int i = 0; i &lt; n; i++) {     doSomething(i); }  for (Iterator i = c.iterator(); i.hasNext(); ) {     doSomethingElse(i.next()); } </vt:lpstr>
      <vt:lpstr>To exactly match the IDE settings, the imports should be: </vt:lpstr>
      <vt:lpstr>Originally there was no style requirement on the ordering. This meant that the IDE's were either always changing the ordering, or IDE developers had to disable the automatic import management features and maintain the imports by hand. This was deemed bad. When java-style was asked, the preferred styles were all over the map. It pretty much came down to our needing to "pick an ordering and be consistent." So we chose a style, updated the javaguide and made the IDE's obey it. We expect that as IDE users work on the code, the imports in all of the packages will end up matching this pattern without any extra engineering effort. </vt:lpstr>
      <vt:lpstr>The style chosen such that: </vt:lpstr>
      <vt:lpstr>Since most people consider this a low priority issue, just use your judgement and please be consistent.</vt:lpstr>
      <vt:lpstr>We use 4 space indents for blocks. We never use tabs. When in doubt, be consistent with code around you.</vt:lpstr>
      <vt:lpstr>We use 8 space indents for line wraps, including function calls and assignments. For example, this is correct: </vt:lpstr>
      <vt:lpstr>Instrument i         = someLongExpression(that, wouldNotFit, on, one, line);</vt:lpstr>
      <vt:lpstr>Instrument i     = someLongExpression(that, wouldNotFit, on, one, line);</vt:lpstr>
      <vt:lpstr>For example:</vt:lpstr>
      <vt:lpstr>public class MyClass {     public static final int SOME_CONSTANT = 42;     public int publicField;     private static MyClass sSingleton;     int mPackagePrivate;     private int mPrivate;     protected int mProtected; }</vt:lpstr>
      <vt:lpstr>Braces do not go on their own line; they go on the same line as the code before them. So: </vt:lpstr>
      <vt:lpstr>class MyClass {     int func() {         if (something) {             // ...         } else if (somethingElse) {             // ...         } else {             // ...         }     } }</vt:lpstr>
      <vt:lpstr>We require braces around the statements for a conditional. Except, if the entire conditional (the condition and the body) fit on one line, you may (but are not obligated to) put it all on one line. That is, this is legal: </vt:lpstr>
      <vt:lpstr>if (condition) {     body; // ok } if (condition) body; // ok</vt:lpstr>
      <vt:lpstr>but this is still illegal: </vt:lpstr>
      <vt:lpstr>if (condition)     body; // bad</vt:lpstr>
      <vt:lpstr>Each line of text in your code should be at most 100 characters long.</vt:lpstr>
      <vt:lpstr>There has been lots of discussion about this rule and the decision remains that 100 characters is the maximum.</vt:lpstr>
      <vt:lpstr>Exception: if a comment line contains an example command or a literal URL longer than 100 characters, that line may be longer than 100 characters for ease of cut and paste.</vt:lpstr>
      <vt:lpstr>Exception: import lines can go over the limit because humans rarely see them. This also simplifies tool writing.</vt:lpstr>
      <vt:lpstr>Annotations should precede other modifiers for the same language element. Simple marker annotations (e.g. @Override) can be listed on the same line with the language element. If there are multiple annotations, or parameterized annotations, they should each be listed one-per-line in alphabetical order.</vt:lpstr>
      <vt:lpstr>Android -standard practices for the three predefined annotations in Java 1.5's are:</vt:lpstr>
      <vt:lpstr>If you see old code that has a @deprecated Javadoc tag, please add the @Deprecated annotation.</vt:lpstr>
      <vt:lpstr>For example, if you use the {@inheritdocs} Javadoc tag, and derive from a class (not an interface), you must also annotate that the method @Overrides the parent class's method.</vt:lpstr>
      <vt:lpstr>When a @SuppressWarnings annotation is necessary, it must be prefixed with a TODO comment that explains the "impossible to eliminate" condition. This will normally identify an offending class that has an awkward interface. For example:</vt:lpstr>
      <vt:lpstr>// TODO: The third-party class com.third.useful.Utility.rotate() needs generics @SuppressWarnings({"generic-cast"}) List&lt;String&gt; blix = Utility.rotate(blax);</vt:lpstr>
      <vt:lpstr>Treat acronyms and abbreviations as words. The names are much more readable: </vt:lpstr>
      <vt:lpstr>This style rule also applies when an acronym or abbreviation is the entire name: </vt:lpstr>
      <vt:lpstr>Both the JDK and the Android code bases are very inconsistent with regards to acronyms, therefore, it is virtually impossible to be consistent with the code around you. Bite the bullet, and treat acronyms as words. </vt:lpstr>
      <vt:lpstr>For further justifications of this style rule, see Effective Java Item 38 and Java Puzzlers Number 68. </vt:lpstr>
      <vt:lpstr>Use TODO comments for code that is temporary, a short-term solution, or good-enough but not perfect.</vt:lpstr>
      <vt:lpstr>TODOs should include the string TODO in all caps, followed by a colon:</vt:lpstr>
      <vt:lpstr>  // TODO: Remove this code after the UrlTable2 has been checked in.    // TODO: Change this to use a flag instead of a constant.</vt:lpstr>
      <vt:lpstr>If your TODO is of the form "At a future date do something" make sure that you either include a very specific date ("Fix by November 2005") or a very specific event ("Remove this code after all production mixers understand protocol V7.").</vt:lpstr>
      <vt:lpstr>Our parting thought: BE CONSISTENT. If you're editing code, take a few minutes to look at the code around you and determine its style. If they use spaces around their if clauses, you should too. If their comments have little boxes of stars around them, make your comments have little boxes of stars around them too.</vt:lpstr>
      <vt:lpstr>The point of having style guidelines is to have a common vocabulary of coding, so people can concentrate on what you're saying, rather than on how you're saying it. We present global style rules here so people know the vocabulary. But local style is also important. If code you add to a a file looks drastically different from the existing code around it, it throws readers out of their rhythm when they go to read it. Try to avoid this.</vt:lpstr>
      <vt:lpstr>While logging is necessary it has a significantly negative impact on performance and quickly loses its usefulness if it's not kept reasonably terse. The logging facilities provides five different levels of logging. Below are the different levels and when and how they should be used. </vt:lpstr>
      <vt:lpstr>Note: Within a given module, other than at the VERBOSE level, an error should only be reported once if possible: within a single chain of function calls within a module, only the innermost function should return the error, and callers in the same module should only add some logging if that significantly helps to isolate the issue. </vt:lpstr>
      <vt:lpstr>Note: In a chain of modules, other than at the VERBOSE level, when a lower-level module detects invalid data coming from a higher-level module, the lower-level module should only log this situation to the DEBUG log, and only if logging provides information that is not otherwise available to the caller. Specifically, there is no need to log situations where an exception is thrown (the exception should contain all the relevant information), or where the only information being logged is contained in an error code. This is especially important in the interaction between the framework and applications, and conditions caused by third-party applications that are properly handled by the framework should not trigger logging higher than the DEBUG level. The only situations that should trigger logging at the INFORMATIVE level or higher is when a module or application detects an error at its own level or coming from a lower level. </vt:lpstr>
      <vt:lpstr>Note: When a condition that would normally justify some logging is likely to occur many times, it can be a good idea to implement some rate-limiting mechanism to prevent overflowing the logs with many duplicate copies of the same (or very similar) information. </vt:lpstr>
      <vt:lpstr>Note: Losses of network connectivity are considered common and fully expected and should not be logged gratuitously. A loss of network connectivity that has consequences within an app should be logged at the DEBUG or VERBOSE level (depending on whether the consequences are serious enough and unexpected enough to be logged in a release build). </vt:lpstr>
      <vt:lpstr>Note: A full filesystem on a filesystem that is acceessible to or on behalf of third-party applications should not be logged at a level higher than INFORMATIVE. </vt:lpstr>
      <vt:lpstr>Note: Invalid data coming from any untrusted source (including any file on shared storage, or data coming through just about any network connections) is considered expected and should not trigger any logging at a level higher then DEBUG when it's detected to be invalid (and even then logging should be as limited as possible). </vt:lpstr>
      <vt:lpstr>Note: Keep in mind that the '+' operator, when used on Strings, implicitly creates a StringBuilder with the default buffer size (16 characters) and potentially quite a few other temporary String objects, i.e. that explicitly creating StringBuilders isn't more expensive than relying on the default '+' operator (and can be a lot more efficient in fact). Also keep in mind that code that calls Log.v() is compiled and executed on release builds, including building the strings, even if the logs aren't being read. </vt:lpstr>
      <vt:lpstr>Note: Any logging that is meant to be read by other people and to be available in release builds should be terse without being cryptic, and should be reasonably understandable. This includes all logging up to the DEBUG level. </vt:lpstr>
      <vt:lpstr>Note: When possible, logging should be kept on a single line if it makes sense. Line lengths up to 80 or 100 characters are perfectly acceptable, while lengths longer than about 130 or 160 characters (including the length of the tag) should be avoided if possible. </vt:lpstr>
      <vt:lpstr>Note: Logging that reports successes should never be used at levels higher than VERBOSE. </vt:lpstr>
      <vt:lpstr>Note: Temporary logging that is used to diagnose an issue that's hard to reproduce should be kept at the DEBUG or VERBOSE level, and should be enclosed by if blocks that allow to disable it entirely at compile-time. </vt:lpstr>
      <vt:lpstr>Note: Be careful about security leaks through the log. Private information should be avoided. Information about protected content must definitely be avoided. This is especially important when writing framework code as it's not easy to know in advance what will and will not be private information or protected content. </vt:lpstr>
      <vt:lpstr>Note: System.out.println() (or printf() for native code) should never be used. System.out and System.err get redirected to /dev/null, so your print statements will have no visible effects. However, all the string building that happens for these calls still gets executed. </vt:lpstr>
      <vt:lpstr>Note: The golden rule of logging is that your logs may not unnecessarily push other logs out of the buffer, just as others may not push out yours.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 Jones</dc:creator>
  <cp:lastModifiedBy>Colin</cp:lastModifiedBy>
  <cp:revision>8</cp:revision>
  <dcterms:created xsi:type="dcterms:W3CDTF">2012-12-03T14:43:17Z</dcterms:created>
  <dcterms:modified xsi:type="dcterms:W3CDTF">2013-07-11T09:51:49Z</dcterms:modified>
</cp:coreProperties>
</file>