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57" r:id="rId3"/>
    <p:sldId id="272" r:id="rId4"/>
    <p:sldId id="273" r:id="rId5"/>
    <p:sldId id="261" r:id="rId6"/>
    <p:sldId id="258" r:id="rId7"/>
    <p:sldId id="259" r:id="rId8"/>
    <p:sldId id="260" r:id="rId9"/>
    <p:sldId id="271" r:id="rId10"/>
    <p:sldId id="262" r:id="rId11"/>
    <p:sldId id="266" r:id="rId12"/>
    <p:sldId id="267" r:id="rId13"/>
    <p:sldId id="268" r:id="rId14"/>
    <p:sldId id="265" r:id="rId15"/>
    <p:sldId id="263" r:id="rId16"/>
    <p:sldId id="269" r:id="rId17"/>
  </p:sldIdLst>
  <p:sldSz cx="14630400" cy="8229600"/>
  <p:notesSz cx="8229600" cy="14630400"/>
  <p:embeddedFontLst>
    <p:embeddedFont>
      <p:font typeface="Roboto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SF Pro Text" panose="00000500000000000000" pitchFamily="2" charset="0"/>
      <p:regular r:id="rId24"/>
      <p:bold r:id="rId25"/>
    </p:embeddedFont>
    <p:embeddedFont>
      <p:font typeface="Roboto Slab" panose="020B0604020202020204" charset="0"/>
      <p:regular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78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1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7214"/>
            <a:ext cx="146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Частное учреждение профессионального образования </a:t>
            </a:r>
            <a:endParaRPr lang="ru-RU" dirty="0" smtClean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«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Высшая школа предпринимательства»</a:t>
            </a:r>
          </a:p>
        </p:txBody>
      </p:sp>
      <p:pic>
        <p:nvPicPr>
          <p:cNvPr id="1026" name="Picture 2" descr="https://api.vshp.online/system/press_kit/item/24/VSHP_COAT_OF_ARMS_RED_SHIELD_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89" y="707367"/>
            <a:ext cx="3655021" cy="30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17382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Дипломный проект</a:t>
            </a:r>
          </a:p>
          <a:p>
            <a:pPr algn="ctr"/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«Создание 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информационной системы для автоматизации работы 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ТСЖ»</a:t>
            </a: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790" y="7157884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Жуков К.Н.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44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920" y="1068586"/>
            <a:ext cx="6983730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Технологии</a:t>
            </a:r>
            <a:r>
              <a:rPr lang="en-US" sz="4100" dirty="0">
                <a:solidFill>
                  <a:schemeClr val="accent1">
                    <a:lumMod val="75000"/>
                  </a:scheme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Безопасности</a:t>
            </a:r>
            <a:endParaRPr lang="en-US" sz="4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035254"/>
            <a:ext cx="522446" cy="5224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7920" y="2766655"/>
            <a:ext cx="238613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SQL-инъекции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17919" y="3218498"/>
            <a:ext cx="2647355" cy="133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Подготовленные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выражения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,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экранирование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данных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,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ограничение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16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прав</a:t>
            </a:r>
            <a:r>
              <a:rPr lang="en-US" sz="16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275" y="2035254"/>
            <a:ext cx="522446" cy="5224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5275" y="2766655"/>
            <a:ext cx="238613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XSS-атаки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65275" y="3218498"/>
            <a:ext cx="2386132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Очистка HTML, запрет скриптов, Content Security Policy.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2629" y="2035254"/>
            <a:ext cx="522446" cy="52244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2629" y="2766655"/>
            <a:ext cx="2386251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CSRF-атаки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12629" y="3218498"/>
            <a:ext cx="2386251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CSRF-токены, проверка подлинности запросов.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920" y="4974312"/>
            <a:ext cx="522446" cy="52244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17920" y="5705713"/>
            <a:ext cx="2386132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HTTPS</a:t>
            </a:r>
            <a:endParaRPr lang="en-US" sz="2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6217920" y="6157555"/>
            <a:ext cx="2386132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Шифрование данных для безопасной передачи.</a:t>
            </a:r>
            <a:endParaRPr lang="en-US" sz="1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979" y="472966"/>
            <a:ext cx="125966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Пользовательский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интерфейс</a:t>
            </a:r>
            <a:endParaRPr lang="ru-RU" sz="3200" dirty="0" smtClean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Интерфейс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системы разработан с учетом принципов </a:t>
            </a:r>
            <a:r>
              <a:rPr lang="ru-RU" sz="2000" dirty="0" err="1" smtClean="0">
                <a:latin typeface="SF Pro Text" panose="00000500000000000000" pitchFamily="2" charset="0"/>
                <a:ea typeface="SF Pro Text" panose="00000500000000000000" pitchFamily="2" charset="0"/>
              </a:rPr>
              <a:t>адаптивности.Для</a:t>
            </a: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оформления интерфейсов была использована библиотека </a:t>
            </a:r>
            <a:r>
              <a:rPr lang="ru-RU" sz="2000" dirty="0" err="1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Bootstrap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 5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, что позволило добиться современного и отзывчивого дизайна без сложных CSS-реализаций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11018" y="2791340"/>
            <a:ext cx="8888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После входа в систему пользователь попадает на панель профиля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35098" y="3505200"/>
            <a:ext cx="11008409" cy="259605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02875" y="6262604"/>
            <a:ext cx="74728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внешний вид </a:t>
            </a:r>
            <a:r>
              <a:rPr lang="ru-RU" dirty="0" err="1">
                <a:latin typeface="SF Pro Text" panose="00000500000000000000" pitchFamily="2" charset="0"/>
                <a:ea typeface="SF Pro Text" panose="00000500000000000000" pitchFamily="2" charset="0"/>
              </a:rPr>
              <a:t>profile.php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 – для разных пользователей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073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8046" y="335468"/>
            <a:ext cx="10141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Пользовательский интерфейс</a:t>
            </a:r>
          </a:p>
          <a:p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Панель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позволяет получить </a:t>
            </a: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общий отчет </a:t>
            </a: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  <a:cs typeface="Times New Roman" panose="02020603050405020304" pitchFamily="18" charset="0"/>
              </a:rPr>
              <a:t>по текущему ТСЖ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4" y="1558687"/>
            <a:ext cx="14194231" cy="34104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8046" y="5208367"/>
            <a:ext cx="408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Интуитивность</a:t>
            </a:r>
          </a:p>
          <a:p>
            <a:r>
              <a:rPr lang="ru-RU" sz="2000" dirty="0"/>
              <a:t>Легкий и понятный интерфейс для </a:t>
            </a:r>
            <a:endParaRPr lang="en-US" sz="2000" dirty="0" smtClean="0"/>
          </a:p>
          <a:p>
            <a:r>
              <a:rPr lang="ru-RU" sz="2000" dirty="0" smtClean="0"/>
              <a:t>всех </a:t>
            </a:r>
            <a:r>
              <a:rPr lang="ru-RU" sz="2000" dirty="0"/>
              <a:t>пользователей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26472" y="5208368"/>
            <a:ext cx="4177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Адаптивность</a:t>
            </a:r>
          </a:p>
          <a:p>
            <a:r>
              <a:rPr lang="ru-RU" sz="2000" dirty="0"/>
              <a:t>Корректное отображение на смартфонах, планшетах, десктопах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085848" y="5208369"/>
            <a:ext cx="37444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Управление</a:t>
            </a:r>
          </a:p>
          <a:p>
            <a:r>
              <a:rPr lang="ru-RU" sz="2000" dirty="0"/>
              <a:t>Панель с быстрым доступом к заявкам и платежам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1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696200"/>
            <a:ext cx="1819275" cy="5334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58046" y="335468"/>
            <a:ext cx="10141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Админ-панель</a:t>
            </a:r>
            <a:endParaRPr lang="ru-RU" sz="3600" b="1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Единый инструмент для управления системой ТСЖ.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5017" t="5518" r="10084" b="8012"/>
          <a:stretch/>
        </p:blipFill>
        <p:spPr>
          <a:xfrm>
            <a:off x="4851400" y="1663700"/>
            <a:ext cx="54102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5800" y="5418942"/>
            <a:ext cx="577850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b="1" dirty="0">
                <a:latin typeface="SF Pro Text" panose="00000500000000000000" pitchFamily="2" charset="0"/>
                <a:ea typeface="SF Pro Text" panose="00000500000000000000" pitchFamily="2" charset="0"/>
              </a:rPr>
              <a:t>Функции управления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Просмотр и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редактирование заявок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Мониторинг платежей и финансовых отчетов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Настройка прав доступа и ролей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пользователей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4299" y="5418941"/>
            <a:ext cx="5254625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b="1" dirty="0">
                <a:latin typeface="SF Pro Text" panose="00000500000000000000" pitchFamily="2" charset="0"/>
                <a:ea typeface="SF Pro Text" panose="00000500000000000000" pitchFamily="2" charset="0"/>
              </a:rPr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Интуитивный и удобный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Автоматизация рутинных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Повышение эффективности работы ТСЖ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8191"/>
            <a:ext cx="1901178" cy="18860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01178" y="7549462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3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2787" y="171611"/>
            <a:ext cx="113694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3050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Пользовательский интерфейс</a:t>
            </a:r>
            <a:endParaRPr lang="en-US" sz="3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786" y="851361"/>
            <a:ext cx="11128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Интуитивно понятный UI обеспечивает удобство и эффективность работы всех пользователей.</a:t>
            </a:r>
          </a:p>
          <a:p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Современный дизайн с адаптивностью под разные устройства улучшает взаимодействие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9069" y="193769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Адаптивность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5618" y="1937695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Управление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2334" y="1937695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Простота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786" y="2499732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Интерфейс корректно отображается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на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смартфонах, планшетах и десктопах.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3680" y="2499732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Минималистичный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 дизайн помогает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сосредоточиться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на ключевых задачах.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89945" y="2499732"/>
            <a:ext cx="465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Панель 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управления </a:t>
            </a:r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ТСЖ</a:t>
            </a:r>
          </a:p>
          <a:p>
            <a:r>
              <a:rPr lang="ru-RU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 </a:t>
            </a:r>
            <a:r>
              <a:rPr lang="ru-RU" dirty="0">
                <a:latin typeface="SF Pro Text" panose="00000500000000000000" pitchFamily="2" charset="0"/>
                <a:ea typeface="SF Pro Text" panose="00000500000000000000" pitchFamily="2" charset="0"/>
              </a:rPr>
              <a:t>с быстрым доступом к заявкам и платежам.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78" y="3476420"/>
            <a:ext cx="3581900" cy="35533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77683" y="7319493"/>
            <a:ext cx="4038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сайт</a:t>
            </a: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colinsblare.ru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8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60900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Заключение</a:t>
            </a:r>
            <a:endParaRPr lang="en-US" sz="43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75216" y="1744028"/>
            <a:ext cx="13079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Платформа для ТСЖ автоматизирует управление жилым фондом, повышает прозрачность и улучшает взаимодействие.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75216" y="2347436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5" name="Text 3"/>
          <p:cNvSpPr/>
          <p:nvPr/>
        </p:nvSpPr>
        <p:spPr>
          <a:xfrm>
            <a:off x="1273493" y="2347436"/>
            <a:ext cx="3072765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Анализ потребностей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73492" y="2655379"/>
            <a:ext cx="125816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Выявлены задачи и проблемы ТСЖ.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1107400" y="3402092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1605677" y="3402092"/>
            <a:ext cx="284738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Проектирование БД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605677" y="3743920"/>
            <a:ext cx="12249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Создана структура БД на MySQL.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1439585" y="4456748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1937861" y="4456748"/>
            <a:ext cx="3430072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Реализация интерфейса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937860" y="4802744"/>
            <a:ext cx="119173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Разработан удобный UI/UX с Bootstrap.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1771888" y="5511403"/>
            <a:ext cx="166092" cy="833199"/>
          </a:xfrm>
          <a:prstGeom prst="roundRect">
            <a:avLst>
              <a:gd name="adj" fmla="val 20004"/>
            </a:avLst>
          </a:prstGeom>
          <a:solidFill>
            <a:srgbClr val="E9ECF2"/>
          </a:solidFill>
          <a:ln/>
        </p:spPr>
      </p:sp>
      <p:sp>
        <p:nvSpPr>
          <p:cNvPr id="14" name="Text 12"/>
          <p:cNvSpPr/>
          <p:nvPr/>
        </p:nvSpPr>
        <p:spPr>
          <a:xfrm>
            <a:off x="2270165" y="5511403"/>
            <a:ext cx="352055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Внедрение безопасности</a:t>
            </a:r>
            <a:endParaRPr lang="en-US" sz="21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2270164" y="5856685"/>
            <a:ext cx="11585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Защита от уязвимостей, роли пользователей.</a:t>
            </a:r>
            <a:endParaRPr lang="en-US" sz="17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0"/>
          <p:cNvSpPr/>
          <p:nvPr/>
        </p:nvSpPr>
        <p:spPr>
          <a:xfrm>
            <a:off x="775216" y="60900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endParaRPr lang="en-US" sz="43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019" y="157268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Спасибо за внимание!</a:t>
            </a:r>
            <a:endParaRPr lang="ru-RU" sz="4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44069" y="2482572"/>
            <a:ext cx="3771900" cy="3819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15411" y="6302097"/>
            <a:ext cx="60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QR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код – ссылка на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GitHub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Для ручного ввода -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github.com/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ColinsBlares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/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diplom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5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4152" y="548549"/>
            <a:ext cx="6271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Актуальность</a:t>
            </a:r>
            <a:endParaRPr lang="en-US" sz="4450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79974" y="15180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63930" y="164558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1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52192" y="1418889"/>
            <a:ext cx="4339008" cy="361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Минимизация ошибок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74232" y="1780342"/>
            <a:ext cx="4593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и расчеты без человеческого фактора.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81586" y="32695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967289" y="3347927"/>
            <a:ext cx="339529" cy="313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2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7592" y="3170387"/>
            <a:ext cx="435348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Прозрачность данных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477592" y="3593990"/>
            <a:ext cx="43169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Информация доступна всем участникам ТСЖ.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16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255816"/>
            <a:ext cx="340162" cy="398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3</a:t>
            </a:r>
            <a:endParaRPr lang="en-US" sz="26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477592" y="4984036"/>
            <a:ext cx="50476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Эффективное управление</a:t>
            </a:r>
            <a:endParaRPr lang="en-US" sz="2800" b="1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477592" y="5378490"/>
            <a:ext cx="4874205" cy="734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Улучшение качества </a:t>
            </a:r>
            <a:endParaRPr lang="ru-RU" sz="2800" dirty="0" smtClean="0">
              <a:solidFill>
                <a:srgbClr val="15213F"/>
              </a:solidFill>
              <a:latin typeface="SF Pro Text" panose="00000500000000000000" pitchFamily="2" charset="0"/>
              <a:ea typeface="SF Pro Text" panose="00000500000000000000" pitchFamily="2" charset="0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ru-RU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управления </a:t>
            </a:r>
            <a:r>
              <a:rPr lang="ru-RU" sz="28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объектом.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2050" name="Picture 2" descr="https://cdn.gamma.app/rqfnbr89nfixibb/generated-images/9y1fEp185nJJY_mjqrwe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299" y="18897"/>
            <a:ext cx="6386101" cy="821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586662"/>
            <a:ext cx="1819275" cy="523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345" y="749300"/>
            <a:ext cx="82292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Цель</a:t>
            </a:r>
          </a:p>
          <a:p>
            <a:r>
              <a:rPr lang="ru-RU" sz="32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Разработка </a:t>
            </a:r>
            <a:r>
              <a:rPr lang="ru-RU" sz="3200" dirty="0">
                <a:latin typeface="SF Pro Text" panose="00000500000000000000" pitchFamily="2" charset="0"/>
                <a:ea typeface="SF Pro Text" panose="00000500000000000000" pitchFamily="2" charset="0"/>
              </a:rPr>
              <a:t>платформы для ТСЖ, которая предназначена для автоматизации расчётов и учетов в товариществе собственников жилья.</a:t>
            </a:r>
          </a:p>
          <a:p>
            <a:endParaRPr lang="ru-RU" sz="36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9345" y="3596233"/>
            <a:ext cx="1944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Задачи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89345" y="4407664"/>
            <a:ext cx="83968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Изучить существующие </a:t>
            </a: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Спроектировать схему базы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Разработать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базу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Разработка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платформы для управления </a:t>
            </a:r>
            <a:r>
              <a:rPr lang="ru-RU" sz="2800" dirty="0" err="1" smtClean="0">
                <a:latin typeface="SF Pro Text" panose="00000500000000000000" pitchFamily="2" charset="0"/>
                <a:ea typeface="SF Pro Text" panose="00000500000000000000" pitchFamily="2" charset="0"/>
              </a:rPr>
              <a:t>тсж</a:t>
            </a:r>
            <a:endParaRPr lang="ru-RU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Тестирование </a:t>
            </a:r>
            <a:r>
              <a:rPr lang="ru-RU" sz="2800" dirty="0">
                <a:latin typeface="SF Pro Text" panose="00000500000000000000" pitchFamily="2" charset="0"/>
                <a:ea typeface="SF Pro Text" panose="00000500000000000000" pitchFamily="2" charset="0"/>
              </a:rPr>
              <a:t>готовой </a:t>
            </a:r>
            <a:r>
              <a:rPr lang="ru-RU" sz="28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платформы</a:t>
            </a:r>
            <a:endParaRPr lang="ru-RU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3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5" y="7586662"/>
            <a:ext cx="1819275" cy="5238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00099" y="742434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Существующие решения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00099" y="1676400"/>
            <a:ext cx="11507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1С:Учет в управляющих компаниях ЖКХ, ТСЖ и ЖСК — популярное решение, которое предлагает широкий спектр функциональных возможностей для автоматизации процессов учета и управления в ТСЖ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Домовой — это еще одна система, которая ориентирована на упрощение взаимодействия между управляющими компаниями и жителями многоквартирных домов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ГИС.ЖКХ — это официальный сайт, где можно найти информацию о вашей управляющей компании, тарифах на коммунальные услуги, задолженностях по оплате и другую важную информацию.</a:t>
            </a:r>
            <a:endParaRPr lang="ru-RU" sz="24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5715357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ru-RU" sz="3050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Шаги разработки платформы</a:t>
            </a:r>
            <a:endParaRPr lang="en-US" sz="3050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9" y="5742437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554346"/>
            <a:ext cx="2188369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Анализ предметной области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64124" y="1892483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Выделить основные проблемы в работе ТСЖ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49" y="3564519"/>
            <a:ext cx="782122" cy="9385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13324" y="2660521"/>
            <a:ext cx="5420876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Требования к платформе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64124" y="2998659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/>
              <a:t>Написать список основных требований для платформы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2483601"/>
            <a:ext cx="782122" cy="9385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9524" y="3762031"/>
            <a:ext cx="197572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Разработка базы данных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89524" y="4100169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ru-RU" sz="2000" dirty="0">
                <a:latin typeface="SF Pro Text" panose="00000500000000000000" pitchFamily="2" charset="0"/>
                <a:ea typeface="SF Pro Text" panose="00000500000000000000" pitchFamily="2" charset="0"/>
              </a:rPr>
              <a:t>Спроектировать</a:t>
            </a:r>
            <a:r>
              <a:rPr lang="ru-RU" sz="2000" dirty="0"/>
              <a:t> схему базы данных, отражающую основную деятельность ТСЖ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4654348"/>
            <a:ext cx="782122" cy="9385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64124" y="4810677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Изучить все ошибки при разработки платформы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564124" y="5148814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Тщательное</a:t>
            </a: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тестирование, юнит-тесты.</a:t>
            </a:r>
            <a:endParaRPr lang="en-US" sz="2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1398016"/>
            <a:ext cx="782122" cy="9385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89524" y="5943719"/>
            <a:ext cx="2108597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 err="1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Защита</a:t>
            </a:r>
            <a:r>
              <a:rPr lang="en-US" sz="32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32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платформы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589524" y="628185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ru-RU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Использование технологий защиты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49" y="6689612"/>
            <a:ext cx="782122" cy="9385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589524" y="687370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ru-RU" sz="32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Пользовательский интерфейс</a:t>
            </a:r>
            <a:endParaRPr lang="en-US" sz="3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1589524" y="721184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Тестирование интерфейса, понятная навигация.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84889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Анализ</a:t>
            </a:r>
            <a:r>
              <a:rPr lang="en-US" sz="445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4450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</a:t>
            </a:r>
            <a:r>
              <a:rPr lang="en-US" sz="4450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редметной</a:t>
            </a:r>
            <a:r>
              <a:rPr lang="en-US" sz="4450" dirty="0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ru-RU" sz="445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</a:t>
            </a:r>
            <a:r>
              <a:rPr lang="en-US" sz="4450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бласти</a:t>
            </a:r>
            <a:endParaRPr lang="en-US" sz="4450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32706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Основные задачи ТСЖ</a:t>
            </a:r>
            <a:endParaRPr lang="en-US" sz="2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платежей жильцов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Контроль состояния объектов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Прозрачная отчетность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Планирование ремонтных работ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Хранение юридической, финансовой информации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36545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Проблемы ручного учета</a:t>
            </a:r>
            <a:endParaRPr lang="en-US" sz="22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Ошибки в расчетах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Потеря/утечка данных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Необходимость централизации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99521" y="52558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Разграничение прав доступа</a:t>
            </a:r>
            <a:endParaRPr lang="en-US" sz="17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302" y="552569"/>
            <a:ext cx="6513552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Требования к </a:t>
            </a:r>
            <a:r>
              <a:rPr lang="ru-RU" sz="395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</a:t>
            </a:r>
            <a:r>
              <a:rPr lang="en-US" sz="3950" dirty="0" err="1" smtClean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латформе</a:t>
            </a:r>
            <a:endParaRPr lang="en-US" sz="3950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03302" y="1481971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904161" y="1682829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Функциональные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04161" y="2117288"/>
            <a:ext cx="733567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Учет квартир, жильцов, платежей, заявок. Разграничение доступа по ролям. Экспорт данных в PDF.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03302" y="3161943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904161" y="3362801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Информационные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4161" y="3797260"/>
            <a:ext cx="733567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Данные о ТСЖ, квартирах, жильцах, платежах, заявках. Журнал действий пользователей.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03302" y="4841915"/>
            <a:ext cx="7737396" cy="1479113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904161" y="5042773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Технические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04161" y="5477232"/>
            <a:ext cx="7335679" cy="514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ru-RU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Использование </a:t>
            </a:r>
            <a:r>
              <a:rPr lang="en-US" sz="2000" dirty="0">
                <a:latin typeface="SF Pro Text" panose="00000500000000000000" pitchFamily="2" charset="0"/>
                <a:ea typeface="SF Pro Text" panose="00000500000000000000" pitchFamily="2" charset="0"/>
              </a:rPr>
              <a:t>Bootstrap </a:t>
            </a:r>
            <a:r>
              <a:rPr lang="en-US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5, PHP, MySQL (</a:t>
            </a:r>
            <a:r>
              <a:rPr lang="en-US" sz="2000" dirty="0" err="1" smtClean="0">
                <a:latin typeface="SF Pro Text" panose="00000500000000000000" pitchFamily="2" charset="0"/>
                <a:ea typeface="SF Pro Text" panose="00000500000000000000" pitchFamily="2" charset="0"/>
              </a:rPr>
              <a:t>PhpMyAdmin</a:t>
            </a:r>
            <a:r>
              <a:rPr lang="en-US" sz="20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)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03302" y="6521887"/>
            <a:ext cx="7737396" cy="1157645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904161" y="6722745"/>
            <a:ext cx="2512100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Безопасность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04161" y="7036714"/>
            <a:ext cx="7335679" cy="642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Система ролей, контроль доступа, </a:t>
            </a:r>
            <a:endParaRPr lang="ru-RU" sz="2000" dirty="0" smtClean="0">
              <a:solidFill>
                <a:srgbClr val="15213F"/>
              </a:solidFill>
              <a:latin typeface="SF Pro Text" panose="00000500000000000000" pitchFamily="2" charset="0"/>
              <a:ea typeface="SF Pro Text" panose="00000500000000000000" pitchFamily="2" charset="0"/>
              <a:cs typeface="Roboto" pitchFamily="34" charset="-120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 err="1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журнал</a:t>
            </a:r>
            <a:r>
              <a:rPr lang="en-US" sz="2000" dirty="0" smtClean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 </a:t>
            </a:r>
            <a:r>
              <a:rPr lang="en-US" sz="20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" pitchFamily="34" charset="-120"/>
              </a:rPr>
              <a:t>действий пользователей.</a:t>
            </a:r>
            <a:endParaRPr lang="en-US" sz="20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"/>
          <p:cNvSpPr/>
          <p:nvPr/>
        </p:nvSpPr>
        <p:spPr>
          <a:xfrm>
            <a:off x="422786" y="3244096"/>
            <a:ext cx="7603614" cy="3766304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3" name="Text 0"/>
          <p:cNvSpPr/>
          <p:nvPr/>
        </p:nvSpPr>
        <p:spPr>
          <a:xfrm>
            <a:off x="422787" y="171611"/>
            <a:ext cx="113694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050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Проектирование</a:t>
            </a:r>
            <a:r>
              <a:rPr lang="en-US" sz="3050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en-US" sz="3050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Базы</a:t>
            </a:r>
            <a:r>
              <a:rPr lang="en-US" sz="3050" dirty="0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 </a:t>
            </a:r>
            <a:r>
              <a:rPr lang="en-US" sz="3050" dirty="0" err="1" smtClean="0">
                <a:solidFill>
                  <a:srgbClr val="3257B8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Данных</a:t>
            </a:r>
            <a:endParaRPr lang="en-US" sz="305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526000"/>
            <a:ext cx="5912875" cy="70658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787" y="2258418"/>
            <a:ext cx="76109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Схема включает 8 таблиц , каждая из которых </a:t>
            </a:r>
            <a:endParaRPr lang="ru-RU" sz="2400" dirty="0" smtClean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отвечает 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за свою часть функционала</a:t>
            </a:r>
            <a:r>
              <a:rPr lang="ru-RU" sz="2400" dirty="0" smtClean="0">
                <a:latin typeface="SF Pro Text" panose="00000500000000000000" pitchFamily="2" charset="0"/>
                <a:ea typeface="SF Pro Text" panose="00000500000000000000" pitchFamily="2" charset="0"/>
              </a:rPr>
              <a:t>: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tsj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данные о ТСЖ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apartments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информация о квартирах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residents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жильцы, проживающие в квартирах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users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пользователи платформы и их роли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invitations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приглашения в ТСЖ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payments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данные о платежах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service_request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заявки на ремонт и их статусы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SF Pro Text" panose="00000500000000000000" pitchFamily="2" charset="0"/>
                <a:ea typeface="SF Pro Text" panose="00000500000000000000" pitchFamily="2" charset="0"/>
              </a:rPr>
              <a:t>news</a:t>
            </a:r>
            <a:r>
              <a:rPr lang="ru-RU" sz="2400" dirty="0">
                <a:latin typeface="SF Pro Text" panose="00000500000000000000" pitchFamily="2" charset="0"/>
                <a:ea typeface="SF Pro Text" panose="00000500000000000000" pitchFamily="2" charset="0"/>
              </a:rPr>
              <a:t> — новости главной страницы</a:t>
            </a:r>
          </a:p>
          <a:p>
            <a:endParaRPr lang="ru-RU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5715357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dirty="0">
                <a:solidFill>
                  <a:schemeClr val="accent1">
                    <a:lumMod val="75000"/>
                  </a:schemeClr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Основные Риски Разработки</a:t>
            </a:r>
            <a:endParaRPr lang="en-US" sz="3050" dirty="0">
              <a:solidFill>
                <a:schemeClr val="accent1">
                  <a:lumMod val="75000"/>
                </a:schemeClr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9" y="1231821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388150"/>
            <a:ext cx="2188369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Безопасность данных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64124" y="172628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Хэширование паролей, защита от SQL-инъекций, HTTPS.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9" y="2170390"/>
            <a:ext cx="782122" cy="9385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64124" y="232671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Потеря данных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564124" y="266485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Регулярное резервное копирование, аварийное восстановление.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3108960"/>
            <a:ext cx="782122" cy="9385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64124" y="3265289"/>
            <a:ext cx="197572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Масштабируемость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64124" y="360342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Правильное проектирование БД, кеширование, производительные серверы.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4047530"/>
            <a:ext cx="782122" cy="9385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64124" y="420385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Ошибки логики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564124" y="454199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Тщательное тестирование, юнит-тесты.</a:t>
            </a:r>
            <a:endParaRPr lang="en-US" sz="2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4986099"/>
            <a:ext cx="782122" cy="9385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64124" y="5142428"/>
            <a:ext cx="2108597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Защита авторизации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564124" y="548056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Многоуровневая аутентификация, контроль сессий.</a:t>
            </a:r>
            <a:endParaRPr lang="en-US" sz="20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49" y="5924669"/>
            <a:ext cx="782122" cy="9385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564124" y="608099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Низкий UX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1564124" y="641913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Тестирование интерфейса, понятная навигация.</a:t>
            </a:r>
            <a:endParaRPr lang="en-US" sz="20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9" y="6863239"/>
            <a:ext cx="782122" cy="93857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564124" y="7019568"/>
            <a:ext cx="2479358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SF Pro Text" panose="00000500000000000000" pitchFamily="2" charset="0"/>
                <a:ea typeface="SF Pro Text" panose="00000500000000000000" pitchFamily="2" charset="0"/>
                <a:cs typeface="Roboto Slab" pitchFamily="34" charset="-120"/>
              </a:rPr>
              <a:t>Несоответствие законам</a:t>
            </a:r>
            <a:endParaRPr lang="en-US" sz="2800" dirty="0"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sp>
        <p:nvSpPr>
          <p:cNvPr id="23" name="Text 14"/>
          <p:cNvSpPr/>
          <p:nvPr/>
        </p:nvSpPr>
        <p:spPr>
          <a:xfrm>
            <a:off x="1564124" y="7357705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Соблюдение законодательства, консультации с юристами.</a:t>
            </a:r>
            <a:endParaRPr lang="en-US" sz="20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2732774" y="7683090"/>
            <a:ext cx="1809136" cy="52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4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776</Words>
  <Application>Microsoft Office PowerPoint</Application>
  <PresentationFormat>Произвольный</PresentationFormat>
  <Paragraphs>165</Paragraphs>
  <Slides>16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Roboto</vt:lpstr>
      <vt:lpstr>Calibri</vt:lpstr>
      <vt:lpstr>Arial</vt:lpstr>
      <vt:lpstr>Times New Roman</vt:lpstr>
      <vt:lpstr>SF Pro Text</vt:lpstr>
      <vt:lpstr>Roboto Slab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Кирилл Жуков</cp:lastModifiedBy>
  <cp:revision>21</cp:revision>
  <dcterms:created xsi:type="dcterms:W3CDTF">2025-06-02T15:47:26Z</dcterms:created>
  <dcterms:modified xsi:type="dcterms:W3CDTF">2025-06-04T19:54:59Z</dcterms:modified>
</cp:coreProperties>
</file>