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layfair Displ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PlayfairDispl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layfairDisplay-bold.fntdata"/><Relationship Id="rId18" Type="http://schemas.openxmlformats.org/officeDocument/2006/relationships/font" Target="fonts/PlayfairDispl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631a9cf0bf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631a9cf0bf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a38bb0120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a38bb0120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632627aad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632627aad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631a9cf0bf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631a9cf0bf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31a9cf0bf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31a9cf0bf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631a9cf0bf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631a9cf0bf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31a9cf0bf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631a9cf0bf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32627aa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32627aa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631a9cf0bf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631a9cf0bf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631a9cf0bf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631a9cf0bf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631a9cf0bf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631a9cf0bf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 dir="r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bloons.fandom.com/wiki/Upgrades" TargetMode="External"/><Relationship Id="rId4" Type="http://schemas.openxmlformats.org/officeDocument/2006/relationships/hyperlink" Target="https://www.shutterstock.com/image-photo/portrait-man-yelling-into-megaphone-against-125429633" TargetMode="External"/><Relationship Id="rId5" Type="http://schemas.openxmlformats.org/officeDocument/2006/relationships/hyperlink" Target="https://www.insider.com/stonks-meme-origin-stocks-dogecoin-gamestop-hold-line-memes-game-2021-1" TargetMode="External"/><Relationship Id="rId6" Type="http://schemas.openxmlformats.org/officeDocument/2006/relationships/hyperlink" Target="https://ninjakiwi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Data With Bloons!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Colin Watson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Conclusion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values I got for averages make a lot of sense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nigh impossible to make comparisons using only this data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it is ready to be used as a baseline for further comparison </a:t>
            </a:r>
            <a:endParaRPr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513" y="2571750"/>
            <a:ext cx="4432975" cy="248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 txBox="1"/>
          <p:nvPr/>
        </p:nvSpPr>
        <p:spPr>
          <a:xfrm>
            <a:off x="6788475" y="4405525"/>
            <a:ext cx="25332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BTD6’s splash screen when loading.</a:t>
            </a:r>
            <a:endParaRPr i="1"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Sorry about the low quality.</a:t>
            </a:r>
            <a:endParaRPr i="1"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From NinjaKiwi</a:t>
            </a:r>
            <a:endParaRPr i="1"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509550" y="1423875"/>
            <a:ext cx="8124900" cy="252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listening to me talk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Bloons!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Sources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https://bloons.fandom.com/wiki/Upgrades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https://www.shutterstock.com/image-photo/portrait-man-yelling-into-megaphone-against-125429633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https://www.insider.com/stonks-meme-origin-stocks-dogecoin-gamestop-hold-line-memes-game-2021-1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https://ninjakiwi.com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What is Bloons TD6?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Bloons Tower Defense 6 is a game created by Ninja Kiwi in 2018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a game where bloons move through preset tracks, and the player must place various towers to pop the bloons before they reach the end of the track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bloon you pop gives you one dollar to spend on upgrading your monkeys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promise you are not going crazy, bloons is misspelled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2100" y="3214001"/>
            <a:ext cx="3431898" cy="192950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2768200" y="4568875"/>
            <a:ext cx="29439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Image from me!</a:t>
            </a:r>
            <a:endParaRPr i="1"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 simple defense on the map Frozen Over</a:t>
            </a:r>
            <a:endParaRPr i="1"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Question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upgrade costs a different amount, and they can vary greatly in power.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While it is difficult to accurately compare upgrades of different towers together, it is much easier to compare upgrades when looking at the costs.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want to find what the average upgrade costs, which can be used as a baseline for further comparisons</a:t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311700" y="3942775"/>
            <a:ext cx="76761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* Most non-standard game modes restrict towers in some way, 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but that is beyond the scope of this presentation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3">
            <a:alphaModFix/>
          </a:blip>
          <a:srcRect b="6664" l="0" r="0" t="23987"/>
          <a:stretch/>
        </p:blipFill>
        <p:spPr>
          <a:xfrm>
            <a:off x="6494500" y="2831275"/>
            <a:ext cx="2649500" cy="23122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861400" y="4568875"/>
            <a:ext cx="56331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Image from the BTD6 Fandom Wikipedia</a:t>
            </a:r>
            <a:endParaRPr i="1"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wikipedia article of all upgrades in BTD6</a:t>
            </a:r>
            <a:endParaRPr i="1"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Getting the data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152475"/>
            <a:ext cx="8520600" cy="36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for this project was sourced from the Bloons TD6 Fandom Wikipedia, which got all its information directly from the game</a:t>
            </a:r>
            <a:endParaRPr/>
          </a:p>
          <a:p>
            <a:pPr indent="-3365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 used Microsoft Excel’s web scraping tool to easily get the data into a table</a:t>
            </a:r>
            <a:endParaRPr sz="1700"/>
          </a:p>
          <a:p>
            <a:pPr indent="-3365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However, the exported table was not great, so some time was needed to make the data usable.</a:t>
            </a:r>
            <a:endParaRPr sz="1700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1113" y="2942225"/>
            <a:ext cx="6141774" cy="203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900" y="2993063"/>
            <a:ext cx="8900198" cy="193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How do upgrades work?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Each tower has three upgrade paths with five tiers each, making a total of fifteen upgrade for each tower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Some towers have a Paragon, which is similar to a sixth tier.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However, these upgrades differ greatly from standard upgrades, and are beyond the scope of this presentation.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0500" y="2999469"/>
            <a:ext cx="3813499" cy="214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1323700" y="4568875"/>
            <a:ext cx="40068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Image from me!</a:t>
            </a:r>
            <a:endParaRPr i="1"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All upgrades of the dart monkey, including the paragon</a:t>
            </a:r>
            <a:endParaRPr i="1"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Ethical Considerations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this data is from a video game and not real life, we don’t need to worry too much about ethics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the data was sourced from publicly available information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worst that can </a:t>
            </a:r>
            <a:r>
              <a:rPr lang="en"/>
              <a:t>feasibly</a:t>
            </a:r>
            <a:r>
              <a:rPr lang="en"/>
              <a:t> come from my research is people arguing on the internet, which is going to happen anyways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2875" y="2952125"/>
            <a:ext cx="2761125" cy="219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4465450" y="4703900"/>
            <a:ext cx="1917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Image from Shutterstock.com</a:t>
            </a:r>
            <a:endParaRPr i="1"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Some Fun Numbers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152475"/>
            <a:ext cx="8520600" cy="39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base towers cost $15655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tier 1s cost $25975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tier 2s cost $41945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tier 3s cost $166700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tier 4s cost $612955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tier 5s cost $3419600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upgrades cost $4282830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would cost $5725055 to get every single tower in the game on the same map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0775" y="669375"/>
            <a:ext cx="4400550" cy="20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4437650" y="2745825"/>
            <a:ext cx="40068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Image from me!</a:t>
            </a:r>
            <a:endParaRPr i="1"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three tier 5 Banana Farms </a:t>
            </a:r>
            <a:endParaRPr i="1"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311700" y="4602925"/>
            <a:ext cx="91440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* All calculations are done excluding potential discounts, paragons and the Monkeyopolis, which has a variable cost.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Results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97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en" sz="1750"/>
              <a:t>The average cost is $</a:t>
            </a:r>
            <a:r>
              <a:rPr lang="en" sz="1750"/>
              <a:t>11638.125</a:t>
            </a:r>
            <a:r>
              <a:rPr lang="en" sz="1750"/>
              <a:t>, which rounds down in-game to $11,635</a:t>
            </a:r>
            <a:endParaRPr sz="1750"/>
          </a:p>
          <a:p>
            <a:pPr indent="-3397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en" sz="1750"/>
              <a:t>Base towers is $680</a:t>
            </a:r>
            <a:endParaRPr sz="1750"/>
          </a:p>
          <a:p>
            <a:pPr indent="-3397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en" sz="1750"/>
              <a:t>Tier 1 is $375</a:t>
            </a:r>
            <a:endParaRPr sz="1750"/>
          </a:p>
          <a:p>
            <a:pPr indent="-3397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en" sz="1750"/>
              <a:t>Tier 2 is $605</a:t>
            </a:r>
            <a:endParaRPr sz="1750"/>
          </a:p>
          <a:p>
            <a:pPr indent="-3397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en" sz="1750"/>
              <a:t>Tier 3 is $2415</a:t>
            </a:r>
            <a:endParaRPr sz="1750"/>
          </a:p>
          <a:p>
            <a:pPr indent="-3397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en" sz="1750"/>
              <a:t>Tier 4 is $8880</a:t>
            </a:r>
            <a:endParaRPr sz="1750"/>
          </a:p>
          <a:p>
            <a:pPr indent="-3397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en" sz="1750"/>
              <a:t>Tier 5 is $49555</a:t>
            </a:r>
            <a:endParaRPr sz="1750"/>
          </a:p>
          <a:p>
            <a:pPr indent="-3397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en" sz="1750"/>
              <a:t>These values are similar to what I expected from my experience playing the game.</a:t>
            </a:r>
            <a:endParaRPr sz="1750"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0300" y="1908438"/>
            <a:ext cx="3400850" cy="190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/>
        </p:nvSpPr>
        <p:spPr>
          <a:xfrm>
            <a:off x="6961150" y="2501575"/>
            <a:ext cx="26721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Stonks meme</a:t>
            </a:r>
            <a:endParaRPr i="1"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Image from Insider.com</a:t>
            </a:r>
            <a:endParaRPr i="1"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Graphs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" y="1017450"/>
            <a:ext cx="4417715" cy="206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6275" y="1152475"/>
            <a:ext cx="4417724" cy="1971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" y="3171850"/>
            <a:ext cx="4241588" cy="19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78825" y="3171844"/>
            <a:ext cx="4165173" cy="197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/>
        </p:nvSpPr>
        <p:spPr>
          <a:xfrm>
            <a:off x="444850" y="806875"/>
            <a:ext cx="33519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Bin size of 5000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5259188" y="2980650"/>
            <a:ext cx="33519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Bin size of 200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444850" y="2980650"/>
            <a:ext cx="33519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Bin size of 500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5385463" y="806875"/>
            <a:ext cx="33519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Bin size of 1000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