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6650"/>
            <a:ext cx="9144000" cy="445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82930" y="1860550"/>
            <a:ext cx="3742690" cy="3247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42339" y="2172970"/>
            <a:ext cx="3014980" cy="1583690"/>
          </a:xfrm>
          <a:custGeom>
            <a:avLst/>
            <a:gdLst/>
            <a:ahLst/>
            <a:cxnLst/>
            <a:rect l="l" t="t" r="r" b="b"/>
            <a:pathLst>
              <a:path w="3014979" h="1583689">
                <a:moveTo>
                  <a:pt x="3014980" y="0"/>
                </a:moveTo>
                <a:lnTo>
                  <a:pt x="0" y="0"/>
                </a:lnTo>
                <a:lnTo>
                  <a:pt x="0" y="1583689"/>
                </a:lnTo>
                <a:lnTo>
                  <a:pt x="3014980" y="1583689"/>
                </a:lnTo>
                <a:lnTo>
                  <a:pt x="301498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86789" y="2360929"/>
            <a:ext cx="2952750" cy="1035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9809" y="292100"/>
            <a:ext cx="202438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079" y="2391410"/>
            <a:ext cx="5314950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华文细黑"/>
                <a:cs typeface="华文细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469" y="6638290"/>
            <a:ext cx="2550160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03009" y="6612890"/>
            <a:ext cx="1249045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93300"/>
                </a:solidFill>
                <a:latin typeface="华文细黑"/>
                <a:cs typeface="华文细黑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14520" y="6659210"/>
            <a:ext cx="148589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.zju.edu.cn/exercise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.zju.edu.cn/" TargetMode="External"/><Relationship Id="rId3" Type="http://schemas.openxmlformats.org/officeDocument/2006/relationships/hyperlink" Target="http://os.zju.edu.cn/bbs/" TargetMode="External"/><Relationship Id="rId4" Type="http://schemas.openxmlformats.org/officeDocument/2006/relationships/hyperlink" Target="http://os.zju.edu.cn/linux/files/lsp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han@zju.edu.cn" TargetMode="External"/><Relationship Id="rId3" Type="http://schemas.openxmlformats.org/officeDocument/2006/relationships/hyperlink" Target="http://os.zju.edu.cn/" TargetMode="External"/><Relationship Id="rId4" Type="http://schemas.openxmlformats.org/officeDocument/2006/relationships/hyperlink" Target="http://jwbinfosys.zju.edu.cn/" TargetMode="External"/><Relationship Id="rId5" Type="http://schemas.openxmlformats.org/officeDocument/2006/relationships/hyperlink" Target="http://os.zju.edu.cn/linux/files/lsp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media.zju.edu.cn/dv/html/ztvedio.html?file=lsp.wmv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190" y="2343150"/>
            <a:ext cx="40894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>
                <a:solidFill>
                  <a:srgbClr val="000000"/>
                </a:solidFill>
                <a:latin typeface="等线"/>
                <a:cs typeface="等线"/>
              </a:rPr>
              <a:t>课程介绍</a:t>
            </a:r>
            <a:endParaRPr sz="80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270" y="292100"/>
            <a:ext cx="5730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提倡</a:t>
            </a:r>
            <a:r>
              <a:rPr dirty="0" spc="-5"/>
              <a:t>“</a:t>
            </a:r>
            <a:r>
              <a:rPr dirty="0" spc="-535"/>
              <a:t> </a:t>
            </a:r>
            <a:r>
              <a:rPr dirty="0" spc="-5"/>
              <a:t>读</a:t>
            </a:r>
            <a:r>
              <a:rPr dirty="0" spc="190"/>
              <a:t> </a:t>
            </a:r>
            <a:r>
              <a:rPr dirty="0" spc="-5"/>
              <a:t>3</a:t>
            </a:r>
            <a:r>
              <a:rPr dirty="0" spc="200"/>
              <a:t> </a:t>
            </a:r>
            <a:r>
              <a:rPr dirty="0" spc="265"/>
              <a:t>遍</a:t>
            </a:r>
            <a:r>
              <a:rPr dirty="0" spc="260"/>
              <a:t>教</a:t>
            </a:r>
            <a:r>
              <a:rPr dirty="0" spc="254"/>
              <a:t>材</a:t>
            </a:r>
            <a:r>
              <a:rPr dirty="0" spc="265"/>
              <a:t>”</a:t>
            </a:r>
            <a:r>
              <a:rPr dirty="0" spc="260"/>
              <a:t>学习方</a:t>
            </a:r>
            <a:r>
              <a:rPr dirty="0" spc="-5"/>
              <a:t>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1500" y="6659210"/>
            <a:ext cx="21717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250" y="1624330"/>
            <a:ext cx="6455410" cy="409956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379730" indent="-341630">
              <a:lnSpc>
                <a:spcPct val="100000"/>
              </a:lnSpc>
              <a:spcBef>
                <a:spcPts val="1320"/>
              </a:spcBef>
              <a:buSzPct val="89285"/>
              <a:buFont typeface="Wingdings"/>
              <a:buChar char=""/>
              <a:tabLst>
                <a:tab pos="37973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第一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理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解之</a:t>
            </a:r>
            <a:endParaRPr sz="28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1220"/>
              </a:spcBef>
              <a:buSzPct val="89285"/>
              <a:buFont typeface="Calibri"/>
              <a:buChar char="•"/>
              <a:tabLst>
                <a:tab pos="379095" algn="l"/>
                <a:tab pos="37973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字面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上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理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解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知识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点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含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义</a:t>
            </a:r>
            <a:endParaRPr sz="28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1230"/>
              </a:spcBef>
              <a:buSzPct val="89285"/>
              <a:buFont typeface="Wingdings"/>
              <a:buChar char=""/>
              <a:tabLst>
                <a:tab pos="37973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第二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质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疑之</a:t>
            </a:r>
            <a:endParaRPr sz="28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1220"/>
              </a:spcBef>
              <a:buSzPct val="89285"/>
              <a:buFont typeface="Calibri"/>
              <a:buChar char="•"/>
              <a:tabLst>
                <a:tab pos="379095" algn="l"/>
                <a:tab pos="37973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思考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为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什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么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非得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这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么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论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述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这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个知识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点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endParaRPr sz="28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1310"/>
              </a:spcBef>
              <a:buSzPct val="89285"/>
              <a:buChar char="•"/>
              <a:tabLst>
                <a:tab pos="379095" algn="l"/>
                <a:tab pos="379730" algn="l"/>
              </a:tabLst>
            </a:pP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“</a:t>
            </a:r>
            <a:r>
              <a:rPr dirty="0" baseline="1984" sz="4200" spc="-6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假</a:t>
            </a:r>
            <a:r>
              <a:rPr dirty="0" baseline="1984" sz="4200" spc="-15">
                <a:solidFill>
                  <a:srgbClr val="FFFFFF"/>
                </a:solidFill>
                <a:latin typeface="华文细黑"/>
                <a:cs typeface="华文细黑"/>
              </a:rPr>
              <a:t>如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不</a:t>
            </a:r>
            <a:r>
              <a:rPr dirty="0" baseline="1984" sz="4200" spc="-15">
                <a:solidFill>
                  <a:srgbClr val="FFFFFF"/>
                </a:solidFill>
                <a:latin typeface="华文细黑"/>
                <a:cs typeface="华文细黑"/>
              </a:rPr>
              <a:t>是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这样</a:t>
            </a:r>
            <a:r>
              <a:rPr dirty="0" baseline="1984" sz="4200" spc="-1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将</a:t>
            </a:r>
            <a:r>
              <a:rPr dirty="0" baseline="1984" sz="4200" spc="-15">
                <a:solidFill>
                  <a:srgbClr val="FFFFFF"/>
                </a:solidFill>
                <a:latin typeface="华文细黑"/>
                <a:cs typeface="华文细黑"/>
              </a:rPr>
              <a:t>会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……”</a:t>
            </a:r>
            <a:endParaRPr baseline="1984" sz="42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1140"/>
              </a:spcBef>
              <a:buSzPct val="89285"/>
              <a:buFont typeface="Wingdings"/>
              <a:buChar char=""/>
              <a:tabLst>
                <a:tab pos="37973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第三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遍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否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定之</a:t>
            </a:r>
            <a:endParaRPr sz="28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1220"/>
              </a:spcBef>
              <a:buSzPct val="89285"/>
              <a:buFont typeface="Calibri"/>
              <a:buChar char="•"/>
              <a:tabLst>
                <a:tab pos="379095" algn="l"/>
                <a:tab pos="37973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思考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这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么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论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述这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知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识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点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有什么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欠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缺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609" y="292100"/>
            <a:ext cx="21932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教</a:t>
            </a:r>
            <a:r>
              <a:rPr dirty="0" spc="265"/>
              <a:t>学参考</a:t>
            </a:r>
            <a:r>
              <a:rPr dirty="0" spc="-5"/>
              <a:t>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1500" y="6659210"/>
            <a:ext cx="21717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369" y="889000"/>
            <a:ext cx="8053070" cy="424307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399415" indent="-361950">
              <a:lnSpc>
                <a:spcPct val="100000"/>
              </a:lnSpc>
              <a:spcBef>
                <a:spcPts val="1110"/>
              </a:spcBef>
              <a:buClr>
                <a:srgbClr val="FFFFFF"/>
              </a:buClr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实</a:t>
            </a:r>
            <a:r>
              <a:rPr dirty="0" sz="3200" spc="5">
                <a:solidFill>
                  <a:srgbClr val="CC3300"/>
                </a:solidFill>
                <a:latin typeface="华文细黑"/>
                <a:cs typeface="华文细黑"/>
              </a:rPr>
              <a:t>验</a:t>
            </a: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教材</a:t>
            </a:r>
            <a:endParaRPr sz="3200">
              <a:latin typeface="华文细黑"/>
              <a:cs typeface="华文细黑"/>
            </a:endParaRPr>
          </a:p>
          <a:p>
            <a:pPr marL="379730" marR="100330" indent="-40640">
              <a:lnSpc>
                <a:spcPct val="90000"/>
              </a:lnSpc>
              <a:spcBef>
                <a:spcPts val="1390"/>
              </a:spcBef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李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平，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季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江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民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尹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康凯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边干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边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学： 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Linux</a:t>
            </a:r>
            <a:r>
              <a:rPr dirty="0" sz="3200" spc="-11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核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指导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（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第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版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）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。浙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大学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版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社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2008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年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endParaRPr sz="3200">
              <a:latin typeface="华文细黑"/>
              <a:cs typeface="华文细黑"/>
            </a:endParaRPr>
          </a:p>
          <a:p>
            <a:pPr marL="399415" indent="-361950">
              <a:lnSpc>
                <a:spcPct val="100000"/>
              </a:lnSpc>
              <a:spcBef>
                <a:spcPts val="1015"/>
              </a:spcBef>
              <a:buClr>
                <a:srgbClr val="FFFFFF"/>
              </a:buClr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深</a:t>
            </a:r>
            <a:r>
              <a:rPr dirty="0" sz="3200" spc="5">
                <a:solidFill>
                  <a:srgbClr val="CC3300"/>
                </a:solidFill>
                <a:latin typeface="华文细黑"/>
                <a:cs typeface="华文细黑"/>
              </a:rPr>
              <a:t>入</a:t>
            </a: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体会</a:t>
            </a:r>
            <a:r>
              <a:rPr dirty="0" sz="3200" spc="5">
                <a:solidFill>
                  <a:srgbClr val="CC3300"/>
                </a:solidFill>
                <a:latin typeface="华文细黑"/>
                <a:cs typeface="华文细黑"/>
              </a:rPr>
              <a:t>操</a:t>
            </a: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作系统</a:t>
            </a:r>
            <a:endParaRPr sz="3200">
              <a:latin typeface="华文细黑"/>
              <a:cs typeface="华文细黑"/>
            </a:endParaRPr>
          </a:p>
          <a:p>
            <a:pPr marL="379730" marR="30480" indent="-138430">
              <a:lnSpc>
                <a:spcPts val="3450"/>
              </a:lnSpc>
              <a:spcBef>
                <a:spcPts val="1445"/>
              </a:spcBef>
            </a:pP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Linus Torvalds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and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David Diamond.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JUST  FOR </a:t>
            </a:r>
            <a:r>
              <a:rPr dirty="0" sz="3200" spc="-10">
                <a:solidFill>
                  <a:srgbClr val="FFFFFF"/>
                </a:solidFill>
                <a:latin typeface="华文细黑"/>
                <a:cs typeface="华文细黑"/>
              </a:rPr>
              <a:t>FUN: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The Story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of an Accidental 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Revolutionary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作业</a:t>
            </a:r>
            <a:r>
              <a:rPr dirty="0" spc="270"/>
              <a:t>内</a:t>
            </a:r>
            <a:r>
              <a:rPr dirty="0" spc="-5"/>
              <a:t>容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1500" y="6659210"/>
            <a:ext cx="21717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10" y="1315720"/>
            <a:ext cx="7152640" cy="330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marR="17780" indent="-342900">
              <a:lnSpc>
                <a:spcPct val="99900"/>
              </a:lnSpc>
              <a:spcBef>
                <a:spcPts val="10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选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用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教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材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《 Operating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System 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Concepts</a:t>
            </a:r>
            <a:r>
              <a:rPr dirty="0" sz="3200" spc="-6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中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，每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章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均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提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供</a:t>
            </a:r>
            <a:r>
              <a:rPr dirty="0" sz="3200" spc="-5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20</a:t>
            </a:r>
            <a:r>
              <a:rPr dirty="0" sz="3200" spc="-5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左 右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习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题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拟从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中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选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择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每章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五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个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左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右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大 题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为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，以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巩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教学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容。</a:t>
            </a:r>
            <a:endParaRPr sz="3200">
              <a:latin typeface="华文细黑"/>
              <a:cs typeface="华文细黑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"/>
            </a:pPr>
            <a:endParaRPr sz="44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  <a:hlinkClick r:id="rId2"/>
              </a:rPr>
              <a:t>http://os.zju.edu.cn/exercise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829" y="292100"/>
            <a:ext cx="52743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网站还</a:t>
            </a:r>
            <a:r>
              <a:rPr dirty="0" spc="265"/>
              <a:t>有</a:t>
            </a:r>
            <a:r>
              <a:rPr dirty="0" spc="260"/>
              <a:t>其</a:t>
            </a:r>
            <a:r>
              <a:rPr dirty="0" spc="265"/>
              <a:t>它</a:t>
            </a:r>
            <a:r>
              <a:rPr dirty="0" spc="260"/>
              <a:t>操</a:t>
            </a:r>
            <a:r>
              <a:rPr dirty="0" spc="250"/>
              <a:t>作</a:t>
            </a:r>
            <a:r>
              <a:rPr dirty="0" spc="260"/>
              <a:t>系统资</a:t>
            </a:r>
            <a:r>
              <a:rPr dirty="0" spc="-5"/>
              <a:t>源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81500" y="6659210"/>
            <a:ext cx="21717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510" y="1315720"/>
            <a:ext cx="42189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00"/>
              </a:spcBef>
              <a:buSzPct val="85937"/>
              <a:buFont typeface="Wingdings"/>
              <a:buChar char=""/>
              <a:tabLst>
                <a:tab pos="374650" algn="l"/>
              </a:tabLst>
            </a:pP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  <a:hlinkClick r:id="rId2"/>
              </a:rPr>
              <a:t>http://os.zju.edu.cn</a:t>
            </a:r>
            <a:endParaRPr sz="3200">
              <a:latin typeface="华文细黑"/>
              <a:cs typeface="华文细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8209" y="2745740"/>
            <a:ext cx="2440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http://os.zju.edu.cn/bbs/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4481830">
              <a:lnSpc>
                <a:spcPct val="136200"/>
              </a:lnSpc>
              <a:spcBef>
                <a:spcPts val="100"/>
              </a:spcBef>
            </a:pPr>
            <a:r>
              <a:rPr dirty="0"/>
              <a:t>论坛 答疑</a:t>
            </a: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/>
              <a:t>习</a:t>
            </a:r>
            <a:r>
              <a:rPr dirty="0" spc="5"/>
              <a:t>题</a:t>
            </a:r>
            <a:r>
              <a:rPr dirty="0"/>
              <a:t>布</a:t>
            </a:r>
            <a:r>
              <a:rPr dirty="0" spc="10"/>
              <a:t>置</a:t>
            </a:r>
            <a:r>
              <a:rPr dirty="0"/>
              <a:t>、</a:t>
            </a:r>
            <a:r>
              <a:rPr dirty="0" spc="10"/>
              <a:t>解</a:t>
            </a:r>
            <a:r>
              <a:rPr dirty="0"/>
              <a:t>答、</a:t>
            </a:r>
            <a:r>
              <a:rPr dirty="0" spc="5"/>
              <a:t>提</a:t>
            </a:r>
            <a:r>
              <a:rPr dirty="0"/>
              <a:t>交、</a:t>
            </a:r>
            <a:r>
              <a:rPr dirty="0" spc="10"/>
              <a:t>批</a:t>
            </a:r>
            <a:r>
              <a:rPr dirty="0"/>
              <a:t>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5510" y="2346451"/>
            <a:ext cx="386715" cy="2606040"/>
          </a:xfrm>
          <a:prstGeom prst="rect">
            <a:avLst/>
          </a:prstGeom>
        </p:spPr>
        <p:txBody>
          <a:bodyPr wrap="square" lIns="0" tIns="241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dirty="0" sz="2850" spc="25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endParaRPr sz="2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2850" spc="25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endParaRPr sz="2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850" spc="25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endParaRPr sz="2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850" spc="25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7079" y="4484370"/>
            <a:ext cx="16522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参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考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资料</a:t>
            </a:r>
            <a:endParaRPr sz="3200">
              <a:latin typeface="华文细黑"/>
              <a:cs typeface="华文细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4609" y="4662170"/>
            <a:ext cx="3756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华文细黑"/>
                <a:cs typeface="华文细黑"/>
                <a:hlinkClick r:id="rId4"/>
              </a:rPr>
              <a:t>http://os.zju.edu.cn/linux/files/lsp/</a:t>
            </a:r>
            <a:endParaRPr sz="1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课程</a:t>
            </a:r>
            <a:r>
              <a:rPr dirty="0" spc="270"/>
              <a:t>成</a:t>
            </a:r>
            <a:r>
              <a:rPr dirty="0" spc="-5"/>
              <a:t>绩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1500" y="6659210"/>
            <a:ext cx="21717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110" y="1266190"/>
            <a:ext cx="7032625" cy="3415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9415" indent="-361950">
              <a:lnSpc>
                <a:spcPct val="100000"/>
              </a:lnSpc>
              <a:spcBef>
                <a:spcPts val="100"/>
              </a:spcBef>
              <a:buSzPct val="85937"/>
              <a:buFont typeface="Wingdings"/>
              <a:buChar char=""/>
              <a:tabLst>
                <a:tab pos="400050" algn="l"/>
                <a:tab pos="3038475" algn="l"/>
                <a:tab pos="3475354" algn="l"/>
                <a:tab pos="4896485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平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时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：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不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超过	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5	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次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，占	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12%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"/>
            </a:pPr>
            <a:endParaRPr sz="5450">
              <a:latin typeface="Arial"/>
              <a:cs typeface="Arial"/>
            </a:endParaRPr>
          </a:p>
          <a:p>
            <a:pPr marL="381000" marR="115570" indent="-342900">
              <a:lnSpc>
                <a:spcPts val="3450"/>
              </a:lnSpc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包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括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课程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研讨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布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置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读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书报 告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占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18%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"/>
            </a:pPr>
            <a:endParaRPr sz="5050">
              <a:latin typeface="Arial"/>
              <a:cs typeface="Arial"/>
            </a:endParaRPr>
          </a:p>
          <a:p>
            <a:pPr marL="399415" indent="-361950">
              <a:lnSpc>
                <a:spcPct val="100000"/>
              </a:lnSpc>
              <a:buSzPct val="85937"/>
              <a:buFont typeface="Wingdings"/>
              <a:buChar char=""/>
              <a:tabLst>
                <a:tab pos="4000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期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终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：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有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限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开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卷考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试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，英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文。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占</a:t>
            </a:r>
            <a:r>
              <a:rPr dirty="0" sz="3200" spc="-10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210" y="4789170"/>
            <a:ext cx="36131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850" spc="25">
                <a:solidFill>
                  <a:srgbClr val="FFFFFF"/>
                </a:solidFill>
                <a:latin typeface="Wingdings"/>
                <a:cs typeface="Wingdings"/>
              </a:rPr>
              <a:t>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2729" y="4784090"/>
            <a:ext cx="51104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不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超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手写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体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或打印</a:t>
            </a:r>
            <a:r>
              <a:rPr dirty="0" sz="3200" spc="-5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A4</a:t>
            </a:r>
            <a:r>
              <a:rPr dirty="0" sz="32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纸</a:t>
            </a:r>
            <a:r>
              <a:rPr dirty="0" sz="3200" spc="-6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810" y="5095240"/>
            <a:ext cx="3763010" cy="125730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1110"/>
              </a:spcBef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张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课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研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讨，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占</a:t>
            </a:r>
            <a:r>
              <a:rPr dirty="0" sz="3200" spc="-10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150" y="292100"/>
            <a:ext cx="52362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课程</a:t>
            </a:r>
            <a:r>
              <a:rPr dirty="0" spc="250"/>
              <a:t>研</a:t>
            </a:r>
            <a:r>
              <a:rPr dirty="0" spc="275"/>
              <a:t>讨</a:t>
            </a:r>
            <a:r>
              <a:rPr dirty="0" spc="265"/>
              <a:t>部</a:t>
            </a:r>
            <a:r>
              <a:rPr dirty="0" spc="-5"/>
              <a:t>分</a:t>
            </a:r>
            <a:r>
              <a:rPr dirty="0" spc="185"/>
              <a:t> </a:t>
            </a:r>
            <a:r>
              <a:rPr dirty="0">
                <a:latin typeface="Arial"/>
                <a:cs typeface="Arial"/>
              </a:rPr>
              <a:t>(20%)</a:t>
            </a:r>
            <a:r>
              <a:rPr dirty="0" spc="-155">
                <a:latin typeface="Arial"/>
                <a:cs typeface="Arial"/>
              </a:rPr>
              <a:t> </a:t>
            </a:r>
            <a:r>
              <a:rPr dirty="0" spc="260"/>
              <a:t>的</a:t>
            </a:r>
            <a:r>
              <a:rPr dirty="0" spc="265"/>
              <a:t>分</a:t>
            </a:r>
            <a:r>
              <a:rPr dirty="0" spc="-5"/>
              <a:t>配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1500" y="6659210"/>
            <a:ext cx="21717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 b="1">
                <a:solidFill>
                  <a:srgbClr val="993300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10" y="1266190"/>
            <a:ext cx="6936740" cy="3599179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68300" marR="17780" indent="-342900">
              <a:lnSpc>
                <a:spcPts val="3450"/>
              </a:lnSpc>
              <a:spcBef>
                <a:spcPts val="54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安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排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至多</a:t>
            </a:r>
            <a:r>
              <a:rPr dirty="0" sz="3200" spc="-8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2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研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讨课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（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每次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占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学 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数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待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，在</a:t>
            </a:r>
            <a:r>
              <a:rPr dirty="0" sz="3200" spc="-6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2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学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时至</a:t>
            </a:r>
            <a:r>
              <a:rPr dirty="0" sz="3200" spc="-5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32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学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间）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ts val="3650"/>
              </a:lnSpc>
              <a:spcBef>
                <a:spcPts val="96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同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学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们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可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以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自由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组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（不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超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3200" spc="-8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32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）</a:t>
            </a:r>
            <a:endParaRPr sz="3200">
              <a:latin typeface="华文细黑"/>
              <a:cs typeface="华文细黑"/>
            </a:endParaRPr>
          </a:p>
          <a:p>
            <a:pPr marL="368300">
              <a:lnSpc>
                <a:spcPts val="3650"/>
              </a:lnSpc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报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名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竞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争研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课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报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告机会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01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研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课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上面做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报告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者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，得到</a:t>
            </a:r>
            <a:r>
              <a:rPr dirty="0" sz="3200" spc="-3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分</a:t>
            </a:r>
            <a:endParaRPr sz="3200">
              <a:latin typeface="华文细黑"/>
              <a:cs typeface="华文细黑"/>
            </a:endParaRPr>
          </a:p>
          <a:p>
            <a:pPr marL="368300" marR="33655" indent="-342900">
              <a:lnSpc>
                <a:spcPts val="3460"/>
              </a:lnSpc>
              <a:spcBef>
                <a:spcPts val="819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有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在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研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讨</a:t>
            </a:r>
            <a:r>
              <a:rPr dirty="0" sz="3200" spc="15">
                <a:solidFill>
                  <a:srgbClr val="FFFFFF"/>
                </a:solidFill>
                <a:latin typeface="华文细黑"/>
                <a:cs typeface="华文细黑"/>
              </a:rPr>
              <a:t>课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报告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同学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平时 的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发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言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获得这</a:t>
            </a:r>
            <a:r>
              <a:rPr dirty="0" sz="32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20%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分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数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870" y="2537460"/>
            <a:ext cx="4439920" cy="1824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43400" y="3036570"/>
            <a:ext cx="89026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E</a:t>
            </a:r>
            <a:r>
              <a:rPr dirty="0" sz="3600" spc="5" b="1">
                <a:latin typeface="Arial"/>
                <a:cs typeface="Arial"/>
              </a:rPr>
              <a:t>n</a:t>
            </a:r>
            <a:r>
              <a:rPr dirty="0" sz="360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8559" y="292100"/>
            <a:ext cx="20110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FIRST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0110" y="1159510"/>
            <a:ext cx="6467475" cy="487934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9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讲</a:t>
            </a:r>
            <a:endParaRPr sz="2800">
              <a:latin typeface="华文细黑"/>
              <a:cs typeface="华文细黑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</a:rPr>
              <a:t>李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</a:rPr>
              <a:t>善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</a:rPr>
              <a:t>平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</a:rPr>
              <a:t>，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</a:rPr>
              <a:t>季江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</a:rPr>
              <a:t>民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</a:rPr>
              <a:t>，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</a:rPr>
              <a:t>邢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</a:rPr>
              <a:t>卫，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</a:rPr>
              <a:t>寿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</a:rPr>
              <a:t>黎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</a:rPr>
              <a:t>但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</a:rPr>
              <a:t>，张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</a:rPr>
              <a:t>泉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</a:rPr>
              <a:t>方</a:t>
            </a:r>
            <a:endParaRPr sz="2800">
              <a:latin typeface="华文细黑"/>
              <a:cs typeface="华文细黑"/>
            </a:endParaRPr>
          </a:p>
          <a:p>
            <a:pPr marL="214629" marR="3355340" indent="-176530">
              <a:lnSpc>
                <a:spcPct val="126200"/>
              </a:lnSpc>
              <a:spcBef>
                <a:spcPts val="1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Email 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 </a:t>
            </a: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s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h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a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n</a:t>
            </a: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@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zj</a:t>
            </a:r>
            <a:r>
              <a:rPr dirty="0" sz="2800" spc="-5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u</a:t>
            </a: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.</a:t>
            </a:r>
            <a:r>
              <a:rPr dirty="0" sz="2800" spc="-15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e</a:t>
            </a: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d</a:t>
            </a:r>
            <a:r>
              <a:rPr dirty="0" sz="2800" spc="-5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u</a:t>
            </a: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.</a:t>
            </a:r>
            <a:r>
              <a:rPr dirty="0" sz="2800" spc="-5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c</a:t>
            </a:r>
            <a:r>
              <a:rPr dirty="0" sz="2800">
                <a:solidFill>
                  <a:srgbClr val="CC3300"/>
                </a:solidFill>
                <a:latin typeface="华文细黑"/>
                <a:cs typeface="华文细黑"/>
                <a:hlinkClick r:id="rId2"/>
              </a:rPr>
              <a:t>n</a:t>
            </a:r>
            <a:endParaRPr sz="2800">
              <a:latin typeface="华文细黑"/>
              <a:cs typeface="华文细黑"/>
            </a:endParaRPr>
          </a:p>
          <a:p>
            <a:pPr marL="214629" marR="2899410" indent="-176530">
              <a:lnSpc>
                <a:spcPct val="126200"/>
              </a:lnSpc>
              <a:spcBef>
                <a:spcPts val="1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页 </a:t>
            </a: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  <a:hlinkClick r:id="rId3"/>
              </a:rPr>
              <a:t>http://os.zju.edu.cn</a:t>
            </a:r>
            <a:endParaRPr sz="2800">
              <a:latin typeface="华文细黑"/>
              <a:cs typeface="华文细黑"/>
            </a:endParaRPr>
          </a:p>
          <a:p>
            <a:pPr marL="214629">
              <a:lnSpc>
                <a:spcPct val="100000"/>
              </a:lnSpc>
              <a:spcBef>
                <a:spcPts val="890"/>
              </a:spcBef>
            </a:pP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  <a:hlinkClick r:id="rId4"/>
              </a:rPr>
              <a:t>http://jwbinfosys.zju.edu.cn</a:t>
            </a:r>
            <a:endParaRPr sz="2800">
              <a:latin typeface="华文细黑"/>
              <a:cs typeface="华文细黑"/>
            </a:endParaRPr>
          </a:p>
          <a:p>
            <a:pPr marL="153670" marR="528955" indent="-115570">
              <a:lnSpc>
                <a:spcPct val="126200"/>
              </a:lnSpc>
              <a:spcBef>
                <a:spcPts val="10"/>
              </a:spcBef>
              <a:buSzPct val="89285"/>
              <a:buFont typeface="Wingdings"/>
              <a:buChar char=""/>
              <a:tabLst>
                <a:tab pos="381000" algn="l"/>
              </a:tabLst>
            </a:pPr>
            <a:r>
              <a:rPr dirty="0" sz="2800" spc="-5">
                <a:solidFill>
                  <a:srgbClr val="FFFFFF"/>
                </a:solidFill>
                <a:latin typeface="华文细黑"/>
                <a:cs typeface="华文细黑"/>
              </a:rPr>
              <a:t>Lecture 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Notes </a:t>
            </a: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</a:rPr>
              <a:t> </a:t>
            </a:r>
            <a:r>
              <a:rPr dirty="0" sz="2800" spc="-10">
                <a:solidFill>
                  <a:srgbClr val="CC3300"/>
                </a:solidFill>
                <a:latin typeface="华文细黑"/>
                <a:cs typeface="华文细黑"/>
                <a:hlinkClick r:id="rId5"/>
              </a:rPr>
              <a:t>http://os.zju.edu.cn/linux/files/lsp/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220" y="292100"/>
            <a:ext cx="49117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0105" algn="l"/>
              </a:tabLst>
            </a:pPr>
            <a:r>
              <a:rPr dirty="0" spc="260"/>
              <a:t>想成为计</a:t>
            </a:r>
            <a:r>
              <a:rPr dirty="0" spc="250"/>
              <a:t>算</a:t>
            </a:r>
            <a:r>
              <a:rPr dirty="0" spc="260"/>
              <a:t>机技术专</a:t>
            </a:r>
            <a:r>
              <a:rPr dirty="0" spc="-5"/>
              <a:t>家</a:t>
            </a:r>
            <a:r>
              <a:rPr dirty="0"/>
              <a:t>	</a:t>
            </a:r>
            <a:r>
              <a:rPr dirty="0">
                <a:latin typeface="Arial"/>
                <a:cs typeface="Arial"/>
              </a:rPr>
              <a:t>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510" y="1315720"/>
            <a:ext cx="52666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00"/>
              </a:spcBef>
              <a:buSzPct val="85937"/>
              <a:buFont typeface="Wingdings"/>
              <a:buChar char=""/>
              <a:tabLst>
                <a:tab pos="3746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握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算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专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业技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术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的途径</a:t>
            </a:r>
            <a:endParaRPr sz="3200">
              <a:latin typeface="华文细黑"/>
              <a:cs typeface="华文细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510" y="1763268"/>
            <a:ext cx="137795" cy="1191260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8410" y="1803400"/>
            <a:ext cx="2512060" cy="1188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统化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知识面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充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分的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实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践体验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510" y="3144520"/>
            <a:ext cx="40462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100"/>
              </a:spcBef>
              <a:buSzPct val="85937"/>
              <a:buFont typeface="Wingdings"/>
              <a:buChar char=""/>
              <a:tabLst>
                <a:tab pos="3746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算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专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技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术能力</a:t>
            </a:r>
            <a:endParaRPr sz="3200">
              <a:latin typeface="华文细黑"/>
              <a:cs typeface="华文细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510" y="3594608"/>
            <a:ext cx="137795" cy="177038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500" spc="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8410" y="3630929"/>
            <a:ext cx="2156460" cy="177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100"/>
              </a:spcBef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辑思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维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能力 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编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程能力</a:t>
            </a:r>
            <a:endParaRPr sz="2800">
              <a:latin typeface="华文细黑"/>
              <a:cs typeface="华文细黑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统能力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510" y="5556250"/>
            <a:ext cx="50768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155">
                <a:solidFill>
                  <a:srgbClr val="993300"/>
                </a:solidFill>
                <a:latin typeface="Lucida Sans Unicode"/>
                <a:cs typeface="Lucida Sans Unicode"/>
              </a:rPr>
              <a:t></a:t>
            </a:r>
            <a:r>
              <a:rPr dirty="0" sz="3200" spc="155">
                <a:solidFill>
                  <a:srgbClr val="FF9900"/>
                </a:solidFill>
                <a:latin typeface="华文细黑"/>
                <a:cs typeface="华文细黑"/>
                <a:hlinkClick r:id="rId2"/>
              </a:rPr>
              <a:t>Take </a:t>
            </a:r>
            <a:r>
              <a:rPr dirty="0" sz="3200">
                <a:solidFill>
                  <a:srgbClr val="FF9900"/>
                </a:solidFill>
                <a:latin typeface="华文细黑"/>
                <a:cs typeface="华文细黑"/>
                <a:hlinkClick r:id="rId2"/>
              </a:rPr>
              <a:t>a look </a:t>
            </a:r>
            <a:r>
              <a:rPr dirty="0" sz="3200" spc="5">
                <a:solidFill>
                  <a:srgbClr val="FF9900"/>
                </a:solidFill>
                <a:latin typeface="华文细黑"/>
                <a:cs typeface="华文细黑"/>
                <a:hlinkClick r:id="rId2"/>
              </a:rPr>
              <a:t>at </a:t>
            </a:r>
            <a:r>
              <a:rPr dirty="0" sz="3200" spc="-5">
                <a:solidFill>
                  <a:srgbClr val="FF9900"/>
                </a:solidFill>
                <a:latin typeface="华文细黑"/>
                <a:cs typeface="华文细黑"/>
                <a:hlinkClick r:id="rId2"/>
              </a:rPr>
              <a:t>the</a:t>
            </a:r>
            <a:r>
              <a:rPr dirty="0" sz="3200" spc="-210">
                <a:solidFill>
                  <a:srgbClr val="FF9900"/>
                </a:solidFill>
                <a:latin typeface="华文细黑"/>
                <a:cs typeface="华文细黑"/>
                <a:hlinkClick r:id="rId2"/>
              </a:rPr>
              <a:t> </a:t>
            </a:r>
            <a:r>
              <a:rPr dirty="0" sz="3200" spc="-175">
                <a:solidFill>
                  <a:srgbClr val="FF9900"/>
                </a:solidFill>
                <a:latin typeface="华文细黑"/>
                <a:cs typeface="华文细黑"/>
                <a:hlinkClick r:id="rId2"/>
              </a:rPr>
              <a:t>video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410" y="0"/>
            <a:ext cx="7363459" cy="534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95979" marR="17780" indent="-3063240">
              <a:lnSpc>
                <a:spcPct val="100000"/>
              </a:lnSpc>
              <a:spcBef>
                <a:spcPts val="100"/>
              </a:spcBef>
              <a:tabLst>
                <a:tab pos="4068445" algn="l"/>
              </a:tabLst>
            </a:pPr>
            <a:r>
              <a:rPr dirty="0" sz="3200" spc="260" b="1">
                <a:solidFill>
                  <a:srgbClr val="FFFFFF"/>
                </a:solidFill>
                <a:latin typeface="华文细黑"/>
                <a:cs typeface="华文细黑"/>
              </a:rPr>
              <a:t>职业发展</a:t>
            </a:r>
            <a:r>
              <a:rPr dirty="0" sz="3200" spc="250" b="1">
                <a:solidFill>
                  <a:srgbClr val="FFFFFF"/>
                </a:solidFill>
                <a:latin typeface="华文细黑"/>
                <a:cs typeface="华文细黑"/>
              </a:rPr>
              <a:t>定</a:t>
            </a:r>
            <a:r>
              <a:rPr dirty="0" sz="3200" spc="260" b="1">
                <a:solidFill>
                  <a:srgbClr val="FFFFFF"/>
                </a:solidFill>
                <a:latin typeface="华文细黑"/>
                <a:cs typeface="华文细黑"/>
              </a:rPr>
              <a:t>位在计算</a:t>
            </a:r>
            <a:r>
              <a:rPr dirty="0" sz="3200" spc="250" b="1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r>
              <a:rPr dirty="0" sz="3200" spc="260" b="1">
                <a:solidFill>
                  <a:srgbClr val="FFFFFF"/>
                </a:solidFill>
                <a:latin typeface="华文细黑"/>
                <a:cs typeface="华文细黑"/>
              </a:rPr>
              <a:t>专业。怎</a:t>
            </a:r>
            <a:r>
              <a:rPr dirty="0" sz="3200" spc="250" b="1">
                <a:solidFill>
                  <a:srgbClr val="FFFFFF"/>
                </a:solidFill>
                <a:latin typeface="华文细黑"/>
                <a:cs typeface="华文细黑"/>
              </a:rPr>
              <a:t>么</a:t>
            </a:r>
            <a:r>
              <a:rPr dirty="0" sz="3200" spc="-5" b="1">
                <a:solidFill>
                  <a:srgbClr val="FFFFFF"/>
                </a:solidFill>
                <a:latin typeface="华文细黑"/>
                <a:cs typeface="华文细黑"/>
              </a:rPr>
              <a:t>进 </a:t>
            </a:r>
            <a:r>
              <a:rPr dirty="0" sz="3200" spc="-5" b="1">
                <a:solidFill>
                  <a:srgbClr val="FFFFFF"/>
                </a:solidFill>
                <a:latin typeface="华文细黑"/>
                <a:cs typeface="华文细黑"/>
              </a:rPr>
              <a:t>步</a:t>
            </a:r>
            <a:r>
              <a:rPr dirty="0" sz="3200" spc="-5" b="1">
                <a:solidFill>
                  <a:srgbClr val="FFFFFF"/>
                </a:solidFill>
                <a:latin typeface="华文细黑"/>
                <a:cs typeface="华文细黑"/>
              </a:rPr>
              <a:t>	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Arial"/>
              <a:cs typeface="Arial"/>
            </a:endParaRPr>
          </a:p>
          <a:p>
            <a:pPr marL="412115" indent="-361950">
              <a:lnSpc>
                <a:spcPct val="100000"/>
              </a:lnSpc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技术</a:t>
            </a:r>
            <a:r>
              <a:rPr dirty="0" sz="3200" spc="-2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(followed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by details)</a:t>
            </a:r>
            <a:endParaRPr sz="3200">
              <a:latin typeface="华文细黑"/>
              <a:cs typeface="华文细黑"/>
            </a:endParaRPr>
          </a:p>
          <a:p>
            <a:pPr marL="412115" indent="-361950">
              <a:lnSpc>
                <a:spcPct val="100000"/>
              </a:lnSpc>
              <a:spcBef>
                <a:spcPts val="1390"/>
              </a:spcBef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组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织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协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调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能力</a:t>
            </a:r>
            <a:endParaRPr sz="3200">
              <a:latin typeface="华文细黑"/>
              <a:cs typeface="华文细黑"/>
            </a:endParaRPr>
          </a:p>
          <a:p>
            <a:pPr marL="412115" indent="-361950">
              <a:lnSpc>
                <a:spcPct val="100000"/>
              </a:lnSpc>
              <a:spcBef>
                <a:spcPts val="1400"/>
              </a:spcBef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沟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能力</a:t>
            </a:r>
            <a:endParaRPr sz="3200">
              <a:latin typeface="华文细黑"/>
              <a:cs typeface="华文细黑"/>
            </a:endParaRPr>
          </a:p>
          <a:p>
            <a:pPr marL="412115" indent="-361950">
              <a:lnSpc>
                <a:spcPct val="100000"/>
              </a:lnSpc>
              <a:spcBef>
                <a:spcPts val="1390"/>
              </a:spcBef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英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语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能力</a:t>
            </a:r>
            <a:endParaRPr sz="3200">
              <a:latin typeface="华文细黑"/>
              <a:cs typeface="华文细黑"/>
            </a:endParaRPr>
          </a:p>
          <a:p>
            <a:pPr marL="412115" indent="-361950">
              <a:lnSpc>
                <a:spcPct val="100000"/>
              </a:lnSpc>
              <a:spcBef>
                <a:spcPts val="1400"/>
              </a:spcBef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好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助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（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好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上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级）</a:t>
            </a:r>
            <a:endParaRPr sz="3200">
              <a:latin typeface="华文细黑"/>
              <a:cs typeface="华文细黑"/>
            </a:endParaRPr>
          </a:p>
          <a:p>
            <a:pPr marL="412115" indent="-361950">
              <a:lnSpc>
                <a:spcPct val="100000"/>
              </a:lnSpc>
              <a:spcBef>
                <a:spcPts val="1400"/>
              </a:spcBef>
              <a:buSzPct val="85937"/>
              <a:buFont typeface="Wingdings"/>
              <a:buChar char=""/>
              <a:tabLst>
                <a:tab pos="4127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亲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力</a:t>
            </a:r>
            <a:endParaRPr sz="3200">
              <a:latin typeface="华文细黑"/>
              <a:cs typeface="华文细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468629"/>
            <a:ext cx="568769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TO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dirty="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OS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Expert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?</a:t>
            </a:r>
          </a:p>
          <a:p>
            <a:pPr marL="2603500">
              <a:lnSpc>
                <a:spcPct val="100000"/>
              </a:lnSpc>
              <a:tabLst>
                <a:tab pos="3639185" algn="l"/>
                <a:tab pos="4430395" algn="l"/>
              </a:tabLst>
            </a:pPr>
            <a:r>
              <a:rPr dirty="0">
                <a:latin typeface="Arial"/>
                <a:cs typeface="Arial"/>
              </a:rPr>
              <a:t>--</a:t>
            </a:r>
            <a:r>
              <a:rPr dirty="0" spc="-10">
                <a:latin typeface="Arial"/>
                <a:cs typeface="Arial"/>
              </a:rPr>
              <a:t>-</a:t>
            </a:r>
            <a:r>
              <a:rPr dirty="0">
                <a:latin typeface="Arial"/>
                <a:cs typeface="Arial"/>
              </a:rPr>
              <a:t>---</a:t>
            </a:r>
            <a:r>
              <a:rPr dirty="0">
                <a:latin typeface="Arial"/>
                <a:cs typeface="Arial"/>
              </a:rPr>
              <a:t>	</a:t>
            </a:r>
            <a:r>
              <a:rPr dirty="0" spc="1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P</a:t>
            </a:r>
            <a:r>
              <a:rPr dirty="0" spc="-10">
                <a:latin typeface="Arial"/>
                <a:cs typeface="Arial"/>
              </a:rPr>
              <a:t>o</a:t>
            </a:r>
            <a:r>
              <a:rPr dirty="0" spc="15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45769" y="2039620"/>
            <a:ext cx="7938134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3380">
              <a:lnSpc>
                <a:spcPct val="126200"/>
              </a:lnSpc>
              <a:spcBef>
                <a:spcPts val="100"/>
              </a:spcBef>
              <a:buSzPct val="90000"/>
              <a:buFont typeface="Wingdings"/>
              <a:buChar char=""/>
              <a:tabLst>
                <a:tab pos="589280" algn="l"/>
              </a:tabLst>
            </a:pPr>
            <a:r>
              <a:rPr dirty="0" sz="4000" spc="-5">
                <a:solidFill>
                  <a:srgbClr val="FFFFFF"/>
                </a:solidFill>
                <a:latin typeface="华文细黑"/>
                <a:cs typeface="华文细黑"/>
              </a:rPr>
              <a:t>2012</a:t>
            </a:r>
            <a:r>
              <a:rPr dirty="0" sz="4000" spc="-1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4000">
                <a:solidFill>
                  <a:srgbClr val="FFFFFF"/>
                </a:solidFill>
                <a:latin typeface="华文细黑"/>
                <a:cs typeface="华文细黑"/>
              </a:rPr>
              <a:t>年</a:t>
            </a:r>
            <a:r>
              <a:rPr dirty="0" sz="4000" spc="-1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4000">
                <a:solidFill>
                  <a:srgbClr val="FFFFFF"/>
                </a:solidFill>
                <a:latin typeface="华文细黑"/>
                <a:cs typeface="华文细黑"/>
              </a:rPr>
              <a:t>作系</a:t>
            </a:r>
            <a:r>
              <a:rPr dirty="0" sz="4000" spc="-1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4000">
                <a:solidFill>
                  <a:srgbClr val="FFFFFF"/>
                </a:solidFill>
                <a:latin typeface="华文细黑"/>
                <a:cs typeface="华文细黑"/>
              </a:rPr>
              <a:t>课程</a:t>
            </a:r>
            <a:r>
              <a:rPr dirty="0" sz="4000" spc="-15">
                <a:solidFill>
                  <a:srgbClr val="FFFFFF"/>
                </a:solidFill>
                <a:latin typeface="华文细黑"/>
                <a:cs typeface="华文细黑"/>
              </a:rPr>
              <a:t>杭</a:t>
            </a:r>
            <a:r>
              <a:rPr dirty="0" sz="4000">
                <a:solidFill>
                  <a:srgbClr val="FFFFFF"/>
                </a:solidFill>
                <a:latin typeface="华文细黑"/>
                <a:cs typeface="华文细黑"/>
              </a:rPr>
              <a:t>州</a:t>
            </a:r>
            <a:r>
              <a:rPr dirty="0" sz="4000" spc="-15">
                <a:solidFill>
                  <a:srgbClr val="FFFFFF"/>
                </a:solidFill>
                <a:latin typeface="华文细黑"/>
                <a:cs typeface="华文细黑"/>
              </a:rPr>
              <a:t>研</a:t>
            </a:r>
            <a:r>
              <a:rPr dirty="0" sz="4000">
                <a:solidFill>
                  <a:srgbClr val="FFFFFF"/>
                </a:solidFill>
                <a:latin typeface="华文细黑"/>
                <a:cs typeface="华文细黑"/>
              </a:rPr>
              <a:t>讨会 大</a:t>
            </a:r>
            <a:r>
              <a:rPr dirty="0" sz="4000" spc="-15">
                <a:solidFill>
                  <a:srgbClr val="FFFFFF"/>
                </a:solidFill>
                <a:latin typeface="华文细黑"/>
                <a:cs typeface="华文细黑"/>
              </a:rPr>
              <a:t>会</a:t>
            </a:r>
            <a:r>
              <a:rPr dirty="0" sz="4000">
                <a:solidFill>
                  <a:srgbClr val="FFFFFF"/>
                </a:solidFill>
                <a:latin typeface="华文细黑"/>
                <a:cs typeface="华文细黑"/>
              </a:rPr>
              <a:t>发言</a:t>
            </a:r>
            <a:endParaRPr sz="4000">
              <a:latin typeface="华文细黑"/>
              <a:cs typeface="华文细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4509770"/>
            <a:ext cx="50749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2855" algn="l"/>
              </a:tabLst>
            </a:pPr>
            <a:r>
              <a:rPr dirty="0" sz="4000" spc="-20">
                <a:solidFill>
                  <a:srgbClr val="FF0000"/>
                </a:solidFill>
                <a:latin typeface="华文细黑"/>
                <a:cs typeface="华文细黑"/>
              </a:rPr>
              <a:t>T</a:t>
            </a:r>
            <a:r>
              <a:rPr dirty="0" sz="4000">
                <a:solidFill>
                  <a:srgbClr val="FF0000"/>
                </a:solidFill>
                <a:latin typeface="华文细黑"/>
                <a:cs typeface="华文细黑"/>
              </a:rPr>
              <a:t>h</a:t>
            </a:r>
            <a:r>
              <a:rPr dirty="0" sz="4000" spc="-15">
                <a:solidFill>
                  <a:srgbClr val="FF0000"/>
                </a:solidFill>
                <a:latin typeface="华文细黑"/>
                <a:cs typeface="华文细黑"/>
              </a:rPr>
              <a:t>a</a:t>
            </a:r>
            <a:r>
              <a:rPr dirty="0" sz="4000">
                <a:solidFill>
                  <a:srgbClr val="FF0000"/>
                </a:solidFill>
                <a:latin typeface="华文细黑"/>
                <a:cs typeface="华文细黑"/>
              </a:rPr>
              <a:t>n</a:t>
            </a:r>
            <a:r>
              <a:rPr dirty="0" sz="4000" spc="-10">
                <a:solidFill>
                  <a:srgbClr val="FF0000"/>
                </a:solidFill>
                <a:latin typeface="华文细黑"/>
                <a:cs typeface="华文细黑"/>
              </a:rPr>
              <a:t>k</a:t>
            </a:r>
            <a:r>
              <a:rPr dirty="0" sz="4000">
                <a:solidFill>
                  <a:srgbClr val="FF0000"/>
                </a:solidFill>
                <a:latin typeface="华文细黑"/>
                <a:cs typeface="华文细黑"/>
              </a:rPr>
              <a:t>s </a:t>
            </a:r>
            <a:r>
              <a:rPr dirty="0" sz="4000" spc="-10">
                <a:solidFill>
                  <a:srgbClr val="FF0000"/>
                </a:solidFill>
                <a:latin typeface="华文细黑"/>
                <a:cs typeface="华文细黑"/>
              </a:rPr>
              <a:t>t</a:t>
            </a:r>
            <a:r>
              <a:rPr dirty="0" sz="4000">
                <a:solidFill>
                  <a:srgbClr val="FF0000"/>
                </a:solidFill>
                <a:latin typeface="华文细黑"/>
                <a:cs typeface="华文细黑"/>
              </a:rPr>
              <a:t>o	</a:t>
            </a:r>
            <a:r>
              <a:rPr dirty="0" sz="4000">
                <a:solidFill>
                  <a:srgbClr val="FFFFFF"/>
                </a:solidFill>
                <a:latin typeface="华文细黑"/>
                <a:cs typeface="华文细黑"/>
              </a:rPr>
              <a:t>高</a:t>
            </a:r>
            <a:r>
              <a:rPr dirty="0" sz="4000" spc="-15">
                <a:solidFill>
                  <a:srgbClr val="FFFFFF"/>
                </a:solidFill>
                <a:latin typeface="华文细黑"/>
                <a:cs typeface="华文细黑"/>
              </a:rPr>
              <a:t>教</a:t>
            </a:r>
            <a:r>
              <a:rPr dirty="0" sz="4000">
                <a:solidFill>
                  <a:srgbClr val="FFFFFF"/>
                </a:solidFill>
                <a:latin typeface="华文细黑"/>
                <a:cs typeface="华文细黑"/>
              </a:rPr>
              <a:t>出版社</a:t>
            </a:r>
            <a:endParaRPr sz="40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1520" y="292100"/>
            <a:ext cx="54051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5385" algn="l"/>
              </a:tabLst>
            </a:pPr>
            <a:r>
              <a:rPr dirty="0" spc="250"/>
              <a:t>教</a:t>
            </a:r>
            <a:r>
              <a:rPr dirty="0" spc="260"/>
              <a:t>师的角色：</a:t>
            </a:r>
            <a:r>
              <a:rPr dirty="0" spc="250"/>
              <a:t>帮</a:t>
            </a:r>
            <a:r>
              <a:rPr dirty="0" spc="260"/>
              <a:t>助你成</a:t>
            </a:r>
            <a:r>
              <a:rPr dirty="0" spc="-5"/>
              <a:t>功</a:t>
            </a:r>
            <a:r>
              <a:rPr dirty="0"/>
              <a:t>	</a:t>
            </a:r>
            <a:r>
              <a:rPr dirty="0" spc="-5"/>
              <a:t>！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0219" y="1159510"/>
            <a:ext cx="6075045" cy="219329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67030" indent="-341630">
              <a:lnSpc>
                <a:spcPct val="100000"/>
              </a:lnSpc>
              <a:spcBef>
                <a:spcPts val="990"/>
              </a:spcBef>
              <a:buClr>
                <a:srgbClr val="FFFFFF"/>
              </a:buClr>
              <a:buSzPct val="89285"/>
              <a:buFont typeface="Wingdings"/>
              <a:buChar char=""/>
              <a:tabLst>
                <a:tab pos="367030" algn="l"/>
              </a:tabLst>
            </a:pP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只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帮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助你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成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功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应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付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考试</a:t>
            </a:r>
            <a:endParaRPr sz="2800">
              <a:latin typeface="华文细黑"/>
              <a:cs typeface="华文细黑"/>
            </a:endParaRPr>
          </a:p>
          <a:p>
            <a:pPr marL="367030" indent="-341630">
              <a:lnSpc>
                <a:spcPct val="100000"/>
              </a:lnSpc>
              <a:spcBef>
                <a:spcPts val="890"/>
              </a:spcBef>
              <a:buSzPct val="89285"/>
              <a:buFont typeface="Wingdings"/>
              <a:buChar char=""/>
              <a:tabLst>
                <a:tab pos="36703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帮助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你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掌握</a:t>
            </a:r>
            <a:r>
              <a:rPr dirty="0" sz="2800" spc="-35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华文细黑"/>
                <a:cs typeface="华文细黑"/>
              </a:rPr>
              <a:t>OS</a:t>
            </a:r>
            <a:r>
              <a:rPr dirty="0" sz="2800" spc="-40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知识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和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能力</a:t>
            </a:r>
            <a:endParaRPr sz="2800">
              <a:latin typeface="华文细黑"/>
              <a:cs typeface="华文细黑"/>
            </a:endParaRPr>
          </a:p>
          <a:p>
            <a:pPr marL="367030" indent="-341630">
              <a:lnSpc>
                <a:spcPct val="100000"/>
              </a:lnSpc>
              <a:spcBef>
                <a:spcPts val="970"/>
              </a:spcBef>
              <a:buSzPct val="89285"/>
              <a:buChar char="•"/>
              <a:tabLst>
                <a:tab pos="366395" algn="l"/>
                <a:tab pos="367030" algn="l"/>
              </a:tabLst>
            </a:pP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统的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命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令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与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界面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至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大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二暑假</a:t>
            </a:r>
            <a:endParaRPr baseline="1984" sz="4200">
              <a:latin typeface="华文细黑"/>
              <a:cs typeface="华文细黑"/>
            </a:endParaRPr>
          </a:p>
          <a:p>
            <a:pPr marL="367030" indent="-341630">
              <a:lnSpc>
                <a:spcPct val="100000"/>
              </a:lnSpc>
              <a:spcBef>
                <a:spcPts val="880"/>
              </a:spcBef>
              <a:buSzPct val="89285"/>
              <a:buChar char="•"/>
              <a:tabLst>
                <a:tab pos="366395" algn="l"/>
                <a:tab pos="367030" algn="l"/>
                <a:tab pos="4094479" algn="l"/>
              </a:tabLst>
            </a:pP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统的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调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用，	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大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三</a:t>
            </a:r>
            <a:endParaRPr baseline="1984" sz="4200">
              <a:latin typeface="华文细黑"/>
              <a:cs typeface="华文细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919" y="3328669"/>
            <a:ext cx="3563620" cy="164211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980"/>
              </a:spcBef>
              <a:buSzPct val="89285"/>
              <a:buChar char="•"/>
              <a:tabLst>
                <a:tab pos="353695" algn="l"/>
                <a:tab pos="354330" algn="l"/>
              </a:tabLst>
            </a:pP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统的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原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理，</a:t>
            </a:r>
            <a:endParaRPr baseline="1984" sz="4200">
              <a:latin typeface="华文细黑"/>
              <a:cs typeface="华文细黑"/>
            </a:endParaRPr>
          </a:p>
          <a:p>
            <a:pPr marL="354330" indent="-341630">
              <a:lnSpc>
                <a:spcPct val="100000"/>
              </a:lnSpc>
              <a:spcBef>
                <a:spcPts val="880"/>
              </a:spcBef>
              <a:buSzPct val="89285"/>
              <a:buChar char="•"/>
              <a:tabLst>
                <a:tab pos="353695" algn="l"/>
                <a:tab pos="354330" algn="l"/>
              </a:tabLst>
            </a:pP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统的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内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核，</a:t>
            </a:r>
            <a:endParaRPr baseline="1984" sz="4200">
              <a:latin typeface="华文细黑"/>
              <a:cs typeface="华文细黑"/>
            </a:endParaRPr>
          </a:p>
          <a:p>
            <a:pPr marL="354330" indent="-341630">
              <a:lnSpc>
                <a:spcPct val="100000"/>
              </a:lnSpc>
              <a:spcBef>
                <a:spcPts val="890"/>
              </a:spcBef>
              <a:buSzPct val="89285"/>
              <a:buChar char="•"/>
              <a:tabLst>
                <a:tab pos="353695" algn="l"/>
                <a:tab pos="354330" algn="l"/>
              </a:tabLst>
            </a:pP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统模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块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设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endParaRPr baseline="1984" sz="4200">
              <a:latin typeface="华文细黑"/>
              <a:cs typeface="华文细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5638" y="3318510"/>
            <a:ext cx="3044190" cy="1642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57705">
              <a:lnSpc>
                <a:spcPct val="1262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大三 高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年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级</a:t>
            </a:r>
            <a:endParaRPr sz="2800">
              <a:latin typeface="华文细黑"/>
              <a:cs typeface="华文细黑"/>
            </a:endParaRPr>
          </a:p>
          <a:p>
            <a:pPr marL="189865">
              <a:lnSpc>
                <a:spcPct val="100000"/>
              </a:lnSpc>
              <a:spcBef>
                <a:spcPts val="890"/>
              </a:spcBef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入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式系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2800" spc="-15">
                <a:solidFill>
                  <a:srgbClr val="FFFFFF"/>
                </a:solidFill>
                <a:latin typeface="华文细黑"/>
                <a:cs typeface="华文细黑"/>
              </a:rPr>
              <a:t>毕</a:t>
            </a: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设</a:t>
            </a:r>
            <a:endParaRPr sz="2800">
              <a:latin typeface="华文细黑"/>
              <a:cs typeface="华文细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19" y="4956810"/>
            <a:ext cx="5389880" cy="108204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79730" indent="-341630">
              <a:lnSpc>
                <a:spcPct val="100000"/>
              </a:lnSpc>
              <a:spcBef>
                <a:spcPts val="900"/>
              </a:spcBef>
              <a:buSzPct val="89285"/>
              <a:buChar char="•"/>
              <a:tabLst>
                <a:tab pos="379095" algn="l"/>
                <a:tab pos="379730" algn="l"/>
                <a:tab pos="4107179" algn="l"/>
              </a:tabLst>
            </a:pP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操作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统的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模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块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开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发，	</a:t>
            </a:r>
            <a:r>
              <a:rPr dirty="0" baseline="1984" sz="4200" spc="-22">
                <a:solidFill>
                  <a:srgbClr val="FFFFFF"/>
                </a:solidFill>
                <a:latin typeface="华文细黑"/>
                <a:cs typeface="华文细黑"/>
              </a:rPr>
              <a:t>研</a:t>
            </a:r>
            <a:r>
              <a:rPr dirty="0" baseline="1984" sz="4200">
                <a:solidFill>
                  <a:srgbClr val="FFFFFF"/>
                </a:solidFill>
                <a:latin typeface="华文细黑"/>
                <a:cs typeface="华文细黑"/>
              </a:rPr>
              <a:t>究生</a:t>
            </a:r>
            <a:endParaRPr baseline="1984" sz="4200">
              <a:latin typeface="华文细黑"/>
              <a:cs typeface="华文细黑"/>
            </a:endParaRPr>
          </a:p>
          <a:p>
            <a:pPr marL="379730" indent="-341630">
              <a:lnSpc>
                <a:spcPct val="100000"/>
              </a:lnSpc>
              <a:spcBef>
                <a:spcPts val="800"/>
              </a:spcBef>
              <a:buSzPct val="89285"/>
              <a:buFont typeface="Wingdings"/>
              <a:buChar char=""/>
              <a:tabLst>
                <a:tab pos="379730" algn="l"/>
              </a:tabLst>
            </a:pPr>
            <a:r>
              <a:rPr dirty="0" sz="2800">
                <a:solidFill>
                  <a:srgbClr val="FFFFFF"/>
                </a:solidFill>
                <a:latin typeface="华文细黑"/>
                <a:cs typeface="华文细黑"/>
              </a:rPr>
              <a:t>帮助</a:t>
            </a:r>
            <a:r>
              <a:rPr dirty="0" sz="2800" spc="-10">
                <a:solidFill>
                  <a:srgbClr val="FFFFFF"/>
                </a:solidFill>
                <a:latin typeface="华文细黑"/>
                <a:cs typeface="华文细黑"/>
              </a:rPr>
              <a:t>你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掌握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计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算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思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维</a:t>
            </a:r>
            <a:r>
              <a:rPr dirty="0" sz="2800" spc="-10">
                <a:latin typeface="华文细黑"/>
                <a:cs typeface="华文细黑"/>
              </a:rPr>
              <a:t>、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创新</a:t>
            </a:r>
            <a:r>
              <a:rPr dirty="0" sz="2800" spc="-15">
                <a:solidFill>
                  <a:srgbClr val="FF0000"/>
                </a:solidFill>
                <a:latin typeface="华文细黑"/>
                <a:cs typeface="华文细黑"/>
              </a:rPr>
              <a:t>思</a:t>
            </a:r>
            <a:r>
              <a:rPr dirty="0" sz="2800">
                <a:solidFill>
                  <a:srgbClr val="FF0000"/>
                </a:solidFill>
                <a:latin typeface="华文细黑"/>
                <a:cs typeface="华文细黑"/>
              </a:rPr>
              <a:t>维</a:t>
            </a:r>
            <a:endParaRPr sz="28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920" y="292100"/>
            <a:ext cx="30714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教学</a:t>
            </a:r>
            <a:r>
              <a:rPr dirty="0" spc="250"/>
              <a:t>目</a:t>
            </a:r>
            <a:r>
              <a:rPr dirty="0" spc="260"/>
              <a:t>的与任</a:t>
            </a:r>
            <a:r>
              <a:rPr dirty="0" spc="-5"/>
              <a:t>务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510" y="1266190"/>
            <a:ext cx="7079615" cy="481457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190500" indent="-342900">
              <a:lnSpc>
                <a:spcPts val="3450"/>
              </a:lnSpc>
              <a:spcBef>
                <a:spcPts val="540"/>
              </a:spcBef>
              <a:buSzPct val="85937"/>
              <a:buFont typeface="Wingdings"/>
              <a:buChar char=""/>
              <a:tabLst>
                <a:tab pos="3746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《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理》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是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计算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专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和软 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工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专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专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业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基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础</a:t>
            </a:r>
            <a:r>
              <a:rPr dirty="0" sz="3200" spc="15">
                <a:solidFill>
                  <a:srgbClr val="FF0000"/>
                </a:solidFill>
                <a:latin typeface="华文细黑"/>
                <a:cs typeface="华文细黑"/>
              </a:rPr>
              <a:t>课</a:t>
            </a:r>
            <a:r>
              <a:rPr dirty="0" sz="3200">
                <a:latin typeface="华文细黑"/>
                <a:cs typeface="华文细黑"/>
              </a:rPr>
              <a:t>。</a:t>
            </a:r>
            <a:endParaRPr sz="3200">
              <a:latin typeface="华文细黑"/>
              <a:cs typeface="华文细黑"/>
            </a:endParaRPr>
          </a:p>
          <a:p>
            <a:pPr algn="just" marL="355600" marR="190500" indent="-342900">
              <a:lnSpc>
                <a:spcPct val="89900"/>
              </a:lnSpc>
              <a:spcBef>
                <a:spcPts val="1345"/>
              </a:spcBef>
              <a:buSzPct val="85937"/>
              <a:buFont typeface="Wingdings"/>
              <a:buChar char=""/>
              <a:tabLst>
                <a:tab pos="3746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本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课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学习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要求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学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生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理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解操 作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计算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中的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用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、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地位 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特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点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熟练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运用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操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统在 进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算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机软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硬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源管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理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时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常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用的 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概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念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、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方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法、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策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略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、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算法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、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手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段</a:t>
            </a:r>
            <a:r>
              <a:rPr dirty="0" sz="3200" spc="20">
                <a:solidFill>
                  <a:srgbClr val="FF0000"/>
                </a:solidFill>
                <a:latin typeface="华文细黑"/>
                <a:cs typeface="华文细黑"/>
              </a:rPr>
              <a:t>等</a:t>
            </a:r>
            <a:r>
              <a:rPr dirty="0" sz="3200">
                <a:latin typeface="华文细黑"/>
                <a:cs typeface="华文细黑"/>
              </a:rPr>
              <a:t>。</a:t>
            </a:r>
            <a:endParaRPr sz="3200">
              <a:latin typeface="华文细黑"/>
              <a:cs typeface="华文细黑"/>
            </a:endParaRPr>
          </a:p>
          <a:p>
            <a:pPr marL="355600" marR="5080" indent="-342900">
              <a:lnSpc>
                <a:spcPct val="90000"/>
              </a:lnSpc>
              <a:spcBef>
                <a:spcPts val="1395"/>
              </a:spcBef>
              <a:buSzPct val="85937"/>
              <a:buFont typeface="Wingdings"/>
              <a:buChar char=""/>
              <a:tabLst>
                <a:tab pos="3746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(</a:t>
            </a:r>
            <a:r>
              <a:rPr dirty="0" sz="3200" spc="-7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5">
                <a:solidFill>
                  <a:srgbClr val="FF0000"/>
                </a:solidFill>
                <a:latin typeface="华文细黑"/>
                <a:cs typeface="华文细黑"/>
              </a:rPr>
              <a:t>不</a:t>
            </a:r>
            <a:r>
              <a:rPr dirty="0" sz="3200">
                <a:solidFill>
                  <a:srgbClr val="FF0000"/>
                </a:solidFill>
                <a:latin typeface="华文细黑"/>
                <a:cs typeface="华文细黑"/>
              </a:rPr>
              <a:t>强求</a:t>
            </a:r>
            <a:r>
              <a:rPr dirty="0" sz="3200" spc="-65">
                <a:solidFill>
                  <a:srgbClr val="FF0000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)</a:t>
            </a:r>
            <a:r>
              <a:rPr dirty="0" sz="3200" spc="-7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过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外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文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教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材的学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习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使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学 生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专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英语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料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阅读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和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理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解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上达 到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应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有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的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水平。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320" y="292100"/>
            <a:ext cx="17526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推荐教</a:t>
            </a:r>
            <a:r>
              <a:rPr dirty="0" spc="-5"/>
              <a:t>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85469" y="1315720"/>
            <a:ext cx="7512050" cy="4767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1015365" indent="-342900">
              <a:lnSpc>
                <a:spcPct val="100000"/>
              </a:lnSpc>
              <a:spcBef>
                <a:spcPts val="10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Abraham</a:t>
            </a:r>
            <a:r>
              <a:rPr dirty="0" sz="3200" spc="-2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Silberschatz</a:t>
            </a:r>
            <a:r>
              <a:rPr dirty="0" sz="3200" spc="-1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等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编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写的 Operating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System</a:t>
            </a:r>
            <a:r>
              <a:rPr dirty="0" sz="3200" spc="-7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Concepts</a:t>
            </a: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(7th</a:t>
            </a:r>
            <a:endParaRPr sz="2400">
              <a:latin typeface="华文细黑"/>
              <a:cs typeface="华文细黑"/>
            </a:endParaRPr>
          </a:p>
          <a:p>
            <a:pPr marL="367665">
              <a:lnSpc>
                <a:spcPts val="3835"/>
              </a:lnSpc>
            </a:pPr>
            <a:r>
              <a:rPr dirty="0" sz="2400">
                <a:solidFill>
                  <a:srgbClr val="FFFFFF"/>
                </a:solidFill>
                <a:latin typeface="华文细黑"/>
                <a:cs typeface="华文细黑"/>
              </a:rPr>
              <a:t>edition)</a:t>
            </a:r>
            <a:r>
              <a:rPr dirty="0" sz="24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20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高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等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教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育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出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版社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影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印出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版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 spc="-4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65</a:t>
            </a:r>
            <a:endParaRPr sz="3200">
              <a:latin typeface="华文细黑"/>
              <a:cs typeface="华文细黑"/>
            </a:endParaRPr>
          </a:p>
          <a:p>
            <a:pPr marL="367665">
              <a:lnSpc>
                <a:spcPts val="3835"/>
              </a:lnSpc>
            </a:pPr>
            <a:r>
              <a:rPr dirty="0" sz="3200" spc="760">
                <a:solidFill>
                  <a:srgbClr val="FFFFFF"/>
                </a:solidFill>
                <a:latin typeface="华文细黑"/>
                <a:cs typeface="华文细黑"/>
              </a:rPr>
              <a:t>元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/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本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endParaRPr sz="3200">
              <a:latin typeface="华文细黑"/>
              <a:cs typeface="华文细黑"/>
            </a:endParaRPr>
          </a:p>
          <a:p>
            <a:pPr marL="367665" marR="17780" indent="-342900">
              <a:lnSpc>
                <a:spcPct val="100000"/>
              </a:lnSpc>
              <a:spcBef>
                <a:spcPts val="1400"/>
              </a:spcBef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Abraham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Silberschatz, etc. 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Operating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System Concepts (9th  edition).John Wiley&amp;Sons.ISBN 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0-471- 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69466-5.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 2012.12.17 (1105</a:t>
            </a:r>
            <a:r>
              <a:rPr dirty="0" sz="3200" spc="3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770">
                <a:solidFill>
                  <a:srgbClr val="FFFFFF"/>
                </a:solidFill>
                <a:latin typeface="华文细黑"/>
                <a:cs typeface="华文细黑"/>
              </a:rPr>
              <a:t>元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/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760">
                <a:solidFill>
                  <a:srgbClr val="FFFFFF"/>
                </a:solidFill>
                <a:latin typeface="华文细黑"/>
                <a:cs typeface="华文细黑"/>
              </a:rPr>
              <a:t>本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)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390"/>
              </a:spcBef>
              <a:buSzPct val="85937"/>
              <a:buFont typeface="Wingdings"/>
              <a:buChar char=""/>
              <a:tabLst>
                <a:tab pos="387350" algn="l"/>
                <a:tab pos="5387975" algn="l"/>
              </a:tabLst>
            </a:pP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NOTE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：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原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版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封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面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比影印版	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COOL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609" y="292100"/>
            <a:ext cx="21932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教</a:t>
            </a:r>
            <a:r>
              <a:rPr dirty="0" spc="265"/>
              <a:t>学参考</a:t>
            </a:r>
            <a:r>
              <a:rPr dirty="0" spc="-5"/>
              <a:t>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浙江大学计算机学</a:t>
            </a:r>
            <a:r>
              <a:rPr dirty="0" spc="-5"/>
              <a:t>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0"/>
              <a:t>大学本科课</a:t>
            </a:r>
            <a:r>
              <a:rPr dirty="0" spc="80"/>
              <a:t>程</a:t>
            </a:r>
            <a:r>
              <a:rPr dirty="0" spc="75"/>
              <a:t>《</a:t>
            </a:r>
            <a:r>
              <a:rPr dirty="0" spc="70"/>
              <a:t>操作系统原</a:t>
            </a:r>
            <a:r>
              <a:rPr dirty="0" spc="80"/>
              <a:t>理</a:t>
            </a:r>
            <a:r>
              <a:rPr dirty="0" spc="75"/>
              <a:t>》</a:t>
            </a:r>
            <a:r>
              <a:rPr dirty="0" spc="-5"/>
              <a:t>，</a:t>
            </a:r>
            <a:r>
              <a:rPr dirty="0" spc="35"/>
              <a:t> </a:t>
            </a:r>
            <a:r>
              <a:rPr dirty="0" spc="-5">
                <a:latin typeface="Arial"/>
                <a:cs typeface="Arial"/>
              </a:rPr>
              <a:t>2013</a:t>
            </a:r>
            <a:r>
              <a:rPr dirty="0" spc="-55">
                <a:latin typeface="Arial"/>
                <a:cs typeface="Arial"/>
              </a:rPr>
              <a:t> </a:t>
            </a:r>
            <a:r>
              <a:rPr dirty="0" spc="-5"/>
              <a:t>年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2810" y="1137920"/>
            <a:ext cx="7189470" cy="503682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386715" indent="-361950">
              <a:lnSpc>
                <a:spcPct val="100000"/>
              </a:lnSpc>
              <a:spcBef>
                <a:spcPts val="1110"/>
              </a:spcBef>
              <a:buClr>
                <a:srgbClr val="FFFFFF"/>
              </a:buClr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学</a:t>
            </a:r>
            <a:r>
              <a:rPr dirty="0" sz="3200" spc="5">
                <a:solidFill>
                  <a:srgbClr val="CC3300"/>
                </a:solidFill>
                <a:latin typeface="华文细黑"/>
                <a:cs typeface="华文细黑"/>
              </a:rPr>
              <a:t>习</a:t>
            </a: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原</a:t>
            </a:r>
            <a:r>
              <a:rPr dirty="0" sz="3200" spc="10">
                <a:solidFill>
                  <a:srgbClr val="CC3300"/>
                </a:solidFill>
                <a:latin typeface="华文细黑"/>
                <a:cs typeface="华文细黑"/>
              </a:rPr>
              <a:t>理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2450" spc="-50" i="1">
                <a:solidFill>
                  <a:srgbClr val="CC3300"/>
                </a:solidFill>
                <a:latin typeface="华文细黑"/>
                <a:cs typeface="华文细黑"/>
              </a:rPr>
              <a:t>但是，找参考书的必要性不明显</a:t>
            </a:r>
            <a:endParaRPr sz="2450">
              <a:latin typeface="华文细黑"/>
              <a:cs typeface="华文细黑"/>
            </a:endParaRPr>
          </a:p>
          <a:p>
            <a:pPr marL="530860">
              <a:lnSpc>
                <a:spcPct val="100000"/>
              </a:lnSpc>
              <a:spcBef>
                <a:spcPts val="1010"/>
              </a:spcBef>
              <a:tabLst>
                <a:tab pos="1543685" algn="l"/>
                <a:tab pos="1969135" algn="l"/>
              </a:tabLst>
            </a:pP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《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读	3	遍教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材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》</a:t>
            </a:r>
            <a:endParaRPr sz="3200">
              <a:latin typeface="华文细黑"/>
              <a:cs typeface="华文细黑"/>
            </a:endParaRPr>
          </a:p>
          <a:p>
            <a:pPr marL="386715" indent="-361950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对</a:t>
            </a:r>
            <a:r>
              <a:rPr dirty="0" sz="3200" spc="5">
                <a:solidFill>
                  <a:srgbClr val="CC3300"/>
                </a:solidFill>
                <a:latin typeface="华文细黑"/>
                <a:cs typeface="华文细黑"/>
              </a:rPr>
              <a:t>付</a:t>
            </a: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考试</a:t>
            </a:r>
            <a:endParaRPr sz="3200">
              <a:latin typeface="华文细黑"/>
              <a:cs typeface="华文细黑"/>
            </a:endParaRPr>
          </a:p>
          <a:p>
            <a:pPr marL="368300" marR="17780" indent="-41910">
              <a:lnSpc>
                <a:spcPts val="3450"/>
              </a:lnSpc>
              <a:spcBef>
                <a:spcPts val="1450"/>
              </a:spcBef>
            </a:pP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全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体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任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课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老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师。操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作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系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学</a:t>
            </a:r>
            <a:r>
              <a:rPr dirty="0" sz="3200" spc="15">
                <a:solidFill>
                  <a:srgbClr val="FFFFFF"/>
                </a:solidFill>
                <a:latin typeface="华文细黑"/>
                <a:cs typeface="华文细黑"/>
              </a:rPr>
              <a:t>习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指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导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和 考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试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指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导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。浙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江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大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学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出版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社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 spc="-7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2004</a:t>
            </a:r>
            <a:r>
              <a:rPr dirty="0" sz="3200" spc="-8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年</a:t>
            </a:r>
            <a:endParaRPr sz="3200">
              <a:latin typeface="华文细黑"/>
              <a:cs typeface="华文细黑"/>
            </a:endParaRPr>
          </a:p>
          <a:p>
            <a:pPr marL="229870" marR="2387600" indent="-204470">
              <a:lnSpc>
                <a:spcPts val="4850"/>
              </a:lnSpc>
              <a:spcBef>
                <a:spcPts val="280"/>
              </a:spcBef>
              <a:buClr>
                <a:srgbClr val="FFFFFF"/>
              </a:buClr>
              <a:buSzPct val="85937"/>
              <a:buFont typeface="Wingdings"/>
              <a:buChar char=""/>
              <a:tabLst>
                <a:tab pos="387350" algn="l"/>
              </a:tabLst>
            </a:pP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熟</a:t>
            </a:r>
            <a:r>
              <a:rPr dirty="0" sz="3200" spc="780">
                <a:solidFill>
                  <a:srgbClr val="CC3300"/>
                </a:solidFill>
                <a:latin typeface="华文细黑"/>
                <a:cs typeface="华文细黑"/>
              </a:rPr>
              <a:t>悉</a:t>
            </a:r>
            <a:r>
              <a:rPr dirty="0" sz="3200" spc="-5">
                <a:solidFill>
                  <a:srgbClr val="CC3300"/>
                </a:solidFill>
                <a:latin typeface="华文细黑"/>
                <a:cs typeface="华文细黑"/>
              </a:rPr>
              <a:t>Linux</a:t>
            </a:r>
            <a:r>
              <a:rPr dirty="0" sz="3200" spc="-120">
                <a:solidFill>
                  <a:srgbClr val="CC3300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CC3300"/>
                </a:solidFill>
                <a:latin typeface="华文细黑"/>
                <a:cs typeface="华文细黑"/>
              </a:rPr>
              <a:t>环</a:t>
            </a:r>
            <a:r>
              <a:rPr dirty="0" sz="3200" spc="10">
                <a:solidFill>
                  <a:srgbClr val="CC3300"/>
                </a:solidFill>
                <a:latin typeface="华文细黑"/>
                <a:cs typeface="华文细黑"/>
              </a:rPr>
              <a:t>境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（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补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课） 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Sarwar,etc.Linux: The</a:t>
            </a:r>
            <a:endParaRPr sz="3200">
              <a:latin typeface="华文细黑"/>
              <a:cs typeface="华文细黑"/>
            </a:endParaRPr>
          </a:p>
          <a:p>
            <a:pPr marL="368300">
              <a:lnSpc>
                <a:spcPts val="2935"/>
              </a:lnSpc>
            </a:pP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Textbook</a:t>
            </a:r>
            <a:r>
              <a:rPr dirty="0" sz="3200" spc="-30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 spc="-5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华文细黑"/>
                <a:cs typeface="华文细黑"/>
              </a:rPr>
              <a:t>Linux</a:t>
            </a:r>
            <a:r>
              <a:rPr dirty="0" sz="3200" spc="-4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教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程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，清</a:t>
            </a:r>
            <a:r>
              <a:rPr dirty="0" sz="3200" spc="10">
                <a:solidFill>
                  <a:srgbClr val="FFFFFF"/>
                </a:solidFill>
                <a:latin typeface="华文细黑"/>
                <a:cs typeface="华文细黑"/>
              </a:rPr>
              <a:t>华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大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学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出</a:t>
            </a:r>
            <a:endParaRPr sz="3200">
              <a:latin typeface="华文细黑"/>
              <a:cs typeface="华文细黑"/>
            </a:endParaRPr>
          </a:p>
          <a:p>
            <a:pPr marL="368300">
              <a:lnSpc>
                <a:spcPts val="3645"/>
              </a:lnSpc>
            </a:pP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版</a:t>
            </a:r>
            <a:r>
              <a:rPr dirty="0" sz="3200" spc="5">
                <a:solidFill>
                  <a:srgbClr val="FFFFFF"/>
                </a:solidFill>
                <a:latin typeface="华文细黑"/>
                <a:cs typeface="华文细黑"/>
              </a:rPr>
              <a:t>社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。</a:t>
            </a:r>
            <a:r>
              <a:rPr dirty="0" sz="3200" spc="-3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2005</a:t>
            </a:r>
            <a:r>
              <a:rPr dirty="0" sz="3200" spc="-15">
                <a:solidFill>
                  <a:srgbClr val="FFFFFF"/>
                </a:solidFill>
                <a:latin typeface="华文细黑"/>
                <a:cs typeface="华文细黑"/>
              </a:rPr>
              <a:t> </a:t>
            </a:r>
            <a:r>
              <a:rPr dirty="0" sz="3200">
                <a:solidFill>
                  <a:srgbClr val="FFFFFF"/>
                </a:solidFill>
                <a:latin typeface="华文细黑"/>
                <a:cs typeface="华文细黑"/>
              </a:rPr>
              <a:t>年</a:t>
            </a:r>
            <a:endParaRPr sz="3200">
              <a:latin typeface="华文细黑"/>
              <a:cs typeface="华文细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Marilyn Turnamian</dc:creator>
  <dc:title>Module 4:  Processes</dc:title>
  <dcterms:created xsi:type="dcterms:W3CDTF">2019-11-06T06:30:51Z</dcterms:created>
  <dcterms:modified xsi:type="dcterms:W3CDTF">2019-11-06T06:30:51Z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2018-04-19T00:00:00Z</vt:filetime>
  </property>
</Properties>
</file>