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93300"/>
                </a:solidFill>
                <a:latin typeface="华文细黑"/>
                <a:cs typeface="华文细黑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93300"/>
                </a:solidFill>
                <a:latin typeface="华文细黑"/>
                <a:cs typeface="华文细黑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93300"/>
                </a:solidFill>
                <a:latin typeface="Arial"/>
                <a:cs typeface="Arial"/>
              </a:defRPr>
            </a:lvl1pPr>
          </a:lstStyle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华文细黑"/>
                <a:cs typeface="华文细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93300"/>
                </a:solidFill>
                <a:latin typeface="华文细黑"/>
                <a:cs typeface="华文细黑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93300"/>
                </a:solidFill>
                <a:latin typeface="华文细黑"/>
                <a:cs typeface="华文细黑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93300"/>
                </a:solidFill>
                <a:latin typeface="Arial"/>
                <a:cs typeface="Arial"/>
              </a:defRPr>
            </a:lvl1pPr>
          </a:lstStyle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华文细黑"/>
                <a:cs typeface="华文细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93300"/>
                </a:solidFill>
                <a:latin typeface="华文细黑"/>
                <a:cs typeface="华文细黑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93300"/>
                </a:solidFill>
                <a:latin typeface="华文细黑"/>
                <a:cs typeface="华文细黑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93300"/>
                </a:solidFill>
                <a:latin typeface="Arial"/>
                <a:cs typeface="Arial"/>
              </a:defRPr>
            </a:lvl1pPr>
          </a:lstStyle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华文细黑"/>
                <a:cs typeface="华文细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93300"/>
                </a:solidFill>
                <a:latin typeface="华文细黑"/>
                <a:cs typeface="华文细黑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93300"/>
                </a:solidFill>
                <a:latin typeface="华文细黑"/>
                <a:cs typeface="华文细黑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93300"/>
                </a:solidFill>
                <a:latin typeface="Arial"/>
                <a:cs typeface="Arial"/>
              </a:defRPr>
            </a:lvl1pPr>
          </a:lstStyle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93300"/>
                </a:solidFill>
                <a:latin typeface="华文细黑"/>
                <a:cs typeface="华文细黑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93300"/>
                </a:solidFill>
                <a:latin typeface="华文细黑"/>
                <a:cs typeface="华文细黑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93300"/>
                </a:solidFill>
                <a:latin typeface="Arial"/>
                <a:cs typeface="Arial"/>
              </a:defRPr>
            </a:lvl1pPr>
          </a:lstStyle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09545" y="353059"/>
            <a:ext cx="372490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华文细黑"/>
                <a:cs typeface="华文细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2810" y="1315720"/>
            <a:ext cx="7358379" cy="4325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7469" y="6638290"/>
            <a:ext cx="2550160" cy="200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993300"/>
                </a:solidFill>
                <a:latin typeface="华文细黑"/>
                <a:cs typeface="华文细黑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303009" y="6612890"/>
            <a:ext cx="1249045" cy="200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993300"/>
                </a:solidFill>
                <a:latin typeface="华文细黑"/>
                <a:cs typeface="华文细黑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80229" y="6659210"/>
            <a:ext cx="218439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993300"/>
                </a:solidFill>
                <a:latin typeface="Arial"/>
                <a:cs typeface="Arial"/>
              </a:defRPr>
            </a:lvl1pPr>
          </a:lstStyle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51200" y="2867151"/>
            <a:ext cx="406400" cy="56007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25"/>
              </a:spcBef>
            </a:pPr>
            <a:r>
              <a:rPr dirty="0" sz="3200" spc="-5" b="1">
                <a:solidFill>
                  <a:srgbClr val="993300"/>
                </a:solidFill>
                <a:latin typeface="华文细黑"/>
                <a:cs typeface="华文细黑"/>
              </a:rPr>
              <a:t>操</a:t>
            </a:r>
            <a:endParaRPr sz="3200">
              <a:latin typeface="华文细黑"/>
              <a:cs typeface="华文细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136650"/>
            <a:ext cx="9144000" cy="4452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00" y="1905000"/>
            <a:ext cx="3742690" cy="32473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3409" y="2217420"/>
            <a:ext cx="3016250" cy="1583690"/>
          </a:xfrm>
          <a:custGeom>
            <a:avLst/>
            <a:gdLst/>
            <a:ahLst/>
            <a:cxnLst/>
            <a:rect l="l" t="t" r="r" b="b"/>
            <a:pathLst>
              <a:path w="3016250" h="1583689">
                <a:moveTo>
                  <a:pt x="3016250" y="0"/>
                </a:moveTo>
                <a:lnTo>
                  <a:pt x="0" y="0"/>
                </a:lnTo>
                <a:lnTo>
                  <a:pt x="0" y="1583689"/>
                </a:lnTo>
                <a:lnTo>
                  <a:pt x="3016250" y="1583689"/>
                </a:lnTo>
                <a:lnTo>
                  <a:pt x="301625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4219" y="2448560"/>
            <a:ext cx="2952750" cy="1035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35960" y="2712720"/>
            <a:ext cx="5819140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32986" sz="4800" spc="104">
                <a:solidFill>
                  <a:srgbClr val="000000"/>
                </a:solidFill>
              </a:rPr>
              <a:t>操</a:t>
            </a:r>
            <a:r>
              <a:rPr dirty="0" baseline="35590" sz="4800" spc="-1282">
                <a:solidFill>
                  <a:srgbClr val="993300"/>
                </a:solidFill>
              </a:rPr>
              <a:t>作</a:t>
            </a:r>
            <a:r>
              <a:rPr dirty="0" sz="6600" spc="-5490">
                <a:solidFill>
                  <a:srgbClr val="000000"/>
                </a:solidFill>
                <a:latin typeface="等线"/>
                <a:cs typeface="等线"/>
              </a:rPr>
              <a:t>操</a:t>
            </a:r>
            <a:r>
              <a:rPr dirty="0" baseline="35590" sz="4800" spc="390">
                <a:solidFill>
                  <a:srgbClr val="993300"/>
                </a:solidFill>
              </a:rPr>
              <a:t>系</a:t>
            </a:r>
            <a:r>
              <a:rPr dirty="0" baseline="35590" sz="4800" spc="-1800">
                <a:solidFill>
                  <a:srgbClr val="993300"/>
                </a:solidFill>
              </a:rPr>
              <a:t>统</a:t>
            </a:r>
            <a:r>
              <a:rPr dirty="0" sz="6600" spc="-5145">
                <a:solidFill>
                  <a:srgbClr val="000000"/>
                </a:solidFill>
                <a:latin typeface="等线"/>
                <a:cs typeface="等线"/>
              </a:rPr>
              <a:t>作</a:t>
            </a:r>
            <a:r>
              <a:rPr dirty="0" baseline="35590" sz="4800" spc="390">
                <a:solidFill>
                  <a:srgbClr val="993300"/>
                </a:solidFill>
              </a:rPr>
              <a:t>结</a:t>
            </a:r>
            <a:r>
              <a:rPr dirty="0" baseline="35590" sz="4800" spc="-2279">
                <a:solidFill>
                  <a:srgbClr val="993300"/>
                </a:solidFill>
              </a:rPr>
              <a:t>构</a:t>
            </a:r>
            <a:r>
              <a:rPr dirty="0" sz="6600">
                <a:solidFill>
                  <a:srgbClr val="000000"/>
                </a:solidFill>
                <a:latin typeface="等线"/>
                <a:cs typeface="等线"/>
              </a:rPr>
              <a:t>系</a:t>
            </a:r>
            <a:r>
              <a:rPr dirty="0" sz="6600" spc="-15">
                <a:solidFill>
                  <a:srgbClr val="000000"/>
                </a:solidFill>
                <a:latin typeface="等线"/>
                <a:cs typeface="等线"/>
              </a:rPr>
              <a:t>统</a:t>
            </a:r>
            <a:r>
              <a:rPr dirty="0" sz="6600" spc="5">
                <a:solidFill>
                  <a:srgbClr val="000000"/>
                </a:solidFill>
                <a:latin typeface="等线"/>
                <a:cs typeface="等线"/>
              </a:rPr>
              <a:t>结</a:t>
            </a:r>
            <a:r>
              <a:rPr dirty="0" sz="6600">
                <a:solidFill>
                  <a:srgbClr val="000000"/>
                </a:solidFill>
                <a:latin typeface="等线"/>
                <a:cs typeface="等线"/>
              </a:rPr>
              <a:t>构</a:t>
            </a:r>
            <a:endParaRPr sz="66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3350" y="318770"/>
            <a:ext cx="43910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50"/>
              <a:t>操</a:t>
            </a:r>
            <a:r>
              <a:rPr dirty="0" sz="3200" spc="260"/>
              <a:t>作系统若干</a:t>
            </a:r>
            <a:r>
              <a:rPr dirty="0" sz="3200" spc="250"/>
              <a:t>操</a:t>
            </a:r>
            <a:r>
              <a:rPr dirty="0" sz="3200" spc="260"/>
              <a:t>作特</a:t>
            </a:r>
            <a:r>
              <a:rPr dirty="0" sz="3200" spc="-5"/>
              <a:t>征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92810" y="1137920"/>
            <a:ext cx="6918959" cy="4775200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386715" indent="-361950">
              <a:lnSpc>
                <a:spcPct val="100000"/>
              </a:lnSpc>
              <a:spcBef>
                <a:spcPts val="1110"/>
              </a:spcBef>
              <a:buSzPct val="85937"/>
              <a:buFont typeface="Wingdings"/>
              <a:buChar char=""/>
              <a:tabLst>
                <a:tab pos="3873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中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断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驱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动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的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硬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件操作</a:t>
            </a:r>
            <a:endParaRPr sz="3200">
              <a:latin typeface="华文细黑"/>
              <a:cs typeface="华文细黑"/>
            </a:endParaRPr>
          </a:p>
          <a:p>
            <a:pPr marL="368300" marR="17780" indent="-342900">
              <a:lnSpc>
                <a:spcPts val="3450"/>
              </a:lnSpc>
              <a:spcBef>
                <a:spcPts val="1450"/>
              </a:spcBef>
              <a:buSzPct val="85937"/>
              <a:buFont typeface="Wingdings"/>
              <a:buChar char=""/>
              <a:tabLst>
                <a:tab pos="3873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软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件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申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请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软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件操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作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错误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等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将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产生 异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常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或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陷入</a:t>
            </a:r>
            <a:endParaRPr sz="3200">
              <a:latin typeface="华文细黑"/>
              <a:cs typeface="华文细黑"/>
            </a:endParaRPr>
          </a:p>
          <a:p>
            <a:pPr marL="386715" indent="-361950">
              <a:lnSpc>
                <a:spcPct val="100000"/>
              </a:lnSpc>
              <a:spcBef>
                <a:spcPts val="960"/>
              </a:spcBef>
              <a:buSzPct val="85937"/>
              <a:buFont typeface="Wingdings"/>
              <a:buChar char=""/>
              <a:tabLst>
                <a:tab pos="3873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面临</a:t>
            </a:r>
            <a:endParaRPr sz="3200">
              <a:latin typeface="华文细黑"/>
              <a:cs typeface="华文细黑"/>
            </a:endParaRPr>
          </a:p>
          <a:p>
            <a:pPr marL="386715" indent="-361950">
              <a:lnSpc>
                <a:spcPct val="100000"/>
              </a:lnSpc>
              <a:spcBef>
                <a:spcPts val="1010"/>
              </a:spcBef>
              <a:buSzPct val="85937"/>
              <a:buFont typeface="Wingdings"/>
              <a:buChar char=""/>
              <a:tabLst>
                <a:tab pos="3873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“</a:t>
            </a:r>
            <a:r>
              <a:rPr dirty="0" sz="3200" spc="-3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无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限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循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环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”问题</a:t>
            </a:r>
            <a:endParaRPr sz="3200">
              <a:latin typeface="华文细黑"/>
              <a:cs typeface="华文细黑"/>
            </a:endParaRPr>
          </a:p>
          <a:p>
            <a:pPr marL="386715" indent="-361950">
              <a:lnSpc>
                <a:spcPct val="100000"/>
              </a:lnSpc>
              <a:spcBef>
                <a:spcPts val="1010"/>
              </a:spcBef>
              <a:buSzPct val="85937"/>
              <a:buFont typeface="Wingdings"/>
              <a:buChar char=""/>
              <a:tabLst>
                <a:tab pos="3873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进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程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干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扰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其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它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进程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问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题</a:t>
            </a:r>
            <a:endParaRPr sz="3200">
              <a:latin typeface="华文细黑"/>
              <a:cs typeface="华文细黑"/>
            </a:endParaRPr>
          </a:p>
          <a:p>
            <a:pPr marL="386715" indent="-361950">
              <a:lnSpc>
                <a:spcPct val="100000"/>
              </a:lnSpc>
              <a:spcBef>
                <a:spcPts val="1010"/>
              </a:spcBef>
              <a:buSzPct val="85937"/>
              <a:buFont typeface="Wingdings"/>
              <a:buChar char=""/>
              <a:tabLst>
                <a:tab pos="3873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进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程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干扰</a:t>
            </a:r>
            <a:r>
              <a:rPr dirty="0" sz="3200" spc="-3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z="32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问题</a:t>
            </a:r>
            <a:endParaRPr sz="3200">
              <a:latin typeface="华文细黑"/>
              <a:cs typeface="华文细黑"/>
            </a:endParaRPr>
          </a:p>
          <a:p>
            <a:pPr marL="386715" indent="-361950">
              <a:lnSpc>
                <a:spcPct val="100000"/>
              </a:lnSpc>
              <a:spcBef>
                <a:spcPts val="1010"/>
              </a:spcBef>
              <a:buSzPct val="85937"/>
              <a:buFont typeface="Wingdings"/>
              <a:buChar char=""/>
              <a:tabLst>
                <a:tab pos="3873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等等</a:t>
            </a:r>
            <a:endParaRPr sz="320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30" y="292100"/>
            <a:ext cx="65176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8155" algn="l"/>
              </a:tabLst>
            </a:pPr>
            <a:r>
              <a:rPr dirty="0" sz="3200" spc="260"/>
              <a:t>定时</a:t>
            </a:r>
            <a:r>
              <a:rPr dirty="0" sz="3200" spc="-5"/>
              <a:t>器</a:t>
            </a:r>
            <a:r>
              <a:rPr dirty="0" sz="3200" spc="235"/>
              <a:t> </a:t>
            </a:r>
            <a:r>
              <a:rPr dirty="0" sz="3200">
                <a:latin typeface="Arial"/>
                <a:cs typeface="Arial"/>
              </a:rPr>
              <a:t>(</a:t>
            </a:r>
            <a:r>
              <a:rPr dirty="0" sz="3200" spc="-10">
                <a:latin typeface="Arial"/>
                <a:cs typeface="Arial"/>
              </a:rPr>
              <a:t>T</a:t>
            </a:r>
            <a:r>
              <a:rPr dirty="0" sz="3200" spc="5">
                <a:latin typeface="Arial"/>
                <a:cs typeface="Arial"/>
              </a:rPr>
              <a:t>i</a:t>
            </a:r>
            <a:r>
              <a:rPr dirty="0" sz="3200">
                <a:latin typeface="Arial"/>
                <a:cs typeface="Arial"/>
              </a:rPr>
              <a:t>m</a:t>
            </a:r>
            <a:r>
              <a:rPr dirty="0" sz="3200" spc="-10">
                <a:latin typeface="Arial"/>
                <a:cs typeface="Arial"/>
              </a:rPr>
              <a:t>e</a:t>
            </a:r>
            <a:r>
              <a:rPr dirty="0" sz="3200">
                <a:latin typeface="Arial"/>
                <a:cs typeface="Arial"/>
              </a:rPr>
              <a:t>r)</a:t>
            </a:r>
            <a:r>
              <a:rPr dirty="0" sz="3200">
                <a:latin typeface="Arial"/>
                <a:cs typeface="Arial"/>
              </a:rPr>
              <a:t>	</a:t>
            </a:r>
            <a:r>
              <a:rPr dirty="0" sz="3200" spc="260"/>
              <a:t>用来</a:t>
            </a:r>
            <a:r>
              <a:rPr dirty="0" sz="3200" spc="250"/>
              <a:t>防</a:t>
            </a:r>
            <a:r>
              <a:rPr dirty="0" sz="3200" spc="260"/>
              <a:t>止无限循</a:t>
            </a:r>
            <a:r>
              <a:rPr dirty="0" sz="3200" spc="-5"/>
              <a:t>环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92810" y="1139190"/>
            <a:ext cx="6851015" cy="3171190"/>
          </a:xfrm>
          <a:prstGeom prst="rect">
            <a:avLst/>
          </a:prstGeom>
        </p:spPr>
        <p:txBody>
          <a:bodyPr wrap="square" lIns="0" tIns="189230" rIns="0" bIns="0" rtlCol="0" vert="horz">
            <a:spAutoFit/>
          </a:bodyPr>
          <a:lstStyle/>
          <a:p>
            <a:pPr marL="482600" indent="-457200">
              <a:lnSpc>
                <a:spcPct val="100000"/>
              </a:lnSpc>
              <a:spcBef>
                <a:spcPts val="1490"/>
              </a:spcBef>
              <a:buSzPct val="79687"/>
              <a:buFont typeface="Wingdings"/>
              <a:buChar char=""/>
              <a:tabLst>
                <a:tab pos="481965" algn="l"/>
                <a:tab pos="48260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设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置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定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时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中断</a:t>
            </a:r>
            <a:endParaRPr sz="3200">
              <a:latin typeface="华文细黑"/>
              <a:cs typeface="华文细黑"/>
            </a:endParaRPr>
          </a:p>
          <a:p>
            <a:pPr marL="482600" indent="-457200">
              <a:lnSpc>
                <a:spcPct val="100000"/>
              </a:lnSpc>
              <a:spcBef>
                <a:spcPts val="1390"/>
              </a:spcBef>
              <a:buSzPct val="79687"/>
              <a:buFont typeface="Wingdings"/>
              <a:buChar char=""/>
              <a:tabLst>
                <a:tab pos="481965" algn="l"/>
                <a:tab pos="482600" algn="l"/>
                <a:tab pos="5156835" algn="l"/>
                <a:tab pos="5592445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定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时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时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间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到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计数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器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做减	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1	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操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作</a:t>
            </a:r>
            <a:endParaRPr sz="3200">
              <a:latin typeface="华文细黑"/>
              <a:cs typeface="华文细黑"/>
            </a:endParaRPr>
          </a:p>
          <a:p>
            <a:pPr marL="482600" indent="-457200">
              <a:lnSpc>
                <a:spcPct val="100000"/>
              </a:lnSpc>
              <a:spcBef>
                <a:spcPts val="1400"/>
              </a:spcBef>
              <a:buSzPct val="79687"/>
              <a:buFont typeface="Wingdings"/>
              <a:buChar char=""/>
              <a:tabLst>
                <a:tab pos="481965" algn="l"/>
                <a:tab pos="482600" algn="l"/>
                <a:tab pos="2715895" algn="l"/>
                <a:tab pos="3151505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计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数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器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减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至	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触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发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一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次中断</a:t>
            </a:r>
            <a:endParaRPr sz="3200">
              <a:latin typeface="华文细黑"/>
              <a:cs typeface="华文细黑"/>
            </a:endParaRPr>
          </a:p>
          <a:p>
            <a:pPr marL="482600" marR="17780" indent="-457200">
              <a:lnSpc>
                <a:spcPct val="100000"/>
              </a:lnSpc>
              <a:spcBef>
                <a:spcPts val="1390"/>
              </a:spcBef>
              <a:buSzPct val="79687"/>
              <a:buFont typeface="Wingdings"/>
              <a:buChar char=""/>
              <a:tabLst>
                <a:tab pos="481965" algn="l"/>
                <a:tab pos="48260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这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种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机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制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用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来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重获</a:t>
            </a:r>
            <a:r>
              <a:rPr dirty="0" sz="3200" spc="-7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r>
              <a:rPr dirty="0" sz="32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控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制权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或 者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终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止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一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个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程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序</a:t>
            </a:r>
            <a:endParaRPr sz="320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3350" y="318770"/>
            <a:ext cx="43910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50"/>
              <a:t>操</a:t>
            </a:r>
            <a:r>
              <a:rPr dirty="0" sz="3200" spc="260"/>
              <a:t>作系统若干</a:t>
            </a:r>
            <a:r>
              <a:rPr dirty="0" sz="3200" spc="250"/>
              <a:t>操</a:t>
            </a:r>
            <a:r>
              <a:rPr dirty="0" sz="3200" spc="260"/>
              <a:t>作特</a:t>
            </a:r>
            <a:r>
              <a:rPr dirty="0" sz="3200" spc="-5"/>
              <a:t>征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92810" y="1266190"/>
            <a:ext cx="7199630" cy="4579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715" indent="-361950">
              <a:lnSpc>
                <a:spcPts val="3645"/>
              </a:lnSpc>
              <a:spcBef>
                <a:spcPts val="100"/>
              </a:spcBef>
              <a:buSzPct val="85937"/>
              <a:buFont typeface="Wingdings"/>
              <a:buChar char=""/>
              <a:tabLst>
                <a:tab pos="387350" algn="l"/>
              </a:tabLst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r>
              <a:rPr dirty="0" sz="32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提供</a:t>
            </a:r>
            <a:r>
              <a:rPr dirty="0" sz="3200" spc="-4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 spc="-5" b="1">
                <a:solidFill>
                  <a:srgbClr val="FF0000"/>
                </a:solidFill>
                <a:latin typeface="Arial"/>
                <a:cs typeface="Arial"/>
              </a:rPr>
              <a:t>Dual-mode</a:t>
            </a:r>
            <a:r>
              <a:rPr dirty="0" sz="3200" spc="-1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机制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实现</a:t>
            </a:r>
            <a:r>
              <a:rPr dirty="0" sz="3200" spc="-4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3200">
              <a:latin typeface="Arial"/>
              <a:cs typeface="Arial"/>
            </a:endParaRPr>
          </a:p>
          <a:p>
            <a:pPr marL="368300">
              <a:lnSpc>
                <a:spcPts val="3645"/>
              </a:lnSpc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自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我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保护</a:t>
            </a:r>
            <a:endParaRPr sz="3200">
              <a:latin typeface="华文细黑"/>
              <a:cs typeface="华文细黑"/>
            </a:endParaRPr>
          </a:p>
          <a:p>
            <a:pPr lvl="1" marL="768350" indent="-285750">
              <a:lnSpc>
                <a:spcPct val="100000"/>
              </a:lnSpc>
              <a:spcBef>
                <a:spcPts val="760"/>
              </a:spcBef>
              <a:buSzPct val="79166"/>
              <a:buFont typeface="Wingdings"/>
              <a:buChar char=""/>
              <a:tabLst>
                <a:tab pos="768350" algn="l"/>
              </a:tabLst>
            </a:pP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用户态</a:t>
            </a:r>
            <a:r>
              <a:rPr dirty="0" sz="2400" spc="-3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(User mode)</a:t>
            </a:r>
            <a:r>
              <a:rPr dirty="0" sz="24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和内核态</a:t>
            </a:r>
            <a:r>
              <a:rPr dirty="0" sz="2400" spc="-2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(kernel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mode)</a:t>
            </a:r>
            <a:endParaRPr sz="2400">
              <a:latin typeface="Arial"/>
              <a:cs typeface="Arial"/>
            </a:endParaRPr>
          </a:p>
          <a:p>
            <a:pPr lvl="1" marL="768350" marR="262255" indent="-285750">
              <a:lnSpc>
                <a:spcPts val="2590"/>
              </a:lnSpc>
              <a:spcBef>
                <a:spcPts val="1085"/>
              </a:spcBef>
              <a:buSzPct val="79166"/>
              <a:buFont typeface="Wingdings"/>
              <a:buChar char=""/>
              <a:tabLst>
                <a:tab pos="768350" algn="l"/>
                <a:tab pos="3270885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4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的</a:t>
            </a:r>
            <a:r>
              <a:rPr dirty="0" sz="2400" spc="-3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400" spc="10" b="1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	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或者类似手段，可以在内核 态和用户态之间切换</a:t>
            </a:r>
            <a:endParaRPr sz="2400">
              <a:latin typeface="华文细黑"/>
              <a:cs typeface="华文细黑"/>
            </a:endParaRPr>
          </a:p>
          <a:p>
            <a:pPr lvl="2" marL="1111250" indent="-228600">
              <a:lnSpc>
                <a:spcPct val="100000"/>
              </a:lnSpc>
              <a:spcBef>
                <a:spcPts val="725"/>
              </a:spcBef>
              <a:buSzPct val="70833"/>
              <a:buFont typeface="Wingdings"/>
              <a:buChar char=""/>
              <a:tabLst>
                <a:tab pos="1111250" algn="l"/>
              </a:tabLst>
            </a:pP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以此区分系统在执行用户代码还是内核代码</a:t>
            </a:r>
            <a:endParaRPr sz="2400">
              <a:latin typeface="华文细黑"/>
              <a:cs typeface="华文细黑"/>
            </a:endParaRPr>
          </a:p>
          <a:p>
            <a:pPr lvl="2" marL="1111250" marR="111125" indent="-228600">
              <a:lnSpc>
                <a:spcPts val="2590"/>
              </a:lnSpc>
              <a:spcBef>
                <a:spcPts val="1085"/>
              </a:spcBef>
              <a:buSzPct val="70833"/>
              <a:buFont typeface="Wingdings"/>
              <a:buChar char=""/>
              <a:tabLst>
                <a:tab pos="1111250" algn="l"/>
              </a:tabLst>
            </a:pP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有些</a:t>
            </a:r>
            <a:r>
              <a:rPr dirty="0" sz="2400" spc="-7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CPU</a:t>
            </a:r>
            <a:r>
              <a:rPr dirty="0" sz="24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带有特权指令，这些指令只能在内 核态执行</a:t>
            </a:r>
            <a:endParaRPr sz="2400">
              <a:latin typeface="华文细黑"/>
              <a:cs typeface="华文细黑"/>
            </a:endParaRPr>
          </a:p>
          <a:p>
            <a:pPr lvl="2" marL="1111250" indent="-228600">
              <a:lnSpc>
                <a:spcPts val="2735"/>
              </a:lnSpc>
              <a:spcBef>
                <a:spcPts val="725"/>
              </a:spcBef>
              <a:buSzPct val="70833"/>
              <a:buFont typeface="Wingdings"/>
              <a:buChar char=""/>
              <a:tabLst>
                <a:tab pos="1111250" algn="l"/>
              </a:tabLst>
            </a:pP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系统调用自动地从用户态切换至内核态，系</a:t>
            </a:r>
            <a:endParaRPr sz="2400">
              <a:latin typeface="华文细黑"/>
              <a:cs typeface="华文细黑"/>
            </a:endParaRPr>
          </a:p>
          <a:p>
            <a:pPr marL="1111250" marR="288925">
              <a:lnSpc>
                <a:spcPts val="2600"/>
              </a:lnSpc>
              <a:spcBef>
                <a:spcPts val="175"/>
              </a:spcBef>
            </a:pP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统调用返回指令自动地从内核态切换至用户 态</a:t>
            </a:r>
            <a:endParaRPr sz="240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120" y="292100"/>
            <a:ext cx="57118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50"/>
              <a:t>示</a:t>
            </a:r>
            <a:r>
              <a:rPr dirty="0" sz="3200" spc="265"/>
              <a:t>例：</a:t>
            </a:r>
            <a:r>
              <a:rPr dirty="0" sz="3200" spc="260"/>
              <a:t>从</a:t>
            </a:r>
            <a:r>
              <a:rPr dirty="0" sz="3200" spc="250"/>
              <a:t>用</a:t>
            </a:r>
            <a:r>
              <a:rPr dirty="0" sz="3200" spc="260"/>
              <a:t>户态切换</a:t>
            </a:r>
            <a:r>
              <a:rPr dirty="0" sz="3200" spc="250"/>
              <a:t>至</a:t>
            </a:r>
            <a:r>
              <a:rPr dirty="0" sz="3200" spc="260"/>
              <a:t>内核</a:t>
            </a:r>
            <a:r>
              <a:rPr dirty="0" sz="3200" spc="-5"/>
              <a:t>态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962660" y="1446530"/>
            <a:ext cx="7481570" cy="4471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9229" y="292100"/>
            <a:ext cx="395097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60"/>
              <a:t>操作</a:t>
            </a:r>
            <a:r>
              <a:rPr dirty="0" sz="3200" spc="250"/>
              <a:t>系</a:t>
            </a:r>
            <a:r>
              <a:rPr dirty="0" sz="3200" spc="260"/>
              <a:t>统的服务</a:t>
            </a:r>
            <a:r>
              <a:rPr dirty="0" sz="3200" spc="250"/>
              <a:t>类</a:t>
            </a:r>
            <a:r>
              <a:rPr dirty="0" sz="3200" spc="-5"/>
              <a:t>别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07390" y="1116330"/>
            <a:ext cx="8044180" cy="4953000"/>
          </a:xfrm>
          <a:prstGeom prst="rect">
            <a:avLst/>
          </a:prstGeom>
        </p:spPr>
        <p:txBody>
          <a:bodyPr wrap="square" lIns="0" tIns="167640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320"/>
              </a:spcBef>
              <a:buSzPct val="89285"/>
              <a:buFont typeface="Wingdings"/>
              <a:buChar char=""/>
              <a:tabLst>
                <a:tab pos="368300" algn="l"/>
              </a:tabLst>
            </a:pP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一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类服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务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直接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帮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助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用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户</a:t>
            </a:r>
            <a:endParaRPr sz="2800">
              <a:latin typeface="华文细黑"/>
              <a:cs typeface="华文细黑"/>
            </a:endParaRPr>
          </a:p>
          <a:p>
            <a:pPr lvl="1" marL="768350" indent="-285750">
              <a:lnSpc>
                <a:spcPct val="100000"/>
              </a:lnSpc>
              <a:spcBef>
                <a:spcPts val="1220"/>
              </a:spcBef>
              <a:buSzPct val="76785"/>
              <a:buFont typeface="Wingdings"/>
              <a:buChar char=""/>
              <a:tabLst>
                <a:tab pos="768350" algn="l"/>
                <a:tab pos="2361565" algn="l"/>
                <a:tab pos="3434715" algn="l"/>
              </a:tabLst>
            </a:pP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用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户界面	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(UI)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–	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常</a:t>
            </a:r>
            <a:r>
              <a:rPr dirty="0" sz="2800" spc="670">
                <a:solidFill>
                  <a:srgbClr val="FFFFFF"/>
                </a:solidFill>
                <a:latin typeface="华文细黑"/>
                <a:cs typeface="华文细黑"/>
              </a:rPr>
              <a:t>见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UI</a:t>
            </a:r>
            <a:r>
              <a:rPr dirty="0" sz="28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类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别含</a:t>
            </a:r>
            <a:endParaRPr sz="2800">
              <a:latin typeface="华文细黑"/>
              <a:cs typeface="华文细黑"/>
            </a:endParaRPr>
          </a:p>
          <a:p>
            <a:pPr lvl="1" marL="768350" indent="-285750">
              <a:lnSpc>
                <a:spcPct val="100000"/>
              </a:lnSpc>
              <a:spcBef>
                <a:spcPts val="1230"/>
              </a:spcBef>
              <a:buSzPct val="76785"/>
              <a:buFont typeface="Wingdings"/>
              <a:buChar char=""/>
              <a:tabLst>
                <a:tab pos="768350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Command-Line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(CLI)</a:t>
            </a:r>
            <a:endParaRPr sz="2800">
              <a:latin typeface="Arial"/>
              <a:cs typeface="Arial"/>
            </a:endParaRPr>
          </a:p>
          <a:p>
            <a:pPr lvl="1" marL="768350" indent="-285750">
              <a:lnSpc>
                <a:spcPct val="100000"/>
              </a:lnSpc>
              <a:spcBef>
                <a:spcPts val="1220"/>
              </a:spcBef>
              <a:buSzPct val="76785"/>
              <a:buFont typeface="Wingdings"/>
              <a:buChar char=""/>
              <a:tabLst>
                <a:tab pos="768350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Graphics User Interface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(GUI)</a:t>
            </a:r>
            <a:endParaRPr sz="2800">
              <a:latin typeface="Arial"/>
              <a:cs typeface="Arial"/>
            </a:endParaRPr>
          </a:p>
          <a:p>
            <a:pPr lvl="1" marL="942340" indent="-459740">
              <a:lnSpc>
                <a:spcPct val="100000"/>
              </a:lnSpc>
              <a:spcBef>
                <a:spcPts val="1220"/>
              </a:spcBef>
              <a:buSzPct val="76785"/>
              <a:buFont typeface="Wingdings"/>
              <a:buChar char=""/>
              <a:tabLst>
                <a:tab pos="941705" algn="l"/>
                <a:tab pos="942340" algn="l"/>
              </a:tabLst>
            </a:pP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批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处理</a:t>
            </a:r>
            <a:r>
              <a:rPr dirty="0" sz="2800" spc="-3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(Batch)</a:t>
            </a:r>
            <a:endParaRPr sz="2800">
              <a:latin typeface="Arial"/>
              <a:cs typeface="Arial"/>
            </a:endParaRPr>
          </a:p>
          <a:p>
            <a:pPr lvl="1" marL="768350" marR="17780" indent="-285750">
              <a:lnSpc>
                <a:spcPct val="100000"/>
              </a:lnSpc>
              <a:spcBef>
                <a:spcPts val="1230"/>
              </a:spcBef>
              <a:buSzPct val="76785"/>
              <a:buFont typeface="Wingdings"/>
              <a:buChar char=""/>
              <a:tabLst>
                <a:tab pos="768350" algn="l"/>
              </a:tabLst>
            </a:pP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程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序执行</a:t>
            </a:r>
            <a:r>
              <a:rPr dirty="0" sz="2800" spc="-4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–</a:t>
            </a:r>
            <a:r>
              <a:rPr dirty="0" sz="2800" spc="-4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800" spc="670">
                <a:solidFill>
                  <a:srgbClr val="FFFFFF"/>
                </a:solidFill>
                <a:latin typeface="华文细黑"/>
                <a:cs typeface="华文细黑"/>
              </a:rPr>
              <a:t>使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z="28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能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够装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入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程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序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到内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存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执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行 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驻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留内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存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的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程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序，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结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束程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序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的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执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行，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以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及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出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错 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时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的异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常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处理</a:t>
            </a:r>
            <a:endParaRPr sz="2800">
              <a:latin typeface="华文细黑"/>
              <a:cs typeface="华文细黑"/>
            </a:endParaRPr>
          </a:p>
          <a:p>
            <a:pPr lvl="1" marL="768350" indent="-285750">
              <a:lnSpc>
                <a:spcPct val="100000"/>
              </a:lnSpc>
              <a:spcBef>
                <a:spcPts val="1220"/>
              </a:spcBef>
              <a:buSzPct val="76785"/>
              <a:buFont typeface="Wingdings"/>
              <a:buChar char=""/>
              <a:tabLst>
                <a:tab pos="768350" algn="l"/>
                <a:tab pos="1424305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I/O	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操作</a:t>
            </a:r>
            <a:endParaRPr sz="280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850" y="292100"/>
            <a:ext cx="499237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60"/>
              <a:t>操</a:t>
            </a:r>
            <a:r>
              <a:rPr dirty="0" sz="3200" spc="250"/>
              <a:t>作</a:t>
            </a:r>
            <a:r>
              <a:rPr dirty="0" sz="3200" spc="260"/>
              <a:t>系统的服</a:t>
            </a:r>
            <a:r>
              <a:rPr dirty="0" sz="3200" spc="250"/>
              <a:t>务</a:t>
            </a:r>
            <a:r>
              <a:rPr dirty="0" sz="3200" spc="260"/>
              <a:t>类</a:t>
            </a:r>
            <a:r>
              <a:rPr dirty="0" sz="3200" spc="-5"/>
              <a:t>别</a:t>
            </a:r>
            <a:r>
              <a:rPr dirty="0" sz="3200" spc="240"/>
              <a:t> </a:t>
            </a:r>
            <a:r>
              <a:rPr dirty="0" sz="3200">
                <a:latin typeface="Arial"/>
                <a:cs typeface="Arial"/>
              </a:rPr>
              <a:t>(</a:t>
            </a:r>
            <a:r>
              <a:rPr dirty="0" sz="3200" spc="-150">
                <a:latin typeface="Arial"/>
                <a:cs typeface="Arial"/>
              </a:rPr>
              <a:t> </a:t>
            </a:r>
            <a:r>
              <a:rPr dirty="0" sz="3200" spc="-5"/>
              <a:t>续</a:t>
            </a:r>
            <a:r>
              <a:rPr dirty="0" sz="3200" spc="200"/>
              <a:t> </a:t>
            </a:r>
            <a:r>
              <a:rPr dirty="0" sz="320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25120" y="1115060"/>
            <a:ext cx="8333740" cy="5262880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367030" indent="-341630">
              <a:lnSpc>
                <a:spcPct val="100000"/>
              </a:lnSpc>
              <a:spcBef>
                <a:spcPts val="990"/>
              </a:spcBef>
              <a:buClr>
                <a:srgbClr val="FFFFFF"/>
              </a:buClr>
              <a:buSzPct val="89285"/>
              <a:buFont typeface="Wingdings"/>
              <a:buChar char=""/>
              <a:tabLst>
                <a:tab pos="367030" algn="l"/>
              </a:tabLst>
            </a:pPr>
            <a:r>
              <a:rPr dirty="0" sz="2800">
                <a:solidFill>
                  <a:srgbClr val="FF0000"/>
                </a:solidFill>
                <a:latin typeface="华文细黑"/>
                <a:cs typeface="华文细黑"/>
              </a:rPr>
              <a:t>一类</a:t>
            </a:r>
            <a:r>
              <a:rPr dirty="0" sz="2800" spc="-15">
                <a:solidFill>
                  <a:srgbClr val="FF0000"/>
                </a:solidFill>
                <a:latin typeface="华文细黑"/>
                <a:cs typeface="华文细黑"/>
              </a:rPr>
              <a:t>服</a:t>
            </a:r>
            <a:r>
              <a:rPr dirty="0" sz="2800">
                <a:solidFill>
                  <a:srgbClr val="FF0000"/>
                </a:solidFill>
                <a:latin typeface="华文细黑"/>
                <a:cs typeface="华文细黑"/>
              </a:rPr>
              <a:t>务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直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接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帮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助用户</a:t>
            </a:r>
            <a:endParaRPr sz="2800">
              <a:latin typeface="华文细黑"/>
              <a:cs typeface="华文细黑"/>
            </a:endParaRPr>
          </a:p>
          <a:p>
            <a:pPr lvl="1" marL="767080" indent="-284480">
              <a:lnSpc>
                <a:spcPct val="100000"/>
              </a:lnSpc>
              <a:spcBef>
                <a:spcPts val="890"/>
              </a:spcBef>
              <a:buClr>
                <a:srgbClr val="FFFFFF"/>
              </a:buClr>
              <a:buSzPct val="76785"/>
              <a:buFont typeface="Wingdings"/>
              <a:buChar char=""/>
              <a:tabLst>
                <a:tab pos="767080" algn="l"/>
              </a:tabLst>
            </a:pPr>
            <a:r>
              <a:rPr dirty="0" sz="2800">
                <a:solidFill>
                  <a:srgbClr val="FF0000"/>
                </a:solidFill>
                <a:latin typeface="华文细黑"/>
                <a:cs typeface="华文细黑"/>
              </a:rPr>
              <a:t>文件</a:t>
            </a:r>
            <a:r>
              <a:rPr dirty="0" sz="2800" spc="-15">
                <a:solidFill>
                  <a:srgbClr val="FF0000"/>
                </a:solidFill>
                <a:latin typeface="华文细黑"/>
                <a:cs typeface="华文细黑"/>
              </a:rPr>
              <a:t>系</a:t>
            </a:r>
            <a:r>
              <a:rPr dirty="0" sz="2800">
                <a:solidFill>
                  <a:srgbClr val="FF0000"/>
                </a:solidFill>
                <a:latin typeface="华文细黑"/>
                <a:cs typeface="华文细黑"/>
              </a:rPr>
              <a:t>统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相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关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操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作</a:t>
            </a:r>
            <a:endParaRPr sz="2800">
              <a:latin typeface="华文细黑"/>
              <a:cs typeface="华文细黑"/>
            </a:endParaRPr>
          </a:p>
          <a:p>
            <a:pPr lvl="1" marL="767080" indent="-284480">
              <a:lnSpc>
                <a:spcPct val="100000"/>
              </a:lnSpc>
              <a:spcBef>
                <a:spcPts val="880"/>
              </a:spcBef>
              <a:buSzPct val="76785"/>
              <a:buFont typeface="Wingdings"/>
              <a:buChar char=""/>
              <a:tabLst>
                <a:tab pos="767080" algn="l"/>
              </a:tabLst>
            </a:pP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进程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间</a:t>
            </a:r>
            <a:r>
              <a:rPr dirty="0" sz="2800">
                <a:solidFill>
                  <a:srgbClr val="FF0000"/>
                </a:solidFill>
                <a:latin typeface="华文细黑"/>
                <a:cs typeface="华文细黑"/>
              </a:rPr>
              <a:t>通信</a:t>
            </a:r>
            <a:endParaRPr sz="2800">
              <a:latin typeface="华文细黑"/>
              <a:cs typeface="华文细黑"/>
            </a:endParaRPr>
          </a:p>
          <a:p>
            <a:pPr lvl="2" marL="965835" indent="-264160">
              <a:lnSpc>
                <a:spcPct val="100000"/>
              </a:lnSpc>
              <a:spcBef>
                <a:spcPts val="890"/>
              </a:spcBef>
              <a:buSzPct val="71428"/>
              <a:buFont typeface="Wingdings"/>
              <a:buChar char=""/>
              <a:tabLst>
                <a:tab pos="966469" algn="l"/>
              </a:tabLst>
            </a:pP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通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过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共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享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内存实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现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通信</a:t>
            </a:r>
            <a:endParaRPr sz="2800">
              <a:latin typeface="华文细黑"/>
              <a:cs typeface="华文细黑"/>
            </a:endParaRPr>
          </a:p>
          <a:p>
            <a:pPr lvl="2" marL="965835" indent="-264160">
              <a:lnSpc>
                <a:spcPct val="100000"/>
              </a:lnSpc>
              <a:spcBef>
                <a:spcPts val="890"/>
              </a:spcBef>
              <a:buSzPct val="71428"/>
              <a:buFont typeface="Wingdings"/>
              <a:buChar char=""/>
              <a:tabLst>
                <a:tab pos="966469" algn="l"/>
              </a:tabLst>
            </a:pP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通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过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消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息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传递实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现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通信</a:t>
            </a:r>
            <a:endParaRPr sz="2800">
              <a:latin typeface="华文细黑"/>
              <a:cs typeface="华文细黑"/>
            </a:endParaRPr>
          </a:p>
          <a:p>
            <a:pPr lvl="1" marL="767080" indent="-284480">
              <a:lnSpc>
                <a:spcPct val="100000"/>
              </a:lnSpc>
              <a:spcBef>
                <a:spcPts val="880"/>
              </a:spcBef>
              <a:buClr>
                <a:srgbClr val="FFFFFF"/>
              </a:buClr>
              <a:buSzPct val="76785"/>
              <a:buFont typeface="Wingdings"/>
              <a:buChar char=""/>
              <a:tabLst>
                <a:tab pos="767080" algn="l"/>
                <a:tab pos="2804795" algn="l"/>
              </a:tabLst>
            </a:pPr>
            <a:r>
              <a:rPr dirty="0" sz="2800">
                <a:solidFill>
                  <a:srgbClr val="FF0000"/>
                </a:solidFill>
                <a:latin typeface="华文细黑"/>
                <a:cs typeface="华文细黑"/>
              </a:rPr>
              <a:t>出错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检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测 –	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z="28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必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须随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时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应对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系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统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出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错</a:t>
            </a:r>
            <a:endParaRPr sz="2800">
              <a:latin typeface="华文细黑"/>
              <a:cs typeface="华文细黑"/>
            </a:endParaRPr>
          </a:p>
          <a:p>
            <a:pPr lvl="2" marL="930910" marR="17780" indent="-228600">
              <a:lnSpc>
                <a:spcPts val="3020"/>
              </a:lnSpc>
              <a:spcBef>
                <a:spcPts val="1270"/>
              </a:spcBef>
              <a:buSzPct val="71428"/>
              <a:buFont typeface="Wingdings"/>
              <a:buChar char=""/>
              <a:tabLst>
                <a:tab pos="966469" algn="l"/>
                <a:tab pos="7952105" algn="l"/>
              </a:tabLst>
            </a:pP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出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错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可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能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由硬件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引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起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如</a:t>
            </a:r>
            <a:r>
              <a:rPr dirty="0" sz="2800" spc="-3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800" spc="-2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8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、内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存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、</a:t>
            </a:r>
            <a:r>
              <a:rPr dirty="0" sz="2800" spc="-3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/O	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设 备</a:t>
            </a:r>
            <a:endParaRPr sz="2800">
              <a:latin typeface="华文细黑"/>
              <a:cs typeface="华文细黑"/>
            </a:endParaRPr>
          </a:p>
          <a:p>
            <a:pPr lvl="2" marL="965835" indent="-264160">
              <a:lnSpc>
                <a:spcPct val="100000"/>
              </a:lnSpc>
              <a:spcBef>
                <a:spcPts val="850"/>
              </a:spcBef>
              <a:buSzPct val="71428"/>
              <a:buFont typeface="Wingdings"/>
              <a:buChar char=""/>
              <a:tabLst>
                <a:tab pos="966469" algn="l"/>
              </a:tabLst>
            </a:pP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对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于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各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种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出错，</a:t>
            </a:r>
            <a:r>
              <a:rPr dirty="0" sz="2800" spc="-4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z="28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必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须有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合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适的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处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理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程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序</a:t>
            </a:r>
            <a:endParaRPr sz="2800">
              <a:latin typeface="华文细黑"/>
              <a:cs typeface="华文细黑"/>
            </a:endParaRPr>
          </a:p>
          <a:p>
            <a:pPr lvl="2" marL="965835" indent="-264160">
              <a:lnSpc>
                <a:spcPct val="100000"/>
              </a:lnSpc>
              <a:spcBef>
                <a:spcPts val="880"/>
              </a:spcBef>
              <a:buSzPct val="71428"/>
              <a:buFont typeface="Wingdings"/>
              <a:buChar char=""/>
              <a:tabLst>
                <a:tab pos="966469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z="28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应该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提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供调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试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、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查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错工具</a:t>
            </a:r>
            <a:endParaRPr sz="280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850" y="292100"/>
            <a:ext cx="499237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60"/>
              <a:t>操</a:t>
            </a:r>
            <a:r>
              <a:rPr dirty="0" sz="3200" spc="250"/>
              <a:t>作</a:t>
            </a:r>
            <a:r>
              <a:rPr dirty="0" sz="3200" spc="260"/>
              <a:t>系统的服</a:t>
            </a:r>
            <a:r>
              <a:rPr dirty="0" sz="3200" spc="250"/>
              <a:t>务</a:t>
            </a:r>
            <a:r>
              <a:rPr dirty="0" sz="3200" spc="260"/>
              <a:t>类</a:t>
            </a:r>
            <a:r>
              <a:rPr dirty="0" sz="3200" spc="-5"/>
              <a:t>别</a:t>
            </a:r>
            <a:r>
              <a:rPr dirty="0" sz="3200" spc="240"/>
              <a:t> </a:t>
            </a:r>
            <a:r>
              <a:rPr dirty="0" sz="3200">
                <a:latin typeface="Arial"/>
                <a:cs typeface="Arial"/>
              </a:rPr>
              <a:t>(</a:t>
            </a:r>
            <a:r>
              <a:rPr dirty="0" sz="3200" spc="-150">
                <a:latin typeface="Arial"/>
                <a:cs typeface="Arial"/>
              </a:rPr>
              <a:t> </a:t>
            </a:r>
            <a:r>
              <a:rPr dirty="0" sz="3200" spc="-5"/>
              <a:t>续</a:t>
            </a:r>
            <a:r>
              <a:rPr dirty="0" sz="3200" spc="200"/>
              <a:t> </a:t>
            </a:r>
            <a:r>
              <a:rPr dirty="0" sz="320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90880" y="1196340"/>
            <a:ext cx="7501890" cy="4028440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990"/>
              </a:spcBef>
              <a:buClr>
                <a:srgbClr val="FFFFFF"/>
              </a:buClr>
              <a:buSzPct val="89285"/>
              <a:buFont typeface="Wingdings"/>
              <a:buChar char=""/>
              <a:tabLst>
                <a:tab pos="368300" algn="l"/>
              </a:tabLst>
            </a:pPr>
            <a:r>
              <a:rPr dirty="0" sz="2800">
                <a:solidFill>
                  <a:srgbClr val="FF0000"/>
                </a:solidFill>
                <a:latin typeface="华文细黑"/>
                <a:cs typeface="华文细黑"/>
              </a:rPr>
              <a:t>另一</a:t>
            </a:r>
            <a:r>
              <a:rPr dirty="0" sz="2800" spc="-15">
                <a:solidFill>
                  <a:srgbClr val="FF0000"/>
                </a:solidFill>
                <a:latin typeface="华文细黑"/>
                <a:cs typeface="华文细黑"/>
              </a:rPr>
              <a:t>类</a:t>
            </a:r>
            <a:r>
              <a:rPr dirty="0" sz="2800">
                <a:solidFill>
                  <a:srgbClr val="FF0000"/>
                </a:solidFill>
                <a:latin typeface="华文细黑"/>
                <a:cs typeface="华文细黑"/>
              </a:rPr>
              <a:t>服</a:t>
            </a:r>
            <a:r>
              <a:rPr dirty="0" sz="2800" spc="-10">
                <a:solidFill>
                  <a:srgbClr val="FF0000"/>
                </a:solidFill>
                <a:latin typeface="华文细黑"/>
                <a:cs typeface="华文细黑"/>
              </a:rPr>
              <a:t>务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确保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系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统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共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享资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源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的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高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效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运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作</a:t>
            </a:r>
            <a:endParaRPr sz="2800">
              <a:latin typeface="华文细黑"/>
              <a:cs typeface="华文细黑"/>
            </a:endParaRPr>
          </a:p>
          <a:p>
            <a:pPr lvl="1" marL="768350" indent="-285750">
              <a:lnSpc>
                <a:spcPct val="100000"/>
              </a:lnSpc>
              <a:spcBef>
                <a:spcPts val="890"/>
              </a:spcBef>
              <a:buSzPct val="76785"/>
              <a:buFont typeface="Wingdings"/>
              <a:buChar char=""/>
              <a:tabLst>
                <a:tab pos="768350" algn="l"/>
              </a:tabLst>
            </a:pPr>
            <a:r>
              <a:rPr dirty="0" sz="2800" spc="220" b="1">
                <a:solidFill>
                  <a:srgbClr val="FFFFFF"/>
                </a:solidFill>
                <a:latin typeface="华文细黑"/>
                <a:cs typeface="华文细黑"/>
              </a:rPr>
              <a:t>资</a:t>
            </a:r>
            <a:r>
              <a:rPr dirty="0" sz="2800" spc="210" b="1">
                <a:solidFill>
                  <a:srgbClr val="FFFFFF"/>
                </a:solidFill>
                <a:latin typeface="华文细黑"/>
                <a:cs typeface="华文细黑"/>
              </a:rPr>
              <a:t>源</a:t>
            </a:r>
            <a:r>
              <a:rPr dirty="0" sz="2800" spc="215" b="1">
                <a:solidFill>
                  <a:srgbClr val="FFFFFF"/>
                </a:solidFill>
                <a:latin typeface="华文细黑"/>
                <a:cs typeface="华文细黑"/>
              </a:rPr>
              <a:t>分</a:t>
            </a:r>
            <a:r>
              <a:rPr dirty="0" sz="2800" spc="-5" b="1">
                <a:solidFill>
                  <a:srgbClr val="FFFFFF"/>
                </a:solidFill>
                <a:latin typeface="华文细黑"/>
                <a:cs typeface="华文细黑"/>
              </a:rPr>
              <a:t>配</a:t>
            </a:r>
            <a:endParaRPr sz="2800">
              <a:latin typeface="华文细黑"/>
              <a:cs typeface="华文细黑"/>
            </a:endParaRPr>
          </a:p>
          <a:p>
            <a:pPr lvl="1" marL="768350" indent="-285750">
              <a:lnSpc>
                <a:spcPts val="3190"/>
              </a:lnSpc>
              <a:spcBef>
                <a:spcPts val="880"/>
              </a:spcBef>
              <a:buSzPct val="76785"/>
              <a:buFont typeface="Wingdings"/>
              <a:buChar char=""/>
              <a:tabLst>
                <a:tab pos="768350" algn="l"/>
                <a:tab pos="1652905" algn="l"/>
              </a:tabLst>
            </a:pPr>
            <a:r>
              <a:rPr dirty="0" sz="2800" spc="220" b="1">
                <a:solidFill>
                  <a:srgbClr val="FFFFFF"/>
                </a:solidFill>
                <a:latin typeface="华文细黑"/>
                <a:cs typeface="华文细黑"/>
              </a:rPr>
              <a:t>记</a:t>
            </a:r>
            <a:r>
              <a:rPr dirty="0" sz="2800" spc="-5" b="1">
                <a:solidFill>
                  <a:srgbClr val="FFFFFF"/>
                </a:solidFill>
                <a:latin typeface="华文细黑"/>
                <a:cs typeface="华文细黑"/>
              </a:rPr>
              <a:t>账	–</a:t>
            </a:r>
            <a:r>
              <a:rPr dirty="0" sz="2800" spc="155" b="1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跟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踪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记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录哪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些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用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户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使用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了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多少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资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源</a:t>
            </a:r>
            <a:endParaRPr sz="2800">
              <a:latin typeface="华文细黑"/>
              <a:cs typeface="华文细黑"/>
            </a:endParaRPr>
          </a:p>
          <a:p>
            <a:pPr marL="768350">
              <a:lnSpc>
                <a:spcPts val="3190"/>
              </a:lnSpc>
            </a:pP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使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用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了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哪些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资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源</a:t>
            </a:r>
            <a:endParaRPr sz="2800">
              <a:latin typeface="华文细黑"/>
              <a:cs typeface="华文细黑"/>
            </a:endParaRPr>
          </a:p>
          <a:p>
            <a:pPr lvl="1" marL="768350" indent="-285750">
              <a:lnSpc>
                <a:spcPct val="100000"/>
              </a:lnSpc>
              <a:spcBef>
                <a:spcPts val="890"/>
              </a:spcBef>
              <a:buSzPct val="76785"/>
              <a:buFont typeface="Wingdings"/>
              <a:buChar char=""/>
              <a:tabLst>
                <a:tab pos="768350" algn="l"/>
              </a:tabLst>
            </a:pPr>
            <a:r>
              <a:rPr dirty="0" sz="2800" spc="220" b="1">
                <a:solidFill>
                  <a:srgbClr val="FFFFFF"/>
                </a:solidFill>
                <a:latin typeface="华文细黑"/>
                <a:cs typeface="华文细黑"/>
              </a:rPr>
              <a:t>保</a:t>
            </a:r>
            <a:r>
              <a:rPr dirty="0" sz="2800" spc="210" b="1">
                <a:solidFill>
                  <a:srgbClr val="FFFFFF"/>
                </a:solidFill>
                <a:latin typeface="华文细黑"/>
                <a:cs typeface="华文细黑"/>
              </a:rPr>
              <a:t>护</a:t>
            </a:r>
            <a:r>
              <a:rPr dirty="0" sz="2800" spc="215" b="1">
                <a:solidFill>
                  <a:srgbClr val="FFFFFF"/>
                </a:solidFill>
                <a:latin typeface="华文细黑"/>
                <a:cs typeface="华文细黑"/>
              </a:rPr>
              <a:t>和</a:t>
            </a:r>
            <a:r>
              <a:rPr dirty="0" sz="2800" spc="220" b="1">
                <a:solidFill>
                  <a:srgbClr val="FFFFFF"/>
                </a:solidFill>
                <a:latin typeface="华文细黑"/>
                <a:cs typeface="华文细黑"/>
              </a:rPr>
              <a:t>安</a:t>
            </a:r>
            <a:r>
              <a:rPr dirty="0" sz="2800" spc="-5" b="1">
                <a:solidFill>
                  <a:srgbClr val="FFFFFF"/>
                </a:solidFill>
                <a:latin typeface="华文细黑"/>
                <a:cs typeface="华文细黑"/>
              </a:rPr>
              <a:t>全</a:t>
            </a:r>
            <a:endParaRPr sz="2800">
              <a:latin typeface="华文细黑"/>
              <a:cs typeface="华文细黑"/>
            </a:endParaRPr>
          </a:p>
          <a:p>
            <a:pPr lvl="2" marL="1146810" indent="-264160">
              <a:lnSpc>
                <a:spcPct val="100000"/>
              </a:lnSpc>
              <a:spcBef>
                <a:spcPts val="890"/>
              </a:spcBef>
              <a:buSzPct val="71428"/>
              <a:buFont typeface="Wingdings"/>
              <a:buChar char=""/>
              <a:tabLst>
                <a:tab pos="1146810" algn="l"/>
                <a:tab pos="2031364" algn="l"/>
                <a:tab pos="2591435" algn="l"/>
              </a:tabLst>
            </a:pPr>
            <a:r>
              <a:rPr dirty="0" sz="2800" spc="210" b="1">
                <a:solidFill>
                  <a:srgbClr val="FFFFFF"/>
                </a:solidFill>
                <a:latin typeface="华文细黑"/>
                <a:cs typeface="华文细黑"/>
              </a:rPr>
              <a:t>保</a:t>
            </a:r>
            <a:r>
              <a:rPr dirty="0" sz="2800" spc="-5" b="1">
                <a:solidFill>
                  <a:srgbClr val="FFFFFF"/>
                </a:solidFill>
                <a:latin typeface="华文细黑"/>
                <a:cs typeface="华文细黑"/>
              </a:rPr>
              <a:t>护	–	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确保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对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资源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的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访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问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都是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受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控的</a:t>
            </a:r>
            <a:endParaRPr sz="2800">
              <a:latin typeface="华文细黑"/>
              <a:cs typeface="华文细黑"/>
            </a:endParaRPr>
          </a:p>
          <a:p>
            <a:pPr lvl="2" marL="1111250" marR="17780" indent="-228600">
              <a:lnSpc>
                <a:spcPts val="3020"/>
              </a:lnSpc>
              <a:spcBef>
                <a:spcPts val="1260"/>
              </a:spcBef>
              <a:buSzPct val="71428"/>
              <a:buFont typeface="Wingdings"/>
              <a:buChar char=""/>
              <a:tabLst>
                <a:tab pos="1146810" algn="l"/>
                <a:tab pos="2031364" algn="l"/>
              </a:tabLst>
            </a:pPr>
            <a:r>
              <a:rPr dirty="0" sz="2800" spc="210" b="1">
                <a:solidFill>
                  <a:srgbClr val="FFFFFF"/>
                </a:solidFill>
                <a:latin typeface="华文细黑"/>
                <a:cs typeface="华文细黑"/>
              </a:rPr>
              <a:t>安</a:t>
            </a:r>
            <a:r>
              <a:rPr dirty="0" sz="2800" spc="-5" b="1">
                <a:solidFill>
                  <a:srgbClr val="FFFFFF"/>
                </a:solidFill>
                <a:latin typeface="华文细黑"/>
                <a:cs typeface="华文细黑"/>
              </a:rPr>
              <a:t>全	–</a:t>
            </a:r>
            <a:r>
              <a:rPr dirty="0" sz="2800" spc="120" b="1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外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来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访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问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都需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通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过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身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份认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证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，不 允许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非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法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访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问</a:t>
            </a:r>
            <a:endParaRPr sz="280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0110" y="292100"/>
            <a:ext cx="5829300" cy="376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61820">
              <a:lnSpc>
                <a:spcPct val="100000"/>
              </a:lnSpc>
              <a:spcBef>
                <a:spcPts val="100"/>
              </a:spcBef>
            </a:pPr>
            <a:r>
              <a:rPr dirty="0" sz="3200" spc="260" b="1">
                <a:solidFill>
                  <a:srgbClr val="FFFFFF"/>
                </a:solidFill>
                <a:latin typeface="华文细黑"/>
                <a:cs typeface="华文细黑"/>
              </a:rPr>
              <a:t>操作</a:t>
            </a:r>
            <a:r>
              <a:rPr dirty="0" sz="3200" spc="250" b="1">
                <a:solidFill>
                  <a:srgbClr val="FFFFFF"/>
                </a:solidFill>
                <a:latin typeface="华文细黑"/>
                <a:cs typeface="华文细黑"/>
              </a:rPr>
              <a:t>系</a:t>
            </a:r>
            <a:r>
              <a:rPr dirty="0" sz="3200" spc="260" b="1">
                <a:solidFill>
                  <a:srgbClr val="FFFFFF"/>
                </a:solidFill>
                <a:latin typeface="华文细黑"/>
                <a:cs typeface="华文细黑"/>
              </a:rPr>
              <a:t>统的服</a:t>
            </a:r>
            <a:r>
              <a:rPr dirty="0" sz="3200" spc="290" b="1">
                <a:solidFill>
                  <a:srgbClr val="FFFFFF"/>
                </a:solidFill>
                <a:latin typeface="华文细黑"/>
                <a:cs typeface="华文细黑"/>
              </a:rPr>
              <a:t>务</a:t>
            </a:r>
            <a:r>
              <a:rPr dirty="0" sz="3200" spc="254" b="1">
                <a:solidFill>
                  <a:srgbClr val="FFFFFF"/>
                </a:solidFill>
                <a:latin typeface="华文细黑"/>
                <a:cs typeface="华文细黑"/>
              </a:rPr>
              <a:t>功</a:t>
            </a:r>
            <a:r>
              <a:rPr dirty="0" sz="3200" spc="-5" b="1">
                <a:solidFill>
                  <a:srgbClr val="FFFFFF"/>
                </a:solidFill>
                <a:latin typeface="华文细黑"/>
                <a:cs typeface="华文细黑"/>
              </a:rPr>
              <a:t>能</a:t>
            </a:r>
            <a:endParaRPr sz="3200">
              <a:latin typeface="华文细黑"/>
              <a:cs typeface="华文细黑"/>
            </a:endParaRPr>
          </a:p>
          <a:p>
            <a:pPr marL="399415" indent="-361950">
              <a:lnSpc>
                <a:spcPct val="100000"/>
              </a:lnSpc>
              <a:spcBef>
                <a:spcPts val="2370"/>
              </a:spcBef>
              <a:buSzPct val="85937"/>
              <a:buFont typeface="Wingdings"/>
              <a:buChar char=""/>
              <a:tabLst>
                <a:tab pos="4000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进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程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管理</a:t>
            </a:r>
            <a:endParaRPr sz="3200">
              <a:latin typeface="华文细黑"/>
              <a:cs typeface="华文细黑"/>
            </a:endParaRPr>
          </a:p>
          <a:p>
            <a:pPr marL="399415" indent="-361950">
              <a:lnSpc>
                <a:spcPct val="100000"/>
              </a:lnSpc>
              <a:spcBef>
                <a:spcPts val="1010"/>
              </a:spcBef>
              <a:buSzPct val="85937"/>
              <a:buFont typeface="Wingdings"/>
              <a:buChar char=""/>
              <a:tabLst>
                <a:tab pos="4000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内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存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管理</a:t>
            </a:r>
            <a:endParaRPr sz="3200">
              <a:latin typeface="华文细黑"/>
              <a:cs typeface="华文细黑"/>
            </a:endParaRPr>
          </a:p>
          <a:p>
            <a:pPr marL="399415" indent="-361950">
              <a:lnSpc>
                <a:spcPct val="100000"/>
              </a:lnSpc>
              <a:spcBef>
                <a:spcPts val="1010"/>
              </a:spcBef>
              <a:buSzPct val="85937"/>
              <a:buFont typeface="Wingdings"/>
              <a:buChar char=""/>
              <a:tabLst>
                <a:tab pos="4000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存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储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设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备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管理</a:t>
            </a:r>
            <a:endParaRPr sz="3200">
              <a:latin typeface="华文细黑"/>
              <a:cs typeface="华文细黑"/>
            </a:endParaRPr>
          </a:p>
          <a:p>
            <a:pPr marL="399415" indent="-361950">
              <a:lnSpc>
                <a:spcPct val="100000"/>
              </a:lnSpc>
              <a:spcBef>
                <a:spcPts val="1010"/>
              </a:spcBef>
              <a:buSzPct val="85937"/>
              <a:buFont typeface="Wingdings"/>
              <a:buChar char=""/>
              <a:tabLst>
                <a:tab pos="4000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大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容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量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存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储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器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管理</a:t>
            </a:r>
            <a:endParaRPr sz="3200">
              <a:latin typeface="华文细黑"/>
              <a:cs typeface="华文细黑"/>
            </a:endParaRPr>
          </a:p>
          <a:p>
            <a:pPr marL="399415" indent="-361950">
              <a:lnSpc>
                <a:spcPct val="100000"/>
              </a:lnSpc>
              <a:spcBef>
                <a:spcPts val="1010"/>
              </a:spcBef>
              <a:buSzPct val="85937"/>
              <a:buFont typeface="Wingdings"/>
              <a:buChar char=""/>
              <a:tabLst>
                <a:tab pos="400050" algn="l"/>
                <a:tab pos="1151255" algn="l"/>
              </a:tabLst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I/O	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子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系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统管理</a:t>
            </a:r>
            <a:endParaRPr sz="3200">
              <a:latin typeface="华文细黑"/>
              <a:cs typeface="华文细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29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9829" y="292100"/>
            <a:ext cx="454850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60"/>
              <a:t>操作</a:t>
            </a:r>
            <a:r>
              <a:rPr dirty="0" sz="3200" spc="250"/>
              <a:t>系</a:t>
            </a:r>
            <a:r>
              <a:rPr dirty="0" sz="3200" spc="260"/>
              <a:t>统用户界</a:t>
            </a:r>
            <a:r>
              <a:rPr dirty="0" sz="3200" spc="-5"/>
              <a:t>面</a:t>
            </a:r>
            <a:r>
              <a:rPr dirty="0" sz="3200" spc="210"/>
              <a:t> </a:t>
            </a:r>
            <a:r>
              <a:rPr dirty="0" sz="3200">
                <a:latin typeface="Arial"/>
                <a:cs typeface="Arial"/>
              </a:rPr>
              <a:t>-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CLI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92810" y="1233170"/>
            <a:ext cx="7241540" cy="4146550"/>
          </a:xfrm>
          <a:prstGeom prst="rect">
            <a:avLst/>
          </a:prstGeom>
        </p:spPr>
        <p:txBody>
          <a:bodyPr wrap="square" lIns="0" tIns="189230" rIns="0" bIns="0" rtlCol="0" vert="horz">
            <a:spAutoFit/>
          </a:bodyPr>
          <a:lstStyle/>
          <a:p>
            <a:pPr marL="399415" indent="-361950">
              <a:lnSpc>
                <a:spcPct val="100000"/>
              </a:lnSpc>
              <a:spcBef>
                <a:spcPts val="1490"/>
              </a:spcBef>
              <a:buSzPct val="85937"/>
              <a:buFont typeface="Wingdings"/>
              <a:buChar char=""/>
              <a:tabLst>
                <a:tab pos="4000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命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令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行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解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释</a:t>
            </a:r>
            <a:r>
              <a:rPr dirty="0" sz="3200" spc="-7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(CLI)</a:t>
            </a:r>
            <a:r>
              <a:rPr dirty="0" sz="32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直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接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解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释执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行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命令项</a:t>
            </a:r>
            <a:endParaRPr sz="3200">
              <a:latin typeface="华文细黑"/>
              <a:cs typeface="华文细黑"/>
            </a:endParaRPr>
          </a:p>
          <a:p>
            <a:pPr lvl="1" marL="671830" marR="62230" indent="-278130">
              <a:lnSpc>
                <a:spcPct val="100000"/>
              </a:lnSpc>
              <a:spcBef>
                <a:spcPts val="1390"/>
              </a:spcBef>
              <a:buSzPct val="71875"/>
              <a:buFont typeface="Wingdings"/>
              <a:buChar char=""/>
              <a:tabLst>
                <a:tab pos="695325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可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以</a:t>
            </a:r>
            <a:r>
              <a:rPr dirty="0" sz="3200" spc="770">
                <a:solidFill>
                  <a:srgbClr val="FFFFFF"/>
                </a:solidFill>
                <a:latin typeface="华文细黑"/>
                <a:cs typeface="华文细黑"/>
              </a:rPr>
              <a:t>在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z="32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内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核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实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现</a:t>
            </a:r>
            <a:r>
              <a:rPr dirty="0" sz="3200" spc="15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可以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由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系统程 序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实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现</a:t>
            </a:r>
            <a:endParaRPr sz="3200">
              <a:latin typeface="华文细黑"/>
              <a:cs typeface="华文细黑"/>
            </a:endParaRPr>
          </a:p>
          <a:p>
            <a:pPr lvl="1" marL="694690" indent="-301625">
              <a:lnSpc>
                <a:spcPts val="3835"/>
              </a:lnSpc>
              <a:spcBef>
                <a:spcPts val="1400"/>
              </a:spcBef>
              <a:buSzPct val="71875"/>
              <a:buFont typeface="Wingdings"/>
              <a:buChar char=""/>
              <a:tabLst>
                <a:tab pos="695325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可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以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有多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个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版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本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供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用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户选择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–</a:t>
            </a:r>
            <a:endParaRPr sz="3200">
              <a:latin typeface="华文细黑"/>
              <a:cs typeface="华文细黑"/>
            </a:endParaRPr>
          </a:p>
          <a:p>
            <a:pPr marL="671830">
              <a:lnSpc>
                <a:spcPts val="3835"/>
              </a:lnSpc>
            </a:pPr>
            <a:r>
              <a:rPr dirty="0" sz="3200" b="1">
                <a:solidFill>
                  <a:srgbClr val="FF0000"/>
                </a:solidFill>
                <a:latin typeface="Arial"/>
                <a:cs typeface="Arial"/>
              </a:rPr>
              <a:t>shells</a:t>
            </a:r>
            <a:endParaRPr sz="3200">
              <a:latin typeface="Arial"/>
              <a:cs typeface="Arial"/>
            </a:endParaRPr>
          </a:p>
          <a:p>
            <a:pPr lvl="1" marL="694690" indent="-301625">
              <a:lnSpc>
                <a:spcPct val="100000"/>
              </a:lnSpc>
              <a:spcBef>
                <a:spcPts val="1400"/>
              </a:spcBef>
              <a:buSzPct val="71875"/>
              <a:buFont typeface="Wingdings"/>
              <a:buChar char=""/>
              <a:tabLst>
                <a:tab pos="695325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基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本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流程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：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逐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条取得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用户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的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命令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逐</a:t>
            </a:r>
            <a:endParaRPr sz="3200">
              <a:latin typeface="华文细黑"/>
              <a:cs typeface="华文细黑"/>
            </a:endParaRPr>
          </a:p>
          <a:p>
            <a:pPr marL="671830">
              <a:lnSpc>
                <a:spcPct val="100000"/>
              </a:lnSpc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条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执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行</a:t>
            </a:r>
            <a:endParaRPr sz="320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5539" y="292100"/>
            <a:ext cx="461708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50"/>
              <a:t>操</a:t>
            </a:r>
            <a:r>
              <a:rPr dirty="0" sz="3200" spc="260"/>
              <a:t>作系统用户</a:t>
            </a:r>
            <a:r>
              <a:rPr dirty="0" sz="3200" spc="250"/>
              <a:t>界</a:t>
            </a:r>
            <a:r>
              <a:rPr dirty="0" sz="3200" spc="-5"/>
              <a:t>面</a:t>
            </a:r>
            <a:r>
              <a:rPr dirty="0" sz="3200" spc="210"/>
              <a:t> </a:t>
            </a:r>
            <a:r>
              <a:rPr dirty="0" sz="3200">
                <a:latin typeface="Arial"/>
                <a:cs typeface="Arial"/>
              </a:rPr>
              <a:t>-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GUI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21640" y="1182370"/>
            <a:ext cx="7793990" cy="5114290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150"/>
              </a:spcBef>
              <a:buSzPct val="89583"/>
              <a:buFont typeface="Wingdings"/>
              <a:buChar char=""/>
              <a:tabLst>
                <a:tab pos="381000" algn="l"/>
              </a:tabLst>
            </a:pP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用户友善的桌面计算机系统操作界面</a:t>
            </a:r>
            <a:endParaRPr sz="2400">
              <a:latin typeface="华文细黑"/>
              <a:cs typeface="华文细黑"/>
            </a:endParaRPr>
          </a:p>
          <a:p>
            <a:pPr lvl="1" marL="781050" indent="-387350">
              <a:lnSpc>
                <a:spcPct val="100000"/>
              </a:lnSpc>
              <a:spcBef>
                <a:spcPts val="1050"/>
              </a:spcBef>
              <a:buSzPct val="79166"/>
              <a:buFont typeface="Wingdings"/>
              <a:buChar char=""/>
              <a:tabLst>
                <a:tab pos="780415" algn="l"/>
                <a:tab pos="781050" algn="l"/>
              </a:tabLst>
            </a:pP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硬件：鼠标、键盘、显示器</a:t>
            </a:r>
            <a:endParaRPr sz="2400">
              <a:latin typeface="华文细黑"/>
              <a:cs typeface="华文细黑"/>
            </a:endParaRPr>
          </a:p>
          <a:p>
            <a:pPr lvl="1" marL="781050" indent="-387350">
              <a:lnSpc>
                <a:spcPct val="100000"/>
              </a:lnSpc>
              <a:spcBef>
                <a:spcPts val="1050"/>
              </a:spcBef>
              <a:buSzPct val="79166"/>
              <a:buFont typeface="Wingdings"/>
              <a:buChar char=""/>
              <a:tabLst>
                <a:tab pos="780415" algn="l"/>
                <a:tab pos="781050" algn="l"/>
                <a:tab pos="2925445" algn="l"/>
              </a:tabLst>
            </a:pP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以图标</a:t>
            </a:r>
            <a:r>
              <a:rPr dirty="0" sz="2400" spc="-2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Icons)	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表示文件、程序等对象</a:t>
            </a:r>
            <a:endParaRPr sz="2400">
              <a:latin typeface="华文细黑"/>
              <a:cs typeface="华文细黑"/>
            </a:endParaRPr>
          </a:p>
          <a:p>
            <a:pPr lvl="1" marL="781050" indent="-387350">
              <a:lnSpc>
                <a:spcPct val="100000"/>
              </a:lnSpc>
              <a:spcBef>
                <a:spcPts val="1040"/>
              </a:spcBef>
              <a:buSzPct val="79166"/>
              <a:buFont typeface="Wingdings"/>
              <a:buChar char=""/>
              <a:tabLst>
                <a:tab pos="780415" algn="l"/>
                <a:tab pos="781050" algn="l"/>
              </a:tabLst>
            </a:pPr>
            <a:r>
              <a:rPr dirty="0" sz="2400" spc="570">
                <a:solidFill>
                  <a:srgbClr val="FFFFFF"/>
                </a:solidFill>
                <a:latin typeface="华文细黑"/>
                <a:cs typeface="华文细黑"/>
              </a:rPr>
              <a:t>由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Xerox PARC</a:t>
            </a:r>
            <a:r>
              <a:rPr dirty="0" sz="2400" spc="-1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发明</a:t>
            </a:r>
            <a:endParaRPr sz="2400">
              <a:latin typeface="华文细黑"/>
              <a:cs typeface="华文细黑"/>
            </a:endParaRPr>
          </a:p>
          <a:p>
            <a:pPr marL="381000" indent="-342900">
              <a:lnSpc>
                <a:spcPct val="100000"/>
              </a:lnSpc>
              <a:spcBef>
                <a:spcPts val="1050"/>
              </a:spcBef>
              <a:buSzPct val="89583"/>
              <a:buFont typeface="Wingdings"/>
              <a:buChar char=""/>
              <a:tabLst>
                <a:tab pos="381000" algn="l"/>
              </a:tabLst>
            </a:pP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通常，操作系统既有</a:t>
            </a:r>
            <a:r>
              <a:rPr dirty="0" sz="2400" spc="-3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CLI</a:t>
            </a:r>
            <a:r>
              <a:rPr dirty="0" sz="24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，又</a:t>
            </a:r>
            <a:r>
              <a:rPr dirty="0" sz="2400" spc="570">
                <a:solidFill>
                  <a:srgbClr val="FFFFFF"/>
                </a:solidFill>
                <a:latin typeface="华文细黑"/>
                <a:cs typeface="华文细黑"/>
              </a:rPr>
              <a:t>有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GUI</a:t>
            </a:r>
            <a:endParaRPr sz="2400">
              <a:latin typeface="Arial"/>
              <a:cs typeface="Arial"/>
            </a:endParaRPr>
          </a:p>
          <a:p>
            <a:pPr lvl="1" marL="781050" indent="-387350">
              <a:lnSpc>
                <a:spcPct val="100000"/>
              </a:lnSpc>
              <a:spcBef>
                <a:spcPts val="1050"/>
              </a:spcBef>
              <a:buSzPct val="79166"/>
              <a:buFont typeface="Wingdings"/>
              <a:buChar char=""/>
              <a:tabLst>
                <a:tab pos="780415" algn="l"/>
                <a:tab pos="78105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Microsoft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dirty="0" sz="24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570">
                <a:solidFill>
                  <a:srgbClr val="FFFFFF"/>
                </a:solidFill>
                <a:latin typeface="华文细黑"/>
                <a:cs typeface="华文细黑"/>
              </a:rPr>
              <a:t>以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GUI</a:t>
            </a:r>
            <a:r>
              <a:rPr dirty="0" sz="24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为主，也支持</a:t>
            </a:r>
            <a:r>
              <a:rPr dirty="0" sz="2400" spc="-3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CLI</a:t>
            </a:r>
            <a:r>
              <a:rPr dirty="0" sz="24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（就</a:t>
            </a:r>
            <a:endParaRPr sz="2400">
              <a:latin typeface="华文细黑"/>
              <a:cs typeface="华文细黑"/>
            </a:endParaRPr>
          </a:p>
          <a:p>
            <a:pPr marL="78105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是“</a:t>
            </a:r>
            <a:r>
              <a:rPr dirty="0" sz="2400" spc="-2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command”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shell</a:t>
            </a:r>
            <a:r>
              <a:rPr dirty="0" sz="24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）</a:t>
            </a:r>
            <a:endParaRPr sz="2400">
              <a:latin typeface="华文细黑"/>
              <a:cs typeface="华文细黑"/>
            </a:endParaRPr>
          </a:p>
          <a:p>
            <a:pPr lvl="1" marL="781050" marR="30480" indent="-387350">
              <a:lnSpc>
                <a:spcPct val="100000"/>
              </a:lnSpc>
              <a:spcBef>
                <a:spcPts val="1050"/>
              </a:spcBef>
              <a:buSzPct val="79166"/>
              <a:buFont typeface="Wingdings"/>
              <a:buChar char=""/>
              <a:tabLst>
                <a:tab pos="780415" algn="l"/>
                <a:tab pos="78105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Apple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Mac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24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以“</a:t>
            </a:r>
            <a:r>
              <a:rPr dirty="0" sz="2400" spc="-2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Aqua”</a:t>
            </a:r>
            <a:r>
              <a:rPr dirty="0" sz="24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作为</a:t>
            </a:r>
            <a:r>
              <a:rPr dirty="0" sz="2400" spc="-4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GUI</a:t>
            </a:r>
            <a:r>
              <a:rPr dirty="0" sz="24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，以</a:t>
            </a:r>
            <a:r>
              <a:rPr dirty="0" sz="2400" spc="-4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r>
              <a:rPr dirty="0" sz="24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的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shell</a:t>
            </a:r>
            <a:r>
              <a:rPr dirty="0" sz="24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作为</a:t>
            </a:r>
            <a:r>
              <a:rPr dirty="0" sz="2400" spc="-3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CLI</a:t>
            </a:r>
            <a:endParaRPr sz="2400">
              <a:latin typeface="Arial"/>
              <a:cs typeface="Arial"/>
            </a:endParaRPr>
          </a:p>
          <a:p>
            <a:pPr lvl="1" marL="781050" marR="1805305" indent="-387350">
              <a:lnSpc>
                <a:spcPct val="100000"/>
              </a:lnSpc>
              <a:spcBef>
                <a:spcPts val="1050"/>
              </a:spcBef>
              <a:buSzPct val="79166"/>
              <a:buFont typeface="Wingdings"/>
              <a:buChar char=""/>
              <a:tabLst>
                <a:tab pos="780415" algn="l"/>
                <a:tab pos="78105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Solaris</a:t>
            </a:r>
            <a:r>
              <a:rPr dirty="0" sz="24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570">
                <a:solidFill>
                  <a:srgbClr val="FFFFFF"/>
                </a:solidFill>
                <a:latin typeface="华文细黑"/>
                <a:cs typeface="华文细黑"/>
              </a:rPr>
              <a:t>以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CLI</a:t>
            </a:r>
            <a:r>
              <a:rPr dirty="0" sz="24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为主，也支持</a:t>
            </a:r>
            <a:r>
              <a:rPr dirty="0" sz="2400" spc="-5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GUI</a:t>
            </a:r>
            <a:r>
              <a:rPr dirty="0" sz="2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(Java 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Desktop</a:t>
            </a:r>
            <a:r>
              <a:rPr dirty="0" sz="24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、</a:t>
            </a:r>
            <a:r>
              <a:rPr dirty="0" sz="2400" spc="-3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KDE</a:t>
            </a:r>
            <a:r>
              <a:rPr dirty="0" sz="24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580">
                <a:solidFill>
                  <a:srgbClr val="FFFFFF"/>
                </a:solidFill>
                <a:latin typeface="华文细黑"/>
                <a:cs typeface="华文细黑"/>
              </a:rPr>
              <a:t>等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9379" y="292100"/>
            <a:ext cx="159067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60"/>
              <a:t>俯</a:t>
            </a:r>
            <a:r>
              <a:rPr dirty="0" sz="3200" spc="-5"/>
              <a:t>视</a:t>
            </a:r>
            <a:r>
              <a:rPr dirty="0" sz="3200" spc="140"/>
              <a:t> </a:t>
            </a:r>
            <a:r>
              <a:rPr dirty="0" sz="3200">
                <a:latin typeface="Arial"/>
                <a:cs typeface="Arial"/>
              </a:rPr>
              <a:t>OS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14520" y="6659210"/>
            <a:ext cx="14859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 b="1">
                <a:solidFill>
                  <a:srgbClr val="993300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0110" y="1160780"/>
            <a:ext cx="3970020" cy="5264150"/>
          </a:xfrm>
          <a:prstGeom prst="rect">
            <a:avLst/>
          </a:prstGeom>
        </p:spPr>
        <p:txBody>
          <a:bodyPr wrap="square" lIns="0" tIns="16764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320"/>
              </a:spcBef>
              <a:buSzPct val="89285"/>
              <a:buFont typeface="Wingdings"/>
              <a:buChar char=""/>
              <a:tabLst>
                <a:tab pos="381000" algn="l"/>
              </a:tabLst>
            </a:pP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操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作系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统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做什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么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的</a:t>
            </a:r>
            <a:r>
              <a:rPr dirty="0" sz="2800" spc="-4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？</a:t>
            </a:r>
            <a:endParaRPr sz="2800">
              <a:latin typeface="华文细黑"/>
              <a:cs typeface="华文细黑"/>
            </a:endParaRPr>
          </a:p>
          <a:p>
            <a:pPr marL="381000" indent="-342900">
              <a:lnSpc>
                <a:spcPct val="100000"/>
              </a:lnSpc>
              <a:spcBef>
                <a:spcPts val="1220"/>
              </a:spcBef>
              <a:buSzPct val="89285"/>
              <a:buFont typeface="Wingdings"/>
              <a:buChar char=""/>
              <a:tabLst>
                <a:tab pos="381000" algn="l"/>
              </a:tabLst>
            </a:pP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硬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件系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统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的组成</a:t>
            </a:r>
            <a:endParaRPr sz="2800">
              <a:latin typeface="华文细黑"/>
              <a:cs typeface="华文细黑"/>
            </a:endParaRPr>
          </a:p>
          <a:p>
            <a:pPr marL="381000" indent="-342900">
              <a:lnSpc>
                <a:spcPct val="100000"/>
              </a:lnSpc>
              <a:spcBef>
                <a:spcPts val="1230"/>
              </a:spcBef>
              <a:buSzPct val="89285"/>
              <a:buFont typeface="Wingdings"/>
              <a:buChar char=""/>
              <a:tabLst>
                <a:tab pos="381000" algn="l"/>
              </a:tabLst>
            </a:pP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计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算机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系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统的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体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系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结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构</a:t>
            </a:r>
            <a:endParaRPr sz="2800">
              <a:latin typeface="华文细黑"/>
              <a:cs typeface="华文细黑"/>
            </a:endParaRPr>
          </a:p>
          <a:p>
            <a:pPr marL="381000" indent="-342900">
              <a:lnSpc>
                <a:spcPct val="100000"/>
              </a:lnSpc>
              <a:spcBef>
                <a:spcPts val="1220"/>
              </a:spcBef>
              <a:buSzPct val="89285"/>
              <a:buFont typeface="Wingdings"/>
              <a:buChar char=""/>
              <a:tabLst>
                <a:tab pos="381000" algn="l"/>
              </a:tabLst>
            </a:pP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现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代操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作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系统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的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特征</a:t>
            </a:r>
            <a:endParaRPr sz="2800">
              <a:latin typeface="华文细黑"/>
              <a:cs typeface="华文细黑"/>
            </a:endParaRPr>
          </a:p>
          <a:p>
            <a:pPr marL="381000" indent="-342900">
              <a:lnSpc>
                <a:spcPct val="100000"/>
              </a:lnSpc>
              <a:spcBef>
                <a:spcPts val="1220"/>
              </a:spcBef>
              <a:buSzPct val="89285"/>
              <a:buFont typeface="Wingdings"/>
              <a:buChar char=""/>
              <a:tabLst>
                <a:tab pos="381000" algn="l"/>
              </a:tabLst>
            </a:pP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操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作系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统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的服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务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类别</a:t>
            </a:r>
            <a:endParaRPr sz="2800">
              <a:latin typeface="华文细黑"/>
              <a:cs typeface="华文细黑"/>
            </a:endParaRPr>
          </a:p>
          <a:p>
            <a:pPr marL="381000" indent="-342900">
              <a:lnSpc>
                <a:spcPct val="100000"/>
              </a:lnSpc>
              <a:spcBef>
                <a:spcPts val="1230"/>
              </a:spcBef>
              <a:buSzPct val="89285"/>
              <a:buFont typeface="Wingdings"/>
              <a:buChar char=""/>
              <a:tabLst>
                <a:tab pos="381000" algn="l"/>
              </a:tabLst>
            </a:pP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操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作系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统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用户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界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面</a:t>
            </a:r>
            <a:endParaRPr sz="2800">
              <a:latin typeface="华文细黑"/>
              <a:cs typeface="华文细黑"/>
            </a:endParaRPr>
          </a:p>
          <a:p>
            <a:pPr marL="381000" indent="-342900">
              <a:lnSpc>
                <a:spcPct val="100000"/>
              </a:lnSpc>
              <a:spcBef>
                <a:spcPts val="1220"/>
              </a:spcBef>
              <a:buSzPct val="89285"/>
              <a:buFont typeface="Wingdings"/>
              <a:buChar char=""/>
              <a:tabLst>
                <a:tab pos="381000" algn="l"/>
              </a:tabLst>
            </a:pP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系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统调用</a:t>
            </a:r>
            <a:endParaRPr sz="2800">
              <a:latin typeface="华文细黑"/>
              <a:cs typeface="华文细黑"/>
            </a:endParaRPr>
          </a:p>
          <a:p>
            <a:pPr marL="381000" indent="-342900">
              <a:lnSpc>
                <a:spcPct val="100000"/>
              </a:lnSpc>
              <a:spcBef>
                <a:spcPts val="1230"/>
              </a:spcBef>
              <a:buSzPct val="89285"/>
              <a:buFont typeface="Wingdings"/>
              <a:buChar char=""/>
              <a:tabLst>
                <a:tab pos="381000" algn="l"/>
              </a:tabLst>
            </a:pP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系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统程序</a:t>
            </a:r>
            <a:endParaRPr sz="2800">
              <a:latin typeface="华文细黑"/>
              <a:cs typeface="华文细黑"/>
            </a:endParaRPr>
          </a:p>
          <a:p>
            <a:pPr marL="381000" indent="-342900">
              <a:lnSpc>
                <a:spcPct val="100000"/>
              </a:lnSpc>
              <a:spcBef>
                <a:spcPts val="1220"/>
              </a:spcBef>
              <a:buSzPct val="89285"/>
              <a:buFont typeface="Wingdings"/>
              <a:buChar char=""/>
              <a:tabLst>
                <a:tab pos="381000" algn="l"/>
              </a:tabLst>
            </a:pP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操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作系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统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结构</a:t>
            </a:r>
            <a:endParaRPr sz="280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1450" y="292100"/>
            <a:ext cx="6560184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68725" algn="l"/>
              </a:tabLst>
            </a:pPr>
            <a:r>
              <a:rPr dirty="0" sz="3200" spc="260"/>
              <a:t>操作系</a:t>
            </a:r>
            <a:r>
              <a:rPr dirty="0" sz="3200" spc="275"/>
              <a:t>统</a:t>
            </a:r>
            <a:r>
              <a:rPr dirty="0" sz="3200" spc="254"/>
              <a:t>编</a:t>
            </a:r>
            <a:r>
              <a:rPr dirty="0" sz="3200" spc="260"/>
              <a:t>程界</a:t>
            </a:r>
            <a:r>
              <a:rPr dirty="0" sz="3200" spc="-5"/>
              <a:t>面</a:t>
            </a:r>
            <a:r>
              <a:rPr dirty="0" sz="3200" spc="-5"/>
              <a:t>	</a:t>
            </a:r>
            <a:r>
              <a:rPr dirty="0" sz="3200">
                <a:latin typeface="Arial"/>
                <a:cs typeface="Arial"/>
              </a:rPr>
              <a:t>-</a:t>
            </a:r>
            <a:r>
              <a:rPr dirty="0" sz="320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System</a:t>
            </a:r>
            <a:r>
              <a:rPr dirty="0" sz="3200" spc="-8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Calls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29259" y="1065530"/>
            <a:ext cx="8037195" cy="5379720"/>
          </a:xfrm>
          <a:prstGeom prst="rect">
            <a:avLst/>
          </a:prstGeom>
        </p:spPr>
        <p:txBody>
          <a:bodyPr wrap="square" lIns="0" tIns="167640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320"/>
              </a:spcBef>
              <a:buSzPct val="89285"/>
              <a:buFont typeface="Wingdings"/>
              <a:buChar char=""/>
              <a:tabLst>
                <a:tab pos="368300" algn="l"/>
              </a:tabLst>
            </a:pP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通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常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用</a:t>
            </a:r>
            <a:r>
              <a:rPr dirty="0" sz="2800" spc="-10">
                <a:solidFill>
                  <a:srgbClr val="FF0000"/>
                </a:solidFill>
                <a:latin typeface="华文细黑"/>
                <a:cs typeface="华文细黑"/>
              </a:rPr>
              <a:t>高</a:t>
            </a:r>
            <a:r>
              <a:rPr dirty="0" sz="2800">
                <a:solidFill>
                  <a:srgbClr val="FF0000"/>
                </a:solidFill>
                <a:latin typeface="华文细黑"/>
                <a:cs typeface="华文细黑"/>
              </a:rPr>
              <a:t>级语言</a:t>
            </a:r>
            <a:r>
              <a:rPr dirty="0" sz="2800" spc="-45">
                <a:solidFill>
                  <a:srgbClr val="FF0000"/>
                </a:solidFill>
                <a:latin typeface="华文细黑"/>
                <a:cs typeface="华文细黑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(C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C++)</a:t>
            </a:r>
            <a:r>
              <a:rPr dirty="0" sz="28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实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现</a:t>
            </a:r>
            <a:endParaRPr sz="2800">
              <a:latin typeface="华文细黑"/>
              <a:cs typeface="华文细黑"/>
            </a:endParaRPr>
          </a:p>
          <a:p>
            <a:pPr marL="368300" indent="-342900">
              <a:lnSpc>
                <a:spcPct val="100000"/>
              </a:lnSpc>
              <a:spcBef>
                <a:spcPts val="1220"/>
              </a:spcBef>
              <a:buSzPct val="89285"/>
              <a:buFont typeface="Wingdings"/>
              <a:buChar char=""/>
              <a:tabLst>
                <a:tab pos="368300" algn="l"/>
              </a:tabLst>
            </a:pP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程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序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通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常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以</a:t>
            </a:r>
            <a:r>
              <a:rPr dirty="0" sz="2800" spc="-3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dirty="0" sz="2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Interface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API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</a:pP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使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用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而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不是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直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接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使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用系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统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调用</a:t>
            </a:r>
            <a:endParaRPr sz="2800">
              <a:latin typeface="华文细黑"/>
              <a:cs typeface="华文细黑"/>
            </a:endParaRPr>
          </a:p>
          <a:p>
            <a:pPr marL="368300" indent="-342900">
              <a:lnSpc>
                <a:spcPct val="100000"/>
              </a:lnSpc>
              <a:spcBef>
                <a:spcPts val="1230"/>
              </a:spcBef>
              <a:buSzPct val="89285"/>
              <a:buFont typeface="Wingdings"/>
              <a:buChar char=""/>
              <a:tabLst>
                <a:tab pos="368300" algn="l"/>
                <a:tab pos="749935" algn="l"/>
              </a:tabLst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3	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大流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行</a:t>
            </a:r>
            <a:r>
              <a:rPr dirty="0" sz="2800" spc="670">
                <a:solidFill>
                  <a:srgbClr val="FFFFFF"/>
                </a:solidFill>
                <a:latin typeface="华文细黑"/>
                <a:cs typeface="华文细黑"/>
              </a:rPr>
              <a:t>的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APIs</a:t>
            </a:r>
            <a:endParaRPr sz="28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1220"/>
              </a:spcBef>
              <a:buClr>
                <a:srgbClr val="FFFFFF"/>
              </a:buClr>
              <a:buSzPct val="89285"/>
              <a:buFont typeface="Wingdings"/>
              <a:buChar char=""/>
              <a:tabLst>
                <a:tab pos="368300" algn="l"/>
              </a:tabLst>
            </a:pP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Win32 </a:t>
            </a:r>
            <a:r>
              <a:rPr dirty="0" sz="2800" spc="-10">
                <a:solidFill>
                  <a:srgbClr val="FF0000"/>
                </a:solidFill>
                <a:latin typeface="Arial"/>
                <a:cs typeface="Arial"/>
              </a:rPr>
              <a:t>API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endParaRPr sz="2800">
              <a:latin typeface="Arial"/>
              <a:cs typeface="Arial"/>
            </a:endParaRPr>
          </a:p>
          <a:p>
            <a:pPr algn="just" marL="368300" marR="17780" indent="-342900">
              <a:lnSpc>
                <a:spcPct val="100000"/>
              </a:lnSpc>
              <a:spcBef>
                <a:spcPts val="1220"/>
              </a:spcBef>
              <a:buClr>
                <a:srgbClr val="FFFFFF"/>
              </a:buClr>
              <a:buSzPct val="89285"/>
              <a:buFont typeface="Wingdings"/>
              <a:buChar char=""/>
              <a:tabLst>
                <a:tab pos="368300" algn="l"/>
              </a:tabLst>
            </a:pPr>
            <a:r>
              <a:rPr dirty="0" sz="2800" spc="-10">
                <a:solidFill>
                  <a:srgbClr val="FF0000"/>
                </a:solidFill>
                <a:latin typeface="Arial"/>
                <a:cs typeface="Arial"/>
              </a:rPr>
              <a:t>POSIX API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POSIX-based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systems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(including  virtually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all versions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UNIX,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Linux,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Mac OS  X)</a:t>
            </a:r>
            <a:endParaRPr sz="28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1220"/>
              </a:spcBef>
              <a:buClr>
                <a:srgbClr val="FFFFFF"/>
              </a:buClr>
              <a:buSzPct val="89285"/>
              <a:buFont typeface="Wingdings"/>
              <a:buChar char=""/>
              <a:tabLst>
                <a:tab pos="368300" algn="l"/>
              </a:tabLst>
            </a:pP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Java </a:t>
            </a:r>
            <a:r>
              <a:rPr dirty="0" sz="2800" spc="-10">
                <a:solidFill>
                  <a:srgbClr val="FF0000"/>
                </a:solidFill>
                <a:latin typeface="Arial"/>
                <a:cs typeface="Arial"/>
              </a:rPr>
              <a:t>API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Java virtual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dirty="0" sz="2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(JVM)</a:t>
            </a:r>
            <a:endParaRPr sz="28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1230"/>
              </a:spcBef>
              <a:buClr>
                <a:srgbClr val="FFFFFF"/>
              </a:buClr>
              <a:buSzPct val="89285"/>
              <a:buFont typeface="Wingdings"/>
              <a:buChar char=""/>
              <a:tabLst>
                <a:tab pos="368300" algn="l"/>
              </a:tabLst>
            </a:pPr>
            <a:r>
              <a:rPr dirty="0" sz="2800">
                <a:solidFill>
                  <a:srgbClr val="FF0000"/>
                </a:solidFill>
                <a:latin typeface="华文细黑"/>
                <a:cs typeface="华文细黑"/>
              </a:rPr>
              <a:t>为</a:t>
            </a:r>
            <a:r>
              <a:rPr dirty="0" sz="2800" spc="-15">
                <a:solidFill>
                  <a:srgbClr val="FF0000"/>
                </a:solidFill>
                <a:latin typeface="华文细黑"/>
                <a:cs typeface="华文细黑"/>
              </a:rPr>
              <a:t>什</a:t>
            </a:r>
            <a:r>
              <a:rPr dirty="0" sz="2800">
                <a:solidFill>
                  <a:srgbClr val="FF0000"/>
                </a:solidFill>
                <a:latin typeface="华文细黑"/>
                <a:cs typeface="华文细黑"/>
              </a:rPr>
              <a:t>么</a:t>
            </a:r>
            <a:r>
              <a:rPr dirty="0" sz="2800" spc="-15">
                <a:solidFill>
                  <a:srgbClr val="FF0000"/>
                </a:solidFill>
                <a:latin typeface="华文细黑"/>
                <a:cs typeface="华文细黑"/>
              </a:rPr>
              <a:t>多</a:t>
            </a:r>
            <a:r>
              <a:rPr dirty="0" sz="2800">
                <a:solidFill>
                  <a:srgbClr val="FF0000"/>
                </a:solidFill>
                <a:latin typeface="华文细黑"/>
                <a:cs typeface="华文细黑"/>
              </a:rPr>
              <a:t>数用</a:t>
            </a:r>
            <a:r>
              <a:rPr dirty="0" sz="2800" spc="-35">
                <a:solidFill>
                  <a:srgbClr val="FF0000"/>
                </a:solidFill>
                <a:latin typeface="华文细黑"/>
                <a:cs typeface="华文细黑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Arial"/>
                <a:cs typeface="Arial"/>
              </a:rPr>
              <a:t>APIs</a:t>
            </a:r>
            <a:r>
              <a:rPr dirty="0" sz="2800" spc="-1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华文细黑"/>
                <a:cs typeface="华文细黑"/>
              </a:rPr>
              <a:t>，</a:t>
            </a:r>
            <a:r>
              <a:rPr dirty="0" sz="2800">
                <a:solidFill>
                  <a:srgbClr val="FF0000"/>
                </a:solidFill>
                <a:latin typeface="华文细黑"/>
                <a:cs typeface="华文细黑"/>
              </a:rPr>
              <a:t>而不是</a:t>
            </a:r>
            <a:r>
              <a:rPr dirty="0" sz="2800" spc="-45">
                <a:solidFill>
                  <a:srgbClr val="FF0000"/>
                </a:solidFill>
                <a:latin typeface="华文细黑"/>
                <a:cs typeface="华文细黑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system calls</a:t>
            </a:r>
            <a:r>
              <a:rPr dirty="0" sz="28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6660" y="292100"/>
            <a:ext cx="44424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50"/>
              <a:t>示</a:t>
            </a:r>
            <a:r>
              <a:rPr dirty="0" sz="3200" spc="265"/>
              <a:t>例：标</a:t>
            </a:r>
            <a:r>
              <a:rPr dirty="0" sz="3200" spc="254"/>
              <a:t>准</a:t>
            </a:r>
            <a:r>
              <a:rPr dirty="0" sz="3200" spc="-5"/>
              <a:t>的</a:t>
            </a:r>
            <a:r>
              <a:rPr dirty="0" sz="3200" spc="185"/>
              <a:t> </a:t>
            </a:r>
            <a:r>
              <a:rPr dirty="0" sz="3200">
                <a:latin typeface="Arial"/>
                <a:cs typeface="Arial"/>
              </a:rPr>
              <a:t>C</a:t>
            </a:r>
            <a:r>
              <a:rPr dirty="0" sz="3200" spc="-160">
                <a:latin typeface="Arial"/>
                <a:cs typeface="Arial"/>
              </a:rPr>
              <a:t> </a:t>
            </a:r>
            <a:r>
              <a:rPr dirty="0" sz="3200" spc="260"/>
              <a:t>程</a:t>
            </a:r>
            <a:r>
              <a:rPr dirty="0" sz="3200" spc="265"/>
              <a:t>序</a:t>
            </a:r>
            <a:r>
              <a:rPr dirty="0" sz="3200" spc="-5"/>
              <a:t>库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089" y="1350010"/>
            <a:ext cx="228600" cy="2724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00" spc="15">
                <a:solidFill>
                  <a:srgbClr val="FFFFFF"/>
                </a:solidFill>
                <a:latin typeface="Wingdings"/>
                <a:cs typeface="Wingdings"/>
              </a:rPr>
              <a:t>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719" y="1348740"/>
            <a:ext cx="6940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C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program invoking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printf()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library call, which calls write() system</a:t>
            </a:r>
            <a:r>
              <a:rPr dirty="0" sz="18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call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600" y="1889760"/>
            <a:ext cx="4038600" cy="4549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29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730" y="292100"/>
            <a:ext cx="68770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4555" algn="l"/>
              </a:tabLst>
            </a:pPr>
            <a:r>
              <a:rPr dirty="0" sz="3200" spc="5">
                <a:latin typeface="Arial"/>
                <a:cs typeface="Arial"/>
              </a:rPr>
              <a:t>A</a:t>
            </a:r>
            <a:r>
              <a:rPr dirty="0" sz="3200" spc="-5">
                <a:latin typeface="Arial"/>
                <a:cs typeface="Arial"/>
              </a:rPr>
              <a:t>P</a:t>
            </a:r>
            <a:r>
              <a:rPr dirty="0" sz="3200">
                <a:latin typeface="Arial"/>
                <a:cs typeface="Arial"/>
              </a:rPr>
              <a:t>I</a:t>
            </a:r>
            <a:r>
              <a:rPr dirty="0" sz="320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–</a:t>
            </a:r>
            <a:r>
              <a:rPr dirty="0" sz="3200" spc="-1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S</a:t>
            </a:r>
            <a:r>
              <a:rPr dirty="0" sz="3200" spc="5">
                <a:latin typeface="Arial"/>
                <a:cs typeface="Arial"/>
              </a:rPr>
              <a:t>y</a:t>
            </a:r>
            <a:r>
              <a:rPr dirty="0" sz="3200">
                <a:latin typeface="Arial"/>
                <a:cs typeface="Arial"/>
              </a:rPr>
              <a:t>stem</a:t>
            </a:r>
            <a:r>
              <a:rPr dirty="0" sz="3200" spc="-1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C</a:t>
            </a:r>
            <a:r>
              <a:rPr dirty="0" sz="3200" spc="5">
                <a:latin typeface="Arial"/>
                <a:cs typeface="Arial"/>
              </a:rPr>
              <a:t>al</a:t>
            </a:r>
            <a:r>
              <a:rPr dirty="0" sz="3200">
                <a:latin typeface="Arial"/>
                <a:cs typeface="Arial"/>
              </a:rPr>
              <a:t>l</a:t>
            </a:r>
            <a:r>
              <a:rPr dirty="0" sz="3200" spc="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–</a:t>
            </a:r>
            <a:r>
              <a:rPr dirty="0" sz="3200" spc="-1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OS</a:t>
            </a:r>
            <a:r>
              <a:rPr dirty="0" sz="3200">
                <a:latin typeface="Arial"/>
                <a:cs typeface="Arial"/>
              </a:rPr>
              <a:t>	</a:t>
            </a:r>
            <a:r>
              <a:rPr dirty="0" sz="3200" spc="260"/>
              <a:t>之间</a:t>
            </a:r>
            <a:r>
              <a:rPr dirty="0" sz="3200" spc="270"/>
              <a:t>的</a:t>
            </a:r>
            <a:r>
              <a:rPr dirty="0" sz="3200" spc="260"/>
              <a:t>关</a:t>
            </a:r>
            <a:r>
              <a:rPr dirty="0" sz="3200" spc="-5"/>
              <a:t>联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710" y="1498600"/>
            <a:ext cx="7484109" cy="4575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29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69" y="292100"/>
            <a:ext cx="712470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60"/>
              <a:t>示</a:t>
            </a:r>
            <a:r>
              <a:rPr dirty="0" sz="3200" spc="265"/>
              <a:t>例：</a:t>
            </a:r>
            <a:r>
              <a:rPr dirty="0" sz="3200" spc="-5"/>
              <a:t>调</a:t>
            </a:r>
            <a:r>
              <a:rPr dirty="0" sz="3200" spc="200"/>
              <a:t> </a:t>
            </a:r>
            <a:r>
              <a:rPr dirty="0" sz="3200" spc="-5">
                <a:latin typeface="Arial"/>
                <a:cs typeface="Arial"/>
              </a:rPr>
              <a:t>System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Calls</a:t>
            </a:r>
            <a:r>
              <a:rPr dirty="0" sz="3200" spc="-110">
                <a:latin typeface="Arial"/>
                <a:cs typeface="Arial"/>
              </a:rPr>
              <a:t> </a:t>
            </a:r>
            <a:r>
              <a:rPr dirty="0" sz="3200" spc="260"/>
              <a:t>进</a:t>
            </a:r>
            <a:r>
              <a:rPr dirty="0" sz="3200" spc="265"/>
              <a:t>行文件</a:t>
            </a:r>
            <a:r>
              <a:rPr dirty="0" sz="3200" spc="254"/>
              <a:t>复</a:t>
            </a:r>
            <a:r>
              <a:rPr dirty="0" sz="3200" spc="-5"/>
              <a:t>制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20519" y="1268730"/>
            <a:ext cx="6148070" cy="4116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29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700" y="292100"/>
            <a:ext cx="56114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50"/>
              <a:t>系</a:t>
            </a:r>
            <a:r>
              <a:rPr dirty="0" sz="3200" spc="260"/>
              <a:t>统程</a:t>
            </a:r>
            <a:r>
              <a:rPr dirty="0" sz="3200" spc="-5"/>
              <a:t>序</a:t>
            </a:r>
            <a:r>
              <a:rPr dirty="0" sz="3200" spc="204"/>
              <a:t> </a:t>
            </a:r>
            <a:r>
              <a:rPr dirty="0" sz="3200">
                <a:latin typeface="Arial"/>
                <a:cs typeface="Arial"/>
              </a:rPr>
              <a:t>(System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Programs)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51840" y="1195070"/>
            <a:ext cx="7691120" cy="4881880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379730" indent="-341630">
              <a:lnSpc>
                <a:spcPct val="100000"/>
              </a:lnSpc>
              <a:spcBef>
                <a:spcPts val="1150"/>
              </a:spcBef>
              <a:buSzPct val="89583"/>
              <a:buFont typeface="Wingdings"/>
              <a:buChar char=""/>
              <a:tabLst>
                <a:tab pos="379730" algn="l"/>
              </a:tabLst>
            </a:pPr>
            <a:r>
              <a:rPr dirty="0" sz="2400" spc="5">
                <a:solidFill>
                  <a:srgbClr val="FFFFFF"/>
                </a:solidFill>
                <a:latin typeface="华文细黑"/>
                <a:cs typeface="华文细黑"/>
              </a:rPr>
              <a:t>系</a:t>
            </a:r>
            <a:r>
              <a:rPr dirty="0" sz="2400" spc="-10">
                <a:solidFill>
                  <a:srgbClr val="FFFFFF"/>
                </a:solidFill>
                <a:latin typeface="华文细黑"/>
                <a:cs typeface="华文细黑"/>
              </a:rPr>
              <a:t>统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程</a:t>
            </a:r>
            <a:r>
              <a:rPr dirty="0" sz="2400" spc="5">
                <a:solidFill>
                  <a:srgbClr val="FFFFFF"/>
                </a:solidFill>
                <a:latin typeface="华文细黑"/>
                <a:cs typeface="华文细黑"/>
              </a:rPr>
              <a:t>序</a:t>
            </a:r>
            <a:r>
              <a:rPr dirty="0" sz="2400" spc="-10">
                <a:solidFill>
                  <a:srgbClr val="FFFFFF"/>
                </a:solidFill>
                <a:latin typeface="华文细黑"/>
                <a:cs typeface="华文细黑"/>
              </a:rPr>
              <a:t>提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供</a:t>
            </a:r>
            <a:r>
              <a:rPr dirty="0" sz="2400" spc="10">
                <a:solidFill>
                  <a:srgbClr val="FFFFFF"/>
                </a:solidFill>
                <a:latin typeface="华文细黑"/>
                <a:cs typeface="华文细黑"/>
              </a:rPr>
              <a:t>一</a:t>
            </a:r>
            <a:r>
              <a:rPr dirty="0" sz="2400" spc="-10">
                <a:solidFill>
                  <a:srgbClr val="FFFFFF"/>
                </a:solidFill>
                <a:latin typeface="华文细黑"/>
                <a:cs typeface="华文细黑"/>
              </a:rPr>
              <a:t>套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便</a:t>
            </a:r>
            <a:r>
              <a:rPr dirty="0" sz="2400" spc="10">
                <a:solidFill>
                  <a:srgbClr val="FFFFFF"/>
                </a:solidFill>
                <a:latin typeface="华文细黑"/>
                <a:cs typeface="华文细黑"/>
              </a:rPr>
              <a:t>捷</a:t>
            </a:r>
            <a:r>
              <a:rPr dirty="0" sz="2400" spc="-10">
                <a:solidFill>
                  <a:srgbClr val="FFFFFF"/>
                </a:solidFill>
                <a:latin typeface="华文细黑"/>
                <a:cs typeface="华文细黑"/>
              </a:rPr>
              <a:t>的</a:t>
            </a:r>
            <a:r>
              <a:rPr dirty="0" sz="2400" spc="-5">
                <a:solidFill>
                  <a:srgbClr val="FFFFFF"/>
                </a:solidFill>
                <a:latin typeface="华文细黑"/>
                <a:cs typeface="华文细黑"/>
              </a:rPr>
              <a:t>环</a:t>
            </a:r>
            <a:r>
              <a:rPr dirty="0" sz="2400" spc="10">
                <a:solidFill>
                  <a:srgbClr val="FFFFFF"/>
                </a:solidFill>
                <a:latin typeface="华文细黑"/>
                <a:cs typeface="华文细黑"/>
              </a:rPr>
              <a:t>境</a:t>
            </a:r>
            <a:r>
              <a:rPr dirty="0" sz="2400" spc="-10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利</a:t>
            </a:r>
            <a:r>
              <a:rPr dirty="0" sz="2400" spc="5">
                <a:solidFill>
                  <a:srgbClr val="FFFFFF"/>
                </a:solidFill>
                <a:latin typeface="华文细黑"/>
                <a:cs typeface="华文细黑"/>
              </a:rPr>
              <a:t>于</a:t>
            </a:r>
            <a:r>
              <a:rPr dirty="0" sz="2400" spc="-10">
                <a:solidFill>
                  <a:srgbClr val="FFFFFF"/>
                </a:solidFill>
                <a:latin typeface="华文细黑"/>
                <a:cs typeface="华文细黑"/>
              </a:rPr>
              <a:t>程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序</a:t>
            </a:r>
            <a:r>
              <a:rPr dirty="0" sz="2400" spc="10">
                <a:solidFill>
                  <a:srgbClr val="FFFFFF"/>
                </a:solidFill>
                <a:latin typeface="华文细黑"/>
                <a:cs typeface="华文细黑"/>
              </a:rPr>
              <a:t>开</a:t>
            </a:r>
            <a:r>
              <a:rPr dirty="0" sz="2400" spc="-10">
                <a:solidFill>
                  <a:srgbClr val="FFFFFF"/>
                </a:solidFill>
                <a:latin typeface="华文细黑"/>
                <a:cs typeface="华文细黑"/>
              </a:rPr>
              <a:t>发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和</a:t>
            </a:r>
            <a:r>
              <a:rPr dirty="0" sz="2400" spc="5">
                <a:solidFill>
                  <a:srgbClr val="FFFFFF"/>
                </a:solidFill>
                <a:latin typeface="华文细黑"/>
                <a:cs typeface="华文细黑"/>
              </a:rPr>
              <a:t>执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行</a:t>
            </a:r>
            <a:endParaRPr sz="2400">
              <a:latin typeface="华文细黑"/>
              <a:cs typeface="华文细黑"/>
            </a:endParaRPr>
          </a:p>
          <a:p>
            <a:pPr marL="379730" indent="-341630">
              <a:lnSpc>
                <a:spcPct val="100000"/>
              </a:lnSpc>
              <a:spcBef>
                <a:spcPts val="1050"/>
              </a:spcBef>
              <a:buSzPct val="89583"/>
              <a:buFont typeface="Wingdings"/>
              <a:buChar char=""/>
              <a:tabLst>
                <a:tab pos="379730" algn="l"/>
              </a:tabLst>
            </a:pPr>
            <a:r>
              <a:rPr dirty="0" sz="2400" spc="5">
                <a:solidFill>
                  <a:srgbClr val="FFFFFF"/>
                </a:solidFill>
                <a:latin typeface="华文细黑"/>
                <a:cs typeface="华文细黑"/>
              </a:rPr>
              <a:t>系</a:t>
            </a:r>
            <a:r>
              <a:rPr dirty="0" sz="2400" spc="-10">
                <a:solidFill>
                  <a:srgbClr val="FFFFFF"/>
                </a:solidFill>
                <a:latin typeface="华文细黑"/>
                <a:cs typeface="华文细黑"/>
              </a:rPr>
              <a:t>统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程</a:t>
            </a:r>
            <a:r>
              <a:rPr dirty="0" sz="2400" spc="5">
                <a:solidFill>
                  <a:srgbClr val="FFFFFF"/>
                </a:solidFill>
                <a:latin typeface="华文细黑"/>
                <a:cs typeface="华文细黑"/>
              </a:rPr>
              <a:t>序</a:t>
            </a:r>
            <a:r>
              <a:rPr dirty="0" sz="2400" spc="-10">
                <a:solidFill>
                  <a:srgbClr val="FFFFFF"/>
                </a:solidFill>
                <a:latin typeface="华文细黑"/>
                <a:cs typeface="华文细黑"/>
              </a:rPr>
              <a:t>分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类</a:t>
            </a:r>
            <a:endParaRPr sz="2400">
              <a:latin typeface="华文细黑"/>
              <a:cs typeface="华文细黑"/>
            </a:endParaRPr>
          </a:p>
          <a:p>
            <a:pPr lvl="1" marL="779780" indent="-284480">
              <a:lnSpc>
                <a:spcPct val="100000"/>
              </a:lnSpc>
              <a:spcBef>
                <a:spcPts val="1040"/>
              </a:spcBef>
              <a:buSzPct val="79166"/>
              <a:buFont typeface="Wingdings"/>
              <a:buChar char=""/>
              <a:tabLst>
                <a:tab pos="779780" algn="l"/>
              </a:tabLst>
            </a:pPr>
            <a:r>
              <a:rPr dirty="0" sz="2400" spc="10">
                <a:solidFill>
                  <a:srgbClr val="FFFFFF"/>
                </a:solidFill>
                <a:latin typeface="华文细黑"/>
                <a:cs typeface="华文细黑"/>
              </a:rPr>
              <a:t>文</a:t>
            </a:r>
            <a:r>
              <a:rPr dirty="0" sz="2400" spc="-10">
                <a:solidFill>
                  <a:srgbClr val="FFFFFF"/>
                </a:solidFill>
                <a:latin typeface="华文细黑"/>
                <a:cs typeface="华文细黑"/>
              </a:rPr>
              <a:t>件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操作</a:t>
            </a:r>
            <a:endParaRPr sz="2400">
              <a:latin typeface="华文细黑"/>
              <a:cs typeface="华文细黑"/>
            </a:endParaRPr>
          </a:p>
          <a:p>
            <a:pPr lvl="1" marL="779780" indent="-284480">
              <a:lnSpc>
                <a:spcPct val="100000"/>
              </a:lnSpc>
              <a:spcBef>
                <a:spcPts val="1050"/>
              </a:spcBef>
              <a:buSzPct val="79166"/>
              <a:buFont typeface="Wingdings"/>
              <a:buChar char=""/>
              <a:tabLst>
                <a:tab pos="779780" algn="l"/>
              </a:tabLst>
            </a:pPr>
            <a:r>
              <a:rPr dirty="0" sz="2400" spc="5">
                <a:solidFill>
                  <a:srgbClr val="FFFFFF"/>
                </a:solidFill>
                <a:latin typeface="华文细黑"/>
                <a:cs typeface="华文细黑"/>
              </a:rPr>
              <a:t>状</a:t>
            </a:r>
            <a:r>
              <a:rPr dirty="0" sz="2400" spc="-10">
                <a:solidFill>
                  <a:srgbClr val="FFFFFF"/>
                </a:solidFill>
                <a:latin typeface="华文细黑"/>
                <a:cs typeface="华文细黑"/>
              </a:rPr>
              <a:t>态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信</a:t>
            </a:r>
            <a:r>
              <a:rPr dirty="0" sz="2400" spc="10">
                <a:solidFill>
                  <a:srgbClr val="FFFFFF"/>
                </a:solidFill>
                <a:latin typeface="华文细黑"/>
                <a:cs typeface="华文细黑"/>
              </a:rPr>
              <a:t>息</a:t>
            </a:r>
            <a:r>
              <a:rPr dirty="0" sz="2400" spc="-10">
                <a:solidFill>
                  <a:srgbClr val="FFFFFF"/>
                </a:solidFill>
                <a:latin typeface="华文细黑"/>
                <a:cs typeface="华文细黑"/>
              </a:rPr>
              <a:t>展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示</a:t>
            </a:r>
            <a:endParaRPr sz="2400">
              <a:latin typeface="华文细黑"/>
              <a:cs typeface="华文细黑"/>
            </a:endParaRPr>
          </a:p>
          <a:p>
            <a:pPr lvl="1" marL="779780" indent="-284480">
              <a:lnSpc>
                <a:spcPct val="100000"/>
              </a:lnSpc>
              <a:spcBef>
                <a:spcPts val="1050"/>
              </a:spcBef>
              <a:buSzPct val="79166"/>
              <a:buFont typeface="Wingdings"/>
              <a:buChar char=""/>
              <a:tabLst>
                <a:tab pos="779780" algn="l"/>
              </a:tabLst>
            </a:pPr>
            <a:r>
              <a:rPr dirty="0" sz="2400" spc="10">
                <a:solidFill>
                  <a:srgbClr val="FFFFFF"/>
                </a:solidFill>
                <a:latin typeface="华文细黑"/>
                <a:cs typeface="华文细黑"/>
              </a:rPr>
              <a:t>文</a:t>
            </a:r>
            <a:r>
              <a:rPr dirty="0" sz="2400" spc="-10">
                <a:solidFill>
                  <a:srgbClr val="FFFFFF"/>
                </a:solidFill>
                <a:latin typeface="华文细黑"/>
                <a:cs typeface="华文细黑"/>
              </a:rPr>
              <a:t>件</a:t>
            </a:r>
            <a:r>
              <a:rPr dirty="0" sz="2400" spc="-5">
                <a:solidFill>
                  <a:srgbClr val="FFFFFF"/>
                </a:solidFill>
                <a:latin typeface="华文细黑"/>
                <a:cs typeface="华文细黑"/>
              </a:rPr>
              <a:t>内</a:t>
            </a:r>
            <a:r>
              <a:rPr dirty="0" sz="2400" spc="5">
                <a:solidFill>
                  <a:srgbClr val="FFFFFF"/>
                </a:solidFill>
                <a:latin typeface="华文细黑"/>
                <a:cs typeface="华文细黑"/>
              </a:rPr>
              <a:t>容</a:t>
            </a:r>
            <a:r>
              <a:rPr dirty="0" sz="2400" spc="-10">
                <a:solidFill>
                  <a:srgbClr val="FFFFFF"/>
                </a:solidFill>
                <a:latin typeface="华文细黑"/>
                <a:cs typeface="华文细黑"/>
              </a:rPr>
              <a:t>修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改</a:t>
            </a:r>
            <a:endParaRPr sz="2400">
              <a:latin typeface="华文细黑"/>
              <a:cs typeface="华文细黑"/>
            </a:endParaRPr>
          </a:p>
          <a:p>
            <a:pPr lvl="1" marL="779780" indent="-284480">
              <a:lnSpc>
                <a:spcPct val="100000"/>
              </a:lnSpc>
              <a:spcBef>
                <a:spcPts val="1050"/>
              </a:spcBef>
              <a:buSzPct val="79166"/>
              <a:buFont typeface="Wingdings"/>
              <a:buChar char=""/>
              <a:tabLst>
                <a:tab pos="779780" algn="l"/>
              </a:tabLst>
            </a:pPr>
            <a:r>
              <a:rPr dirty="0" sz="2400" spc="10">
                <a:solidFill>
                  <a:srgbClr val="FFFFFF"/>
                </a:solidFill>
                <a:latin typeface="华文细黑"/>
                <a:cs typeface="华文细黑"/>
              </a:rPr>
              <a:t>编</a:t>
            </a:r>
            <a:r>
              <a:rPr dirty="0" sz="2400" spc="-10">
                <a:solidFill>
                  <a:srgbClr val="FFFFFF"/>
                </a:solidFill>
                <a:latin typeface="华文细黑"/>
                <a:cs typeface="华文细黑"/>
              </a:rPr>
              <a:t>程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语</a:t>
            </a:r>
            <a:r>
              <a:rPr dirty="0" sz="2400" spc="5">
                <a:solidFill>
                  <a:srgbClr val="FFFFFF"/>
                </a:solidFill>
                <a:latin typeface="华文细黑"/>
                <a:cs typeface="华文细黑"/>
              </a:rPr>
              <a:t>言</a:t>
            </a:r>
            <a:r>
              <a:rPr dirty="0" sz="2400" spc="-10">
                <a:solidFill>
                  <a:srgbClr val="FFFFFF"/>
                </a:solidFill>
                <a:latin typeface="华文细黑"/>
                <a:cs typeface="华文细黑"/>
              </a:rPr>
              <a:t>支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持</a:t>
            </a:r>
            <a:endParaRPr sz="2400">
              <a:latin typeface="华文细黑"/>
              <a:cs typeface="华文细黑"/>
            </a:endParaRPr>
          </a:p>
          <a:p>
            <a:pPr lvl="1" marL="779780" indent="-284480">
              <a:lnSpc>
                <a:spcPct val="100000"/>
              </a:lnSpc>
              <a:spcBef>
                <a:spcPts val="1050"/>
              </a:spcBef>
              <a:buSzPct val="79166"/>
              <a:buFont typeface="Wingdings"/>
              <a:buChar char=""/>
              <a:tabLst>
                <a:tab pos="779780" algn="l"/>
              </a:tabLst>
            </a:pPr>
            <a:r>
              <a:rPr dirty="0" sz="2400" spc="5">
                <a:solidFill>
                  <a:srgbClr val="FFFFFF"/>
                </a:solidFill>
                <a:latin typeface="华文细黑"/>
                <a:cs typeface="华文细黑"/>
              </a:rPr>
              <a:t>程</a:t>
            </a:r>
            <a:r>
              <a:rPr dirty="0" sz="2400" spc="-10">
                <a:solidFill>
                  <a:srgbClr val="FFFFFF"/>
                </a:solidFill>
                <a:latin typeface="华文细黑"/>
                <a:cs typeface="华文细黑"/>
              </a:rPr>
              <a:t>序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装</a:t>
            </a:r>
            <a:r>
              <a:rPr dirty="0" sz="2400" spc="5">
                <a:solidFill>
                  <a:srgbClr val="FFFFFF"/>
                </a:solidFill>
                <a:latin typeface="华文细黑"/>
                <a:cs typeface="华文细黑"/>
              </a:rPr>
              <a:t>入</a:t>
            </a:r>
            <a:r>
              <a:rPr dirty="0" sz="2400" spc="-10">
                <a:solidFill>
                  <a:srgbClr val="FFFFFF"/>
                </a:solidFill>
                <a:latin typeface="华文细黑"/>
                <a:cs typeface="华文细黑"/>
              </a:rPr>
              <a:t>和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执行</a:t>
            </a:r>
            <a:endParaRPr sz="2400">
              <a:latin typeface="华文细黑"/>
              <a:cs typeface="华文细黑"/>
            </a:endParaRPr>
          </a:p>
          <a:p>
            <a:pPr lvl="1" marL="779780" indent="-284480">
              <a:lnSpc>
                <a:spcPct val="100000"/>
              </a:lnSpc>
              <a:spcBef>
                <a:spcPts val="1050"/>
              </a:spcBef>
              <a:buSzPct val="79166"/>
              <a:buFont typeface="Wingdings"/>
              <a:buChar char=""/>
              <a:tabLst>
                <a:tab pos="779780" algn="l"/>
              </a:tabLst>
            </a:pPr>
            <a:r>
              <a:rPr dirty="0" sz="2400" spc="5">
                <a:solidFill>
                  <a:srgbClr val="FFFFFF"/>
                </a:solidFill>
                <a:latin typeface="华文细黑"/>
                <a:cs typeface="华文细黑"/>
              </a:rPr>
              <a:t>用</a:t>
            </a:r>
            <a:r>
              <a:rPr dirty="0" sz="2400" spc="-10">
                <a:solidFill>
                  <a:srgbClr val="FFFFFF"/>
                </a:solidFill>
                <a:latin typeface="华文细黑"/>
                <a:cs typeface="华文细黑"/>
              </a:rPr>
              <a:t>户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间</a:t>
            </a:r>
            <a:r>
              <a:rPr dirty="0" sz="2400" spc="10">
                <a:solidFill>
                  <a:srgbClr val="FFFFFF"/>
                </a:solidFill>
                <a:latin typeface="华文细黑"/>
                <a:cs typeface="华文细黑"/>
              </a:rPr>
              <a:t>通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信</a:t>
            </a:r>
            <a:endParaRPr sz="2400">
              <a:latin typeface="华文细黑"/>
              <a:cs typeface="华文细黑"/>
            </a:endParaRPr>
          </a:p>
          <a:p>
            <a:pPr marL="379730" indent="-341630">
              <a:lnSpc>
                <a:spcPct val="100000"/>
              </a:lnSpc>
              <a:spcBef>
                <a:spcPts val="1050"/>
              </a:spcBef>
              <a:buClr>
                <a:srgbClr val="FFFFFF"/>
              </a:buClr>
              <a:buSzPct val="89583"/>
              <a:buFont typeface="Wingdings"/>
              <a:buChar char=""/>
              <a:tabLst>
                <a:tab pos="379730" algn="l"/>
              </a:tabLst>
            </a:pPr>
            <a:r>
              <a:rPr dirty="0" sz="2400" spc="5">
                <a:solidFill>
                  <a:srgbClr val="FF0000"/>
                </a:solidFill>
                <a:latin typeface="华文细黑"/>
                <a:cs typeface="华文细黑"/>
              </a:rPr>
              <a:t>以</a:t>
            </a:r>
            <a:r>
              <a:rPr dirty="0" sz="2400" spc="-10">
                <a:solidFill>
                  <a:srgbClr val="FF0000"/>
                </a:solidFill>
                <a:latin typeface="华文细黑"/>
                <a:cs typeface="华文细黑"/>
              </a:rPr>
              <a:t>用</a:t>
            </a:r>
            <a:r>
              <a:rPr dirty="0" sz="2400">
                <a:solidFill>
                  <a:srgbClr val="FF0000"/>
                </a:solidFill>
                <a:latin typeface="华文细黑"/>
                <a:cs typeface="华文细黑"/>
              </a:rPr>
              <a:t>户</a:t>
            </a:r>
            <a:r>
              <a:rPr dirty="0" sz="2400" spc="5">
                <a:solidFill>
                  <a:srgbClr val="FF0000"/>
                </a:solidFill>
                <a:latin typeface="华文细黑"/>
                <a:cs typeface="华文细黑"/>
              </a:rPr>
              <a:t>考</a:t>
            </a:r>
            <a:r>
              <a:rPr dirty="0" sz="2400" spc="570">
                <a:solidFill>
                  <a:srgbClr val="FF0000"/>
                </a:solidFill>
                <a:latin typeface="华文细黑"/>
                <a:cs typeface="华文细黑"/>
              </a:rPr>
              <a:t>察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OS</a:t>
            </a:r>
            <a:r>
              <a:rPr dirty="0" sz="2400" spc="-10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0000"/>
                </a:solidFill>
                <a:latin typeface="华文细黑"/>
                <a:cs typeface="华文细黑"/>
              </a:rPr>
              <a:t>的</a:t>
            </a:r>
            <a:r>
              <a:rPr dirty="0" sz="2400" spc="-10">
                <a:solidFill>
                  <a:srgbClr val="FF0000"/>
                </a:solidFill>
                <a:latin typeface="华文细黑"/>
                <a:cs typeface="华文细黑"/>
              </a:rPr>
              <a:t>视</a:t>
            </a:r>
            <a:r>
              <a:rPr dirty="0" sz="2400" spc="10">
                <a:solidFill>
                  <a:srgbClr val="FF0000"/>
                </a:solidFill>
                <a:latin typeface="华文细黑"/>
                <a:cs typeface="华文细黑"/>
              </a:rPr>
              <a:t>角</a:t>
            </a:r>
            <a:r>
              <a:rPr dirty="0" sz="2400">
                <a:solidFill>
                  <a:srgbClr val="FF0000"/>
                </a:solidFill>
                <a:latin typeface="华文细黑"/>
                <a:cs typeface="华文细黑"/>
              </a:rPr>
              <a:t>，</a:t>
            </a:r>
            <a:r>
              <a:rPr dirty="0" sz="2400" spc="-60">
                <a:solidFill>
                  <a:srgbClr val="FF0000"/>
                </a:solidFill>
                <a:latin typeface="华文细黑"/>
                <a:cs typeface="华文细黑"/>
              </a:rPr>
              <a:t>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OS</a:t>
            </a:r>
            <a:r>
              <a:rPr dirty="0" sz="2400" spc="-1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0000"/>
                </a:solidFill>
                <a:latin typeface="华文细黑"/>
                <a:cs typeface="华文细黑"/>
              </a:rPr>
              <a:t>是以系统程序描述的，而</a:t>
            </a:r>
            <a:endParaRPr sz="2400">
              <a:latin typeface="华文细黑"/>
              <a:cs typeface="华文细黑"/>
            </a:endParaRPr>
          </a:p>
          <a:p>
            <a:pPr marL="379095">
              <a:lnSpc>
                <a:spcPct val="100000"/>
              </a:lnSpc>
            </a:pPr>
            <a:r>
              <a:rPr dirty="0" sz="2400" spc="5">
                <a:solidFill>
                  <a:srgbClr val="FF0000"/>
                </a:solidFill>
                <a:latin typeface="华文细黑"/>
                <a:cs typeface="华文细黑"/>
              </a:rPr>
              <a:t>不</a:t>
            </a:r>
            <a:r>
              <a:rPr dirty="0" sz="2400" spc="-10">
                <a:solidFill>
                  <a:srgbClr val="FF0000"/>
                </a:solidFill>
                <a:latin typeface="华文细黑"/>
                <a:cs typeface="华文细黑"/>
              </a:rPr>
              <a:t>是</a:t>
            </a:r>
            <a:r>
              <a:rPr dirty="0" sz="2400">
                <a:solidFill>
                  <a:srgbClr val="FF0000"/>
                </a:solidFill>
                <a:latin typeface="华文细黑"/>
                <a:cs typeface="华文细黑"/>
              </a:rPr>
              <a:t>系</a:t>
            </a:r>
            <a:r>
              <a:rPr dirty="0" sz="2400" spc="5">
                <a:solidFill>
                  <a:srgbClr val="FF0000"/>
                </a:solidFill>
                <a:latin typeface="华文细黑"/>
                <a:cs typeface="华文细黑"/>
              </a:rPr>
              <a:t>统</a:t>
            </a:r>
            <a:r>
              <a:rPr dirty="0" sz="2400" spc="-10">
                <a:solidFill>
                  <a:srgbClr val="FF0000"/>
                </a:solidFill>
                <a:latin typeface="华文细黑"/>
                <a:cs typeface="华文细黑"/>
              </a:rPr>
              <a:t>调</a:t>
            </a:r>
            <a:r>
              <a:rPr dirty="0" sz="2400">
                <a:solidFill>
                  <a:srgbClr val="FF0000"/>
                </a:solidFill>
                <a:latin typeface="华文细黑"/>
                <a:cs typeface="华文细黑"/>
              </a:rPr>
              <a:t>用</a:t>
            </a:r>
            <a:endParaRPr sz="240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9629" y="292100"/>
            <a:ext cx="26314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60"/>
              <a:t>操作系统</a:t>
            </a:r>
            <a:r>
              <a:rPr dirty="0" sz="3200" spc="250"/>
              <a:t>结</a:t>
            </a:r>
            <a:r>
              <a:rPr dirty="0" sz="3200" spc="-5"/>
              <a:t>构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67410" y="1315720"/>
            <a:ext cx="3329940" cy="450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200" indent="-533400">
              <a:lnSpc>
                <a:spcPct val="100000"/>
              </a:lnSpc>
              <a:spcBef>
                <a:spcPts val="100"/>
              </a:spcBef>
              <a:buSzPct val="89062"/>
              <a:buFont typeface="Wingdings"/>
              <a:buChar char=""/>
              <a:tabLst>
                <a:tab pos="583565" algn="l"/>
                <a:tab pos="58420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简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单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结构</a:t>
            </a:r>
            <a:endParaRPr sz="3200">
              <a:latin typeface="华文细黑"/>
              <a:cs typeface="华文细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Wingdings"/>
              <a:buChar char=""/>
            </a:pPr>
            <a:endParaRPr sz="4400">
              <a:latin typeface="华文细黑"/>
              <a:cs typeface="华文细黑"/>
            </a:endParaRPr>
          </a:p>
          <a:p>
            <a:pPr marL="584200" indent="-533400">
              <a:lnSpc>
                <a:spcPct val="100000"/>
              </a:lnSpc>
              <a:buSzPct val="89062"/>
              <a:buFont typeface="Wingdings"/>
              <a:buChar char=""/>
              <a:tabLst>
                <a:tab pos="583565" algn="l"/>
                <a:tab pos="58420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层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次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化方法</a:t>
            </a:r>
            <a:endParaRPr sz="3200">
              <a:latin typeface="华文细黑"/>
              <a:cs typeface="华文细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Wingdings"/>
              <a:buChar char=""/>
            </a:pPr>
            <a:endParaRPr sz="4400">
              <a:latin typeface="华文细黑"/>
              <a:cs typeface="华文细黑"/>
            </a:endParaRPr>
          </a:p>
          <a:p>
            <a:pPr marL="584200" indent="-533400">
              <a:lnSpc>
                <a:spcPct val="100000"/>
              </a:lnSpc>
              <a:buSzPct val="89062"/>
              <a:buFont typeface="Wingdings"/>
              <a:buChar char=""/>
              <a:tabLst>
                <a:tab pos="583565" algn="l"/>
                <a:tab pos="58420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微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内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核结构</a:t>
            </a:r>
            <a:endParaRPr sz="3200">
              <a:latin typeface="华文细黑"/>
              <a:cs typeface="华文细黑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Wingdings"/>
              <a:buChar char=""/>
            </a:pPr>
            <a:endParaRPr sz="4400">
              <a:latin typeface="华文细黑"/>
              <a:cs typeface="华文细黑"/>
            </a:endParaRPr>
          </a:p>
          <a:p>
            <a:pPr marL="584200" indent="-533400">
              <a:lnSpc>
                <a:spcPct val="100000"/>
              </a:lnSpc>
              <a:buSzPct val="89062"/>
              <a:buFont typeface="Wingdings"/>
              <a:buChar char=""/>
              <a:tabLst>
                <a:tab pos="583565" algn="l"/>
                <a:tab pos="58420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模块</a:t>
            </a:r>
            <a:r>
              <a:rPr dirty="0" sz="3200" spc="-10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(Modules)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0320" y="292100"/>
            <a:ext cx="17532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65"/>
              <a:t>简</a:t>
            </a:r>
            <a:r>
              <a:rPr dirty="0" sz="3200" spc="260"/>
              <a:t>单结</a:t>
            </a:r>
            <a:r>
              <a:rPr dirty="0" sz="3200" spc="-5"/>
              <a:t>构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92810" y="1139190"/>
            <a:ext cx="7200900" cy="3658870"/>
          </a:xfrm>
          <a:prstGeom prst="rect">
            <a:avLst/>
          </a:prstGeom>
        </p:spPr>
        <p:txBody>
          <a:bodyPr wrap="square" lIns="0" tIns="189230" rIns="0" bIns="0" rtlCol="0" vert="horz">
            <a:spAutoFit/>
          </a:bodyPr>
          <a:lstStyle/>
          <a:p>
            <a:pPr marL="386715" indent="-361950">
              <a:lnSpc>
                <a:spcPct val="100000"/>
              </a:lnSpc>
              <a:spcBef>
                <a:spcPts val="1490"/>
              </a:spcBef>
              <a:buSzPct val="85937"/>
              <a:buFont typeface="Wingdings"/>
              <a:buChar char=""/>
              <a:tabLst>
                <a:tab pos="387350" algn="l"/>
              </a:tabLst>
            </a:pPr>
            <a:r>
              <a:rPr dirty="0" sz="3200" spc="770">
                <a:solidFill>
                  <a:srgbClr val="FFFFFF"/>
                </a:solidFill>
                <a:latin typeface="华文细黑"/>
                <a:cs typeface="华文细黑"/>
              </a:rPr>
              <a:t>以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MS-DOS</a:t>
            </a:r>
            <a:r>
              <a:rPr dirty="0" sz="32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为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代表</a:t>
            </a:r>
            <a:endParaRPr sz="3200">
              <a:latin typeface="华文细黑"/>
              <a:cs typeface="华文细黑"/>
            </a:endParaRPr>
          </a:p>
          <a:p>
            <a:pPr marL="386715" indent="-361950">
              <a:lnSpc>
                <a:spcPct val="100000"/>
              </a:lnSpc>
              <a:spcBef>
                <a:spcPts val="1390"/>
              </a:spcBef>
              <a:buSzPct val="85937"/>
              <a:buFont typeface="Wingdings"/>
              <a:buChar char=""/>
              <a:tabLst>
                <a:tab pos="3873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占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用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极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小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的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内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存空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间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，提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供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大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部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分</a:t>
            </a:r>
            <a:r>
              <a:rPr dirty="0" sz="3200" spc="-9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32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功能</a:t>
            </a:r>
            <a:endParaRPr sz="3200">
              <a:latin typeface="华文细黑"/>
              <a:cs typeface="华文细黑"/>
            </a:endParaRPr>
          </a:p>
          <a:p>
            <a:pPr lvl="1" marL="803910" indent="-321310">
              <a:lnSpc>
                <a:spcPct val="100000"/>
              </a:lnSpc>
              <a:spcBef>
                <a:spcPts val="1400"/>
              </a:spcBef>
              <a:buSzPct val="76562"/>
              <a:buFont typeface="Wingdings"/>
              <a:buChar char=""/>
              <a:tabLst>
                <a:tab pos="80391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不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区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分模块</a:t>
            </a:r>
            <a:endParaRPr sz="3200">
              <a:latin typeface="华文细黑"/>
              <a:cs typeface="华文细黑"/>
            </a:endParaRPr>
          </a:p>
          <a:p>
            <a:pPr lvl="1" marL="803910" indent="-321310">
              <a:lnSpc>
                <a:spcPct val="100000"/>
              </a:lnSpc>
              <a:spcBef>
                <a:spcPts val="1390"/>
              </a:spcBef>
              <a:buSzPct val="76562"/>
              <a:buFont typeface="Wingdings"/>
              <a:buChar char=""/>
              <a:tabLst>
                <a:tab pos="80391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有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一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些数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据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结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构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。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但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是并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没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有很好</a:t>
            </a:r>
            <a:endParaRPr sz="3200">
              <a:latin typeface="华文细黑"/>
              <a:cs typeface="华文细黑"/>
            </a:endParaRPr>
          </a:p>
          <a:p>
            <a:pPr marL="768350">
              <a:lnSpc>
                <a:spcPct val="100000"/>
              </a:lnSpc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地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分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离界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面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层次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化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组织</a:t>
            </a:r>
            <a:r>
              <a:rPr dirty="0" sz="3200" spc="-5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z="32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功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能</a:t>
            </a:r>
            <a:endParaRPr sz="320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550" y="292100"/>
            <a:ext cx="3913504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Arial"/>
                <a:cs typeface="Arial"/>
              </a:rPr>
              <a:t>MS-DOS</a:t>
            </a:r>
            <a:r>
              <a:rPr dirty="0" sz="3200" spc="-195">
                <a:latin typeface="Arial"/>
                <a:cs typeface="Arial"/>
              </a:rPr>
              <a:t> </a:t>
            </a:r>
            <a:r>
              <a:rPr dirty="0" sz="3200" spc="260"/>
              <a:t>的</a:t>
            </a:r>
            <a:r>
              <a:rPr dirty="0" sz="3200" spc="250"/>
              <a:t>层</a:t>
            </a:r>
            <a:r>
              <a:rPr dirty="0" sz="3200" spc="260"/>
              <a:t>次结</a:t>
            </a:r>
            <a:r>
              <a:rPr dirty="0" sz="3200" spc="-5"/>
              <a:t>构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08200" y="1271269"/>
            <a:ext cx="5156200" cy="4961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29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300" y="292100"/>
            <a:ext cx="512191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60"/>
              <a:t>层</a:t>
            </a:r>
            <a:r>
              <a:rPr dirty="0" sz="3200" spc="265"/>
              <a:t>次</a:t>
            </a:r>
            <a:r>
              <a:rPr dirty="0" sz="3200" spc="254"/>
              <a:t>化</a:t>
            </a:r>
            <a:r>
              <a:rPr dirty="0" sz="3200" spc="260"/>
              <a:t>方法，</a:t>
            </a:r>
            <a:r>
              <a:rPr dirty="0" sz="3200" spc="-5"/>
              <a:t>以</a:t>
            </a:r>
            <a:r>
              <a:rPr dirty="0" sz="3200" spc="195"/>
              <a:t> </a:t>
            </a:r>
            <a:r>
              <a:rPr dirty="0" sz="3200">
                <a:latin typeface="Arial"/>
                <a:cs typeface="Arial"/>
              </a:rPr>
              <a:t>UNIX</a:t>
            </a:r>
            <a:r>
              <a:rPr dirty="0" sz="3200" spc="-155">
                <a:latin typeface="Arial"/>
                <a:cs typeface="Arial"/>
              </a:rPr>
              <a:t> </a:t>
            </a:r>
            <a:r>
              <a:rPr dirty="0" sz="3200" spc="260"/>
              <a:t>为</a:t>
            </a:r>
            <a:r>
              <a:rPr dirty="0" sz="3200" spc="-5"/>
              <a:t>例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0319" y="1631950"/>
            <a:ext cx="6629400" cy="3994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29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0609" y="292100"/>
            <a:ext cx="21920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54"/>
              <a:t>微</a:t>
            </a:r>
            <a:r>
              <a:rPr dirty="0" sz="3200" spc="260"/>
              <a:t>内核结</a:t>
            </a:r>
            <a:r>
              <a:rPr dirty="0" sz="3200" spc="-5"/>
              <a:t>构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48309" y="1182370"/>
            <a:ext cx="7829550" cy="5380990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150"/>
              </a:spcBef>
              <a:buSzPct val="89583"/>
              <a:buFont typeface="Wingdings"/>
              <a:buChar char=""/>
              <a:tabLst>
                <a:tab pos="381000" algn="l"/>
              </a:tabLst>
            </a:pPr>
            <a:r>
              <a:rPr dirty="0" sz="2400" spc="580">
                <a:solidFill>
                  <a:srgbClr val="FFFFFF"/>
                </a:solidFill>
                <a:latin typeface="华文细黑"/>
                <a:cs typeface="华文细黑"/>
              </a:rPr>
              <a:t>将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z="24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的功能模块转移至</a:t>
            </a:r>
            <a:r>
              <a:rPr dirty="0" sz="2400">
                <a:solidFill>
                  <a:srgbClr val="FF0000"/>
                </a:solidFill>
                <a:latin typeface="华文细黑"/>
                <a:cs typeface="华文细黑"/>
              </a:rPr>
              <a:t>用户态空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间</a:t>
            </a:r>
            <a:endParaRPr sz="2400">
              <a:latin typeface="华文细黑"/>
              <a:cs typeface="华文细黑"/>
            </a:endParaRPr>
          </a:p>
          <a:p>
            <a:pPr marL="381000" indent="-342900">
              <a:lnSpc>
                <a:spcPct val="100000"/>
              </a:lnSpc>
              <a:spcBef>
                <a:spcPts val="1050"/>
              </a:spcBef>
              <a:buSzPct val="89583"/>
              <a:buFont typeface="Wingdings"/>
              <a:buChar char=""/>
              <a:tabLst>
                <a:tab pos="381000" algn="l"/>
              </a:tabLst>
            </a:pP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剩下的，就是</a:t>
            </a:r>
            <a:r>
              <a:rPr dirty="0" sz="2400">
                <a:solidFill>
                  <a:srgbClr val="FF0000"/>
                </a:solidFill>
                <a:latin typeface="华文细黑"/>
                <a:cs typeface="华文细黑"/>
              </a:rPr>
              <a:t>微内核</a:t>
            </a:r>
            <a:endParaRPr sz="2400">
              <a:latin typeface="华文细黑"/>
              <a:cs typeface="华文细黑"/>
            </a:endParaRPr>
          </a:p>
          <a:p>
            <a:pPr marL="381000" indent="-342900">
              <a:lnSpc>
                <a:spcPct val="100000"/>
              </a:lnSpc>
              <a:spcBef>
                <a:spcPts val="1050"/>
              </a:spcBef>
              <a:buSzPct val="89583"/>
              <a:buFont typeface="Wingdings"/>
              <a:buChar char=""/>
              <a:tabLst>
                <a:tab pos="381000" algn="l"/>
              </a:tabLst>
            </a:pP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处于用户态空间的功能模块通过</a:t>
            </a:r>
            <a:r>
              <a:rPr dirty="0" sz="2400">
                <a:solidFill>
                  <a:srgbClr val="FF0000"/>
                </a:solidFill>
                <a:latin typeface="华文细黑"/>
                <a:cs typeface="华文细黑"/>
              </a:rPr>
              <a:t>消息传递机制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进行通信</a:t>
            </a:r>
            <a:endParaRPr sz="2400">
              <a:latin typeface="华文细黑"/>
              <a:cs typeface="华文细黑"/>
            </a:endParaRPr>
          </a:p>
          <a:p>
            <a:pPr marL="381000" indent="-342900">
              <a:lnSpc>
                <a:spcPct val="100000"/>
              </a:lnSpc>
              <a:spcBef>
                <a:spcPts val="1040"/>
              </a:spcBef>
              <a:buSzPct val="89583"/>
              <a:buFont typeface="Wingdings"/>
              <a:buChar char=""/>
              <a:tabLst>
                <a:tab pos="381000" algn="l"/>
              </a:tabLst>
            </a:pP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有利因素</a:t>
            </a:r>
            <a:endParaRPr sz="2400">
              <a:latin typeface="华文细黑"/>
              <a:cs typeface="华文细黑"/>
            </a:endParaRPr>
          </a:p>
          <a:p>
            <a:pPr lvl="1" marL="781050" indent="-285750">
              <a:lnSpc>
                <a:spcPct val="100000"/>
              </a:lnSpc>
              <a:spcBef>
                <a:spcPts val="1050"/>
              </a:spcBef>
              <a:buSzPct val="79166"/>
              <a:buFont typeface="Wingdings"/>
              <a:buChar char=""/>
              <a:tabLst>
                <a:tab pos="781050" algn="l"/>
              </a:tabLst>
            </a:pP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容易升级微内核</a:t>
            </a:r>
            <a:endParaRPr sz="2400">
              <a:latin typeface="华文细黑"/>
              <a:cs typeface="华文细黑"/>
            </a:endParaRPr>
          </a:p>
          <a:p>
            <a:pPr lvl="1" marL="781050" indent="-285750">
              <a:lnSpc>
                <a:spcPct val="100000"/>
              </a:lnSpc>
              <a:spcBef>
                <a:spcPts val="1050"/>
              </a:spcBef>
              <a:buSzPct val="79166"/>
              <a:buFont typeface="Wingdings"/>
              <a:buChar char=""/>
              <a:tabLst>
                <a:tab pos="781050" algn="l"/>
              </a:tabLst>
            </a:pP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容易移植</a:t>
            </a:r>
            <a:r>
              <a:rPr dirty="0" sz="2400" spc="-2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z="24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至不同类型的</a:t>
            </a:r>
            <a:r>
              <a:rPr dirty="0" sz="2400" spc="-2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r>
              <a:rPr dirty="0" sz="24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、</a:t>
            </a:r>
            <a:r>
              <a:rPr dirty="0" sz="2400" spc="-10">
                <a:solidFill>
                  <a:srgbClr val="FFFFFF"/>
                </a:solidFill>
                <a:latin typeface="华文细黑"/>
                <a:cs typeface="华文细黑"/>
              </a:rPr>
              <a:t>体</a:t>
            </a:r>
            <a:r>
              <a:rPr dirty="0" sz="2400" spc="5">
                <a:solidFill>
                  <a:srgbClr val="FFFFFF"/>
                </a:solidFill>
                <a:latin typeface="华文细黑"/>
                <a:cs typeface="华文细黑"/>
              </a:rPr>
              <a:t>系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结构</a:t>
            </a:r>
            <a:endParaRPr sz="2400">
              <a:latin typeface="华文细黑"/>
              <a:cs typeface="华文细黑"/>
            </a:endParaRPr>
          </a:p>
          <a:p>
            <a:pPr lvl="1" marL="781050" indent="-285750">
              <a:lnSpc>
                <a:spcPct val="100000"/>
              </a:lnSpc>
              <a:spcBef>
                <a:spcPts val="1050"/>
              </a:spcBef>
              <a:buSzPct val="79166"/>
              <a:buFont typeface="Wingdings"/>
              <a:buChar char=""/>
              <a:tabLst>
                <a:tab pos="781050" algn="l"/>
                <a:tab pos="1844675" algn="l"/>
              </a:tabLst>
            </a:pP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更可靠	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(less code is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running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kernel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mode)</a:t>
            </a:r>
            <a:endParaRPr sz="2400">
              <a:latin typeface="Arial"/>
              <a:cs typeface="Arial"/>
            </a:endParaRPr>
          </a:p>
          <a:p>
            <a:pPr algn="r" lvl="1" marL="781050" marR="6127115" indent="-781050">
              <a:lnSpc>
                <a:spcPct val="100000"/>
              </a:lnSpc>
              <a:spcBef>
                <a:spcPts val="1050"/>
              </a:spcBef>
              <a:buSzPct val="79166"/>
              <a:buFont typeface="Wingdings"/>
              <a:buChar char=""/>
              <a:tabLst>
                <a:tab pos="781050" algn="l"/>
              </a:tabLst>
            </a:pP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更安全</a:t>
            </a:r>
            <a:endParaRPr sz="2400">
              <a:latin typeface="华文细黑"/>
              <a:cs typeface="华文细黑"/>
            </a:endParaRPr>
          </a:p>
          <a:p>
            <a:pPr algn="r" marL="381000" marR="6222365" indent="-381000">
              <a:lnSpc>
                <a:spcPct val="100000"/>
              </a:lnSpc>
              <a:spcBef>
                <a:spcPts val="1050"/>
              </a:spcBef>
              <a:buSzPct val="89583"/>
              <a:buFont typeface="Wingdings"/>
              <a:buChar char=""/>
              <a:tabLst>
                <a:tab pos="381000" algn="l"/>
              </a:tabLst>
            </a:pP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不利因素</a:t>
            </a:r>
            <a:endParaRPr sz="2400">
              <a:latin typeface="华文细黑"/>
              <a:cs typeface="华文细黑"/>
            </a:endParaRPr>
          </a:p>
          <a:p>
            <a:pPr lvl="1" marL="781050" indent="-285750">
              <a:lnSpc>
                <a:spcPct val="100000"/>
              </a:lnSpc>
              <a:spcBef>
                <a:spcPts val="1050"/>
              </a:spcBef>
              <a:buSzPct val="79166"/>
              <a:buFont typeface="Wingdings"/>
              <a:buChar char=""/>
              <a:tabLst>
                <a:tab pos="781050" algn="l"/>
              </a:tabLst>
            </a:pP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用户态空间与内核态空间之间的通信频繁，性能开销</a:t>
            </a:r>
            <a:endParaRPr sz="2400">
              <a:latin typeface="华文细黑"/>
              <a:cs typeface="华文细黑"/>
            </a:endParaRPr>
          </a:p>
          <a:p>
            <a:pPr marL="78105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大</a:t>
            </a:r>
            <a:endParaRPr sz="240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8910" y="292100"/>
            <a:ext cx="403034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68725" algn="l"/>
              </a:tabLst>
            </a:pPr>
            <a:r>
              <a:rPr dirty="0" sz="3200" spc="260"/>
              <a:t>操作系统</a:t>
            </a:r>
            <a:r>
              <a:rPr dirty="0" sz="3200" spc="250"/>
              <a:t>做</a:t>
            </a:r>
            <a:r>
              <a:rPr dirty="0" sz="3200" spc="260"/>
              <a:t>什么</a:t>
            </a:r>
            <a:r>
              <a:rPr dirty="0" sz="3200" spc="-5"/>
              <a:t>的</a:t>
            </a:r>
            <a:r>
              <a:rPr dirty="0" sz="3200"/>
              <a:t>	</a:t>
            </a:r>
            <a:r>
              <a:rPr dirty="0" sz="320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14520" y="6659210"/>
            <a:ext cx="14859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 b="1">
                <a:solidFill>
                  <a:srgbClr val="993300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437640"/>
            <a:ext cx="7461250" cy="4822190"/>
          </a:xfrm>
          <a:prstGeom prst="rect">
            <a:avLst/>
          </a:prstGeom>
        </p:spPr>
        <p:txBody>
          <a:bodyPr wrap="square" lIns="0" tIns="189230" rIns="0" bIns="0" rtlCol="0" vert="horz">
            <a:spAutoFit/>
          </a:bodyPr>
          <a:lstStyle/>
          <a:p>
            <a:pPr marL="412115" indent="-361950">
              <a:lnSpc>
                <a:spcPct val="100000"/>
              </a:lnSpc>
              <a:spcBef>
                <a:spcPts val="1490"/>
              </a:spcBef>
              <a:buSzPct val="85937"/>
              <a:buFont typeface="Wingdings"/>
              <a:buChar char=""/>
              <a:tabLst>
                <a:tab pos="4127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操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作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系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统</a:t>
            </a:r>
            <a:r>
              <a:rPr dirty="0" sz="3200">
                <a:solidFill>
                  <a:srgbClr val="FF0000"/>
                </a:solidFill>
                <a:latin typeface="华文细黑"/>
                <a:cs typeface="华文细黑"/>
              </a:rPr>
              <a:t>定义</a:t>
            </a:r>
            <a:r>
              <a:rPr dirty="0" sz="3200" spc="-40">
                <a:solidFill>
                  <a:srgbClr val="FF0000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32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如果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一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定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要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一个？</a:t>
            </a:r>
            <a:r>
              <a:rPr dirty="0" sz="3200" spc="-3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393700" marR="43180" indent="-342900">
              <a:lnSpc>
                <a:spcPct val="100000"/>
              </a:lnSpc>
              <a:spcBef>
                <a:spcPts val="1390"/>
              </a:spcBef>
              <a:buSzPct val="85937"/>
              <a:buFont typeface="Wingdings"/>
              <a:buChar char=""/>
              <a:tabLst>
                <a:tab pos="412750" algn="l"/>
              </a:tabLst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 program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that acts as an intermediary  between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of a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computer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and the 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computer hardware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Wingdings"/>
              <a:buChar char=""/>
            </a:pPr>
            <a:endParaRPr sz="4600">
              <a:latin typeface="Arial"/>
              <a:cs typeface="Arial"/>
            </a:endParaRPr>
          </a:p>
          <a:p>
            <a:pPr marL="412115" indent="-361950">
              <a:lnSpc>
                <a:spcPct val="100000"/>
              </a:lnSpc>
              <a:buSzPct val="85937"/>
              <a:buFont typeface="Wingdings"/>
              <a:buChar char=""/>
              <a:tabLst>
                <a:tab pos="4127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操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作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系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统的</a:t>
            </a:r>
            <a:r>
              <a:rPr dirty="0" sz="3200">
                <a:solidFill>
                  <a:srgbClr val="FF0000"/>
                </a:solidFill>
                <a:latin typeface="华文细黑"/>
                <a:cs typeface="华文细黑"/>
              </a:rPr>
              <a:t>目标</a:t>
            </a:r>
            <a:endParaRPr sz="3200">
              <a:latin typeface="华文细黑"/>
              <a:cs typeface="华文细黑"/>
            </a:endParaRPr>
          </a:p>
          <a:p>
            <a:pPr lvl="1" marL="775970" indent="-369570">
              <a:lnSpc>
                <a:spcPct val="100000"/>
              </a:lnSpc>
              <a:spcBef>
                <a:spcPts val="1400"/>
              </a:spcBef>
              <a:buSzPct val="79687"/>
              <a:buFont typeface="Wingdings"/>
              <a:buChar char=""/>
              <a:tabLst>
                <a:tab pos="77597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使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用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户</a:t>
            </a:r>
            <a:r>
              <a:rPr dirty="0" sz="3200" spc="5">
                <a:solidFill>
                  <a:srgbClr val="FF0000"/>
                </a:solidFill>
                <a:latin typeface="华文细黑"/>
                <a:cs typeface="华文细黑"/>
              </a:rPr>
              <a:t>方</a:t>
            </a:r>
            <a:r>
              <a:rPr dirty="0" sz="3200">
                <a:solidFill>
                  <a:srgbClr val="FF0000"/>
                </a:solidFill>
                <a:latin typeface="华文细黑"/>
                <a:cs typeface="华文细黑"/>
              </a:rPr>
              <a:t>便</a:t>
            </a:r>
            <a:r>
              <a:rPr dirty="0" sz="3200" spc="10">
                <a:solidFill>
                  <a:srgbClr val="FF0000"/>
                </a:solidFill>
                <a:latin typeface="华文细黑"/>
                <a:cs typeface="华文细黑"/>
              </a:rPr>
              <a:t>地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使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用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计算机</a:t>
            </a:r>
            <a:endParaRPr sz="3200">
              <a:latin typeface="华文细黑"/>
              <a:cs typeface="华文细黑"/>
            </a:endParaRPr>
          </a:p>
          <a:p>
            <a:pPr marL="412115" indent="-361950">
              <a:lnSpc>
                <a:spcPct val="100000"/>
              </a:lnSpc>
              <a:spcBef>
                <a:spcPts val="1390"/>
              </a:spcBef>
              <a:buSzPct val="85937"/>
              <a:buFont typeface="Wingdings"/>
              <a:buChar char=""/>
              <a:tabLst>
                <a:tab pos="4127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使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计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算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机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硬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件</a:t>
            </a:r>
            <a:r>
              <a:rPr dirty="0" sz="3200" spc="5">
                <a:solidFill>
                  <a:srgbClr val="FF0000"/>
                </a:solidFill>
                <a:latin typeface="华文细黑"/>
                <a:cs typeface="华文细黑"/>
              </a:rPr>
              <a:t>高</a:t>
            </a:r>
            <a:r>
              <a:rPr dirty="0" sz="3200">
                <a:solidFill>
                  <a:srgbClr val="FF0000"/>
                </a:solidFill>
                <a:latin typeface="华文细黑"/>
                <a:cs typeface="华文细黑"/>
              </a:rPr>
              <a:t>效</a:t>
            </a:r>
            <a:r>
              <a:rPr dirty="0" sz="3200" spc="10">
                <a:solidFill>
                  <a:srgbClr val="FF0000"/>
                </a:solidFill>
                <a:latin typeface="华文细黑"/>
                <a:cs typeface="华文细黑"/>
              </a:rPr>
              <a:t>率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运行</a:t>
            </a:r>
            <a:endParaRPr sz="320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7200" y="292100"/>
            <a:ext cx="34524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6545" algn="l"/>
              </a:tabLst>
            </a:pPr>
            <a:r>
              <a:rPr dirty="0" sz="3200" spc="260"/>
              <a:t>示</a:t>
            </a:r>
            <a:r>
              <a:rPr dirty="0" sz="3200" spc="265"/>
              <a:t>例</a:t>
            </a:r>
            <a:r>
              <a:rPr dirty="0" sz="3200" spc="-5"/>
              <a:t>：</a:t>
            </a:r>
            <a:r>
              <a:rPr dirty="0" sz="3200" spc="-5"/>
              <a:t>	</a:t>
            </a:r>
            <a:r>
              <a:rPr dirty="0" sz="3200">
                <a:latin typeface="Arial"/>
                <a:cs typeface="Arial"/>
              </a:rPr>
              <a:t>Mac</a:t>
            </a:r>
            <a:r>
              <a:rPr dirty="0" sz="320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OS</a:t>
            </a:r>
            <a:r>
              <a:rPr dirty="0" sz="3200" spc="-11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X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21839" y="1965960"/>
            <a:ext cx="4813300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29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1359" y="292100"/>
            <a:ext cx="292481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60"/>
              <a:t>模</a:t>
            </a:r>
            <a:r>
              <a:rPr dirty="0" sz="3200" spc="-5"/>
              <a:t>块</a:t>
            </a:r>
            <a:r>
              <a:rPr dirty="0" sz="3200" spc="145"/>
              <a:t> </a:t>
            </a:r>
            <a:r>
              <a:rPr dirty="0" sz="3200">
                <a:latin typeface="Arial"/>
                <a:cs typeface="Arial"/>
              </a:rPr>
              <a:t>(Modules)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92810" y="1315720"/>
            <a:ext cx="6515100" cy="4325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715" indent="-361950">
              <a:lnSpc>
                <a:spcPct val="100000"/>
              </a:lnSpc>
              <a:spcBef>
                <a:spcPts val="100"/>
              </a:spcBef>
              <a:buSzPct val="85937"/>
              <a:buFont typeface="Wingdings"/>
              <a:buChar char=""/>
              <a:tabLst>
                <a:tab pos="3873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现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代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操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作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系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统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大多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实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现了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内</a:t>
            </a:r>
            <a:r>
              <a:rPr dirty="0" sz="3200" spc="15">
                <a:solidFill>
                  <a:srgbClr val="FFFFFF"/>
                </a:solidFill>
                <a:latin typeface="华文细黑"/>
                <a:cs typeface="华文细黑"/>
              </a:rPr>
              <a:t>核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模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块</a:t>
            </a:r>
            <a:endParaRPr sz="3200">
              <a:latin typeface="华文细黑"/>
              <a:cs typeface="华文细黑"/>
            </a:endParaRPr>
          </a:p>
          <a:p>
            <a:pPr marL="368300">
              <a:lnSpc>
                <a:spcPct val="100000"/>
              </a:lnSpc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(kernel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modules)</a:t>
            </a:r>
            <a:r>
              <a:rPr dirty="0" sz="32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机制</a:t>
            </a:r>
            <a:endParaRPr sz="3200">
              <a:latin typeface="华文细黑"/>
              <a:cs typeface="华文细黑"/>
            </a:endParaRPr>
          </a:p>
          <a:p>
            <a:pPr lvl="1" marL="803910" indent="-321310">
              <a:lnSpc>
                <a:spcPct val="100000"/>
              </a:lnSpc>
              <a:spcBef>
                <a:spcPts val="1390"/>
              </a:spcBef>
              <a:buSzPct val="76562"/>
              <a:buFont typeface="Wingdings"/>
              <a:buChar char=""/>
              <a:tabLst>
                <a:tab pos="80391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应用</a:t>
            </a:r>
            <a:r>
              <a:rPr dirty="0" sz="3200" spc="-4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object-oriented</a:t>
            </a:r>
            <a:r>
              <a:rPr dirty="0" sz="32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思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想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方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法</a:t>
            </a:r>
            <a:endParaRPr sz="3200">
              <a:latin typeface="华文细黑"/>
              <a:cs typeface="华文细黑"/>
            </a:endParaRPr>
          </a:p>
          <a:p>
            <a:pPr lvl="1" marL="803910" indent="-321310">
              <a:lnSpc>
                <a:spcPct val="100000"/>
              </a:lnSpc>
              <a:spcBef>
                <a:spcPts val="1400"/>
              </a:spcBef>
              <a:buSzPct val="76562"/>
              <a:buFont typeface="Wingdings"/>
              <a:buChar char=""/>
              <a:tabLst>
                <a:tab pos="80391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核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心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组件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相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对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独立、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分离</a:t>
            </a:r>
            <a:endParaRPr sz="3200">
              <a:latin typeface="华文细黑"/>
              <a:cs typeface="华文细黑"/>
            </a:endParaRPr>
          </a:p>
          <a:p>
            <a:pPr lvl="1" marL="803910" indent="-321310">
              <a:lnSpc>
                <a:spcPct val="100000"/>
              </a:lnSpc>
              <a:spcBef>
                <a:spcPts val="1400"/>
              </a:spcBef>
              <a:buSzPct val="76562"/>
              <a:buFont typeface="Wingdings"/>
              <a:buChar char=""/>
              <a:tabLst>
                <a:tab pos="80391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模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块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之间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通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过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预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知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的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界面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对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话</a:t>
            </a:r>
            <a:endParaRPr sz="3200">
              <a:latin typeface="华文细黑"/>
              <a:cs typeface="华文细黑"/>
            </a:endParaRPr>
          </a:p>
          <a:p>
            <a:pPr lvl="1" marL="803910" indent="-321310">
              <a:lnSpc>
                <a:spcPct val="100000"/>
              </a:lnSpc>
              <a:spcBef>
                <a:spcPts val="1390"/>
              </a:spcBef>
              <a:buSzPct val="76562"/>
              <a:buFont typeface="Wingdings"/>
              <a:buChar char=""/>
              <a:tabLst>
                <a:tab pos="80391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可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动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态装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入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内核</a:t>
            </a:r>
            <a:endParaRPr sz="3200">
              <a:latin typeface="华文细黑"/>
              <a:cs typeface="华文细黑"/>
            </a:endParaRPr>
          </a:p>
          <a:p>
            <a:pPr lvl="1" marL="803910" indent="-321310">
              <a:lnSpc>
                <a:spcPct val="100000"/>
              </a:lnSpc>
              <a:spcBef>
                <a:spcPts val="1400"/>
              </a:spcBef>
              <a:buSzPct val="76562"/>
              <a:buFont typeface="Wingdings"/>
              <a:buChar char=""/>
              <a:tabLst>
                <a:tab pos="80391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可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动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态卸载</a:t>
            </a:r>
            <a:endParaRPr sz="320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1989" y="292100"/>
            <a:ext cx="55092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60"/>
              <a:t>示</a:t>
            </a:r>
            <a:r>
              <a:rPr dirty="0" sz="3200" spc="265"/>
              <a:t>例</a:t>
            </a:r>
            <a:r>
              <a:rPr dirty="0" sz="3200" spc="-5"/>
              <a:t>：</a:t>
            </a:r>
            <a:r>
              <a:rPr dirty="0" sz="3200" spc="180"/>
              <a:t> </a:t>
            </a:r>
            <a:r>
              <a:rPr dirty="0" sz="3200">
                <a:latin typeface="Arial"/>
                <a:cs typeface="Arial"/>
              </a:rPr>
              <a:t>Solaris</a:t>
            </a:r>
            <a:r>
              <a:rPr dirty="0" sz="3200" spc="-140">
                <a:latin typeface="Arial"/>
                <a:cs typeface="Arial"/>
              </a:rPr>
              <a:t> </a:t>
            </a:r>
            <a:r>
              <a:rPr dirty="0" sz="3200" spc="265"/>
              <a:t>的</a:t>
            </a:r>
            <a:r>
              <a:rPr dirty="0" sz="3200" spc="260"/>
              <a:t>模</a:t>
            </a:r>
            <a:r>
              <a:rPr dirty="0" sz="3200" spc="250"/>
              <a:t>块</a:t>
            </a:r>
            <a:r>
              <a:rPr dirty="0" sz="3200" spc="270"/>
              <a:t>化</a:t>
            </a:r>
            <a:r>
              <a:rPr dirty="0" sz="3200" spc="260"/>
              <a:t>方</a:t>
            </a:r>
            <a:r>
              <a:rPr dirty="0" sz="3200" spc="-5"/>
              <a:t>法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4900" y="1680210"/>
            <a:ext cx="7162800" cy="3361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29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9970" y="2321560"/>
            <a:ext cx="4439920" cy="1824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50029" y="2931159"/>
            <a:ext cx="9893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Arial"/>
                <a:cs typeface="Arial"/>
              </a:rPr>
              <a:t>E</a:t>
            </a:r>
            <a:r>
              <a:rPr dirty="0" sz="3600" spc="-15" b="1">
                <a:latin typeface="Arial"/>
                <a:cs typeface="Arial"/>
              </a:rPr>
              <a:t>N</a:t>
            </a:r>
            <a:r>
              <a:rPr dirty="0" sz="3600" b="1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9920" y="292100"/>
            <a:ext cx="30714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60"/>
              <a:t>硬件</a:t>
            </a:r>
            <a:r>
              <a:rPr dirty="0" sz="3200" spc="250"/>
              <a:t>系</a:t>
            </a:r>
            <a:r>
              <a:rPr dirty="0" sz="3200" spc="260"/>
              <a:t>统的组</a:t>
            </a:r>
            <a:r>
              <a:rPr dirty="0" sz="3200" spc="-5"/>
              <a:t>成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80110" y="1183132"/>
            <a:ext cx="7202170" cy="1965325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140"/>
              </a:spcBef>
              <a:buSzPct val="89583"/>
              <a:buFont typeface="Wingdings"/>
              <a:buChar char=""/>
              <a:tabLst>
                <a:tab pos="381000" algn="l"/>
              </a:tabLst>
            </a:pP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如图所示的硬件设施</a:t>
            </a:r>
            <a:endParaRPr sz="2400">
              <a:latin typeface="华文细黑"/>
              <a:cs typeface="华文细黑"/>
            </a:endParaRPr>
          </a:p>
          <a:p>
            <a:pPr lvl="1" marL="781050" marR="30480" indent="-285750">
              <a:lnSpc>
                <a:spcPct val="100000"/>
              </a:lnSpc>
              <a:spcBef>
                <a:spcPts val="875"/>
              </a:spcBef>
              <a:buSzPct val="80000"/>
              <a:buFont typeface="Wingdings"/>
              <a:buChar char=""/>
              <a:tabLst>
                <a:tab pos="781050" algn="l"/>
              </a:tabLst>
            </a:pPr>
            <a:r>
              <a:rPr dirty="0" sz="2000">
                <a:solidFill>
                  <a:srgbClr val="FFFFFF"/>
                </a:solidFill>
                <a:latin typeface="华文细黑"/>
                <a:cs typeface="华文细黑"/>
              </a:rPr>
              <a:t>一</a:t>
            </a:r>
            <a:r>
              <a:rPr dirty="0" sz="2000" spc="5">
                <a:solidFill>
                  <a:srgbClr val="FFFFFF"/>
                </a:solidFill>
                <a:latin typeface="华文细黑"/>
                <a:cs typeface="华文细黑"/>
              </a:rPr>
              <a:t>个</a:t>
            </a:r>
            <a:r>
              <a:rPr dirty="0" sz="2000">
                <a:solidFill>
                  <a:srgbClr val="FFFFFF"/>
                </a:solidFill>
                <a:latin typeface="华文细黑"/>
                <a:cs typeface="华文细黑"/>
              </a:rPr>
              <a:t>或</a:t>
            </a:r>
            <a:r>
              <a:rPr dirty="0" sz="2000" spc="5">
                <a:solidFill>
                  <a:srgbClr val="FFFFFF"/>
                </a:solidFill>
                <a:latin typeface="华文细黑"/>
                <a:cs typeface="华文细黑"/>
              </a:rPr>
              <a:t>数</a:t>
            </a:r>
            <a:r>
              <a:rPr dirty="0" sz="2000">
                <a:solidFill>
                  <a:srgbClr val="FFFFFF"/>
                </a:solidFill>
                <a:latin typeface="华文细黑"/>
                <a:cs typeface="华文细黑"/>
              </a:rPr>
              <a:t>个</a:t>
            </a:r>
            <a:r>
              <a:rPr dirty="0" sz="2000" spc="-6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CPUs</a:t>
            </a:r>
            <a:r>
              <a:rPr dirty="0" sz="20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2000" spc="5">
                <a:solidFill>
                  <a:srgbClr val="FFFFFF"/>
                </a:solidFill>
                <a:latin typeface="华文细黑"/>
                <a:cs typeface="华文细黑"/>
              </a:rPr>
              <a:t>加</a:t>
            </a:r>
            <a:r>
              <a:rPr dirty="0" sz="2000">
                <a:solidFill>
                  <a:srgbClr val="FFFFFF"/>
                </a:solidFill>
                <a:latin typeface="华文细黑"/>
                <a:cs typeface="华文细黑"/>
              </a:rPr>
              <a:t>上</a:t>
            </a:r>
            <a:r>
              <a:rPr dirty="0" sz="2000" spc="5">
                <a:solidFill>
                  <a:srgbClr val="FFFFFF"/>
                </a:solidFill>
                <a:latin typeface="华文细黑"/>
                <a:cs typeface="华文细黑"/>
              </a:rPr>
              <a:t>一</a:t>
            </a:r>
            <a:r>
              <a:rPr dirty="0" sz="2000">
                <a:solidFill>
                  <a:srgbClr val="FFFFFF"/>
                </a:solidFill>
                <a:latin typeface="华文细黑"/>
                <a:cs typeface="华文细黑"/>
              </a:rPr>
              <a:t>些设</a:t>
            </a:r>
            <a:r>
              <a:rPr dirty="0" sz="2000" spc="5">
                <a:solidFill>
                  <a:srgbClr val="FFFFFF"/>
                </a:solidFill>
                <a:latin typeface="华文细黑"/>
                <a:cs typeface="华文细黑"/>
              </a:rPr>
              <a:t>备</a:t>
            </a:r>
            <a:r>
              <a:rPr dirty="0" sz="2000">
                <a:solidFill>
                  <a:srgbClr val="FFFFFF"/>
                </a:solidFill>
                <a:latin typeface="华文细黑"/>
                <a:cs typeface="华文细黑"/>
              </a:rPr>
              <a:t>控</a:t>
            </a:r>
            <a:r>
              <a:rPr dirty="0" sz="2000" spc="5">
                <a:solidFill>
                  <a:srgbClr val="FFFFFF"/>
                </a:solidFill>
                <a:latin typeface="华文细黑"/>
                <a:cs typeface="华文细黑"/>
              </a:rPr>
              <a:t>制</a:t>
            </a:r>
            <a:r>
              <a:rPr dirty="0" sz="2000">
                <a:solidFill>
                  <a:srgbClr val="FFFFFF"/>
                </a:solidFill>
                <a:latin typeface="华文细黑"/>
                <a:cs typeface="华文细黑"/>
              </a:rPr>
              <a:t>器</a:t>
            </a:r>
            <a:r>
              <a:rPr dirty="0" sz="2000" spc="5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2000">
                <a:solidFill>
                  <a:srgbClr val="FFFFFF"/>
                </a:solidFill>
                <a:latin typeface="华文细黑"/>
                <a:cs typeface="华文细黑"/>
              </a:rPr>
              <a:t>通过</a:t>
            </a:r>
            <a:r>
              <a:rPr dirty="0" sz="2000" spc="5">
                <a:solidFill>
                  <a:srgbClr val="FFFFFF"/>
                </a:solidFill>
                <a:latin typeface="华文细黑"/>
                <a:cs typeface="华文细黑"/>
              </a:rPr>
              <a:t>内</a:t>
            </a:r>
            <a:r>
              <a:rPr dirty="0" sz="2000">
                <a:solidFill>
                  <a:srgbClr val="FFFFFF"/>
                </a:solidFill>
                <a:latin typeface="华文细黑"/>
                <a:cs typeface="华文细黑"/>
              </a:rPr>
              <a:t>部总线 连</a:t>
            </a:r>
            <a:r>
              <a:rPr dirty="0" sz="2000" spc="5">
                <a:solidFill>
                  <a:srgbClr val="FFFFFF"/>
                </a:solidFill>
                <a:latin typeface="华文细黑"/>
                <a:cs typeface="华文细黑"/>
              </a:rPr>
              <a:t>接</a:t>
            </a:r>
            <a:r>
              <a:rPr dirty="0" sz="2000">
                <a:solidFill>
                  <a:srgbClr val="FFFFFF"/>
                </a:solidFill>
                <a:latin typeface="华文细黑"/>
                <a:cs typeface="华文细黑"/>
              </a:rPr>
              <a:t>在</a:t>
            </a:r>
            <a:r>
              <a:rPr dirty="0" sz="2000" spc="5">
                <a:solidFill>
                  <a:srgbClr val="FFFFFF"/>
                </a:solidFill>
                <a:latin typeface="华文细黑"/>
                <a:cs typeface="华文细黑"/>
              </a:rPr>
              <a:t>一</a:t>
            </a:r>
            <a:r>
              <a:rPr dirty="0" sz="2000">
                <a:solidFill>
                  <a:srgbClr val="FFFFFF"/>
                </a:solidFill>
                <a:latin typeface="华文细黑"/>
                <a:cs typeface="华文细黑"/>
              </a:rPr>
              <a:t>起。</a:t>
            </a:r>
            <a:r>
              <a:rPr dirty="0" sz="2000" spc="5">
                <a:solidFill>
                  <a:srgbClr val="FFFFFF"/>
                </a:solidFill>
                <a:latin typeface="华文细黑"/>
                <a:cs typeface="华文细黑"/>
              </a:rPr>
              <a:t>它</a:t>
            </a:r>
            <a:r>
              <a:rPr dirty="0" sz="2000">
                <a:solidFill>
                  <a:srgbClr val="FFFFFF"/>
                </a:solidFill>
                <a:latin typeface="华文细黑"/>
                <a:cs typeface="华文细黑"/>
              </a:rPr>
              <a:t>们</a:t>
            </a:r>
            <a:r>
              <a:rPr dirty="0" sz="2000" spc="5">
                <a:solidFill>
                  <a:srgbClr val="FFFFFF"/>
                </a:solidFill>
                <a:latin typeface="华文细黑"/>
                <a:cs typeface="华文细黑"/>
              </a:rPr>
              <a:t>共</a:t>
            </a:r>
            <a:r>
              <a:rPr dirty="0" sz="2000">
                <a:solidFill>
                  <a:srgbClr val="FFFFFF"/>
                </a:solidFill>
                <a:latin typeface="华文细黑"/>
                <a:cs typeface="华文细黑"/>
              </a:rPr>
              <a:t>享内存</a:t>
            </a:r>
            <a:endParaRPr sz="2000">
              <a:latin typeface="华文细黑"/>
              <a:cs typeface="华文细黑"/>
            </a:endParaRPr>
          </a:p>
          <a:p>
            <a:pPr lvl="1" marL="781050" marR="30480" indent="-285750">
              <a:lnSpc>
                <a:spcPct val="100000"/>
              </a:lnSpc>
              <a:spcBef>
                <a:spcPts val="875"/>
              </a:spcBef>
              <a:buSzPct val="80000"/>
              <a:buFont typeface="Wingdings"/>
              <a:buChar char=""/>
              <a:tabLst>
                <a:tab pos="781050" algn="l"/>
              </a:tabLst>
            </a:pPr>
            <a:r>
              <a:rPr dirty="0" sz="2000">
                <a:solidFill>
                  <a:srgbClr val="FFFFFF"/>
                </a:solidFill>
                <a:latin typeface="华文细黑"/>
                <a:cs typeface="华文细黑"/>
              </a:rPr>
              <a:t>这些</a:t>
            </a:r>
            <a:r>
              <a:rPr dirty="0" sz="2000" spc="-5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CPUs</a:t>
            </a:r>
            <a:r>
              <a:rPr dirty="0" sz="20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华文细黑"/>
                <a:cs typeface="华文细黑"/>
              </a:rPr>
              <a:t>和</a:t>
            </a:r>
            <a:r>
              <a:rPr dirty="0" sz="2000" spc="5">
                <a:solidFill>
                  <a:srgbClr val="FFFFFF"/>
                </a:solidFill>
                <a:latin typeface="华文细黑"/>
                <a:cs typeface="华文细黑"/>
              </a:rPr>
              <a:t>设</a:t>
            </a:r>
            <a:r>
              <a:rPr dirty="0" sz="2000">
                <a:solidFill>
                  <a:srgbClr val="FFFFFF"/>
                </a:solidFill>
                <a:latin typeface="华文细黑"/>
                <a:cs typeface="华文细黑"/>
              </a:rPr>
              <a:t>备并</a:t>
            </a:r>
            <a:r>
              <a:rPr dirty="0" sz="2000" spc="5">
                <a:solidFill>
                  <a:srgbClr val="FFFFFF"/>
                </a:solidFill>
                <a:latin typeface="华文细黑"/>
                <a:cs typeface="华文细黑"/>
              </a:rPr>
              <a:t>行</a:t>
            </a:r>
            <a:r>
              <a:rPr dirty="0" sz="2000">
                <a:solidFill>
                  <a:srgbClr val="FFFFFF"/>
                </a:solidFill>
                <a:latin typeface="华文细黑"/>
                <a:cs typeface="华文细黑"/>
              </a:rPr>
              <a:t>执</a:t>
            </a:r>
            <a:r>
              <a:rPr dirty="0" sz="2000" spc="5">
                <a:solidFill>
                  <a:srgbClr val="FFFFFF"/>
                </a:solidFill>
                <a:latin typeface="华文细黑"/>
                <a:cs typeface="华文细黑"/>
              </a:rPr>
              <a:t>行</a:t>
            </a:r>
            <a:r>
              <a:rPr dirty="0" sz="2000">
                <a:solidFill>
                  <a:srgbClr val="FFFFFF"/>
                </a:solidFill>
                <a:latin typeface="华文细黑"/>
                <a:cs typeface="华文细黑"/>
              </a:rPr>
              <a:t>，并</a:t>
            </a:r>
            <a:r>
              <a:rPr dirty="0" sz="2000" spc="5">
                <a:solidFill>
                  <a:srgbClr val="FFFFFF"/>
                </a:solidFill>
                <a:latin typeface="华文细黑"/>
                <a:cs typeface="华文细黑"/>
              </a:rPr>
              <a:t>且</a:t>
            </a:r>
            <a:r>
              <a:rPr dirty="0" sz="2000">
                <a:solidFill>
                  <a:srgbClr val="FFFFFF"/>
                </a:solidFill>
                <a:latin typeface="华文细黑"/>
                <a:cs typeface="华文细黑"/>
              </a:rPr>
              <a:t>竞</a:t>
            </a:r>
            <a:r>
              <a:rPr dirty="0" sz="2000" spc="5">
                <a:solidFill>
                  <a:srgbClr val="FFFFFF"/>
                </a:solidFill>
                <a:latin typeface="华文细黑"/>
                <a:cs typeface="华文细黑"/>
              </a:rPr>
              <a:t>争</a:t>
            </a:r>
            <a:r>
              <a:rPr dirty="0" sz="2000">
                <a:solidFill>
                  <a:srgbClr val="FFFFFF"/>
                </a:solidFill>
                <a:latin typeface="华文细黑"/>
                <a:cs typeface="华文细黑"/>
              </a:rPr>
              <a:t>使</a:t>
            </a:r>
            <a:r>
              <a:rPr dirty="0" sz="2000" spc="5">
                <a:solidFill>
                  <a:srgbClr val="FFFFFF"/>
                </a:solidFill>
                <a:latin typeface="华文细黑"/>
                <a:cs typeface="华文细黑"/>
              </a:rPr>
              <a:t>用</a:t>
            </a:r>
            <a:r>
              <a:rPr dirty="0" sz="2000">
                <a:solidFill>
                  <a:srgbClr val="FFFFFF"/>
                </a:solidFill>
                <a:latin typeface="华文细黑"/>
                <a:cs typeface="华文细黑"/>
              </a:rPr>
              <a:t>内存的</a:t>
            </a:r>
            <a:r>
              <a:rPr dirty="0" sz="2000" spc="5">
                <a:solidFill>
                  <a:srgbClr val="FFFFFF"/>
                </a:solidFill>
                <a:latin typeface="华文细黑"/>
                <a:cs typeface="华文细黑"/>
              </a:rPr>
              <a:t>访</a:t>
            </a:r>
            <a:r>
              <a:rPr dirty="0" sz="2000">
                <a:solidFill>
                  <a:srgbClr val="FFFFFF"/>
                </a:solidFill>
                <a:latin typeface="华文细黑"/>
                <a:cs typeface="华文细黑"/>
              </a:rPr>
              <a:t>问周 期</a:t>
            </a:r>
            <a:endParaRPr sz="2000">
              <a:latin typeface="华文细黑"/>
              <a:cs typeface="华文细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6010" y="3238500"/>
            <a:ext cx="6675120" cy="325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14520" y="6659210"/>
            <a:ext cx="14859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 b="1">
                <a:solidFill>
                  <a:srgbClr val="993300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9520" y="292100"/>
            <a:ext cx="43910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60"/>
              <a:t>计算</a:t>
            </a:r>
            <a:r>
              <a:rPr dirty="0" sz="3200" spc="250"/>
              <a:t>机</a:t>
            </a:r>
            <a:r>
              <a:rPr dirty="0" sz="3200" spc="260"/>
              <a:t>系统的体</a:t>
            </a:r>
            <a:r>
              <a:rPr dirty="0" sz="3200" spc="250"/>
              <a:t>系</a:t>
            </a:r>
            <a:r>
              <a:rPr dirty="0" sz="3200" spc="260"/>
              <a:t>结</a:t>
            </a:r>
            <a:r>
              <a:rPr dirty="0" sz="3200" spc="-5"/>
              <a:t>构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14520" y="6659210"/>
            <a:ext cx="14859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 b="1">
                <a:solidFill>
                  <a:srgbClr val="993300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0110" y="1358899"/>
            <a:ext cx="6877684" cy="4102100"/>
          </a:xfrm>
          <a:prstGeom prst="rect">
            <a:avLst/>
          </a:prstGeom>
        </p:spPr>
        <p:txBody>
          <a:bodyPr wrap="square" lIns="0" tIns="16891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330"/>
              </a:spcBef>
              <a:buSzPct val="89285"/>
              <a:buFont typeface="Wingdings"/>
              <a:buChar char=""/>
              <a:tabLst>
                <a:tab pos="381000" algn="l"/>
                <a:tab pos="5169535" algn="l"/>
                <a:tab pos="5550535" algn="l"/>
              </a:tabLst>
            </a:pP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计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算机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系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统从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下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层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到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上层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共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有	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4	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层</a:t>
            </a:r>
            <a:endParaRPr sz="2800">
              <a:latin typeface="华文细黑"/>
              <a:cs typeface="华文细黑"/>
            </a:endParaRPr>
          </a:p>
          <a:p>
            <a:pPr lvl="1" marL="781050" indent="-285750">
              <a:lnSpc>
                <a:spcPct val="100000"/>
              </a:lnSpc>
              <a:spcBef>
                <a:spcPts val="1230"/>
              </a:spcBef>
              <a:buSzPct val="76785"/>
              <a:buFont typeface="Wingdings"/>
              <a:buChar char=""/>
              <a:tabLst>
                <a:tab pos="781050" algn="l"/>
              </a:tabLst>
            </a:pP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硬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件</a:t>
            </a:r>
            <a:r>
              <a:rPr dirty="0" sz="2800" spc="-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–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 提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供基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本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的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计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算资源</a:t>
            </a:r>
            <a:endParaRPr sz="2800">
              <a:latin typeface="华文细黑"/>
              <a:cs typeface="华文细黑"/>
            </a:endParaRPr>
          </a:p>
          <a:p>
            <a:pPr lvl="2" marL="1158875" indent="-264160">
              <a:lnSpc>
                <a:spcPct val="100000"/>
              </a:lnSpc>
              <a:spcBef>
                <a:spcPts val="1220"/>
              </a:spcBef>
              <a:buSzPct val="71428"/>
              <a:buFont typeface="Wingdings"/>
              <a:buChar char=""/>
              <a:tabLst>
                <a:tab pos="1159510" algn="l"/>
                <a:tab pos="4154804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CPU</a:t>
            </a:r>
            <a:r>
              <a:rPr dirty="0" sz="28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内存，</a:t>
            </a:r>
            <a:r>
              <a:rPr dirty="0" sz="2800" spc="-4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I/O	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设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备等</a:t>
            </a:r>
            <a:endParaRPr sz="2800">
              <a:latin typeface="华文细黑"/>
              <a:cs typeface="华文细黑"/>
            </a:endParaRPr>
          </a:p>
          <a:p>
            <a:pPr lvl="1" marL="781050" indent="-285750">
              <a:lnSpc>
                <a:spcPct val="100000"/>
              </a:lnSpc>
              <a:spcBef>
                <a:spcPts val="1220"/>
              </a:spcBef>
              <a:buSzPct val="76785"/>
              <a:buFont typeface="Wingdings"/>
              <a:buChar char=""/>
              <a:tabLst>
                <a:tab pos="781050" algn="l"/>
              </a:tabLst>
            </a:pP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操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作系统</a:t>
            </a:r>
            <a:endParaRPr sz="2800">
              <a:latin typeface="华文细黑"/>
              <a:cs typeface="华文细黑"/>
            </a:endParaRPr>
          </a:p>
          <a:p>
            <a:pPr lvl="1" marL="781050" indent="-285750">
              <a:lnSpc>
                <a:spcPct val="100000"/>
              </a:lnSpc>
              <a:spcBef>
                <a:spcPts val="1230"/>
              </a:spcBef>
              <a:buSzPct val="76785"/>
              <a:buFont typeface="Wingdings"/>
              <a:buChar char=""/>
              <a:tabLst>
                <a:tab pos="781050" algn="l"/>
              </a:tabLst>
            </a:pP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应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用程序</a:t>
            </a:r>
            <a:endParaRPr sz="2800">
              <a:latin typeface="华文细黑"/>
              <a:cs typeface="华文细黑"/>
            </a:endParaRPr>
          </a:p>
          <a:p>
            <a:pPr lvl="1" marL="781050" indent="-285750">
              <a:lnSpc>
                <a:spcPct val="100000"/>
              </a:lnSpc>
              <a:spcBef>
                <a:spcPts val="1220"/>
              </a:spcBef>
              <a:buSzPct val="76785"/>
              <a:buFont typeface="Wingdings"/>
              <a:buChar char=""/>
              <a:tabLst>
                <a:tab pos="781050" algn="l"/>
              </a:tabLst>
            </a:pP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用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户</a:t>
            </a:r>
            <a:endParaRPr sz="2800">
              <a:latin typeface="华文细黑"/>
              <a:cs typeface="华文细黑"/>
            </a:endParaRPr>
          </a:p>
          <a:p>
            <a:pPr lvl="2" marL="1158875" indent="-264160">
              <a:lnSpc>
                <a:spcPct val="100000"/>
              </a:lnSpc>
              <a:spcBef>
                <a:spcPts val="1230"/>
              </a:spcBef>
              <a:buSzPct val="71428"/>
              <a:buFont typeface="Wingdings"/>
              <a:buChar char=""/>
              <a:tabLst>
                <a:tab pos="1159510" algn="l"/>
              </a:tabLst>
            </a:pP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人，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机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器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设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备，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网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络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上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的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其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它计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算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机</a:t>
            </a:r>
            <a:endParaRPr sz="280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1129" y="353059"/>
            <a:ext cx="403860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19045" algn="l"/>
                <a:tab pos="2901315" algn="l"/>
              </a:tabLst>
            </a:pPr>
            <a:r>
              <a:rPr dirty="0" spc="210"/>
              <a:t>计算</a:t>
            </a:r>
            <a:r>
              <a:rPr dirty="0" spc="220"/>
              <a:t>机</a:t>
            </a:r>
            <a:r>
              <a:rPr dirty="0" spc="210"/>
              <a:t>系</a:t>
            </a:r>
            <a:r>
              <a:rPr dirty="0" spc="220"/>
              <a:t>统</a:t>
            </a:r>
            <a:r>
              <a:rPr dirty="0" spc="-5"/>
              <a:t>的</a:t>
            </a:r>
            <a:r>
              <a:rPr dirty="0"/>
              <a:t>	</a:t>
            </a:r>
            <a:r>
              <a:rPr dirty="0">
                <a:latin typeface="Arial"/>
                <a:cs typeface="Arial"/>
              </a:rPr>
              <a:t>4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210"/>
              <a:t>个</a:t>
            </a:r>
            <a:r>
              <a:rPr dirty="0" spc="220"/>
              <a:t>层</a:t>
            </a:r>
            <a:r>
              <a:rPr dirty="0" spc="-5"/>
              <a:t>次</a:t>
            </a:r>
          </a:p>
        </p:txBody>
      </p:sp>
      <p:sp>
        <p:nvSpPr>
          <p:cNvPr id="3" name="object 3"/>
          <p:cNvSpPr/>
          <p:nvPr/>
        </p:nvSpPr>
        <p:spPr>
          <a:xfrm>
            <a:off x="1739900" y="1409700"/>
            <a:ext cx="5867400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14520" y="6659210"/>
            <a:ext cx="14859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 b="1">
                <a:solidFill>
                  <a:srgbClr val="993300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575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现</a:t>
            </a:r>
            <a:r>
              <a:rPr dirty="0" spc="220"/>
              <a:t>代</a:t>
            </a:r>
            <a:r>
              <a:rPr dirty="0" spc="210"/>
              <a:t>操</a:t>
            </a:r>
            <a:r>
              <a:rPr dirty="0" spc="220"/>
              <a:t>作</a:t>
            </a:r>
            <a:r>
              <a:rPr dirty="0" spc="210"/>
              <a:t>系统</a:t>
            </a:r>
            <a:r>
              <a:rPr dirty="0" spc="220"/>
              <a:t>的</a:t>
            </a:r>
            <a:r>
              <a:rPr dirty="0" spc="210"/>
              <a:t>特</a:t>
            </a:r>
            <a:r>
              <a:rPr dirty="0" spc="-5"/>
              <a:t>征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14520" y="6659210"/>
            <a:ext cx="14859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 b="1">
                <a:solidFill>
                  <a:srgbClr val="993300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810" y="895350"/>
            <a:ext cx="7279640" cy="4859020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386715" indent="-361950">
              <a:lnSpc>
                <a:spcPct val="100000"/>
              </a:lnSpc>
              <a:spcBef>
                <a:spcPts val="1110"/>
              </a:spcBef>
              <a:buClr>
                <a:srgbClr val="FFFFFF"/>
              </a:buClr>
              <a:buSzPct val="85937"/>
              <a:buFont typeface="Wingdings"/>
              <a:buChar char=""/>
              <a:tabLst>
                <a:tab pos="387350" algn="l"/>
              </a:tabLst>
            </a:pPr>
            <a:r>
              <a:rPr dirty="0" sz="3200" spc="260" b="1">
                <a:solidFill>
                  <a:srgbClr val="FF0000"/>
                </a:solidFill>
                <a:latin typeface="华文细黑"/>
                <a:cs typeface="华文细黑"/>
              </a:rPr>
              <a:t>多程</a:t>
            </a:r>
            <a:r>
              <a:rPr dirty="0" sz="3200" spc="250" b="1">
                <a:solidFill>
                  <a:srgbClr val="FF0000"/>
                </a:solidFill>
                <a:latin typeface="华文细黑"/>
                <a:cs typeface="华文细黑"/>
              </a:rPr>
              <a:t>序</a:t>
            </a:r>
            <a:r>
              <a:rPr dirty="0" sz="3200" spc="-5" b="1">
                <a:solidFill>
                  <a:srgbClr val="FF0000"/>
                </a:solidFill>
                <a:latin typeface="华文细黑"/>
                <a:cs typeface="华文细黑"/>
              </a:rPr>
              <a:t>，</a:t>
            </a:r>
            <a:r>
              <a:rPr dirty="0" sz="3200" spc="235" b="1">
                <a:solidFill>
                  <a:srgbClr val="FF0000"/>
                </a:solidFill>
                <a:latin typeface="华文细黑"/>
                <a:cs typeface="华文细黑"/>
              </a:rPr>
              <a:t> </a:t>
            </a:r>
            <a:r>
              <a:rPr dirty="0" sz="3200" b="1">
                <a:solidFill>
                  <a:srgbClr val="FF0000"/>
                </a:solidFill>
                <a:latin typeface="Arial"/>
                <a:cs typeface="Arial"/>
              </a:rPr>
              <a:t>Multiprogramming</a:t>
            </a:r>
            <a:endParaRPr sz="3200">
              <a:latin typeface="Arial"/>
              <a:cs typeface="Arial"/>
            </a:endParaRPr>
          </a:p>
          <a:p>
            <a:pPr lvl="1" marL="768350" indent="-387350">
              <a:lnSpc>
                <a:spcPts val="3645"/>
              </a:lnSpc>
              <a:spcBef>
                <a:spcPts val="1010"/>
              </a:spcBef>
              <a:buSzPct val="79687"/>
              <a:buFont typeface="Wingdings"/>
              <a:buChar char=""/>
              <a:tabLst>
                <a:tab pos="7683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单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用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户系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统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有先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天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缺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陷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无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法让</a:t>
            </a:r>
            <a:endParaRPr sz="3200">
              <a:latin typeface="华文细黑"/>
              <a:cs typeface="华文细黑"/>
            </a:endParaRPr>
          </a:p>
          <a:p>
            <a:pPr marL="768350">
              <a:lnSpc>
                <a:spcPts val="3645"/>
              </a:lnSpc>
              <a:tabLst>
                <a:tab pos="2329815" algn="l"/>
                <a:tab pos="3082925" algn="l"/>
              </a:tabLst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r>
              <a:rPr dirty="0" sz="32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和	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I/O	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设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备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同时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处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于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运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转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状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态</a:t>
            </a:r>
            <a:endParaRPr sz="3200">
              <a:latin typeface="华文细黑"/>
              <a:cs typeface="华文细黑"/>
            </a:endParaRPr>
          </a:p>
          <a:p>
            <a:pPr lvl="1" marL="768350" indent="-387350">
              <a:lnSpc>
                <a:spcPts val="3650"/>
              </a:lnSpc>
              <a:spcBef>
                <a:spcPts val="1010"/>
              </a:spcBef>
              <a:buSzPct val="79687"/>
              <a:buFont typeface="Wingdings"/>
              <a:buChar char=""/>
              <a:tabLst>
                <a:tab pos="7683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多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程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序思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想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让多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个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程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序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竞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争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使用</a:t>
            </a:r>
            <a:endParaRPr sz="3200">
              <a:latin typeface="华文细黑"/>
              <a:cs typeface="华文细黑"/>
            </a:endParaRPr>
          </a:p>
          <a:p>
            <a:pPr marL="768350">
              <a:lnSpc>
                <a:spcPts val="3650"/>
              </a:lnSpc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r>
              <a:rPr dirty="0" sz="32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，使</a:t>
            </a:r>
            <a:r>
              <a:rPr dirty="0" sz="3200" spc="-5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r>
              <a:rPr dirty="0" sz="32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0000"/>
                </a:solidFill>
                <a:latin typeface="华文细黑"/>
                <a:cs typeface="华文细黑"/>
              </a:rPr>
              <a:t>总</a:t>
            </a:r>
            <a:r>
              <a:rPr dirty="0" sz="3200" spc="10">
                <a:solidFill>
                  <a:srgbClr val="FF0000"/>
                </a:solidFill>
                <a:latin typeface="华文细黑"/>
                <a:cs typeface="华文细黑"/>
              </a:rPr>
              <a:t>是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有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用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户程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序</a:t>
            </a:r>
            <a:r>
              <a:rPr dirty="0" sz="3200">
                <a:solidFill>
                  <a:srgbClr val="FF0000"/>
                </a:solidFill>
                <a:latin typeface="华文细黑"/>
                <a:cs typeface="华文细黑"/>
              </a:rPr>
              <a:t>执行</a:t>
            </a:r>
            <a:endParaRPr sz="3200">
              <a:latin typeface="华文细黑"/>
              <a:cs typeface="华文细黑"/>
            </a:endParaRPr>
          </a:p>
          <a:p>
            <a:pPr lvl="1" marL="768350" indent="-387350">
              <a:lnSpc>
                <a:spcPts val="3645"/>
              </a:lnSpc>
              <a:spcBef>
                <a:spcPts val="1010"/>
              </a:spcBef>
              <a:buClr>
                <a:srgbClr val="FFFFFF"/>
              </a:buClr>
              <a:buSzPct val="79687"/>
              <a:buFont typeface="Wingdings"/>
              <a:buChar char=""/>
              <a:tabLst>
                <a:tab pos="768350" algn="l"/>
              </a:tabLst>
            </a:pPr>
            <a:r>
              <a:rPr dirty="0" sz="3200">
                <a:solidFill>
                  <a:srgbClr val="FF0000"/>
                </a:solidFill>
                <a:latin typeface="华文细黑"/>
                <a:cs typeface="华文细黑"/>
              </a:rPr>
              <a:t>作</a:t>
            </a:r>
            <a:r>
              <a:rPr dirty="0" sz="3200" spc="5">
                <a:solidFill>
                  <a:srgbClr val="FF0000"/>
                </a:solidFill>
                <a:latin typeface="华文细黑"/>
                <a:cs typeface="华文细黑"/>
              </a:rPr>
              <a:t>业</a:t>
            </a:r>
            <a:r>
              <a:rPr dirty="0" sz="3200">
                <a:solidFill>
                  <a:srgbClr val="FF0000"/>
                </a:solidFill>
                <a:latin typeface="华文细黑"/>
                <a:cs typeface="华文细黑"/>
              </a:rPr>
              <a:t>调度</a:t>
            </a:r>
            <a:r>
              <a:rPr dirty="0" sz="3200" spc="10">
                <a:solidFill>
                  <a:srgbClr val="FF0000"/>
                </a:solidFill>
                <a:latin typeface="华文细黑"/>
                <a:cs typeface="华文细黑"/>
              </a:rPr>
              <a:t>器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每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次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选择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一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个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作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业，交</a:t>
            </a:r>
            <a:endParaRPr sz="3200">
              <a:latin typeface="华文细黑"/>
              <a:cs typeface="华文细黑"/>
            </a:endParaRPr>
          </a:p>
          <a:p>
            <a:pPr marL="768350">
              <a:lnSpc>
                <a:spcPts val="3645"/>
              </a:lnSpc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r>
              <a:rPr dirty="0" sz="32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执行</a:t>
            </a:r>
            <a:endParaRPr sz="3200">
              <a:latin typeface="华文细黑"/>
              <a:cs typeface="华文细黑"/>
            </a:endParaRPr>
          </a:p>
          <a:p>
            <a:pPr lvl="1" marL="768350" indent="-387350">
              <a:lnSpc>
                <a:spcPts val="3645"/>
              </a:lnSpc>
              <a:spcBef>
                <a:spcPts val="1010"/>
              </a:spcBef>
              <a:buSzPct val="79687"/>
              <a:buFont typeface="Wingdings"/>
              <a:buChar char=""/>
              <a:tabLst>
                <a:tab pos="768350" algn="l"/>
                <a:tab pos="5036185" algn="l"/>
                <a:tab pos="6689725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当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这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个作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业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被迫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等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待时	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32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例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如有	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I/O</a:t>
            </a:r>
            <a:endParaRPr sz="3200">
              <a:latin typeface="Arial"/>
              <a:cs typeface="Arial"/>
            </a:endParaRPr>
          </a:p>
          <a:p>
            <a:pPr marL="768350">
              <a:lnSpc>
                <a:spcPts val="3645"/>
              </a:lnSpc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操作</a:t>
            </a:r>
            <a:r>
              <a:rPr dirty="0" sz="3200" spc="-4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sz="32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3200" spc="-4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r>
              <a:rPr dirty="0" sz="32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转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向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另一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个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作业</a:t>
            </a:r>
            <a:endParaRPr sz="320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575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多</a:t>
            </a:r>
            <a:r>
              <a:rPr dirty="0" spc="220"/>
              <a:t>程</a:t>
            </a:r>
            <a:r>
              <a:rPr dirty="0" spc="210"/>
              <a:t>序</a:t>
            </a:r>
            <a:r>
              <a:rPr dirty="0" spc="220"/>
              <a:t>系</a:t>
            </a:r>
            <a:r>
              <a:rPr dirty="0" spc="210"/>
              <a:t>统内</a:t>
            </a:r>
            <a:r>
              <a:rPr dirty="0" spc="220"/>
              <a:t>存</a:t>
            </a:r>
            <a:r>
              <a:rPr dirty="0" spc="210"/>
              <a:t>布</a:t>
            </a:r>
            <a:r>
              <a:rPr dirty="0" spc="-5"/>
              <a:t>局</a:t>
            </a:r>
          </a:p>
        </p:txBody>
      </p:sp>
      <p:sp>
        <p:nvSpPr>
          <p:cNvPr id="3" name="object 3"/>
          <p:cNvSpPr/>
          <p:nvPr/>
        </p:nvSpPr>
        <p:spPr>
          <a:xfrm>
            <a:off x="3352800" y="1121410"/>
            <a:ext cx="3111500" cy="4834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14520" y="6659210"/>
            <a:ext cx="14859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 b="1">
                <a:solidFill>
                  <a:srgbClr val="993300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575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现</a:t>
            </a:r>
            <a:r>
              <a:rPr dirty="0" spc="220"/>
              <a:t>代</a:t>
            </a:r>
            <a:r>
              <a:rPr dirty="0" spc="210"/>
              <a:t>操</a:t>
            </a:r>
            <a:r>
              <a:rPr dirty="0" spc="220"/>
              <a:t>作</a:t>
            </a:r>
            <a:r>
              <a:rPr dirty="0" spc="210"/>
              <a:t>系统</a:t>
            </a:r>
            <a:r>
              <a:rPr dirty="0" spc="220"/>
              <a:t>的</a:t>
            </a:r>
            <a:r>
              <a:rPr dirty="0" spc="210"/>
              <a:t>特</a:t>
            </a:r>
            <a:r>
              <a:rPr dirty="0" spc="-5"/>
              <a:t>征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14520" y="6659210"/>
            <a:ext cx="14859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 b="1">
                <a:solidFill>
                  <a:srgbClr val="993300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259" y="1054100"/>
            <a:ext cx="7886700" cy="482473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60"/>
              </a:spcBef>
              <a:buClr>
                <a:srgbClr val="FFFFFF"/>
              </a:buClr>
              <a:buSzPct val="89583"/>
              <a:buFont typeface="Wingdings"/>
              <a:buChar char=""/>
              <a:tabLst>
                <a:tab pos="368300" algn="l"/>
              </a:tabLst>
            </a:pPr>
            <a:r>
              <a:rPr dirty="0" sz="2400" spc="190" b="1">
                <a:solidFill>
                  <a:srgbClr val="FF0000"/>
                </a:solidFill>
                <a:latin typeface="华文细黑"/>
                <a:cs typeface="华文细黑"/>
              </a:rPr>
              <a:t>多</a:t>
            </a:r>
            <a:r>
              <a:rPr dirty="0" sz="2400" spc="200" b="1">
                <a:solidFill>
                  <a:srgbClr val="FF0000"/>
                </a:solidFill>
                <a:latin typeface="华文细黑"/>
                <a:cs typeface="华文细黑"/>
              </a:rPr>
              <a:t>任</a:t>
            </a:r>
            <a:r>
              <a:rPr dirty="0" sz="2400" spc="-5" b="1">
                <a:solidFill>
                  <a:srgbClr val="FF0000"/>
                </a:solidFill>
                <a:latin typeface="华文细黑"/>
                <a:cs typeface="华文细黑"/>
              </a:rPr>
              <a:t>务</a:t>
            </a:r>
            <a:r>
              <a:rPr dirty="0" sz="2400" spc="175" b="1">
                <a:solidFill>
                  <a:srgbClr val="FF0000"/>
                </a:solidFill>
                <a:latin typeface="华文细黑"/>
                <a:cs typeface="华文细黑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Arial"/>
                <a:cs typeface="Arial"/>
              </a:rPr>
              <a:t>(Multitasking)</a:t>
            </a:r>
            <a:r>
              <a:rPr dirty="0" sz="2400" spc="-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华文细黑"/>
                <a:cs typeface="华文细黑"/>
              </a:rPr>
              <a:t>，</a:t>
            </a:r>
            <a:r>
              <a:rPr dirty="0" sz="2400" spc="-395" b="1">
                <a:solidFill>
                  <a:srgbClr val="FF0000"/>
                </a:solidFill>
                <a:latin typeface="华文细黑"/>
                <a:cs typeface="华文细黑"/>
              </a:rPr>
              <a:t> </a:t>
            </a:r>
            <a:r>
              <a:rPr dirty="0" sz="2400" spc="190" b="1">
                <a:solidFill>
                  <a:srgbClr val="FF0000"/>
                </a:solidFill>
                <a:latin typeface="华文细黑"/>
                <a:cs typeface="华文细黑"/>
              </a:rPr>
              <a:t>分</a:t>
            </a:r>
            <a:r>
              <a:rPr dirty="0" sz="2400" spc="200" b="1">
                <a:solidFill>
                  <a:srgbClr val="FF0000"/>
                </a:solidFill>
                <a:latin typeface="华文细黑"/>
                <a:cs typeface="华文细黑"/>
              </a:rPr>
              <a:t>时</a:t>
            </a:r>
            <a:r>
              <a:rPr dirty="0" sz="2400" spc="190" b="1">
                <a:solidFill>
                  <a:srgbClr val="FF0000"/>
                </a:solidFill>
                <a:latin typeface="华文细黑"/>
                <a:cs typeface="华文细黑"/>
              </a:rPr>
              <a:t>系</a:t>
            </a:r>
            <a:r>
              <a:rPr dirty="0" sz="2400" spc="-5" b="1">
                <a:solidFill>
                  <a:srgbClr val="FF0000"/>
                </a:solidFill>
                <a:latin typeface="华文细黑"/>
                <a:cs typeface="华文细黑"/>
              </a:rPr>
              <a:t>统</a:t>
            </a:r>
            <a:r>
              <a:rPr dirty="0" sz="2400" spc="185" b="1">
                <a:solidFill>
                  <a:srgbClr val="FF0000"/>
                </a:solidFill>
                <a:latin typeface="华文细黑"/>
                <a:cs typeface="华文细黑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Arial"/>
                <a:cs typeface="Arial"/>
              </a:rPr>
              <a:t>(Timesharing)</a:t>
            </a:r>
            <a:endParaRPr sz="2400">
              <a:latin typeface="Arial"/>
              <a:cs typeface="Arial"/>
            </a:endParaRPr>
          </a:p>
          <a:p>
            <a:pPr marL="368300" marR="17780" indent="-342900">
              <a:lnSpc>
                <a:spcPts val="2590"/>
              </a:lnSpc>
              <a:spcBef>
                <a:spcPts val="1085"/>
              </a:spcBef>
              <a:buClr>
                <a:srgbClr val="FFFFFF"/>
              </a:buClr>
              <a:buSzPct val="89583"/>
              <a:buFont typeface="Wingdings"/>
              <a:buChar char=""/>
              <a:tabLst>
                <a:tab pos="517525" algn="l"/>
                <a:tab pos="518159" algn="l"/>
              </a:tabLst>
            </a:pPr>
            <a:r>
              <a:rPr dirty="0"/>
              <a:t>	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进</a:t>
            </a:r>
            <a:r>
              <a:rPr dirty="0" sz="2400" spc="-10">
                <a:solidFill>
                  <a:srgbClr val="FFFFFF"/>
                </a:solidFill>
                <a:latin typeface="华文细黑"/>
                <a:cs typeface="华文细黑"/>
              </a:rPr>
              <a:t>一</a:t>
            </a:r>
            <a:r>
              <a:rPr dirty="0" sz="2400" spc="5">
                <a:solidFill>
                  <a:srgbClr val="FFFFFF"/>
                </a:solidFill>
                <a:latin typeface="华文细黑"/>
                <a:cs typeface="华文细黑"/>
              </a:rPr>
              <a:t>步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扩</a:t>
            </a:r>
            <a:r>
              <a:rPr dirty="0" sz="2400" spc="-10">
                <a:solidFill>
                  <a:srgbClr val="FFFFFF"/>
                </a:solidFill>
                <a:latin typeface="华文细黑"/>
                <a:cs typeface="华文细黑"/>
              </a:rPr>
              <a:t>展</a:t>
            </a:r>
            <a:r>
              <a:rPr dirty="0" sz="2400" spc="5">
                <a:solidFill>
                  <a:srgbClr val="FFFFFF"/>
                </a:solidFill>
                <a:latin typeface="华文细黑"/>
                <a:cs typeface="华文细黑"/>
              </a:rPr>
              <a:t>多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程</a:t>
            </a:r>
            <a:r>
              <a:rPr dirty="0" sz="2400" spc="-10">
                <a:solidFill>
                  <a:srgbClr val="FFFFFF"/>
                </a:solidFill>
                <a:latin typeface="华文细黑"/>
                <a:cs typeface="华文细黑"/>
              </a:rPr>
              <a:t>序</a:t>
            </a:r>
            <a:r>
              <a:rPr dirty="0" sz="2400" spc="5">
                <a:solidFill>
                  <a:srgbClr val="FFFFFF"/>
                </a:solidFill>
                <a:latin typeface="华文细黑"/>
                <a:cs typeface="华文细黑"/>
              </a:rPr>
              <a:t>思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想</a:t>
            </a:r>
            <a:r>
              <a:rPr dirty="0" sz="2400" spc="-10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使</a:t>
            </a:r>
            <a:r>
              <a:rPr dirty="0" sz="2400" spc="-4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CPU</a:t>
            </a:r>
            <a:r>
              <a:rPr dirty="0" sz="24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更快速地在作业之间 切换。这样，作业总能及时地得到</a:t>
            </a:r>
            <a:r>
              <a:rPr dirty="0" sz="2400" spc="-7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CPU</a:t>
            </a:r>
            <a:r>
              <a:rPr dirty="0" sz="24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，响应用户的交 互操作，称为</a:t>
            </a:r>
            <a:r>
              <a:rPr dirty="0" sz="2400">
                <a:solidFill>
                  <a:srgbClr val="FF0000"/>
                </a:solidFill>
                <a:latin typeface="华文细黑"/>
                <a:cs typeface="华文细黑"/>
              </a:rPr>
              <a:t>交互式计算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。</a:t>
            </a:r>
            <a:endParaRPr sz="2400">
              <a:latin typeface="华文细黑"/>
              <a:cs typeface="华文细黑"/>
            </a:endParaRPr>
          </a:p>
          <a:p>
            <a:pPr lvl="1" marL="768350" indent="-387350">
              <a:lnSpc>
                <a:spcPct val="100000"/>
              </a:lnSpc>
              <a:spcBef>
                <a:spcPts val="785"/>
              </a:spcBef>
              <a:buClr>
                <a:srgbClr val="FFFFFF"/>
              </a:buClr>
              <a:buSzPct val="78846"/>
              <a:buFont typeface="Wingdings"/>
              <a:buChar char=""/>
              <a:tabLst>
                <a:tab pos="768350" algn="l"/>
                <a:tab pos="5015865" algn="l"/>
                <a:tab pos="6170295" algn="l"/>
                <a:tab pos="6525895" algn="l"/>
              </a:tabLst>
            </a:pPr>
            <a:r>
              <a:rPr dirty="0" sz="2600" spc="210" b="1">
                <a:solidFill>
                  <a:srgbClr val="FF0000"/>
                </a:solidFill>
                <a:latin typeface="华文细黑"/>
                <a:cs typeface="华文细黑"/>
              </a:rPr>
              <a:t>响应时</a:t>
            </a:r>
            <a:r>
              <a:rPr dirty="0" sz="2600" spc="-5" b="1">
                <a:solidFill>
                  <a:srgbClr val="FF0000"/>
                </a:solidFill>
                <a:latin typeface="华文细黑"/>
                <a:cs typeface="华文细黑"/>
              </a:rPr>
              <a:t>间</a:t>
            </a:r>
            <a:r>
              <a:rPr dirty="0" sz="2600" spc="195" b="1">
                <a:solidFill>
                  <a:srgbClr val="FF0000"/>
                </a:solidFill>
                <a:latin typeface="华文细黑"/>
                <a:cs typeface="华文细黑"/>
              </a:rPr>
              <a:t> </a:t>
            </a:r>
            <a:r>
              <a:rPr dirty="0" sz="2600" spc="-5" b="1">
                <a:solidFill>
                  <a:srgbClr val="FFFFFF"/>
                </a:solidFill>
                <a:latin typeface="Arial"/>
                <a:cs typeface="Arial"/>
              </a:rPr>
              <a:t>(Response</a:t>
            </a:r>
            <a:r>
              <a:rPr dirty="0" sz="26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FFFFFF"/>
                </a:solidFill>
                <a:latin typeface="Arial"/>
                <a:cs typeface="Arial"/>
              </a:rPr>
              <a:t>time)	</a:t>
            </a:r>
            <a:r>
              <a:rPr dirty="0" sz="2600" spc="5">
                <a:solidFill>
                  <a:srgbClr val="FFFFFF"/>
                </a:solidFill>
                <a:latin typeface="华文细黑"/>
                <a:cs typeface="华文细黑"/>
              </a:rPr>
              <a:t>必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须在	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1	</a:t>
            </a:r>
            <a:r>
              <a:rPr dirty="0" sz="2600" spc="5">
                <a:solidFill>
                  <a:srgbClr val="FFFFFF"/>
                </a:solidFill>
                <a:latin typeface="华文细黑"/>
                <a:cs typeface="华文细黑"/>
              </a:rPr>
              <a:t>秒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之内</a:t>
            </a:r>
            <a:endParaRPr sz="2600">
              <a:latin typeface="华文细黑"/>
              <a:cs typeface="华文细黑"/>
            </a:endParaRPr>
          </a:p>
          <a:p>
            <a:pPr lvl="1" marL="768350" marR="102870" indent="-387350">
              <a:lnSpc>
                <a:spcPts val="2800"/>
              </a:lnSpc>
              <a:spcBef>
                <a:spcPts val="1190"/>
              </a:spcBef>
              <a:buSzPct val="78846"/>
              <a:buFont typeface="Wingdings"/>
              <a:buChar char=""/>
              <a:tabLst>
                <a:tab pos="768350" algn="l"/>
              </a:tabLst>
            </a:pP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每</a:t>
            </a:r>
            <a:r>
              <a:rPr dirty="0" sz="2600" spc="5">
                <a:solidFill>
                  <a:srgbClr val="FFFFFF"/>
                </a:solidFill>
                <a:latin typeface="华文细黑"/>
                <a:cs typeface="华文细黑"/>
              </a:rPr>
              <a:t>个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用</a:t>
            </a:r>
            <a:r>
              <a:rPr dirty="0" sz="2600" spc="5">
                <a:solidFill>
                  <a:srgbClr val="FFFFFF"/>
                </a:solidFill>
                <a:latin typeface="华文细黑"/>
                <a:cs typeface="华文细黑"/>
              </a:rPr>
              <a:t>户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至少</a:t>
            </a:r>
            <a:r>
              <a:rPr dirty="0" sz="2600" spc="5">
                <a:solidFill>
                  <a:srgbClr val="FFFFFF"/>
                </a:solidFill>
                <a:latin typeface="华文细黑"/>
                <a:cs typeface="华文细黑"/>
              </a:rPr>
              <a:t>有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一</a:t>
            </a:r>
            <a:r>
              <a:rPr dirty="0" sz="2600" spc="5">
                <a:solidFill>
                  <a:srgbClr val="FFFFFF"/>
                </a:solidFill>
                <a:latin typeface="华文细黑"/>
                <a:cs typeface="华文细黑"/>
              </a:rPr>
              <a:t>道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作业</a:t>
            </a:r>
            <a:r>
              <a:rPr dirty="0" sz="2600" spc="5">
                <a:solidFill>
                  <a:srgbClr val="FFFFFF"/>
                </a:solidFill>
                <a:latin typeface="华文细黑"/>
                <a:cs typeface="华文细黑"/>
              </a:rPr>
              <a:t>在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内</a:t>
            </a:r>
            <a:r>
              <a:rPr dirty="0" sz="2600" spc="5">
                <a:solidFill>
                  <a:srgbClr val="FFFFFF"/>
                </a:solidFill>
                <a:latin typeface="华文细黑"/>
                <a:cs typeface="华文细黑"/>
              </a:rPr>
              <a:t>存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中执行</a:t>
            </a:r>
            <a:r>
              <a:rPr dirty="0" sz="2600" spc="-8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600" spc="5">
                <a:solidFill>
                  <a:srgbClr val="FFFFFF"/>
                </a:solidFill>
                <a:latin typeface="Wingdings 3"/>
                <a:cs typeface="Wingdings 3"/>
              </a:rPr>
              <a:t>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由此产 生</a:t>
            </a:r>
            <a:r>
              <a:rPr dirty="0" sz="2600" spc="10">
                <a:solidFill>
                  <a:srgbClr val="FFFFFF"/>
                </a:solidFill>
                <a:latin typeface="华文细黑"/>
                <a:cs typeface="华文细黑"/>
              </a:rPr>
              <a:t>了</a:t>
            </a:r>
            <a:r>
              <a:rPr dirty="0" sz="2600">
                <a:solidFill>
                  <a:srgbClr val="FF0000"/>
                </a:solidFill>
                <a:latin typeface="华文细黑"/>
                <a:cs typeface="华文细黑"/>
              </a:rPr>
              <a:t>进程</a:t>
            </a:r>
            <a:endParaRPr sz="2600">
              <a:latin typeface="华文细黑"/>
              <a:cs typeface="华文细黑"/>
            </a:endParaRPr>
          </a:p>
          <a:p>
            <a:pPr lvl="1" marL="768350" indent="-387350">
              <a:lnSpc>
                <a:spcPts val="2960"/>
              </a:lnSpc>
              <a:spcBef>
                <a:spcPts val="790"/>
              </a:spcBef>
              <a:buSzPct val="78846"/>
              <a:buFont typeface="Wingdings"/>
              <a:buChar char=""/>
              <a:tabLst>
                <a:tab pos="768350" algn="l"/>
              </a:tabLst>
            </a:pP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如</a:t>
            </a:r>
            <a:r>
              <a:rPr dirty="0" sz="2600" spc="5">
                <a:solidFill>
                  <a:srgbClr val="FFFFFF"/>
                </a:solidFill>
                <a:latin typeface="华文细黑"/>
                <a:cs typeface="华文细黑"/>
              </a:rPr>
              <a:t>果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存</a:t>
            </a:r>
            <a:r>
              <a:rPr dirty="0" sz="2600" spc="5">
                <a:solidFill>
                  <a:srgbClr val="FFFFFF"/>
                </a:solidFill>
                <a:latin typeface="华文细黑"/>
                <a:cs typeface="华文细黑"/>
              </a:rPr>
              <a:t>在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两个</a:t>
            </a:r>
            <a:r>
              <a:rPr dirty="0" sz="2600" spc="5">
                <a:solidFill>
                  <a:srgbClr val="FFFFFF"/>
                </a:solidFill>
                <a:latin typeface="华文细黑"/>
                <a:cs typeface="华文细黑"/>
              </a:rPr>
              <a:t>以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上</a:t>
            </a:r>
            <a:r>
              <a:rPr dirty="0" sz="2600" spc="5">
                <a:solidFill>
                  <a:srgbClr val="FFFFFF"/>
                </a:solidFill>
                <a:latin typeface="华文细黑"/>
                <a:cs typeface="华文细黑"/>
              </a:rPr>
              <a:t>的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进程</a:t>
            </a:r>
            <a:r>
              <a:rPr dirty="0" sz="2600" spc="5">
                <a:solidFill>
                  <a:srgbClr val="FFFFFF"/>
                </a:solidFill>
                <a:latin typeface="华文细黑"/>
                <a:cs typeface="华文细黑"/>
              </a:rPr>
              <a:t>等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待</a:t>
            </a:r>
            <a:r>
              <a:rPr dirty="0" sz="2600" spc="-3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r>
              <a:rPr dirty="0" sz="26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5">
                <a:solidFill>
                  <a:srgbClr val="FFFFFF"/>
                </a:solidFill>
                <a:latin typeface="华文细黑"/>
                <a:cs typeface="华文细黑"/>
              </a:rPr>
              <a:t>执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行</a:t>
            </a:r>
            <a:r>
              <a:rPr dirty="0" sz="2600" spc="-1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600">
                <a:solidFill>
                  <a:srgbClr val="FFFFFF"/>
                </a:solidFill>
                <a:latin typeface="Wingdings 3"/>
                <a:cs typeface="Wingdings 3"/>
              </a:rPr>
              <a:t></a:t>
            </a:r>
            <a:r>
              <a:rPr dirty="0" sz="26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需要</a:t>
            </a:r>
            <a:endParaRPr sz="2600">
              <a:latin typeface="华文细黑"/>
              <a:cs typeface="华文细黑"/>
            </a:endParaRPr>
          </a:p>
          <a:p>
            <a:pPr marL="768350">
              <a:lnSpc>
                <a:spcPts val="2960"/>
              </a:lnSpc>
              <a:tabLst>
                <a:tab pos="1635125" algn="l"/>
              </a:tabLst>
            </a:pPr>
            <a:r>
              <a:rPr dirty="0" sz="2600" spc="-10">
                <a:solidFill>
                  <a:srgbClr val="FFFFFF"/>
                </a:solidFill>
                <a:latin typeface="Arial"/>
                <a:cs typeface="Arial"/>
              </a:rPr>
              <a:t>CPU	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调度</a:t>
            </a:r>
            <a:endParaRPr sz="2600">
              <a:latin typeface="华文细黑"/>
              <a:cs typeface="华文细黑"/>
            </a:endParaRPr>
          </a:p>
          <a:p>
            <a:pPr lvl="1" marL="768350" indent="-387350">
              <a:lnSpc>
                <a:spcPct val="100000"/>
              </a:lnSpc>
              <a:spcBef>
                <a:spcPts val="830"/>
              </a:spcBef>
              <a:buSzPct val="78846"/>
              <a:buFont typeface="Wingdings"/>
              <a:buChar char=""/>
              <a:tabLst>
                <a:tab pos="768350" algn="l"/>
              </a:tabLst>
            </a:pP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如</a:t>
            </a:r>
            <a:r>
              <a:rPr dirty="0" sz="2600" spc="5">
                <a:solidFill>
                  <a:srgbClr val="FFFFFF"/>
                </a:solidFill>
                <a:latin typeface="华文细黑"/>
                <a:cs typeface="华文细黑"/>
              </a:rPr>
              <a:t>果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内</a:t>
            </a:r>
            <a:r>
              <a:rPr dirty="0" sz="2600" spc="5">
                <a:solidFill>
                  <a:srgbClr val="FFFFFF"/>
                </a:solidFill>
                <a:latin typeface="华文细黑"/>
                <a:cs typeface="华文细黑"/>
              </a:rPr>
              <a:t>存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空间</a:t>
            </a:r>
            <a:r>
              <a:rPr dirty="0" sz="2600" spc="5">
                <a:solidFill>
                  <a:srgbClr val="FFFFFF"/>
                </a:solidFill>
                <a:latin typeface="华文细黑"/>
                <a:cs typeface="华文细黑"/>
              </a:rPr>
              <a:t>装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不</a:t>
            </a:r>
            <a:r>
              <a:rPr dirty="0" sz="2600" spc="5">
                <a:solidFill>
                  <a:srgbClr val="FFFFFF"/>
                </a:solidFill>
                <a:latin typeface="华文细黑"/>
                <a:cs typeface="华文细黑"/>
              </a:rPr>
              <a:t>下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进程</a:t>
            </a:r>
            <a:r>
              <a:rPr dirty="0" sz="2600" spc="-4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600">
                <a:solidFill>
                  <a:srgbClr val="FFFFFF"/>
                </a:solidFill>
                <a:latin typeface="Wingdings 3"/>
                <a:cs typeface="Wingdings 3"/>
              </a:rPr>
              <a:t></a:t>
            </a:r>
            <a:r>
              <a:rPr dirty="0" sz="26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5">
                <a:solidFill>
                  <a:srgbClr val="FFFFFF"/>
                </a:solidFill>
                <a:latin typeface="华文细黑"/>
                <a:cs typeface="华文细黑"/>
              </a:rPr>
              <a:t>需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要</a:t>
            </a:r>
            <a:r>
              <a:rPr dirty="0" sz="2600">
                <a:solidFill>
                  <a:srgbClr val="FF0000"/>
                </a:solidFill>
                <a:latin typeface="华文细黑"/>
                <a:cs typeface="华文细黑"/>
              </a:rPr>
              <a:t>换</a:t>
            </a:r>
            <a:r>
              <a:rPr dirty="0" sz="2600" spc="5">
                <a:solidFill>
                  <a:srgbClr val="FF0000"/>
                </a:solidFill>
                <a:latin typeface="华文细黑"/>
                <a:cs typeface="华文细黑"/>
              </a:rPr>
              <a:t>入</a:t>
            </a:r>
            <a:r>
              <a:rPr dirty="0" sz="2600">
                <a:solidFill>
                  <a:srgbClr val="FF0000"/>
                </a:solidFill>
                <a:latin typeface="华文细黑"/>
                <a:cs typeface="华文细黑"/>
              </a:rPr>
              <a:t>、</a:t>
            </a:r>
            <a:r>
              <a:rPr dirty="0" sz="2600" spc="5">
                <a:solidFill>
                  <a:srgbClr val="FF0000"/>
                </a:solidFill>
                <a:latin typeface="华文细黑"/>
                <a:cs typeface="华文细黑"/>
              </a:rPr>
              <a:t>换</a:t>
            </a:r>
            <a:r>
              <a:rPr dirty="0" sz="2600">
                <a:solidFill>
                  <a:srgbClr val="FF0000"/>
                </a:solidFill>
                <a:latin typeface="华文细黑"/>
                <a:cs typeface="华文细黑"/>
              </a:rPr>
              <a:t>出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操作</a:t>
            </a:r>
            <a:endParaRPr sz="2600">
              <a:latin typeface="华文细黑"/>
              <a:cs typeface="华文细黑"/>
            </a:endParaRPr>
          </a:p>
          <a:p>
            <a:pPr lvl="1" marL="768350" indent="-387350">
              <a:lnSpc>
                <a:spcPct val="100000"/>
              </a:lnSpc>
              <a:spcBef>
                <a:spcPts val="820"/>
              </a:spcBef>
              <a:buSzPct val="78846"/>
              <a:buFont typeface="Wingdings"/>
              <a:buChar char=""/>
              <a:tabLst>
                <a:tab pos="768350" algn="l"/>
              </a:tabLst>
            </a:pP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虚</a:t>
            </a:r>
            <a:r>
              <a:rPr dirty="0" sz="2600" spc="5">
                <a:solidFill>
                  <a:srgbClr val="FFFFFF"/>
                </a:solidFill>
                <a:latin typeface="华文细黑"/>
                <a:cs typeface="华文细黑"/>
              </a:rPr>
              <a:t>拟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内</a:t>
            </a:r>
            <a:r>
              <a:rPr dirty="0" sz="2600" spc="5">
                <a:solidFill>
                  <a:srgbClr val="FFFFFF"/>
                </a:solidFill>
                <a:latin typeface="华文细黑"/>
                <a:cs typeface="华文细黑"/>
              </a:rPr>
              <a:t>存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管理</a:t>
            </a:r>
            <a:r>
              <a:rPr dirty="0" sz="2600" spc="5">
                <a:solidFill>
                  <a:srgbClr val="FFFFFF"/>
                </a:solidFill>
                <a:latin typeface="华文细黑"/>
                <a:cs typeface="华文细黑"/>
              </a:rPr>
              <a:t>技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术</a:t>
            </a:r>
            <a:r>
              <a:rPr dirty="0" sz="2600" spc="-1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使</a:t>
            </a:r>
            <a:r>
              <a:rPr dirty="0" sz="2600" spc="5">
                <a:solidFill>
                  <a:srgbClr val="FFFFFF"/>
                </a:solidFill>
                <a:latin typeface="华文细黑"/>
                <a:cs typeface="华文细黑"/>
              </a:rPr>
              <a:t>得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小</a:t>
            </a:r>
            <a:r>
              <a:rPr dirty="0" sz="2600" spc="5">
                <a:solidFill>
                  <a:srgbClr val="FFFFFF"/>
                </a:solidFill>
                <a:latin typeface="华文细黑"/>
                <a:cs typeface="华文细黑"/>
              </a:rPr>
              <a:t>内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存也</a:t>
            </a:r>
            <a:r>
              <a:rPr dirty="0" sz="2600" spc="5">
                <a:solidFill>
                  <a:srgbClr val="FFFFFF"/>
                </a:solidFill>
                <a:latin typeface="华文细黑"/>
                <a:cs typeface="华文细黑"/>
              </a:rPr>
              <a:t>能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运</a:t>
            </a:r>
            <a:r>
              <a:rPr dirty="0" sz="2600" spc="5">
                <a:solidFill>
                  <a:srgbClr val="FFFFFF"/>
                </a:solidFill>
                <a:latin typeface="华文细黑"/>
                <a:cs typeface="华文细黑"/>
              </a:rPr>
              <a:t>行</a:t>
            </a:r>
            <a:r>
              <a:rPr dirty="0" sz="2600">
                <a:solidFill>
                  <a:srgbClr val="FFFFFF"/>
                </a:solidFill>
                <a:latin typeface="华文细黑"/>
                <a:cs typeface="华文细黑"/>
              </a:rPr>
              <a:t>大进程</a:t>
            </a:r>
            <a:endParaRPr sz="260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Marilyn Turnamian</dc:creator>
  <dc:title>Module 4:  Processes</dc:title>
  <dcterms:created xsi:type="dcterms:W3CDTF">2019-11-06T06:44:05Z</dcterms:created>
  <dcterms:modified xsi:type="dcterms:W3CDTF">2019-11-06T06:44:05Z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2018-04-19T00:00:00Z</vt:filetime>
  </property>
  <property fmtid="{D5CDD505-2E9C-101B-9397-08002B2CF9AE}" pid="3" name="Creator">
    <vt:lpwstr>Impress</vt:lpwstr>
  </property>
  <property fmtid="{D5CDD505-2E9C-101B-9397-08002B2CF9AE}" pid="4" name="LastSaved">
    <vt:filetime>2018-04-19T00:00:00Z</vt:filetime>
  </property>
</Properties>
</file>