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0" r:id="rId5"/>
    <p:sldId id="271" r:id="rId6"/>
    <p:sldId id="261" r:id="rId7"/>
    <p:sldId id="262" r:id="rId8"/>
    <p:sldId id="274" r:id="rId9"/>
    <p:sldId id="275" r:id="rId10"/>
    <p:sldId id="278" r:id="rId11"/>
    <p:sldId id="279" r:id="rId12"/>
    <p:sldId id="280" r:id="rId13"/>
    <p:sldId id="263" r:id="rId14"/>
    <p:sldId id="281" r:id="rId15"/>
    <p:sldId id="264" r:id="rId16"/>
    <p:sldId id="265" r:id="rId17"/>
    <p:sldId id="266" r:id="rId18"/>
    <p:sldId id="282" r:id="rId19"/>
    <p:sldId id="28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verfelt/TCC-Funcionalidade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features_2906003?term=programming%20code&amp;page=2&amp;position=9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.png"/><Relationship Id="rId39" Type="http://schemas.openxmlformats.org/officeDocument/2006/relationships/image" Target="../media/image28.png"/><Relationship Id="rId3" Type="http://schemas.openxmlformats.org/officeDocument/2006/relationships/hyperlink" Target="http://www.flaticon.com/" TargetMode="External"/><Relationship Id="rId21" Type="http://schemas.openxmlformats.org/officeDocument/2006/relationships/image" Target="../media/image17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47" Type="http://schemas.openxmlformats.org/officeDocument/2006/relationships/image" Target="../media/image42.png"/><Relationship Id="rId7" Type="http://schemas.openxmlformats.org/officeDocument/2006/relationships/hyperlink" Target="https://www.flaticon.com/free-icon/browser_634071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3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46" Type="http://schemas.openxmlformats.org/officeDocument/2006/relationships/image" Target="../media/image41.png"/><Relationship Id="rId2" Type="http://schemas.openxmlformats.org/officeDocument/2006/relationships/hyperlink" Target="https://www.flaticon.com/authors/eucalyp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7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epik.com/" TargetMode="External"/><Relationship Id="rId11" Type="http://schemas.openxmlformats.org/officeDocument/2006/relationships/hyperlink" Target="https://creativemarket.com/Becris" TargetMode="External"/><Relationship Id="rId24" Type="http://schemas.openxmlformats.org/officeDocument/2006/relationships/image" Target="../media/image2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40.png"/><Relationship Id="rId5" Type="http://schemas.openxmlformats.org/officeDocument/2006/relationships/hyperlink" Target="https://www.flaticon.com/authors/freepik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.png"/><Relationship Id="rId28" Type="http://schemas.openxmlformats.org/officeDocument/2006/relationships/image" Target="../media/image5.png"/><Relationship Id="rId36" Type="http://schemas.openxmlformats.org/officeDocument/2006/relationships/image" Target="../media/image25.png"/><Relationship Id="rId10" Type="http://schemas.openxmlformats.org/officeDocument/2006/relationships/hyperlink" Target="https://www.flaticon.com/free-icon/website_1443121?term=programming%20code&amp;page=2&amp;position=26" TargetMode="External"/><Relationship Id="rId19" Type="http://schemas.openxmlformats.org/officeDocument/2006/relationships/image" Target="../media/image15.png"/><Relationship Id="rId31" Type="http://schemas.openxmlformats.org/officeDocument/2006/relationships/image" Target="../media/image20.png"/><Relationship Id="rId44" Type="http://schemas.openxmlformats.org/officeDocument/2006/relationships/image" Target="../media/image39.png"/><Relationship Id="rId4" Type="http://schemas.openxmlformats.org/officeDocument/2006/relationships/hyperlink" Target="https://www.flaticon.com/free-icon/chat_901088" TargetMode="External"/><Relationship Id="rId9" Type="http://schemas.openxmlformats.org/officeDocument/2006/relationships/hyperlink" Target="https://www.flaticon.com/free-icon/encounter_3035316?term=meeting&amp;page=2&amp;position=45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8.png"/><Relationship Id="rId27" Type="http://schemas.openxmlformats.org/officeDocument/2006/relationships/image" Target="../media/image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training_1831971?term=business%20meeting&amp;page=17&amp;position=17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3.png"/><Relationship Id="rId39" Type="http://schemas.openxmlformats.org/officeDocument/2006/relationships/image" Target="../media/image27.png"/><Relationship Id="rId3" Type="http://schemas.openxmlformats.org/officeDocument/2006/relationships/hyperlink" Target="http://www.flaticon.com/" TargetMode="External"/><Relationship Id="rId21" Type="http://schemas.openxmlformats.org/officeDocument/2006/relationships/image" Target="../media/image16.png"/><Relationship Id="rId34" Type="http://schemas.openxmlformats.org/officeDocument/2006/relationships/image" Target="../media/image22.png"/><Relationship Id="rId42" Type="http://schemas.openxmlformats.org/officeDocument/2006/relationships/image" Target="../media/image30.png"/><Relationship Id="rId47" Type="http://schemas.openxmlformats.org/officeDocument/2006/relationships/image" Target="../media/image41.png"/><Relationship Id="rId7" Type="http://schemas.openxmlformats.org/officeDocument/2006/relationships/hyperlink" Target="https://www.flaticon.com/authors/icongeek26" TargetMode="External"/><Relationship Id="rId12" Type="http://schemas.openxmlformats.org/officeDocument/2006/relationships/hyperlink" Target="https://www.flaticon.com/authors/mynamepong" TargetMode="External"/><Relationship Id="rId17" Type="http://schemas.openxmlformats.org/officeDocument/2006/relationships/image" Target="../media/image12.png"/><Relationship Id="rId25" Type="http://schemas.openxmlformats.org/officeDocument/2006/relationships/image" Target="../media/image2.png"/><Relationship Id="rId33" Type="http://schemas.openxmlformats.org/officeDocument/2006/relationships/image" Target="../media/image21.png"/><Relationship Id="rId38" Type="http://schemas.openxmlformats.org/officeDocument/2006/relationships/image" Target="../media/image26.png"/><Relationship Id="rId46" Type="http://schemas.openxmlformats.org/officeDocument/2006/relationships/image" Target="../media/image40.png"/><Relationship Id="rId2" Type="http://schemas.openxmlformats.org/officeDocument/2006/relationships/hyperlink" Target="https://www.flaticon.com/authors/becris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5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innovation_901772" TargetMode="External"/><Relationship Id="rId11" Type="http://schemas.openxmlformats.org/officeDocument/2006/relationships/hyperlink" Target="https://www.flaticon.com/authors/flat-icons" TargetMode="External"/><Relationship Id="rId24" Type="http://schemas.openxmlformats.org/officeDocument/2006/relationships/image" Target="../media/image1.png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40" Type="http://schemas.openxmlformats.org/officeDocument/2006/relationships/image" Target="../media/image28.png"/><Relationship Id="rId45" Type="http://schemas.openxmlformats.org/officeDocument/2006/relationships/image" Target="../media/image39.png"/><Relationship Id="rId5" Type="http://schemas.openxmlformats.org/officeDocument/2006/relationships/hyperlink" Target="https://www.flaticon.com/authors/pixel-perfect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hyperlink" Target="https://www.flaticon.com/free-icon/schedule_2928917" TargetMode="External"/><Relationship Id="rId19" Type="http://schemas.openxmlformats.org/officeDocument/2006/relationships/image" Target="../media/image14.png"/><Relationship Id="rId31" Type="http://schemas.openxmlformats.org/officeDocument/2006/relationships/image" Target="../media/image19.png"/><Relationship Id="rId44" Type="http://schemas.openxmlformats.org/officeDocument/2006/relationships/image" Target="../media/image38.png"/><Relationship Id="rId4" Type="http://schemas.openxmlformats.org/officeDocument/2006/relationships/hyperlink" Target="https://icon54.com/" TargetMode="External"/><Relationship Id="rId9" Type="http://schemas.openxmlformats.org/officeDocument/2006/relationships/hyperlink" Target="https://www.flaticon.com/free-icon/meeting_926513?term=business%20meeting&amp;page=2&amp;position=67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7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8937" y="1070812"/>
            <a:ext cx="9926052" cy="3080564"/>
          </a:xfrm>
        </p:spPr>
        <p:txBody>
          <a:bodyPr/>
          <a:lstStyle/>
          <a:p>
            <a:r>
              <a:rPr lang="pt-BR" sz="3600" b="1" dirty="0">
                <a:latin typeface="Trebuchet MS" panose="020B0603020202020204" pitchFamily="34" charset="0"/>
              </a:rPr>
              <a:t>ANÁLISE DO PROCESSO DE DESENVOLVIMENTO DE UMA APLICAÇÃO MOBILE, IDEALIZADA ATRAVÉS DE UMA LEAN INCEPTION, UTILIZANDO METODOLOGIAS LOW-CODE E PROGRAMAÇÃO TRADICIONAL</a:t>
            </a:r>
            <a:endParaRPr lang="pt-BR" sz="3600" dirty="0">
              <a:latin typeface="Trebuchet MS" panose="020B06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92928" y="5197642"/>
            <a:ext cx="6831673" cy="554737"/>
          </a:xfrm>
        </p:spPr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Caroline Oliveira Cavalcanti de Albuquerque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04286" cy="14859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Estudo de Caso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latin typeface="Trebuchet MS" panose="020B0603020202020204" pitchFamily="34" charset="0"/>
              </a:rPr>
              <a:t>		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Programação Tradicional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600" y="2703090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Back-</a:t>
            </a:r>
            <a:r>
              <a:rPr lang="pt-BR" sz="2000" b="1" dirty="0" err="1">
                <a:latin typeface="Trebuchet MS" panose="020B0603020202020204" pitchFamily="34" charset="0"/>
              </a:rPr>
              <a:t>E</a:t>
            </a:r>
            <a:r>
              <a:rPr lang="pt-BR" sz="2000" b="1" dirty="0" err="1" smtClean="0">
                <a:latin typeface="Trebuchet MS" panose="020B0603020202020204" pitchFamily="34" charset="0"/>
              </a:rPr>
              <a:t>nd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71600" y="3245621"/>
            <a:ext cx="40123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Linguagem Python</a:t>
            </a:r>
          </a:p>
          <a:p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Biblioteca </a:t>
            </a:r>
            <a:r>
              <a:rPr lang="pt-BR" sz="1600" dirty="0" err="1" smtClean="0">
                <a:latin typeface="Trebuchet MS" panose="020B0603020202020204" pitchFamily="34" charset="0"/>
              </a:rPr>
              <a:t>Pymysql</a:t>
            </a: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Conexão com o banco de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Framework </a:t>
            </a:r>
            <a:r>
              <a:rPr lang="pt-BR" sz="1600" dirty="0" err="1" smtClean="0">
                <a:latin typeface="Trebuchet MS" panose="020B0603020202020204" pitchFamily="34" charset="0"/>
              </a:rPr>
              <a:t>Flask</a:t>
            </a: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Criação de rotas para receber Request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43" y="3685562"/>
            <a:ext cx="936000" cy="936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377947" y="3254556"/>
            <a:ext cx="274305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Implementação do CRUD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CREATE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RETRIEVE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UPDATE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DELETE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Construção do Response</a:t>
            </a:r>
          </a:p>
          <a:p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04286" cy="14859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Estudo de Caso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latin typeface="Trebuchet MS" panose="020B0603020202020204" pitchFamily="34" charset="0"/>
              </a:rPr>
              <a:t>		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Programação Tradicional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600" y="270309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Front-</a:t>
            </a:r>
            <a:r>
              <a:rPr lang="pt-BR" sz="2000" b="1" dirty="0" err="1">
                <a:latin typeface="Trebuchet MS" panose="020B0603020202020204" pitchFamily="34" charset="0"/>
              </a:rPr>
              <a:t>E</a:t>
            </a:r>
            <a:r>
              <a:rPr lang="pt-BR" sz="2000" b="1" dirty="0" err="1" smtClean="0">
                <a:latin typeface="Trebuchet MS" panose="020B0603020202020204" pitchFamily="34" charset="0"/>
              </a:rPr>
              <a:t>nd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6114" y="3238977"/>
            <a:ext cx="252344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Framework Ionic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Framework Angular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Linguagem Typescript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Configuração do Proxy</a:t>
            </a: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478402" y="3238977"/>
            <a:ext cx="2574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Construção de Request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POST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GET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PUT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DELETE</a:t>
            </a:r>
          </a:p>
          <a:p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42" y="3509641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04286" cy="14859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Estudo de Caso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latin typeface="Trebuchet MS" panose="020B0603020202020204" pitchFamily="34" charset="0"/>
              </a:rPr>
              <a:t>		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Análise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677885" y="2707590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Low-Code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77885" y="3243032"/>
            <a:ext cx="254877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Tempo estimado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rebuchet MS" panose="020B0603020202020204" pitchFamily="34" charset="0"/>
              </a:rPr>
              <a:t>2:50 min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Tempo real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rebuchet MS" panose="020B0603020202020204" pitchFamily="34" charset="0"/>
              </a:rPr>
              <a:t>2 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Intuitivo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Relativamente simples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Pouco esforço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35965" y="2707590"/>
            <a:ext cx="3109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Programação Tradicional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35965" y="3243031"/>
            <a:ext cx="239360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Tempo estimado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rebuchet MS" panose="020B0603020202020204" pitchFamily="34" charset="0"/>
              </a:rPr>
              <a:t>1 dia e 21 horas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Tempo real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rebuchet MS" panose="020B0603020202020204" pitchFamily="34" charset="0"/>
              </a:rPr>
              <a:t>8</a:t>
            </a:r>
            <a:r>
              <a:rPr lang="pt-BR" sz="1600" dirty="0" smtClean="0">
                <a:latin typeface="Trebuchet MS" panose="020B0603020202020204" pitchFamily="34" charset="0"/>
              </a:rPr>
              <a:t> 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Muito desafiador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Complexo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Muito esforço</a:t>
            </a:r>
            <a:endParaRPr lang="pt-BR" dirty="0" smtClean="0">
              <a:latin typeface="Trebuchet MS" panose="020B06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2508" y="2171700"/>
            <a:ext cx="936000" cy="936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4115" y="21717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Sistema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 smtClean="0">
                <a:latin typeface="Trebuchet MS" panose="020B0603020202020204" pitchFamily="34" charset="0"/>
              </a:rPr>
              <a:t>		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Outsystems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1"/>
            <a:ext cx="2114096" cy="4376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98" y="2171700"/>
            <a:ext cx="2137404" cy="4376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04" y="2171700"/>
            <a:ext cx="2161992" cy="43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Sistema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 smtClean="0">
                <a:latin typeface="Trebuchet MS" panose="020B0603020202020204" pitchFamily="34" charset="0"/>
              </a:rPr>
              <a:t>			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MySQL/Flas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k/Ionic/Angular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2952739" cy="437098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59" y="2171700"/>
            <a:ext cx="2942608" cy="4370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71700"/>
            <a:ext cx="2898571" cy="43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Conclusão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71600" y="2171700"/>
            <a:ext cx="5634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Aprofundei meus conhecimentos em </a:t>
            </a:r>
            <a:r>
              <a:rPr lang="pt-BR" dirty="0" smtClean="0">
                <a:latin typeface="Trebuchet MS" panose="020B0603020202020204" pitchFamily="34" charset="0"/>
              </a:rPr>
              <a:t>programação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Trebuchet MS" panose="020B0603020202020204" pitchFamily="34" charset="0"/>
              </a:rPr>
              <a:t>Processo de </a:t>
            </a:r>
            <a:r>
              <a:rPr lang="pt-BR" dirty="0" smtClean="0">
                <a:latin typeface="Trebuchet MS" panose="020B0603020202020204" pitchFamily="34" charset="0"/>
              </a:rPr>
              <a:t>aprendizagem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Iniciantes em programação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Importância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rebuchet MS" panose="020B0603020202020204" pitchFamily="34" charset="0"/>
              </a:rPr>
              <a:t>Superação de desafios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rebuchet MS" panose="020B0603020202020204" pitchFamily="34" charset="0"/>
              </a:rPr>
              <a:t>Técnicos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rebuchet MS" panose="020B0603020202020204" pitchFamily="34" charset="0"/>
              </a:rPr>
              <a:t>Mentais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Trebuchet MS" panose="020B0603020202020204" pitchFamily="34" charset="0"/>
              </a:rPr>
              <a:t>Diferenças entre as </a:t>
            </a:r>
            <a:r>
              <a:rPr lang="pt-BR" dirty="0" smtClean="0">
                <a:latin typeface="Trebuchet MS" panose="020B0603020202020204" pitchFamily="34" charset="0"/>
              </a:rPr>
              <a:t>metodologias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52" y="341186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Trabalhos Futuros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71600" y="2708728"/>
            <a:ext cx="102387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Aplicação com pessoas totalmente leigas ou com níveis de conhecimentos variados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Aplicação de algum tipo de refatoração no código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Desenvolvimento de técnicas e métricas que diminuam a acentuação da curva de aprendizado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Análise do desempenho da aplicação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25" y="492750"/>
            <a:ext cx="936000" cy="93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45" y="492750"/>
            <a:ext cx="936000" cy="93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35" y="49275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Lições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Sempre há uma outra forma de fazer</a:t>
            </a:r>
          </a:p>
          <a:p>
            <a:endParaRPr lang="pt-BR" dirty="0" smtClean="0">
              <a:latin typeface="Trebuchet MS" panose="020B0603020202020204" pitchFamily="34" charset="0"/>
            </a:endParaRPr>
          </a:p>
          <a:p>
            <a:r>
              <a:rPr lang="pt-BR" dirty="0" smtClean="0">
                <a:latin typeface="Trebuchet MS" panose="020B0603020202020204" pitchFamily="34" charset="0"/>
              </a:rPr>
              <a:t>Não desistir até conseguir</a:t>
            </a:r>
          </a:p>
          <a:p>
            <a:endParaRPr lang="pt-BR" dirty="0" smtClean="0">
              <a:latin typeface="Trebuchet MS" panose="020B0603020202020204" pitchFamily="34" charset="0"/>
            </a:endParaRPr>
          </a:p>
          <a:p>
            <a:r>
              <a:rPr lang="pt-BR" dirty="0" smtClean="0">
                <a:latin typeface="Trebuchet MS" panose="020B0603020202020204" pitchFamily="34" charset="0"/>
              </a:rPr>
              <a:t>Programar é uma arte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 smtClean="0">
                <a:latin typeface="Trebuchet MS" panose="020B0603020202020204" pitchFamily="34" charset="0"/>
              </a:rPr>
              <a:t>Programar em Low-Code é mais simples que em Programação Tradicional</a:t>
            </a:r>
          </a:p>
          <a:p>
            <a:pPr marL="0" indent="0">
              <a:buNone/>
            </a:pPr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 smtClean="0">
                <a:latin typeface="Trebuchet MS" panose="020B0603020202020204" pitchFamily="34" charset="0"/>
              </a:rPr>
              <a:t>Sou capaz de tudo que quiser e estiver ao meu alcance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 smtClean="0">
                <a:latin typeface="Trebuchet MS" panose="020B0603020202020204" pitchFamily="34" charset="0"/>
              </a:rPr>
              <a:t>O aprendizado foi muito mais profundo utilizando a metodologia tradicional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28" y="40385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Repositório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1371" y="3098800"/>
            <a:ext cx="6001657" cy="4281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latin typeface="Trebuchet MS" panose="020B0603020202020204" pitchFamily="34" charset="0"/>
                <a:hlinkClick r:id="rId2"/>
              </a:rPr>
              <a:t>https://github.com/Coliverfelt/TCC-Funcionalidade3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Ícones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7410" y="1530169"/>
            <a:ext cx="6865723" cy="4897461"/>
          </a:xfrm>
        </p:spPr>
        <p:txBody>
          <a:bodyPr>
            <a:noAutofit/>
          </a:bodyPr>
          <a:lstStyle/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2"/>
              </a:rPr>
              <a:t>Eucalyp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4"/>
              </a:rPr>
              <a:t>prettycons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5"/>
              </a:rPr>
              <a:t>Freepik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6"/>
              </a:rPr>
              <a:t>Freepik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4"/>
              </a:rPr>
              <a:t>prettycons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7"/>
              </a:rPr>
              <a:t>prettycons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8"/>
              </a:rPr>
              <a:t>phatplus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9"/>
              </a:rPr>
              <a:t>phatplus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10"/>
              </a:rPr>
              <a:t>itim2101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>
              <a:latin typeface="Trebuchet MS" panose="020B0603020202020204" pitchFamily="34" charset="0"/>
            </a:endParaRPr>
          </a:p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11"/>
              </a:rPr>
              <a:t>Becris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25" y="685800"/>
            <a:ext cx="540000" cy="54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86" y="1330700"/>
            <a:ext cx="540000" cy="54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1975600"/>
            <a:ext cx="540000" cy="54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2629900"/>
            <a:ext cx="540000" cy="5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3284200"/>
            <a:ext cx="540000" cy="54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25" y="3938500"/>
            <a:ext cx="540000" cy="5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4592799"/>
            <a:ext cx="540000" cy="54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93" y="5247098"/>
            <a:ext cx="540000" cy="54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04" y="5901397"/>
            <a:ext cx="540000" cy="540000"/>
          </a:xfrm>
          <a:prstGeom prst="rect">
            <a:avLst/>
          </a:prstGeom>
        </p:spPr>
      </p:pic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1340100"/>
            <a:ext cx="540000" cy="5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685800"/>
            <a:ext cx="540000" cy="54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2623971"/>
            <a:ext cx="540000" cy="54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29" y="3938501"/>
            <a:ext cx="540000" cy="540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18" y="3284200"/>
            <a:ext cx="540000" cy="5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1975600"/>
            <a:ext cx="540000" cy="54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29" y="5235243"/>
            <a:ext cx="540000" cy="54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18" y="5901397"/>
            <a:ext cx="540000" cy="54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4586872"/>
            <a:ext cx="540000" cy="54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75" y="1964114"/>
            <a:ext cx="540000" cy="540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82" y="1324957"/>
            <a:ext cx="540000" cy="54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25" y="685800"/>
            <a:ext cx="540000" cy="540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75" y="2603271"/>
            <a:ext cx="540000" cy="54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26" y="5187321"/>
            <a:ext cx="540000" cy="540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82" y="4534692"/>
            <a:ext cx="540000" cy="54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82" y="3242428"/>
            <a:ext cx="540000" cy="54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8" y="3881585"/>
            <a:ext cx="540000" cy="54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26" y="5839950"/>
            <a:ext cx="540000" cy="5400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1" y="685800"/>
            <a:ext cx="540000" cy="54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1324957"/>
            <a:ext cx="540000" cy="5400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8252" y="2623971"/>
            <a:ext cx="540000" cy="540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4928" y="1975600"/>
            <a:ext cx="540000" cy="540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46" y="3272342"/>
            <a:ext cx="540000" cy="54000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46" y="3911499"/>
            <a:ext cx="540000" cy="54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4550656"/>
            <a:ext cx="540000" cy="54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5187321"/>
            <a:ext cx="540000" cy="54000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583818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Motivação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36" y="2650725"/>
            <a:ext cx="936000" cy="93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26" y="2650725"/>
            <a:ext cx="936000" cy="93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31" y="2650725"/>
            <a:ext cx="936000" cy="936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1" y="2650725"/>
            <a:ext cx="936000" cy="936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1" y="4065997"/>
            <a:ext cx="936000" cy="936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6" y="3472409"/>
            <a:ext cx="10792327" cy="90413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36" y="4065750"/>
            <a:ext cx="936000" cy="936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09" y="4065750"/>
            <a:ext cx="936000" cy="936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26" y="4065750"/>
            <a:ext cx="936000" cy="936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21" y="4065750"/>
            <a:ext cx="936000" cy="93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21" y="2650725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Ícones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7410" y="1530169"/>
            <a:ext cx="6865723" cy="4897461"/>
          </a:xfrm>
        </p:spPr>
        <p:txBody>
          <a:bodyPr>
            <a:noAutofit/>
          </a:bodyPr>
          <a:lstStyle/>
          <a:p>
            <a:r>
              <a:rPr lang="en-US" sz="1900" dirty="0">
                <a:latin typeface="Trebuchet MS" panose="020B0603020202020204" pitchFamily="34" charset="0"/>
              </a:rPr>
              <a:t>Icon made by </a:t>
            </a:r>
            <a:r>
              <a:rPr lang="en-US" sz="1900" dirty="0">
                <a:latin typeface="Trebuchet MS" panose="020B0603020202020204" pitchFamily="34" charset="0"/>
                <a:hlinkClick r:id="rId2"/>
              </a:rPr>
              <a:t>Becris</a:t>
            </a:r>
            <a:r>
              <a:rPr lang="en-US" sz="1900" dirty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4"/>
              </a:rPr>
              <a:t>Pixel perfect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5"/>
              </a:rPr>
              <a:t>Pixel perfect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6"/>
              </a:rPr>
              <a:t>Skyclick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7"/>
              </a:rPr>
              <a:t>Icongeek26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8"/>
              </a:rPr>
              <a:t>Nikita Golubev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9"/>
              </a:rPr>
              <a:t>photo3idea_studio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10"/>
              </a:rPr>
              <a:t>Good Ware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11"/>
              </a:rPr>
              <a:t>Flat Icons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en-US" sz="1900" dirty="0" smtClean="0">
              <a:latin typeface="Trebuchet MS" panose="020B0603020202020204" pitchFamily="34" charset="0"/>
            </a:endParaRPr>
          </a:p>
          <a:p>
            <a:r>
              <a:rPr lang="en-US" sz="1900" dirty="0" smtClean="0">
                <a:latin typeface="Trebuchet MS" panose="020B0603020202020204" pitchFamily="34" charset="0"/>
              </a:rPr>
              <a:t>Icon made by </a:t>
            </a:r>
            <a:r>
              <a:rPr lang="en-US" sz="1900" dirty="0" smtClean="0">
                <a:latin typeface="Trebuchet MS" panose="020B0603020202020204" pitchFamily="34" charset="0"/>
                <a:hlinkClick r:id="rId12"/>
              </a:rPr>
              <a:t>mynamepong</a:t>
            </a:r>
            <a:r>
              <a:rPr lang="en-US" sz="1900" dirty="0" smtClean="0">
                <a:latin typeface="Trebuchet MS" panose="020B0603020202020204" pitchFamily="34" charset="0"/>
              </a:rPr>
              <a:t> from </a:t>
            </a:r>
            <a:r>
              <a:rPr lang="en-US" sz="1900" dirty="0" smtClean="0">
                <a:latin typeface="Trebuchet MS" panose="020B0603020202020204" pitchFamily="34" charset="0"/>
                <a:hlinkClick r:id="rId3"/>
              </a:rPr>
              <a:t>www.flaticon.com</a:t>
            </a:r>
            <a:endParaRPr lang="pt-BR" sz="1900" dirty="0" smtClean="0"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25" y="685800"/>
            <a:ext cx="540000" cy="54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86" y="1330700"/>
            <a:ext cx="540000" cy="54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1975600"/>
            <a:ext cx="540000" cy="54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2629900"/>
            <a:ext cx="540000" cy="5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3284200"/>
            <a:ext cx="540000" cy="54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25" y="3938500"/>
            <a:ext cx="540000" cy="5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5" y="4592799"/>
            <a:ext cx="540000" cy="54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93" y="5247098"/>
            <a:ext cx="540000" cy="54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04" y="5901397"/>
            <a:ext cx="540000" cy="540000"/>
          </a:xfrm>
          <a:prstGeom prst="rect">
            <a:avLst/>
          </a:prstGeom>
        </p:spPr>
      </p:pic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1340100"/>
            <a:ext cx="540000" cy="5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685800"/>
            <a:ext cx="540000" cy="54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2623971"/>
            <a:ext cx="540000" cy="54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29" y="3938501"/>
            <a:ext cx="540000" cy="540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18" y="3284200"/>
            <a:ext cx="540000" cy="5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1975600"/>
            <a:ext cx="540000" cy="54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29" y="5235243"/>
            <a:ext cx="540000" cy="54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18" y="5901397"/>
            <a:ext cx="540000" cy="54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75" y="4586872"/>
            <a:ext cx="540000" cy="54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75" y="1964114"/>
            <a:ext cx="540000" cy="540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82" y="1324957"/>
            <a:ext cx="540000" cy="54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25" y="685800"/>
            <a:ext cx="540000" cy="540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75" y="2603271"/>
            <a:ext cx="540000" cy="54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26" y="5187321"/>
            <a:ext cx="540000" cy="540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82" y="4534692"/>
            <a:ext cx="540000" cy="54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82" y="3242428"/>
            <a:ext cx="540000" cy="54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8" y="3881585"/>
            <a:ext cx="540000" cy="54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26" y="5839950"/>
            <a:ext cx="540000" cy="5400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1" y="685800"/>
            <a:ext cx="540000" cy="54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1324957"/>
            <a:ext cx="540000" cy="5400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8252" y="2623971"/>
            <a:ext cx="540000" cy="540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4928" y="1975600"/>
            <a:ext cx="540000" cy="540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46" y="3272342"/>
            <a:ext cx="540000" cy="54000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46" y="3911499"/>
            <a:ext cx="540000" cy="54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4550656"/>
            <a:ext cx="540000" cy="54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5187321"/>
            <a:ext cx="540000" cy="54000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28" y="583818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Tema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 smtClean="0">
                <a:latin typeface="Trebuchet MS" panose="020B0603020202020204" pitchFamily="34" charset="0"/>
              </a:rPr>
              <a:t>	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Lean Inception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28" y="2899378"/>
            <a:ext cx="936000" cy="936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00" y="3503595"/>
            <a:ext cx="936000" cy="936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88" y="3367378"/>
            <a:ext cx="936000" cy="936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371600" y="2514393"/>
            <a:ext cx="39419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Framework ágil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Workshop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Visão do Produto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É-Não É-Faz-Não Faz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Objetivo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Personas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Funcionalidades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Esforço, Valor de Negócio, Valor para UX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Semáforo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Jornadas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Sequenciador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Dimensionamento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Entendimento de Custo e Tempo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0080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Tema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 smtClean="0">
                <a:latin typeface="Trebuchet MS" panose="020B0603020202020204" pitchFamily="34" charset="0"/>
              </a:rPr>
              <a:t>	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Low-Code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71600" y="2412340"/>
            <a:ext cx="5642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Plataformas de softwares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Web e Mobile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Conceito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Componentes Visuais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Drag and Drop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Workflow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Intuitivo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Facilita a u</a:t>
            </a:r>
            <a:r>
              <a:rPr lang="pt-BR" sz="1600" dirty="0" smtClean="0">
                <a:latin typeface="Trebuchet MS" panose="020B0603020202020204" pitchFamily="34" charset="0"/>
              </a:rPr>
              <a:t>sabilidade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Facilita </a:t>
            </a:r>
            <a:r>
              <a:rPr lang="pt-BR" sz="1600" dirty="0" smtClean="0">
                <a:latin typeface="Trebuchet MS" panose="020B0603020202020204" pitchFamily="34" charset="0"/>
              </a:rPr>
              <a:t>integração </a:t>
            </a:r>
            <a:r>
              <a:rPr lang="pt-BR" sz="1600" dirty="0">
                <a:latin typeface="Trebuchet MS" panose="020B0603020202020204" pitchFamily="34" charset="0"/>
              </a:rPr>
              <a:t>entre os módulos </a:t>
            </a:r>
            <a:r>
              <a:rPr lang="pt-BR" sz="1600" dirty="0" smtClean="0">
                <a:latin typeface="Trebuchet MS" panose="020B0603020202020204" pitchFamily="34" charset="0"/>
              </a:rPr>
              <a:t>da aplicação</a:t>
            </a:r>
            <a:endParaRPr lang="pt-BR" sz="1600" dirty="0">
              <a:latin typeface="Trebuchet MS" panose="020B0603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41" y="3092488"/>
            <a:ext cx="936000" cy="936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41" y="3835379"/>
            <a:ext cx="936000" cy="936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6800" y="2899378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Tema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 smtClean="0">
                <a:latin typeface="Trebuchet MS" panose="020B0603020202020204" pitchFamily="34" charset="0"/>
              </a:rPr>
              <a:t>	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Programação Tradicional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39" y="2899378"/>
            <a:ext cx="936000" cy="936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39" y="3835378"/>
            <a:ext cx="936000" cy="936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00" y="3845882"/>
            <a:ext cx="936000" cy="936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71600" y="2412340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Desktop, Web, </a:t>
            </a:r>
            <a:r>
              <a:rPr lang="pt-BR" sz="1600" dirty="0" smtClean="0">
                <a:latin typeface="Trebuchet MS" panose="020B0603020202020204" pitchFamily="34" charset="0"/>
              </a:rPr>
              <a:t>Mobile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Linguagens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Configurações</a:t>
            </a:r>
          </a:p>
          <a:p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Integrações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Banco de Dados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Back-End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Front-End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Módulos v</a:t>
            </a:r>
            <a:r>
              <a:rPr lang="pt-BR" sz="1600" dirty="0" smtClean="0">
                <a:latin typeface="Trebuchet MS" panose="020B0603020202020204" pitchFamily="34" charset="0"/>
              </a:rPr>
              <a:t>isivelmente separados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Alto </a:t>
            </a:r>
            <a:r>
              <a:rPr lang="pt-BR" sz="1600" dirty="0" smtClean="0">
                <a:latin typeface="Trebuchet MS" panose="020B0603020202020204" pitchFamily="34" charset="0"/>
              </a:rPr>
              <a:t>nível de trabalho manual</a:t>
            </a:r>
            <a:endParaRPr lang="pt-B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Objetivos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2214153"/>
            <a:ext cx="432000" cy="432000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85" y="728253"/>
            <a:ext cx="936000" cy="936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371600" y="2256606"/>
            <a:ext cx="7753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Idealização de um MVP a partir da Lean Inception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Seleção de uma funcionalidade que necessite de um CRUD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Desenvolvimento Mobile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rebuchet MS" panose="020B0603020202020204" pitchFamily="34" charset="0"/>
              </a:rPr>
              <a:t>Low-Code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rebuchet MS" panose="020B0603020202020204" pitchFamily="34" charset="0"/>
              </a:rPr>
              <a:t>Programação Tradicional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Análise do processo de desenvolvimento em ambas as metodologias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>
                <a:latin typeface="Trebuchet MS" panose="020B0603020202020204" pitchFamily="34" charset="0"/>
              </a:rPr>
              <a:t>Comparação entre o esforço e o tempo estimados e reais</a:t>
            </a:r>
          </a:p>
        </p:txBody>
      </p:sp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2646153"/>
            <a:ext cx="432000" cy="432000"/>
          </a:xfrm>
          <a:prstGeom prst="rect">
            <a:avLst/>
          </a:prstGeom>
        </p:spPr>
      </p:pic>
      <p:pic>
        <p:nvPicPr>
          <p:cNvPr id="1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3078153"/>
            <a:ext cx="432000" cy="432000"/>
          </a:xfrm>
          <a:prstGeom prst="rect">
            <a:avLst/>
          </a:prstGeom>
        </p:spPr>
      </p:pic>
      <p:pic>
        <p:nvPicPr>
          <p:cNvPr id="1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3552606"/>
            <a:ext cx="432000" cy="432000"/>
          </a:xfrm>
          <a:prstGeom prst="rect">
            <a:avLst/>
          </a:prstGeom>
        </p:spPr>
      </p:pic>
      <p:pic>
        <p:nvPicPr>
          <p:cNvPr id="1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3984606"/>
            <a:ext cx="432000" cy="432000"/>
          </a:xfrm>
          <a:prstGeom prst="rect">
            <a:avLst/>
          </a:prstGeom>
        </p:spPr>
      </p:pic>
      <p:pic>
        <p:nvPicPr>
          <p:cNvPr id="17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4416606"/>
            <a:ext cx="432000" cy="432000"/>
          </a:xfrm>
          <a:prstGeom prst="rect">
            <a:avLst/>
          </a:prstGeom>
        </p:spPr>
      </p:pic>
      <p:pic>
        <p:nvPicPr>
          <p:cNvPr id="18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6" y="48423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Estudo de Caso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latin typeface="Trebuchet MS" panose="020B0603020202020204" pitchFamily="34" charset="0"/>
              </a:rPr>
              <a:t>		</a:t>
            </a: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Lean Inception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22594" y="2887874"/>
            <a:ext cx="999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Padrão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8494" y="2826593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Adaptação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34691" y="2887874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Implementação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18893"/>
            <a:ext cx="936000" cy="936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18" y="3555565"/>
            <a:ext cx="936000" cy="936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55565"/>
            <a:ext cx="936000" cy="936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18" y="4818893"/>
            <a:ext cx="936000" cy="936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22" y="4818893"/>
            <a:ext cx="936000" cy="936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22" y="3555565"/>
            <a:ext cx="936000" cy="936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94" y="3555565"/>
            <a:ext cx="936000" cy="936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94" y="4818893"/>
            <a:ext cx="936000" cy="9360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7666363" y="3838899"/>
            <a:ext cx="34478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Visão do Produto – Sequenciador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Envio de notificação</a:t>
            </a:r>
          </a:p>
          <a:p>
            <a:r>
              <a:rPr lang="pt-BR" sz="1600" dirty="0" smtClean="0">
                <a:latin typeface="Trebuchet MS" panose="020B0603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Dimensionamento – Canvas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Low-Code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Programação Tradicional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Estimativa de tempo e custo</a:t>
            </a:r>
            <a:endParaRPr lang="pt-B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rebuchet MS" panose="020B0603020202020204" pitchFamily="34" charset="0"/>
              </a:rPr>
              <a:t>Estudo de Caso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latin typeface="Trebuchet MS" panose="020B0603020202020204" pitchFamily="34" charset="0"/>
              </a:rPr>
              <a:t>		</a:t>
            </a: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Low-Code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57858" y="2887405"/>
            <a:ext cx="215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Outsystems Web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440868" y="288646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Outsystems Mobile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71600" y="3605563"/>
            <a:ext cx="395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Developing Web Apps (Outsystems 11)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6" y="4292943"/>
            <a:ext cx="936000" cy="936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323672" y="3605563"/>
            <a:ext cx="41872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Trebuchet MS" panose="020B0603020202020204" pitchFamily="34" charset="0"/>
              </a:rPr>
              <a:t>Developing Mobile Apps (OutSystems 11</a:t>
            </a:r>
            <a:r>
              <a:rPr lang="pt-BR" sz="1600" dirty="0" smtClean="0">
                <a:latin typeface="Trebuchet MS" panose="020B0603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Módulos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UVApp_CORE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UVApp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20" y="4292943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04286" cy="14859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Estudo de Caso</a:t>
            </a:r>
            <a:br>
              <a:rPr lang="pt-BR" dirty="0" smtClean="0">
                <a:latin typeface="Trebuchet MS" panose="020B0603020202020204" pitchFamily="34" charset="0"/>
              </a:rPr>
            </a:br>
            <a:r>
              <a:rPr lang="pt-BR" dirty="0">
                <a:latin typeface="Trebuchet MS" panose="020B0603020202020204" pitchFamily="34" charset="0"/>
              </a:rPr>
              <a:t>	</a:t>
            </a:r>
            <a:r>
              <a:rPr lang="pt-BR" dirty="0" smtClean="0">
                <a:latin typeface="Trebuchet MS" panose="020B0603020202020204" pitchFamily="34" charset="0"/>
              </a:rPr>
              <a:t>		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Programação Tradicional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600" y="2703090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rebuchet MS" panose="020B0603020202020204" pitchFamily="34" charset="0"/>
              </a:rPr>
              <a:t>Banco de Dados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71600" y="3265258"/>
            <a:ext cx="211218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MySQL WorkBench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Tabela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Coluna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>
                <a:latin typeface="Trebuchet MS" panose="020B0603020202020204" pitchFamily="34" charset="0"/>
              </a:rPr>
              <a:t>Comandos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INSERT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SELECT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UPDATE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smtClean="0">
                <a:latin typeface="Trebuchet MS" panose="020B0603020202020204" pitchFamily="34" charset="0"/>
              </a:rPr>
              <a:t>DELETE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43" y="3397422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1332</TotalTime>
  <Words>426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Franklin Gothic Book</vt:lpstr>
      <vt:lpstr>Trebuchet MS</vt:lpstr>
      <vt:lpstr>Wingdings</vt:lpstr>
      <vt:lpstr>Crop</vt:lpstr>
      <vt:lpstr>ANÁLISE DO PROCESSO DE DESENVOLVIMENTO DE UMA APLICAÇÃO MOBILE, IDEALIZADA ATRAVÉS DE UMA LEAN INCEPTION, UTILIZANDO METODOLOGIAS LOW-CODE E PROGRAMAÇÃO TRADICIONAL</vt:lpstr>
      <vt:lpstr>Motivação</vt:lpstr>
      <vt:lpstr>Tema   Lean Inception</vt:lpstr>
      <vt:lpstr>Tema   Low-Code</vt:lpstr>
      <vt:lpstr>Tema   Programação Tradicional</vt:lpstr>
      <vt:lpstr>Objetivos</vt:lpstr>
      <vt:lpstr>Estudo de Caso     Lean Inception</vt:lpstr>
      <vt:lpstr>Estudo de Caso     Low-Code</vt:lpstr>
      <vt:lpstr>Estudo de Caso     Programação Tradicional</vt:lpstr>
      <vt:lpstr>Estudo de Caso     Programação Tradicional</vt:lpstr>
      <vt:lpstr>Estudo de Caso     Programação Tradicional</vt:lpstr>
      <vt:lpstr>Estudo de Caso     Análise</vt:lpstr>
      <vt:lpstr>Sistema    Outsystems</vt:lpstr>
      <vt:lpstr>Sistema    MySQL/Flask/Ionic/Angular</vt:lpstr>
      <vt:lpstr>Conclusão</vt:lpstr>
      <vt:lpstr>Trabalhos Futuros</vt:lpstr>
      <vt:lpstr>Lições</vt:lpstr>
      <vt:lpstr>Repositório</vt:lpstr>
      <vt:lpstr>Ícones</vt:lpstr>
      <vt:lpstr>Ícones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PROCESSO DE DESENVOLVIMENTO DE UMA APLICAÇÃO MOBILE, IDEALIZADA ATRAVÉS DE UMA LEAN INCEPTION, UTILIZANDO METODOLOGIAS LOW-CODE E PROGRAMAÇÃO TRADICIONAL</dc:title>
  <dc:creator>Caroline Oliveira Albuquerque</dc:creator>
  <cp:lastModifiedBy>Caroline Oliveira Albuquerque</cp:lastModifiedBy>
  <cp:revision>60</cp:revision>
  <dcterms:created xsi:type="dcterms:W3CDTF">2020-06-30T02:06:39Z</dcterms:created>
  <dcterms:modified xsi:type="dcterms:W3CDTF">2020-07-05T00:36:44Z</dcterms:modified>
</cp:coreProperties>
</file>