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6" r:id="rId3"/>
    <p:sldId id="355" r:id="rId4"/>
    <p:sldId id="358" r:id="rId5"/>
    <p:sldId id="356" r:id="rId6"/>
    <p:sldId id="357" r:id="rId7"/>
    <p:sldId id="359" r:id="rId8"/>
    <p:sldId id="360" r:id="rId9"/>
    <p:sldId id="361" r:id="rId10"/>
    <p:sldId id="401" r:id="rId11"/>
    <p:sldId id="402" r:id="rId12"/>
    <p:sldId id="614" r:id="rId13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2B36C52-8447-F544-B476-15B7861E0950}">
          <p14:sldIdLst>
            <p14:sldId id="256"/>
          </p14:sldIdLst>
        </p14:section>
        <p14:section name="2項木" id="{00423A2C-7932-924B-98BD-04010B163071}">
          <p14:sldIdLst>
            <p14:sldId id="366"/>
            <p14:sldId id="355"/>
            <p14:sldId id="358"/>
            <p14:sldId id="356"/>
            <p14:sldId id="357"/>
            <p14:sldId id="359"/>
            <p14:sldId id="360"/>
            <p14:sldId id="361"/>
            <p14:sldId id="401"/>
            <p14:sldId id="402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CCFF"/>
    <a:srgbClr val="FFDD4B"/>
    <a:srgbClr val="0000FF"/>
    <a:srgbClr val="FF0066"/>
    <a:srgbClr val="B2B2B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21" autoAdjust="0"/>
    <p:restoredTop sz="91549" autoAdjust="0"/>
  </p:normalViewPr>
  <p:slideViewPr>
    <p:cSldViewPr>
      <p:cViewPr varScale="1">
        <p:scale>
          <a:sx n="112" d="100"/>
          <a:sy n="112" d="100"/>
        </p:scale>
        <p:origin x="304" y="2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30" y="6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9BD2D224-4C59-D441-91A1-60D1DCF383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280DCC2-1D78-7446-895C-9B6BC06067A9}" type="datetimeFigureOut">
              <a:rPr lang="ja-JP" altLang="en-US"/>
              <a:pPr>
                <a:defRPr/>
              </a:pPr>
              <a:t>2024/4/11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614" tIns="45807" rIns="91614" bIns="45807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5A9EC-A776-D647-8CC8-0A68FEBD5B8A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1AD2E-4330-A84C-8FF2-5E763CEF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60" y="1122363"/>
            <a:ext cx="8049344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BEDDC5F-2A2E-7A4D-9A5E-0E79BFBB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FC443-A23A-9845-9B94-5FE6D991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29034-81BB-B948-9EEB-BD6937F3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76D99-A647-564D-BF89-8AF5B2C1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FBAD-6813-5A42-B581-7B3AAB81A75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038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056D1-CDBC-164F-B3B9-7A7A8384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11965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603C8-C539-1A4A-84C5-B4A8C718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5738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400"/>
            </a:lvl1pPr>
            <a:lvl2pPr marL="557213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400"/>
            </a:lvl2pPr>
            <a:lvl3pPr marL="928688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000"/>
            </a:lvl3pPr>
            <a:lvl4pPr marL="1300163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000"/>
            </a:lvl4pPr>
            <a:lvl5pPr marL="1671638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88F1D-C67B-3841-9FE9-3FB7E9F5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E9B7-CBFC-454E-B68E-DC691EA3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919FC-5018-7440-8E00-9D81A5BE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22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0355B-AB3C-694C-9341-53EB449B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28F88-ED69-DF41-8B0D-E9E6F46B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AD498-512B-6547-9EA3-010E1DC6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7A375-106E-664D-A25B-82E4103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C8033-9AAA-004F-BFCA-669BC216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5A44-17AC-EC48-BAE7-2C6855FBAF3E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71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564A-F0ED-6B46-98BF-9B1784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F1263-251A-0B49-B466-03277AB8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>
            <a:normAutofit/>
          </a:bodyPr>
          <a:lstStyle>
            <a:lvl1pPr marL="185738" indent="-185738">
              <a:buClr>
                <a:srgbClr val="0000FF"/>
              </a:buClr>
              <a:buFont typeface="Wingdings" pitchFamily="2" charset="2"/>
              <a:buChar char="n"/>
              <a:defRPr sz="2400"/>
            </a:lvl1pPr>
            <a:lvl2pPr marL="557213" indent="-185738">
              <a:buClr>
                <a:srgbClr val="0000FF"/>
              </a:buClr>
              <a:buFont typeface="Wingdings" pitchFamily="2" charset="2"/>
              <a:buChar char="n"/>
              <a:defRPr sz="2400"/>
            </a:lvl2pPr>
            <a:lvl3pPr marL="928688" indent="-185738">
              <a:buClr>
                <a:srgbClr val="0000FF"/>
              </a:buClr>
              <a:buFont typeface="Wingdings" pitchFamily="2" charset="2"/>
              <a:buChar char="n"/>
              <a:defRPr sz="2400"/>
            </a:lvl3pPr>
            <a:lvl4pPr marL="1300163" indent="-185738">
              <a:buClr>
                <a:srgbClr val="0000FF"/>
              </a:buClr>
              <a:buFont typeface="Wingdings" pitchFamily="2" charset="2"/>
              <a:buChar char="n"/>
              <a:defRPr sz="2400"/>
            </a:lvl4pPr>
            <a:lvl5pPr marL="1671638" indent="-185738">
              <a:buClr>
                <a:srgbClr val="0000FF"/>
              </a:buClr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B59597-A0BD-E944-8E36-A1E6F925F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>
            <a:normAutofit/>
          </a:bodyPr>
          <a:lstStyle>
            <a:lvl1pPr marL="185738" indent="-185738">
              <a:buClr>
                <a:srgbClr val="0000FF"/>
              </a:buClr>
              <a:buFont typeface="Wingdings" pitchFamily="2" charset="2"/>
              <a:buChar char="n"/>
              <a:defRPr sz="2400"/>
            </a:lvl1pPr>
            <a:lvl2pPr marL="557213" indent="-185738">
              <a:buClr>
                <a:srgbClr val="0000FF"/>
              </a:buClr>
              <a:buFont typeface="Wingdings" pitchFamily="2" charset="2"/>
              <a:buChar char="n"/>
              <a:defRPr sz="2400"/>
            </a:lvl2pPr>
            <a:lvl3pPr marL="928688" indent="-185738">
              <a:buClr>
                <a:srgbClr val="0000FF"/>
              </a:buClr>
              <a:buFont typeface="Wingdings" pitchFamily="2" charset="2"/>
              <a:buChar char="n"/>
              <a:defRPr sz="2400"/>
            </a:lvl3pPr>
            <a:lvl4pPr marL="1300163" indent="-185738">
              <a:buClr>
                <a:srgbClr val="0000FF"/>
              </a:buClr>
              <a:buFont typeface="Wingdings" pitchFamily="2" charset="2"/>
              <a:buChar char="n"/>
              <a:defRPr sz="2400"/>
            </a:lvl4pPr>
            <a:lvl5pPr marL="1671638" indent="-185738">
              <a:buClr>
                <a:srgbClr val="0000FF"/>
              </a:buClr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0C5C3-AE0E-384C-8362-33174DDB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C3C303-6C4B-A749-81C5-0BCB200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063166-D559-1245-A037-9668745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482-AF19-A34F-BB7A-B491BFC0CC2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05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5BB6-5B61-E64C-B89B-5D9CA560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960847-CCFA-DE4E-8ACB-4978C2B2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6E6E93-CD31-0A4C-81CE-FB7E1FA8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88462D-E2C4-BF46-BD64-9B6C33AD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B1E7-5CBB-2341-B612-B3C2C7CF73F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70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CD8B79-EE3B-4949-96E9-DEB10AA8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D151EF-C742-614D-A032-AC70A42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3F8852-0A74-AB49-BFCF-AB039E1B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CB7B-A9F2-1147-8621-A323B2480DA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92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5D170D-9E52-0948-B1AC-1BD15421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047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36000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D9505405-6D2E-A244-A8C2-C29F8D087B5C}"/>
              </a:ext>
            </a:extLst>
          </p:cNvPr>
          <p:cNvSpPr/>
          <p:nvPr userDrawn="1"/>
        </p:nvSpPr>
        <p:spPr>
          <a:xfrm>
            <a:off x="9041904" y="5924303"/>
            <a:ext cx="864096" cy="8640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FE3174-C5CB-7640-A6D1-64D4BDCC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61455-A1D1-FA4C-8318-B5558FACE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0EADF-2F7B-BD4D-B362-D330C9C0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45B77-6193-5D43-B679-6ED7336EA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904" y="6148581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9EECD0-AC11-B340-B946-E07D87141F93}"/>
              </a:ext>
            </a:extLst>
          </p:cNvPr>
          <p:cNvSpPr/>
          <p:nvPr userDrawn="1"/>
        </p:nvSpPr>
        <p:spPr bwMode="auto">
          <a:xfrm>
            <a:off x="0" y="-14357"/>
            <a:ext cx="9906000" cy="4046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spc="0" normalizeH="0" baseline="0">
                <a:ln w="0"/>
                <a:solidFill>
                  <a:schemeClr val="bg1"/>
                </a:solidFill>
                <a:effectLst/>
                <a:latin typeface="Tahoma" pitchFamily="34" charset="0"/>
                <a:ea typeface="ＭＳ Ｐゴシック" pitchFamily="50" charset="-128"/>
              </a:rPr>
              <a:t>並列分散コンピューティング</a:t>
            </a:r>
            <a:endParaRPr kumimoji="1" lang="ja-JP" altLang="en-US" sz="2000" b="0" i="0" u="none" strike="noStrike" cap="none" spc="0" normalizeH="0" baseline="0" dirty="0">
              <a:ln w="0"/>
              <a:solidFill>
                <a:schemeClr val="bg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3" r:id="rId5"/>
    <p:sldLayoutId id="2147483744" r:id="rId6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10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53644"/>
            <a:ext cx="7675190" cy="2387600"/>
          </a:xfrm>
        </p:spPr>
        <p:txBody>
          <a:bodyPr>
            <a:normAutofit/>
          </a:bodyPr>
          <a:lstStyle/>
          <a:p>
            <a:r>
              <a:rPr lang="ja-JP" altLang="en-US" sz="4400"/>
              <a:t>並列分散コンピューティング</a:t>
            </a:r>
            <a:br>
              <a:rPr lang="en-US" altLang="ja-JP" sz="4400"/>
            </a:br>
            <a:r>
              <a:rPr lang="en-US" altLang="ja-JP" sz="4400" b="0"/>
              <a:t>(2)BitTorrent</a:t>
            </a:r>
            <a:endParaRPr lang="ja-JP" altLang="en-US" sz="4400" b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733800"/>
            <a:ext cx="7429500" cy="1524000"/>
          </a:xfrm>
        </p:spPr>
        <p:txBody>
          <a:bodyPr/>
          <a:lstStyle/>
          <a:p>
            <a:r>
              <a:rPr lang="ja-JP" altLang="en-US"/>
              <a:t>大瀧保広</a:t>
            </a:r>
            <a:endParaRPr lang="ja-JP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14400" y="4648200"/>
            <a:ext cx="825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5" tIns="45713" rIns="91425" bIns="45713"/>
          <a:lstStyle>
            <a:lvl1pPr marL="342900" indent="-342900" defTabSz="915988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defTabSz="915988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defTabSz="91598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defTabSz="91598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defTabSz="91598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SzPct val="85000"/>
              <a:buFontTx/>
              <a:buNone/>
            </a:pPr>
            <a:endParaRPr lang="ja-JP" altLang="en-US" sz="3600" dirty="0">
              <a:latin typeface="Arial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D3BC2BB-A626-A141-9874-82F8127A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FBAD-6813-5A42-B581-7B3AAB81A75C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698F5B3B-AB16-2D4D-B9E1-3AC1CA2F9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BitTorrent</a:t>
            </a:r>
            <a:r>
              <a:rPr lang="ja-JP" altLang="en-US"/>
              <a:t>の用語</a:t>
            </a:r>
            <a:r>
              <a:rPr lang="en-US" altLang="ja-JP"/>
              <a:t>(2/2)</a:t>
            </a:r>
            <a:endParaRPr lang="ja-JP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EAB0DE2-A646-0347-9DAD-4CE2C98AB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Swarm</a:t>
            </a:r>
            <a:r>
              <a:rPr lang="ja-JP" altLang="en-US"/>
              <a:t>（群れ）：</a:t>
            </a:r>
            <a:endParaRPr lang="en-US" altLang="ja-JP" dirty="0"/>
          </a:p>
          <a:p>
            <a:pPr lvl="1"/>
            <a:r>
              <a:rPr lang="ja-JP" altLang="en-US"/>
              <a:t>同一ファイルに対してピースのやり取りにより</a:t>
            </a:r>
            <a:br>
              <a:rPr lang="en-US" altLang="ja-JP" dirty="0"/>
            </a:br>
            <a:r>
              <a:rPr lang="ja-JP" altLang="en-US"/>
              <a:t>ファイル全体を手に入れようとするノードの集合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Seed,</a:t>
            </a:r>
            <a:r>
              <a:rPr lang="en-US" altLang="ja-JP" dirty="0" err="1">
                <a:solidFill>
                  <a:srgbClr val="FF0000"/>
                </a:solidFill>
              </a:rPr>
              <a:t>Seeder</a:t>
            </a:r>
            <a:r>
              <a:rPr lang="en-US" altLang="ja-JP" dirty="0"/>
              <a:t> : </a:t>
            </a:r>
          </a:p>
          <a:p>
            <a:pPr lvl="1"/>
            <a:r>
              <a:rPr lang="ja-JP" altLang="en-US"/>
              <a:t>ファイル全体を持っているノード。最低１つは必要。</a:t>
            </a:r>
            <a:endParaRPr lang="en-US" altLang="ja-JP" dirty="0"/>
          </a:p>
          <a:p>
            <a:pPr lvl="1"/>
            <a:r>
              <a:rPr lang="en-US" altLang="ja-JP" dirty="0"/>
              <a:t>Seeder</a:t>
            </a:r>
            <a:r>
              <a:rPr lang="ja-JP" altLang="en-US"/>
              <a:t>も</a:t>
            </a:r>
            <a:r>
              <a:rPr lang="en-US" altLang="ja-JP" dirty="0"/>
              <a:t>Swarm</a:t>
            </a:r>
            <a:r>
              <a:rPr lang="ja-JP" altLang="en-US"/>
              <a:t>の一部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Downloader,</a:t>
            </a:r>
            <a:r>
              <a:rPr lang="en-US" altLang="ja-JP" dirty="0" err="1">
                <a:solidFill>
                  <a:srgbClr val="FF0000"/>
                </a:solidFill>
              </a:rPr>
              <a:t>Leecher</a:t>
            </a:r>
            <a:r>
              <a:rPr lang="ja-JP" altLang="en-US"/>
              <a:t>（ヒル）</a:t>
            </a:r>
            <a:endParaRPr lang="en-US" altLang="ja-JP" dirty="0"/>
          </a:p>
          <a:p>
            <a:pPr lvl="1"/>
            <a:r>
              <a:rPr lang="ja-JP" altLang="en-US"/>
              <a:t>ピースをダウンロードするノード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56E5499-FD0D-3E4A-9028-54DCE72A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10</a:t>
            </a:fld>
            <a:endParaRPr lang="en-US" altLang="ja-JP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E47DB2FC-2942-13B4-9FF8-E7199C1A1328}"/>
              </a:ext>
            </a:extLst>
          </p:cNvPr>
          <p:cNvSpPr>
            <a:spLocks/>
          </p:cNvSpPr>
          <p:nvPr/>
        </p:nvSpPr>
        <p:spPr bwMode="auto">
          <a:xfrm>
            <a:off x="6321152" y="5085184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944EF369-BA53-5F0D-A999-FB01AAA2334A}"/>
              </a:ext>
            </a:extLst>
          </p:cNvPr>
          <p:cNvSpPr>
            <a:spLocks/>
          </p:cNvSpPr>
          <p:nvPr/>
        </p:nvSpPr>
        <p:spPr bwMode="auto">
          <a:xfrm>
            <a:off x="8681926" y="3641316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946092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6F8BB7E-C5B9-9543-95A2-02E5E05DC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全体構成</a:t>
            </a:r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92EBB108-DE93-1C44-ADD7-160FF0AD420B}"/>
              </a:ext>
            </a:extLst>
          </p:cNvPr>
          <p:cNvSpPr>
            <a:spLocks/>
          </p:cNvSpPr>
          <p:nvPr/>
        </p:nvSpPr>
        <p:spPr bwMode="auto">
          <a:xfrm>
            <a:off x="4845373" y="5011414"/>
            <a:ext cx="719956" cy="721072"/>
          </a:xfrm>
          <a:prstGeom prst="ellipse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L</a:t>
            </a:r>
          </a:p>
        </p:txBody>
      </p:sp>
      <p:grpSp>
        <p:nvGrpSpPr>
          <p:cNvPr id="2" name="グループ化 33">
            <a:extLst>
              <a:ext uri="{FF2B5EF4-FFF2-40B4-BE49-F238E27FC236}">
                <a16:creationId xmlns:a16="http://schemas.microsoft.com/office/drawing/2014/main" id="{7A998B94-2689-AC4F-A1E1-61F835E04051}"/>
              </a:ext>
            </a:extLst>
          </p:cNvPr>
          <p:cNvGrpSpPr>
            <a:grpSpLocks/>
          </p:cNvGrpSpPr>
          <p:nvPr/>
        </p:nvGrpSpPr>
        <p:grpSpPr bwMode="auto">
          <a:xfrm>
            <a:off x="4845373" y="1617016"/>
            <a:ext cx="719956" cy="3394397"/>
            <a:chOff x="4205880" y="2243138"/>
            <a:chExt cx="719956" cy="4827588"/>
          </a:xfrm>
        </p:grpSpPr>
        <p:sp>
          <p:nvSpPr>
            <p:cNvPr id="14338" name="Oval 2">
              <a:extLst>
                <a:ext uri="{FF2B5EF4-FFF2-40B4-BE49-F238E27FC236}">
                  <a16:creationId xmlns:a16="http://schemas.microsoft.com/office/drawing/2014/main" id="{6D6A37A7-323C-D348-AB35-548E7876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880" y="2243138"/>
              <a:ext cx="719956" cy="1023937"/>
            </a:xfrm>
            <a:prstGeom prst="ellipse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T</a:t>
              </a:r>
            </a:p>
          </p:txBody>
        </p:sp>
        <p:sp>
          <p:nvSpPr>
            <p:cNvPr id="24610" name="Line 16">
              <a:extLst>
                <a:ext uri="{FF2B5EF4-FFF2-40B4-BE49-F238E27FC236}">
                  <a16:creationId xmlns:a16="http://schemas.microsoft.com/office/drawing/2014/main" id="{9E169CF6-071A-F840-A13E-AE53E2B08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531" y="3362327"/>
              <a:ext cx="0" cy="3708399"/>
            </a:xfrm>
            <a:prstGeom prst="line">
              <a:avLst/>
            </a:prstGeom>
            <a:noFill/>
            <a:ln w="47625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</p:grpSp>
      <p:grpSp>
        <p:nvGrpSpPr>
          <p:cNvPr id="3" name="グループ化 34">
            <a:extLst>
              <a:ext uri="{FF2B5EF4-FFF2-40B4-BE49-F238E27FC236}">
                <a16:creationId xmlns:a16="http://schemas.microsoft.com/office/drawing/2014/main" id="{7216BE49-867E-3D48-A2AF-90A7D871163F}"/>
              </a:ext>
            </a:extLst>
          </p:cNvPr>
          <p:cNvGrpSpPr>
            <a:grpSpLocks/>
          </p:cNvGrpSpPr>
          <p:nvPr/>
        </p:nvGrpSpPr>
        <p:grpSpPr bwMode="auto">
          <a:xfrm>
            <a:off x="1690961" y="2188516"/>
            <a:ext cx="7041059" cy="2644636"/>
            <a:chOff x="1495425" y="3055938"/>
            <a:chExt cx="10013950" cy="3761258"/>
          </a:xfrm>
        </p:grpSpPr>
        <p:sp>
          <p:nvSpPr>
            <p:cNvPr id="14339" name="Oval 3">
              <a:extLst>
                <a:ext uri="{FF2B5EF4-FFF2-40B4-BE49-F238E27FC236}">
                  <a16:creationId xmlns:a16="http://schemas.microsoft.com/office/drawing/2014/main" id="{E40E7979-5604-1F42-A4A2-273CE74D6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5413375"/>
              <a:ext cx="1025525" cy="102393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S</a:t>
              </a:r>
            </a:p>
          </p:txBody>
        </p:sp>
        <p:sp>
          <p:nvSpPr>
            <p:cNvPr id="14340" name="Oval 4">
              <a:extLst>
                <a:ext uri="{FF2B5EF4-FFF2-40B4-BE49-F238E27FC236}">
                  <a16:creationId xmlns:a16="http://schemas.microsoft.com/office/drawing/2014/main" id="{4B8002E8-5483-9440-8C02-5AE7EC113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5413375"/>
              <a:ext cx="1023937" cy="102393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4341" name="Oval 5">
              <a:extLst>
                <a:ext uri="{FF2B5EF4-FFF2-40B4-BE49-F238E27FC236}">
                  <a16:creationId xmlns:a16="http://schemas.microsoft.com/office/drawing/2014/main" id="{95CD8BFF-D604-1046-B149-88B8046D1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0" y="5413375"/>
              <a:ext cx="1023938" cy="102393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4342" name="Oval 6">
              <a:extLst>
                <a:ext uri="{FF2B5EF4-FFF2-40B4-BE49-F238E27FC236}">
                  <a16:creationId xmlns:a16="http://schemas.microsoft.com/office/drawing/2014/main" id="{5DE1CF81-9E54-1543-9EB5-61ADC8656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438" y="5413375"/>
              <a:ext cx="1023937" cy="102393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S</a:t>
              </a:r>
            </a:p>
          </p:txBody>
        </p:sp>
        <p:sp>
          <p:nvSpPr>
            <p:cNvPr id="14343" name="Oval 7">
              <a:extLst>
                <a:ext uri="{FF2B5EF4-FFF2-40B4-BE49-F238E27FC236}">
                  <a16:creationId xmlns:a16="http://schemas.microsoft.com/office/drawing/2014/main" id="{7CE2942B-3B7E-F04C-98CA-18EAF3A3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425" y="5413375"/>
              <a:ext cx="1023938" cy="102393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14344" name="Oval 8">
              <a:extLst>
                <a:ext uri="{FF2B5EF4-FFF2-40B4-BE49-F238E27FC236}">
                  <a16:creationId xmlns:a16="http://schemas.microsoft.com/office/drawing/2014/main" id="{7EA6204F-7211-654A-AFF5-20291261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850" y="5413375"/>
              <a:ext cx="1023938" cy="102393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2672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L</a:t>
              </a:r>
            </a:p>
          </p:txBody>
        </p:sp>
        <p:sp>
          <p:nvSpPr>
            <p:cNvPr id="24597" name="Line 9">
              <a:extLst>
                <a:ext uri="{FF2B5EF4-FFF2-40B4-BE49-F238E27FC236}">
                  <a16:creationId xmlns:a16="http://schemas.microsoft.com/office/drawing/2014/main" id="{D8EB36D1-DB04-AE4C-BFD4-59B60591B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3363" y="3300413"/>
              <a:ext cx="893762" cy="2144712"/>
            </a:xfrm>
            <a:prstGeom prst="line">
              <a:avLst/>
            </a:prstGeom>
            <a:noFill/>
            <a:ln w="38100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598" name="Line 10">
              <a:extLst>
                <a:ext uri="{FF2B5EF4-FFF2-40B4-BE49-F238E27FC236}">
                  <a16:creationId xmlns:a16="http://schemas.microsoft.com/office/drawing/2014/main" id="{BE7695DB-B514-004D-A26B-F51FB27EB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6875" y="3186113"/>
              <a:ext cx="2259013" cy="2357437"/>
            </a:xfrm>
            <a:prstGeom prst="line">
              <a:avLst/>
            </a:prstGeom>
            <a:noFill/>
            <a:ln w="38100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599" name="Line 11">
              <a:extLst>
                <a:ext uri="{FF2B5EF4-FFF2-40B4-BE49-F238E27FC236}">
                  <a16:creationId xmlns:a16="http://schemas.microsoft.com/office/drawing/2014/main" id="{E9859DED-F6E4-0A45-8F2E-FFBB32927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3713" y="3055938"/>
              <a:ext cx="3754437" cy="2536825"/>
            </a:xfrm>
            <a:prstGeom prst="line">
              <a:avLst/>
            </a:prstGeom>
            <a:noFill/>
            <a:ln w="38100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600" name="Line 12">
              <a:extLst>
                <a:ext uri="{FF2B5EF4-FFF2-40B4-BE49-F238E27FC236}">
                  <a16:creationId xmlns:a16="http://schemas.microsoft.com/office/drawing/2014/main" id="{367B77F7-DDA5-9142-9996-8B607BF60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3025" y="3282950"/>
              <a:ext cx="1152525" cy="2146300"/>
            </a:xfrm>
            <a:prstGeom prst="line">
              <a:avLst/>
            </a:prstGeom>
            <a:noFill/>
            <a:ln w="38100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601" name="Line 13">
              <a:extLst>
                <a:ext uri="{FF2B5EF4-FFF2-40B4-BE49-F238E27FC236}">
                  <a16:creationId xmlns:a16="http://schemas.microsoft.com/office/drawing/2014/main" id="{4B517775-A4B9-334D-8AA3-275212121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9525" y="3186113"/>
              <a:ext cx="2260600" cy="2276475"/>
            </a:xfrm>
            <a:prstGeom prst="line">
              <a:avLst/>
            </a:prstGeom>
            <a:noFill/>
            <a:ln w="38100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602" name="Line 14">
              <a:extLst>
                <a:ext uri="{FF2B5EF4-FFF2-40B4-BE49-F238E27FC236}">
                  <a16:creationId xmlns:a16="http://schemas.microsoft.com/office/drawing/2014/main" id="{E66997F1-988A-E14C-8AAD-CB846DC37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600" y="3055938"/>
              <a:ext cx="3529013" cy="2452687"/>
            </a:xfrm>
            <a:prstGeom prst="line">
              <a:avLst/>
            </a:prstGeom>
            <a:noFill/>
            <a:ln w="38100">
              <a:solidFill>
                <a:srgbClr val="B3B3B3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603" name="Rectangle 20">
              <a:extLst>
                <a:ext uri="{FF2B5EF4-FFF2-40B4-BE49-F238E27FC236}">
                  <a16:creationId xmlns:a16="http://schemas.microsoft.com/office/drawing/2014/main" id="{11A3D5E8-2588-124B-9C58-CBC862F9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74" y="6447954"/>
              <a:ext cx="880013" cy="3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1687">
                  <a:solidFill>
                    <a:schemeClr val="tx1"/>
                  </a:solidFill>
                </a:rPr>
                <a:t>100%</a:t>
              </a:r>
            </a:p>
          </p:txBody>
        </p:sp>
        <p:sp>
          <p:nvSpPr>
            <p:cNvPr id="24604" name="Rectangle 21">
              <a:extLst>
                <a:ext uri="{FF2B5EF4-FFF2-40B4-BE49-F238E27FC236}">
                  <a16:creationId xmlns:a16="http://schemas.microsoft.com/office/drawing/2014/main" id="{EDE1B7AE-5699-CB4F-A284-370E8713A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200" y="6447955"/>
              <a:ext cx="677109" cy="3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1687">
                  <a:solidFill>
                    <a:schemeClr val="tx1"/>
                  </a:solidFill>
                </a:rPr>
                <a:t>15%</a:t>
              </a:r>
            </a:p>
          </p:txBody>
        </p:sp>
        <p:sp>
          <p:nvSpPr>
            <p:cNvPr id="24605" name="Rectangle 22">
              <a:extLst>
                <a:ext uri="{FF2B5EF4-FFF2-40B4-BE49-F238E27FC236}">
                  <a16:creationId xmlns:a16="http://schemas.microsoft.com/office/drawing/2014/main" id="{24DDE75B-ABF6-244C-9869-E7F1CB9D1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25" y="6447955"/>
              <a:ext cx="677109" cy="3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1687">
                  <a:solidFill>
                    <a:schemeClr val="tx1"/>
                  </a:solidFill>
                </a:rPr>
                <a:t>25%</a:t>
              </a:r>
            </a:p>
          </p:txBody>
        </p:sp>
        <p:sp>
          <p:nvSpPr>
            <p:cNvPr id="24606" name="Rectangle 23">
              <a:extLst>
                <a:ext uri="{FF2B5EF4-FFF2-40B4-BE49-F238E27FC236}">
                  <a16:creationId xmlns:a16="http://schemas.microsoft.com/office/drawing/2014/main" id="{4F555941-1553-3D43-B42A-920AAE582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263" y="6447955"/>
              <a:ext cx="880013" cy="3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1687">
                  <a:solidFill>
                    <a:schemeClr val="tx1"/>
                  </a:solidFill>
                </a:rPr>
                <a:t>100%</a:t>
              </a:r>
            </a:p>
          </p:txBody>
        </p:sp>
        <p:sp>
          <p:nvSpPr>
            <p:cNvPr id="24607" name="Rectangle 24">
              <a:extLst>
                <a:ext uri="{FF2B5EF4-FFF2-40B4-BE49-F238E27FC236}">
                  <a16:creationId xmlns:a16="http://schemas.microsoft.com/office/drawing/2014/main" id="{9A74FBD5-7176-A045-B572-731E4484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1" y="6447955"/>
              <a:ext cx="677109" cy="3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1687">
                  <a:solidFill>
                    <a:schemeClr val="tx1"/>
                  </a:solidFill>
                </a:rPr>
                <a:t>16%</a:t>
              </a:r>
            </a:p>
          </p:txBody>
        </p:sp>
        <p:sp>
          <p:nvSpPr>
            <p:cNvPr id="24608" name="Rectangle 25">
              <a:extLst>
                <a:ext uri="{FF2B5EF4-FFF2-40B4-BE49-F238E27FC236}">
                  <a16:creationId xmlns:a16="http://schemas.microsoft.com/office/drawing/2014/main" id="{7E5472E8-0177-9049-9CF6-F75A5534A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6447955"/>
              <a:ext cx="474204" cy="3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pPr algn="ctr"/>
              <a:r>
                <a:rPr kumimoji="0" lang="en-US" altLang="ja-JP" sz="1687">
                  <a:solidFill>
                    <a:schemeClr val="tx1"/>
                  </a:solidFill>
                </a:rPr>
                <a:t>0%</a:t>
              </a:r>
            </a:p>
          </p:txBody>
        </p:sp>
      </p:grpSp>
      <p:sp>
        <p:nvSpPr>
          <p:cNvPr id="102427" name="Rectangle 26">
            <a:extLst>
              <a:ext uri="{FF2B5EF4-FFF2-40B4-BE49-F238E27FC236}">
                <a16:creationId xmlns:a16="http://schemas.microsoft.com/office/drawing/2014/main" id="{C5E34AC1-3456-B74D-9423-8F1B84F5EE49}"/>
              </a:ext>
            </a:extLst>
          </p:cNvPr>
          <p:cNvSpPr>
            <a:spLocks/>
          </p:cNvSpPr>
          <p:nvPr/>
        </p:nvSpPr>
        <p:spPr bwMode="auto">
          <a:xfrm>
            <a:off x="5038478" y="5808058"/>
            <a:ext cx="333425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1687">
                <a:solidFill>
                  <a:schemeClr val="tx1"/>
                </a:solidFill>
              </a:rPr>
              <a:t>4%</a:t>
            </a:r>
          </a:p>
        </p:txBody>
      </p:sp>
      <p:sp>
        <p:nvSpPr>
          <p:cNvPr id="14363" name="Oval 27">
            <a:extLst>
              <a:ext uri="{FF2B5EF4-FFF2-40B4-BE49-F238E27FC236}">
                <a16:creationId xmlns:a16="http://schemas.microsoft.com/office/drawing/2014/main" id="{C5A16D1C-B7C3-DE4C-BE7B-6C56FFCEB9F8}"/>
              </a:ext>
            </a:extLst>
          </p:cNvPr>
          <p:cNvSpPr>
            <a:spLocks/>
          </p:cNvSpPr>
          <p:nvPr/>
        </p:nvSpPr>
        <p:spPr bwMode="auto">
          <a:xfrm>
            <a:off x="1217688" y="5179046"/>
            <a:ext cx="851670" cy="850352"/>
          </a:xfrm>
          <a:prstGeom prst="ellipse">
            <a:avLst/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Dist.</a:t>
            </a:r>
          </a:p>
        </p:txBody>
      </p:sp>
      <p:sp>
        <p:nvSpPr>
          <p:cNvPr id="24583" name="Rectangle 28">
            <a:extLst>
              <a:ext uri="{FF2B5EF4-FFF2-40B4-BE49-F238E27FC236}">
                <a16:creationId xmlns:a16="http://schemas.microsoft.com/office/drawing/2014/main" id="{D623AD4B-2948-7D4C-9860-289CA96FDA4D}"/>
              </a:ext>
            </a:extLst>
          </p:cNvPr>
          <p:cNvSpPr>
            <a:spLocks/>
          </p:cNvSpPr>
          <p:nvPr/>
        </p:nvSpPr>
        <p:spPr bwMode="auto">
          <a:xfrm>
            <a:off x="1858393" y="5983634"/>
            <a:ext cx="216545" cy="377279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endParaRPr kumimoji="0" lang="ja-JP" altLang="en-US" sz="2109"/>
          </a:p>
        </p:txBody>
      </p:sp>
      <p:sp>
        <p:nvSpPr>
          <p:cNvPr id="24584" name="Rectangle 29">
            <a:extLst>
              <a:ext uri="{FF2B5EF4-FFF2-40B4-BE49-F238E27FC236}">
                <a16:creationId xmlns:a16="http://schemas.microsoft.com/office/drawing/2014/main" id="{804C233A-B6ED-6648-8D34-345DEFD7E4EC}"/>
              </a:ext>
            </a:extLst>
          </p:cNvPr>
          <p:cNvSpPr>
            <a:spLocks/>
          </p:cNvSpPr>
          <p:nvPr/>
        </p:nvSpPr>
        <p:spPr bwMode="auto">
          <a:xfrm>
            <a:off x="1560365" y="6402440"/>
            <a:ext cx="801501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1687">
                <a:solidFill>
                  <a:schemeClr val="tx1"/>
                </a:solidFill>
              </a:rPr>
              <a:t>.torrent</a:t>
            </a:r>
          </a:p>
        </p:txBody>
      </p:sp>
      <p:sp>
        <p:nvSpPr>
          <p:cNvPr id="24585" name="Line 30">
            <a:extLst>
              <a:ext uri="{FF2B5EF4-FFF2-40B4-BE49-F238E27FC236}">
                <a16:creationId xmlns:a16="http://schemas.microsoft.com/office/drawing/2014/main" id="{1628AFF4-4F43-D142-BE8D-C7107D14BB9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103959" y="5582914"/>
            <a:ext cx="2741414" cy="564803"/>
          </a:xfrm>
          <a:prstGeom prst="line">
            <a:avLst/>
          </a:prstGeom>
          <a:noFill/>
          <a:ln w="47625">
            <a:solidFill>
              <a:srgbClr val="66FF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pPr algn="ctr"/>
            <a:endParaRPr lang="ja-JP" altLang="en-US" sz="1406"/>
          </a:p>
        </p:txBody>
      </p:sp>
      <p:grpSp>
        <p:nvGrpSpPr>
          <p:cNvPr id="4" name="グループ化 35">
            <a:extLst>
              <a:ext uri="{FF2B5EF4-FFF2-40B4-BE49-F238E27FC236}">
                <a16:creationId xmlns:a16="http://schemas.microsoft.com/office/drawing/2014/main" id="{F6411A7A-3F93-3B45-908E-2348C7320236}"/>
              </a:ext>
            </a:extLst>
          </p:cNvPr>
          <p:cNvGrpSpPr>
            <a:grpSpLocks/>
          </p:cNvGrpSpPr>
          <p:nvPr/>
        </p:nvGrpSpPr>
        <p:grpSpPr bwMode="auto">
          <a:xfrm>
            <a:off x="2216696" y="4509120"/>
            <a:ext cx="5932661" cy="903014"/>
            <a:chOff x="2243138" y="6356350"/>
            <a:chExt cx="8437562" cy="1284288"/>
          </a:xfrm>
        </p:grpSpPr>
        <p:sp>
          <p:nvSpPr>
            <p:cNvPr id="24587" name="Line 17">
              <a:extLst>
                <a:ext uri="{FF2B5EF4-FFF2-40B4-BE49-F238E27FC236}">
                  <a16:creationId xmlns:a16="http://schemas.microsoft.com/office/drawing/2014/main" id="{31DDD467-DDFA-8342-A758-06185345F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6421438"/>
              <a:ext cx="2162175" cy="1041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588" name="Line 18">
              <a:extLst>
                <a:ext uri="{FF2B5EF4-FFF2-40B4-BE49-F238E27FC236}">
                  <a16:creationId xmlns:a16="http://schemas.microsoft.com/office/drawing/2014/main" id="{57BB97FC-C3C0-A947-A19B-F0EB6160F5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054850" y="6372225"/>
              <a:ext cx="2016125" cy="1187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589" name="Line 19">
              <a:extLst>
                <a:ext uri="{FF2B5EF4-FFF2-40B4-BE49-F238E27FC236}">
                  <a16:creationId xmlns:a16="http://schemas.microsoft.com/office/drawing/2014/main" id="{F3BED72A-52D1-D548-9E10-420EEDB73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138" y="6470650"/>
              <a:ext cx="3657600" cy="1154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  <p:sp>
          <p:nvSpPr>
            <p:cNvPr id="24590" name="Line 31">
              <a:extLst>
                <a:ext uri="{FF2B5EF4-FFF2-40B4-BE49-F238E27FC236}">
                  <a16:creationId xmlns:a16="http://schemas.microsoft.com/office/drawing/2014/main" id="{5C9D0F31-598D-364F-B71C-D0EC54045A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054850" y="6356350"/>
              <a:ext cx="3625850" cy="1284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pPr algn="ctr"/>
              <a:endParaRPr lang="ja-JP" altLang="en-US" sz="1406"/>
            </a:p>
          </p:txBody>
        </p: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6E7823-5F3C-D741-9262-BD527959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11</a:t>
            </a:fld>
            <a:endParaRPr lang="en-US" altLang="ja-JP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CAE2294B-895D-479C-1C05-D2F7D4C767DB}"/>
              </a:ext>
            </a:extLst>
          </p:cNvPr>
          <p:cNvSpPr/>
          <p:nvPr/>
        </p:nvSpPr>
        <p:spPr>
          <a:xfrm>
            <a:off x="877504" y="3241827"/>
            <a:ext cx="8584633" cy="3225267"/>
          </a:xfrm>
          <a:custGeom>
            <a:avLst/>
            <a:gdLst>
              <a:gd name="connsiteX0" fmla="*/ 5811396 w 8362760"/>
              <a:gd name="connsiteY0" fmla="*/ 33643 h 3796262"/>
              <a:gd name="connsiteX1" fmla="*/ 7038946 w 8362760"/>
              <a:gd name="connsiteY1" fmla="*/ 259111 h 3796262"/>
              <a:gd name="connsiteX2" fmla="*/ 8279023 w 8362760"/>
              <a:gd name="connsiteY2" fmla="*/ 2313380 h 3796262"/>
              <a:gd name="connsiteX3" fmla="*/ 4546267 w 8362760"/>
              <a:gd name="connsiteY3" fmla="*/ 3791451 h 3796262"/>
              <a:gd name="connsiteX4" fmla="*/ 212261 w 8362760"/>
              <a:gd name="connsiteY4" fmla="*/ 1824865 h 3796262"/>
              <a:gd name="connsiteX5" fmla="*/ 1201818 w 8362760"/>
              <a:gd name="connsiteY5" fmla="*/ 296689 h 3796262"/>
              <a:gd name="connsiteX6" fmla="*/ 5811396 w 8362760"/>
              <a:gd name="connsiteY6" fmla="*/ 33643 h 3796262"/>
              <a:gd name="connsiteX0" fmla="*/ 5811396 w 8482759"/>
              <a:gd name="connsiteY0" fmla="*/ 18803 h 3777259"/>
              <a:gd name="connsiteX1" fmla="*/ 7038946 w 8482759"/>
              <a:gd name="connsiteY1" fmla="*/ 244271 h 3777259"/>
              <a:gd name="connsiteX2" fmla="*/ 8404283 w 8482759"/>
              <a:gd name="connsiteY2" fmla="*/ 2006385 h 3777259"/>
              <a:gd name="connsiteX3" fmla="*/ 4546267 w 8482759"/>
              <a:gd name="connsiteY3" fmla="*/ 3776611 h 3777259"/>
              <a:gd name="connsiteX4" fmla="*/ 212261 w 8482759"/>
              <a:gd name="connsiteY4" fmla="*/ 1810025 h 3777259"/>
              <a:gd name="connsiteX5" fmla="*/ 1201818 w 8482759"/>
              <a:gd name="connsiteY5" fmla="*/ 281849 h 3777259"/>
              <a:gd name="connsiteX6" fmla="*/ 5811396 w 8482759"/>
              <a:gd name="connsiteY6" fmla="*/ 18803 h 3777259"/>
              <a:gd name="connsiteX0" fmla="*/ 5811396 w 8411347"/>
              <a:gd name="connsiteY0" fmla="*/ 18803 h 3777290"/>
              <a:gd name="connsiteX1" fmla="*/ 7038946 w 8411347"/>
              <a:gd name="connsiteY1" fmla="*/ 244271 h 3777290"/>
              <a:gd name="connsiteX2" fmla="*/ 8404283 w 8411347"/>
              <a:gd name="connsiteY2" fmla="*/ 2006385 h 3777290"/>
              <a:gd name="connsiteX3" fmla="*/ 4546267 w 8411347"/>
              <a:gd name="connsiteY3" fmla="*/ 3776611 h 3777290"/>
              <a:gd name="connsiteX4" fmla="*/ 212261 w 8411347"/>
              <a:gd name="connsiteY4" fmla="*/ 1810025 h 3777290"/>
              <a:gd name="connsiteX5" fmla="*/ 1201818 w 8411347"/>
              <a:gd name="connsiteY5" fmla="*/ 281849 h 3777290"/>
              <a:gd name="connsiteX6" fmla="*/ 5811396 w 8411347"/>
              <a:gd name="connsiteY6" fmla="*/ 18803 h 3777290"/>
              <a:gd name="connsiteX0" fmla="*/ 5811396 w 8573420"/>
              <a:gd name="connsiteY0" fmla="*/ 999 h 3762276"/>
              <a:gd name="connsiteX1" fmla="*/ 7038946 w 8573420"/>
              <a:gd name="connsiteY1" fmla="*/ 226467 h 3762276"/>
              <a:gd name="connsiteX2" fmla="*/ 8567122 w 8573420"/>
              <a:gd name="connsiteY2" fmla="*/ 1287410 h 3762276"/>
              <a:gd name="connsiteX3" fmla="*/ 4546267 w 8573420"/>
              <a:gd name="connsiteY3" fmla="*/ 3758807 h 3762276"/>
              <a:gd name="connsiteX4" fmla="*/ 212261 w 8573420"/>
              <a:gd name="connsiteY4" fmla="*/ 1792221 h 3762276"/>
              <a:gd name="connsiteX5" fmla="*/ 1201818 w 8573420"/>
              <a:gd name="connsiteY5" fmla="*/ 264045 h 3762276"/>
              <a:gd name="connsiteX6" fmla="*/ 5811396 w 8573420"/>
              <a:gd name="connsiteY6" fmla="*/ 999 h 3762276"/>
              <a:gd name="connsiteX0" fmla="*/ 5811396 w 8584633"/>
              <a:gd name="connsiteY0" fmla="*/ 0 h 3761278"/>
              <a:gd name="connsiteX1" fmla="*/ 8567122 w 8584633"/>
              <a:gd name="connsiteY1" fmla="*/ 1286411 h 3761278"/>
              <a:gd name="connsiteX2" fmla="*/ 4546267 w 8584633"/>
              <a:gd name="connsiteY2" fmla="*/ 3757808 h 3761278"/>
              <a:gd name="connsiteX3" fmla="*/ 212261 w 8584633"/>
              <a:gd name="connsiteY3" fmla="*/ 1791222 h 3761278"/>
              <a:gd name="connsiteX4" fmla="*/ 1201818 w 8584633"/>
              <a:gd name="connsiteY4" fmla="*/ 263046 h 3761278"/>
              <a:gd name="connsiteX5" fmla="*/ 5811396 w 8584633"/>
              <a:gd name="connsiteY5" fmla="*/ 0 h 3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84633" h="3761278">
                <a:moveTo>
                  <a:pt x="5811396" y="0"/>
                </a:moveTo>
                <a:cubicBezTo>
                  <a:pt x="7038947" y="170561"/>
                  <a:pt x="8777977" y="660110"/>
                  <a:pt x="8567122" y="1286411"/>
                </a:cubicBezTo>
                <a:cubicBezTo>
                  <a:pt x="8356267" y="1912712"/>
                  <a:pt x="5938744" y="3673673"/>
                  <a:pt x="4546267" y="3757808"/>
                </a:cubicBezTo>
                <a:cubicBezTo>
                  <a:pt x="3153790" y="3841943"/>
                  <a:pt x="769669" y="2373682"/>
                  <a:pt x="212261" y="1791222"/>
                </a:cubicBezTo>
                <a:cubicBezTo>
                  <a:pt x="-345147" y="1208762"/>
                  <a:pt x="268629" y="561583"/>
                  <a:pt x="1201818" y="263046"/>
                </a:cubicBezTo>
                <a:cubicBezTo>
                  <a:pt x="2135007" y="-35491"/>
                  <a:pt x="4838541" y="6263"/>
                  <a:pt x="5811396" y="0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09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7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1B32BEA-5281-3C06-842D-B7538F5CC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7"/>
          <a:stretch/>
        </p:blipFill>
        <p:spPr>
          <a:xfrm>
            <a:off x="416496" y="2279496"/>
            <a:ext cx="7004592" cy="4051647"/>
          </a:xfrm>
          <a:ln>
            <a:solidFill>
              <a:schemeClr val="accent1"/>
            </a:solidFill>
          </a:ln>
        </p:spPr>
      </p:pic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93924EDF-638E-E05A-5629-DF7C0EC948EE}"/>
              </a:ext>
            </a:extLst>
          </p:cNvPr>
          <p:cNvSpPr/>
          <p:nvPr/>
        </p:nvSpPr>
        <p:spPr>
          <a:xfrm>
            <a:off x="5613575" y="3012124"/>
            <a:ext cx="3875930" cy="1941021"/>
          </a:xfrm>
          <a:prstGeom prst="wedgeRectCallout">
            <a:avLst>
              <a:gd name="adj1" fmla="val -85996"/>
              <a:gd name="adj2" fmla="val 770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73C0E7-69EE-2C99-1CF0-61AF96C2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Linux</a:t>
            </a:r>
            <a:r>
              <a:rPr lang="ja-JP" altLang="en-US"/>
              <a:t>の</a:t>
            </a:r>
            <a:r>
              <a:rPr lang="en-US" altLang="ja-JP" dirty="0"/>
              <a:t>ISO</a:t>
            </a:r>
            <a:r>
              <a:rPr lang="ja-JP" altLang="en-US"/>
              <a:t>イメージの配布などで利用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8EDF11-6096-5E25-7FBE-A22241F0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12</a:t>
            </a:fld>
            <a:endParaRPr lang="en-US" altLang="ja-JP"/>
          </a:p>
        </p:txBody>
      </p:sp>
      <p:pic>
        <p:nvPicPr>
          <p:cNvPr id="7" name="コンテンツ プレースホルダー 5">
            <a:extLst>
              <a:ext uri="{FF2B5EF4-FFF2-40B4-BE49-F238E27FC236}">
                <a16:creationId xmlns:a16="http://schemas.microsoft.com/office/drawing/2014/main" id="{B1D9173D-A18D-E353-1C84-95B7FB6CC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6" t="69318" r="33843" b="6887"/>
          <a:stretch/>
        </p:blipFill>
        <p:spPr>
          <a:xfrm>
            <a:off x="5673080" y="3068960"/>
            <a:ext cx="3816424" cy="188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6443D08C-3AC3-8D7A-4E9C-281D93FAB25F}"/>
              </a:ext>
            </a:extLst>
          </p:cNvPr>
          <p:cNvSpPr/>
          <p:nvPr/>
        </p:nvSpPr>
        <p:spPr>
          <a:xfrm>
            <a:off x="2864768" y="1213617"/>
            <a:ext cx="3875930" cy="954690"/>
          </a:xfrm>
          <a:prstGeom prst="wedgeRectCallout">
            <a:avLst>
              <a:gd name="adj1" fmla="val -62081"/>
              <a:gd name="adj2" fmla="val -610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CD-ROM</a:t>
            </a:r>
            <a:r>
              <a:rPr lang="ja-JP" altLang="en-US">
                <a:solidFill>
                  <a:schemeClr val="tx1"/>
                </a:solidFill>
              </a:rPr>
              <a:t>や</a:t>
            </a:r>
            <a:r>
              <a:rPr lang="en-US" altLang="ja-JP" dirty="0">
                <a:solidFill>
                  <a:schemeClr val="tx1"/>
                </a:solidFill>
              </a:rPr>
              <a:t>DVD-ROM</a:t>
            </a:r>
            <a:r>
              <a:rPr lang="ja-JP" altLang="en-US">
                <a:solidFill>
                  <a:schemeClr val="tx1"/>
                </a:solidFill>
              </a:rPr>
              <a:t>などのディスクの内容全体を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つのファイルにまとめたもの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3">
            <a:extLst>
              <a:ext uri="{FF2B5EF4-FFF2-40B4-BE49-F238E27FC236}">
                <a16:creationId xmlns:a16="http://schemas.microsoft.com/office/drawing/2014/main" id="{139AA12C-8FE0-AB42-BA58-FE7A796A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BIT TORRENT</a:t>
            </a:r>
            <a:endParaRPr lang="ja-JP" altLang="en-US"/>
          </a:p>
        </p:txBody>
      </p:sp>
      <p:sp>
        <p:nvSpPr>
          <p:cNvPr id="14338" name="テキスト プレースホルダ 4">
            <a:extLst>
              <a:ext uri="{FF2B5EF4-FFF2-40B4-BE49-F238E27FC236}">
                <a16:creationId xmlns:a16="http://schemas.microsoft.com/office/drawing/2014/main" id="{C0897C0C-CAC3-1042-B297-0379F4D01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高速ファイル配信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4136CA-AA6B-F54E-A70C-DCB142DB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5A44-17AC-EC48-BAE7-2C6855FBAF3E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431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92D6E295-94A9-3D43-9169-9BB70871E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ファイル配布の問題点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E9EB7D5-4B27-BA45-A1EB-2F6190B9A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1825625"/>
            <a:ext cx="8952482" cy="4351338"/>
          </a:xfrm>
        </p:spPr>
        <p:txBody>
          <a:bodyPr/>
          <a:lstStyle/>
          <a:p>
            <a:r>
              <a:rPr lang="en-US" altLang="ja-JP" dirty="0"/>
              <a:t>Client-Server</a:t>
            </a:r>
            <a:r>
              <a:rPr lang="ja-JP" altLang="en-US"/>
              <a:t>モデル</a:t>
            </a:r>
            <a:endParaRPr lang="en-US" altLang="ja-JP" dirty="0"/>
          </a:p>
          <a:p>
            <a:pPr lvl="1"/>
            <a:r>
              <a:rPr lang="ja-JP" altLang="en-US"/>
              <a:t>ファイルを持っている</a:t>
            </a:r>
            <a:r>
              <a:rPr lang="en-US" altLang="ja-JP" dirty="0"/>
              <a:t>Server</a:t>
            </a:r>
            <a:r>
              <a:rPr lang="ja-JP" altLang="en-US"/>
              <a:t>に負荷が集中する</a:t>
            </a:r>
            <a:endParaRPr lang="en-US" altLang="ja-JP" dirty="0"/>
          </a:p>
          <a:p>
            <a:pPr lvl="1"/>
            <a:r>
              <a:rPr lang="en-US" altLang="ja-JP" dirty="0"/>
              <a:t>Client</a:t>
            </a:r>
            <a:r>
              <a:rPr lang="ja-JP" altLang="en-US"/>
              <a:t>の増加に伴って配布効率が劇的に低下する。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P2P</a:t>
            </a:r>
            <a:r>
              <a:rPr lang="ja-JP" altLang="en-US" dirty="0"/>
              <a:t>ベース</a:t>
            </a:r>
            <a:r>
              <a:rPr lang="ja-JP" altLang="en-US"/>
              <a:t>の単純なファイル共有モデル</a:t>
            </a:r>
            <a:endParaRPr lang="en-US" altLang="ja-JP" dirty="0"/>
          </a:p>
          <a:p>
            <a:pPr lvl="1"/>
            <a:r>
              <a:rPr lang="ja-JP" altLang="en-US"/>
              <a:t>ネットワーク回線の太いところにいる</a:t>
            </a:r>
            <a:r>
              <a:rPr lang="ja-JP" altLang="en-US" dirty="0"/>
              <a:t>ピア</a:t>
            </a:r>
            <a:r>
              <a:rPr lang="ja-JP" altLang="en-US"/>
              <a:t>に</a:t>
            </a:r>
            <a:br>
              <a:rPr lang="en-US" altLang="ja-JP" dirty="0"/>
            </a:br>
            <a:r>
              <a:rPr lang="ja-JP" altLang="en-US"/>
              <a:t>末端のピアがぶら下がる形になり、</a:t>
            </a:r>
            <a:br>
              <a:rPr lang="en-US" altLang="ja-JP" dirty="0"/>
            </a:br>
            <a:r>
              <a:rPr lang="ja-JP" altLang="en-US"/>
              <a:t>結局ネットワーク負荷が集中してしまう。</a:t>
            </a:r>
            <a:endParaRPr lang="en-US" altLang="ja-JP" dirty="0"/>
          </a:p>
          <a:p>
            <a:pPr lvl="1"/>
            <a:r>
              <a:rPr lang="ja-JP" altLang="en-US"/>
              <a:t>なんだか不公平</a:t>
            </a:r>
            <a:r>
              <a:rPr lang="en-US" altLang="ja-JP" dirty="0"/>
              <a:t>...(</a:t>
            </a:r>
            <a:r>
              <a:rPr lang="ja-JP" altLang="en-US"/>
              <a:t>ただ乗りピアへの</a:t>
            </a:r>
            <a:r>
              <a:rPr lang="ja-JP" altLang="en-US" strike="sngStrike"/>
              <a:t>報復</a:t>
            </a:r>
            <a:r>
              <a:rPr lang="ja-JP" altLang="en-US"/>
              <a:t>対処をしたくなる</a:t>
            </a:r>
            <a:r>
              <a:rPr lang="en-US" altLang="ja-JP" dirty="0"/>
              <a:t>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DDAD051-6D48-FE40-8C1D-DBA6D09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2652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BA55C2B3-623F-6848-A0F7-BDA415F08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Client-Server</a:t>
            </a:r>
            <a:r>
              <a:rPr lang="ja-JP" altLang="en-US"/>
              <a:t>による配布の場合</a:t>
            </a:r>
          </a:p>
        </p:txBody>
      </p:sp>
      <p:sp>
        <p:nvSpPr>
          <p:cNvPr id="9218" name="Oval 2">
            <a:extLst>
              <a:ext uri="{FF2B5EF4-FFF2-40B4-BE49-F238E27FC236}">
                <a16:creationId xmlns:a16="http://schemas.microsoft.com/office/drawing/2014/main" id="{31BB257A-42F7-0E41-A0E1-11812DBE7D8C}"/>
              </a:ext>
            </a:extLst>
          </p:cNvPr>
          <p:cNvSpPr>
            <a:spLocks/>
          </p:cNvSpPr>
          <p:nvPr/>
        </p:nvSpPr>
        <p:spPr bwMode="auto">
          <a:xfrm>
            <a:off x="1078632" y="1518216"/>
            <a:ext cx="719956" cy="719956"/>
          </a:xfrm>
          <a:prstGeom prst="ellipse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453186B7-28E1-F34E-9090-48C8BB198B19}"/>
              </a:ext>
            </a:extLst>
          </p:cNvPr>
          <p:cNvSpPr>
            <a:spLocks/>
          </p:cNvSpPr>
          <p:nvPr/>
        </p:nvSpPr>
        <p:spPr bwMode="auto">
          <a:xfrm>
            <a:off x="4152677" y="1518216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C1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9C2A7CD2-1541-B244-907C-046D0357B9CC}"/>
              </a:ext>
            </a:extLst>
          </p:cNvPr>
          <p:cNvSpPr>
            <a:spLocks/>
          </p:cNvSpPr>
          <p:nvPr/>
        </p:nvSpPr>
        <p:spPr bwMode="auto">
          <a:xfrm>
            <a:off x="5261075" y="1518216"/>
            <a:ext cx="721072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C2</a:t>
            </a:r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2EFE4678-938F-A347-88D1-58C56BC022B8}"/>
              </a:ext>
            </a:extLst>
          </p:cNvPr>
          <p:cNvSpPr>
            <a:spLocks/>
          </p:cNvSpPr>
          <p:nvPr/>
        </p:nvSpPr>
        <p:spPr bwMode="auto">
          <a:xfrm>
            <a:off x="6370588" y="1518216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C3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73314203-BAF2-ED4C-8598-53C800EF3CBE}"/>
              </a:ext>
            </a:extLst>
          </p:cNvPr>
          <p:cNvSpPr>
            <a:spLocks/>
          </p:cNvSpPr>
          <p:nvPr/>
        </p:nvSpPr>
        <p:spPr bwMode="auto">
          <a:xfrm>
            <a:off x="7559353" y="1518216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C4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4A23C8F9-89C6-D843-B7E3-E2967E3FC63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442517" y="2307377"/>
            <a:ext cx="1116" cy="42404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FBC11B07-2FA0-4D49-B078-1D791AA4654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507632" y="2307377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F2543010-2757-B648-ABAC-0202532316A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16029" y="2307377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B104FD2C-4C85-AF46-8F8C-88FB782EE44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724427" y="2307377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E0A539A0-B762-F340-A2AA-737848CC7D6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913191" y="2307377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97293" name="AutoShape 12">
            <a:extLst>
              <a:ext uri="{FF2B5EF4-FFF2-40B4-BE49-F238E27FC236}">
                <a16:creationId xmlns:a16="http://schemas.microsoft.com/office/drawing/2014/main" id="{147E06B9-4822-2948-90D8-2483419D4CE5}"/>
              </a:ext>
            </a:extLst>
          </p:cNvPr>
          <p:cNvSpPr>
            <a:spLocks/>
          </p:cNvSpPr>
          <p:nvPr/>
        </p:nvSpPr>
        <p:spPr bwMode="auto">
          <a:xfrm>
            <a:off x="1478236" y="2261612"/>
            <a:ext cx="3017118" cy="1108398"/>
          </a:xfrm>
          <a:prstGeom prst="rightArrow">
            <a:avLst>
              <a:gd name="adj1" fmla="val 84000"/>
              <a:gd name="adj2" fmla="val 23717"/>
            </a:avLst>
          </a:prstGeom>
          <a:solidFill>
            <a:srgbClr val="CCCCCC">
              <a:alpha val="49803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97294" name="AutoShape 13">
            <a:extLst>
              <a:ext uri="{FF2B5EF4-FFF2-40B4-BE49-F238E27FC236}">
                <a16:creationId xmlns:a16="http://schemas.microsoft.com/office/drawing/2014/main" id="{9B1DD0CB-99C7-E845-88E9-D18BE51E0FAC}"/>
              </a:ext>
            </a:extLst>
          </p:cNvPr>
          <p:cNvSpPr>
            <a:spLocks/>
          </p:cNvSpPr>
          <p:nvPr/>
        </p:nvSpPr>
        <p:spPr bwMode="auto">
          <a:xfrm>
            <a:off x="1478236" y="3232716"/>
            <a:ext cx="4160118" cy="1108398"/>
          </a:xfrm>
          <a:prstGeom prst="rightArrow">
            <a:avLst>
              <a:gd name="adj1" fmla="val 84000"/>
              <a:gd name="adj2" fmla="val 32702"/>
            </a:avLst>
          </a:prstGeom>
          <a:solidFill>
            <a:srgbClr val="CCCCCC">
              <a:alpha val="49803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97295" name="AutoShape 14">
            <a:extLst>
              <a:ext uri="{FF2B5EF4-FFF2-40B4-BE49-F238E27FC236}">
                <a16:creationId xmlns:a16="http://schemas.microsoft.com/office/drawing/2014/main" id="{7A859EF4-69DB-514D-83F4-9386D6587F30}"/>
              </a:ext>
            </a:extLst>
          </p:cNvPr>
          <p:cNvSpPr>
            <a:spLocks/>
          </p:cNvSpPr>
          <p:nvPr/>
        </p:nvSpPr>
        <p:spPr bwMode="auto">
          <a:xfrm>
            <a:off x="1478236" y="4203819"/>
            <a:ext cx="5235029" cy="1109514"/>
          </a:xfrm>
          <a:prstGeom prst="rightArrow">
            <a:avLst>
              <a:gd name="adj1" fmla="val 84000"/>
              <a:gd name="adj2" fmla="val 41110"/>
            </a:avLst>
          </a:prstGeom>
          <a:solidFill>
            <a:srgbClr val="CCCCCC">
              <a:alpha val="49803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97296" name="AutoShape 15">
            <a:extLst>
              <a:ext uri="{FF2B5EF4-FFF2-40B4-BE49-F238E27FC236}">
                <a16:creationId xmlns:a16="http://schemas.microsoft.com/office/drawing/2014/main" id="{A293AA1D-F98F-1840-B7B4-15C3FA6BFA42}"/>
              </a:ext>
            </a:extLst>
          </p:cNvPr>
          <p:cNvSpPr>
            <a:spLocks/>
          </p:cNvSpPr>
          <p:nvPr/>
        </p:nvSpPr>
        <p:spPr bwMode="auto">
          <a:xfrm>
            <a:off x="1478236" y="5176040"/>
            <a:ext cx="6446118" cy="1108397"/>
          </a:xfrm>
          <a:prstGeom prst="rightArrow">
            <a:avLst>
              <a:gd name="adj1" fmla="val 84000"/>
              <a:gd name="adj2" fmla="val 50672"/>
            </a:avLst>
          </a:prstGeom>
          <a:solidFill>
            <a:srgbClr val="CCCCCC">
              <a:alpha val="49803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grpSp>
        <p:nvGrpSpPr>
          <p:cNvPr id="2" name="グループ化 18">
            <a:extLst>
              <a:ext uri="{FF2B5EF4-FFF2-40B4-BE49-F238E27FC236}">
                <a16:creationId xmlns:a16="http://schemas.microsoft.com/office/drawing/2014/main" id="{FE239352-B925-FE47-9818-51A4BDB26FCD}"/>
              </a:ext>
            </a:extLst>
          </p:cNvPr>
          <p:cNvGrpSpPr>
            <a:grpSpLocks/>
          </p:cNvGrpSpPr>
          <p:nvPr/>
        </p:nvGrpSpPr>
        <p:grpSpPr bwMode="auto">
          <a:xfrm>
            <a:off x="872133" y="6227512"/>
            <a:ext cx="7923982" cy="356508"/>
            <a:chOff x="698500" y="8599488"/>
            <a:chExt cx="11269663" cy="507033"/>
          </a:xfrm>
        </p:grpSpPr>
        <p:sp>
          <p:nvSpPr>
            <p:cNvPr id="18449" name="Line 16">
              <a:extLst>
                <a:ext uri="{FF2B5EF4-FFF2-40B4-BE49-F238E27FC236}">
                  <a16:creationId xmlns:a16="http://schemas.microsoft.com/office/drawing/2014/main" id="{58AC9FE4-531B-F748-A40F-A054FB84B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500" y="8599488"/>
              <a:ext cx="112696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endParaRPr lang="ja-JP" altLang="en-US" sz="1406"/>
            </a:p>
          </p:txBody>
        </p:sp>
        <p:sp>
          <p:nvSpPr>
            <p:cNvPr id="18450" name="Rectangle 17">
              <a:extLst>
                <a:ext uri="{FF2B5EF4-FFF2-40B4-BE49-F238E27FC236}">
                  <a16:creationId xmlns:a16="http://schemas.microsoft.com/office/drawing/2014/main" id="{9B425292-CC10-694B-91FD-CCD551E6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313" y="8644902"/>
              <a:ext cx="154116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r>
                <a:rPr kumimoji="0" lang="ja-JP" altLang="en-US" sz="2109">
                  <a:solidFill>
                    <a:srgbClr val="FF0000"/>
                  </a:solidFill>
                </a:rPr>
                <a:t>配布終了</a:t>
              </a: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7D858E-B785-0B4D-B58F-58CC8DE5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5962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3" grpId="0" animBg="1"/>
      <p:bldP spid="97294" grpId="0" animBg="1"/>
      <p:bldP spid="97295" grpId="0" animBg="1"/>
      <p:bldP spid="972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3F2C5779-B495-A648-9CE5-5B5741A9C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BitTorrent</a:t>
            </a:r>
            <a:endParaRPr lang="en-US" altLang="ja-JP" dirty="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478FE0-9A4D-5947-847F-AC40E42EF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033" y="1797243"/>
            <a:ext cx="9456538" cy="4351338"/>
          </a:xfrm>
        </p:spPr>
        <p:txBody>
          <a:bodyPr>
            <a:normAutofit/>
          </a:bodyPr>
          <a:lstStyle/>
          <a:p>
            <a:r>
              <a:rPr lang="en-US" altLang="ja-JP" dirty="0"/>
              <a:t> “Torrent” </a:t>
            </a:r>
            <a:r>
              <a:rPr lang="ja-JP" altLang="en-US"/>
              <a:t>急流</a:t>
            </a:r>
            <a:endParaRPr lang="en-US" altLang="ja-JP" dirty="0"/>
          </a:p>
          <a:p>
            <a:r>
              <a:rPr lang="en-US" altLang="ja-JP" dirty="0"/>
              <a:t>Unstructured P2P</a:t>
            </a:r>
            <a:r>
              <a:rPr lang="ja-JP" altLang="en-US"/>
              <a:t>ベースのファイル配信プロトコル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大きなファイル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多くのノード</a:t>
            </a:r>
            <a:r>
              <a:rPr lang="ja-JP" altLang="en-US"/>
              <a:t>に</a:t>
            </a:r>
            <a:br>
              <a:rPr lang="en-US" altLang="ja-JP" dirty="0"/>
            </a:br>
            <a:r>
              <a:rPr lang="ja-JP" altLang="en-US"/>
              <a:t>できるだけ速く配布することに特化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「分配」操作と「全収集」操作</a:t>
            </a:r>
            <a:r>
              <a:rPr lang="ja-JP" altLang="en-US"/>
              <a:t>を利用した高速ファイル配布</a:t>
            </a:r>
            <a:endParaRPr lang="en-US" altLang="ja-JP" dirty="0"/>
          </a:p>
          <a:p>
            <a:pPr marL="371475" lvl="1" indent="0">
              <a:buNone/>
            </a:pPr>
            <a:endParaRPr lang="en-US" altLang="ja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C1756-EBE4-644B-A861-689D8F73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31" y="6045181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CBB882B0-8FB1-2A46-AF8C-79939F92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110" y="503132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5D499E38-7390-1F41-BB1B-9B8FD758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483" y="503206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4D2FD28E-3DAD-5B43-B935-E96E3506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064" y="503132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338A353C-2101-584D-A1E0-E26205FB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933" y="506343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E158E6C0-C7B3-FC4B-87F6-88D7310DF300}"/>
              </a:ext>
            </a:extLst>
          </p:cNvPr>
          <p:cNvSpPr/>
          <p:nvPr/>
        </p:nvSpPr>
        <p:spPr bwMode="auto">
          <a:xfrm>
            <a:off x="3530886" y="4620068"/>
            <a:ext cx="5147142" cy="422201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A528EF4B-44CC-434C-A98B-FD256F1F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993" y="41729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AB4BF768-56E8-404C-9854-977A442E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383" y="41627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16" name="Rectangle 54">
            <a:extLst>
              <a:ext uri="{FF2B5EF4-FFF2-40B4-BE49-F238E27FC236}">
                <a16:creationId xmlns:a16="http://schemas.microsoft.com/office/drawing/2014/main" id="{1E3399BA-9CFA-3949-B696-37B0281F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737" y="416202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17" name="Rectangle 58">
            <a:extLst>
              <a:ext uri="{FF2B5EF4-FFF2-40B4-BE49-F238E27FC236}">
                <a16:creationId xmlns:a16="http://schemas.microsoft.com/office/drawing/2014/main" id="{447C4714-1397-FB42-8A92-FA89F7C0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933" y="416202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18" name="AutoShape 65">
            <a:extLst>
              <a:ext uri="{FF2B5EF4-FFF2-40B4-BE49-F238E27FC236}">
                <a16:creationId xmlns:a16="http://schemas.microsoft.com/office/drawing/2014/main" id="{3E2EBF91-B417-F149-8225-7E3E24E5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59" y="5622939"/>
            <a:ext cx="1295400" cy="304731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1752D48-E6CC-E247-A45A-66EAB58A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052" y="6045181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039D75C8-E331-7E4A-A70E-80819AA04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88" y="6045181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E77D7B55-FB37-AD4E-A03B-4AB7B3B5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955" y="6045181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4FCCA50A-30F6-2B4B-A5BA-F62C5C974E7B}"/>
              </a:ext>
            </a:extLst>
          </p:cNvPr>
          <p:cNvSpPr/>
          <p:nvPr/>
        </p:nvSpPr>
        <p:spPr bwMode="auto">
          <a:xfrm>
            <a:off x="3496069" y="4730242"/>
            <a:ext cx="3524422" cy="27991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E6493102-2EBD-474A-BE17-1A8E8D08826D}"/>
              </a:ext>
            </a:extLst>
          </p:cNvPr>
          <p:cNvSpPr/>
          <p:nvPr/>
        </p:nvSpPr>
        <p:spPr bwMode="auto">
          <a:xfrm>
            <a:off x="5278533" y="4730242"/>
            <a:ext cx="3524422" cy="27991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2EAD741A-0A3C-1040-A9A1-8E1C840B7EEE}"/>
              </a:ext>
            </a:extLst>
          </p:cNvPr>
          <p:cNvSpPr/>
          <p:nvPr/>
        </p:nvSpPr>
        <p:spPr bwMode="auto">
          <a:xfrm>
            <a:off x="3573874" y="4802250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E24DE8E9-A35A-BD4B-A757-C3B543C142B2}"/>
              </a:ext>
            </a:extLst>
          </p:cNvPr>
          <p:cNvSpPr/>
          <p:nvPr/>
        </p:nvSpPr>
        <p:spPr bwMode="auto">
          <a:xfrm>
            <a:off x="5379270" y="4802250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0954C80-0B79-664D-A437-17530EB12C4A}"/>
              </a:ext>
            </a:extLst>
          </p:cNvPr>
          <p:cNvSpPr/>
          <p:nvPr/>
        </p:nvSpPr>
        <p:spPr bwMode="auto">
          <a:xfrm>
            <a:off x="7069045" y="4802250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DBDE66-C89A-DA4D-BC83-97E1CC99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13A001-7D34-88E8-83F2-338D8866C4FD}"/>
              </a:ext>
            </a:extLst>
          </p:cNvPr>
          <p:cNvSpPr txBox="1"/>
          <p:nvPr/>
        </p:nvSpPr>
        <p:spPr>
          <a:xfrm>
            <a:off x="5147329" y="5554418"/>
            <a:ext cx="957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全収集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2380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F684AB4-DBBE-A547-815D-C3C9A5477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配布方法の基本概念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778F187-ACBC-2148-8E80-B5C5175AD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1825625"/>
            <a:ext cx="9224962" cy="4351338"/>
          </a:xfrm>
        </p:spPr>
        <p:txBody>
          <a:bodyPr/>
          <a:lstStyle/>
          <a:p>
            <a:r>
              <a:rPr lang="ja-JP" altLang="en-US"/>
              <a:t>ファイルをたくさんのピースに分割し、</a:t>
            </a:r>
            <a:br>
              <a:rPr lang="en-US" altLang="ja-JP" dirty="0"/>
            </a:br>
            <a:r>
              <a:rPr lang="ja-JP" altLang="en-US"/>
              <a:t>各ピアにファイルの一部のピースをばらまく。</a:t>
            </a:r>
            <a:endParaRPr lang="en-US" altLang="ja-JP" dirty="0"/>
          </a:p>
          <a:p>
            <a:pPr lvl="1"/>
            <a:r>
              <a:rPr lang="ja-JP" altLang="en-US"/>
              <a:t>全ノードがファイルの</a:t>
            </a:r>
            <a:r>
              <a:rPr lang="ja-JP" altLang="en-US">
                <a:solidFill>
                  <a:srgbClr val="FF0000"/>
                </a:solidFill>
              </a:rPr>
              <a:t>配布に参加</a:t>
            </a:r>
            <a:r>
              <a:rPr lang="ja-JP" altLang="en-US"/>
              <a:t>できることを保証。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各ピアは、配布されなかった残りのピースを</a:t>
            </a:r>
            <a:br>
              <a:rPr lang="en-US" altLang="ja-JP" dirty="0"/>
            </a:br>
            <a:r>
              <a:rPr lang="ja-JP" altLang="en-US">
                <a:solidFill>
                  <a:srgbClr val="FF0000"/>
                </a:solidFill>
              </a:rPr>
              <a:t>相互にやりとり</a:t>
            </a:r>
            <a:r>
              <a:rPr lang="ja-JP" altLang="en-US"/>
              <a:t>することで全ピースを揃える。</a:t>
            </a:r>
            <a:endParaRPr lang="en-US" altLang="ja-JP" dirty="0"/>
          </a:p>
          <a:p>
            <a:r>
              <a:rPr lang="ja-JP" altLang="en-US"/>
              <a:t>全ノードが全ピースを手にいれたら終了。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04D667-1825-6D48-B622-8297AD8D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3" name="四角形吹き出し 2">
            <a:extLst>
              <a:ext uri="{FF2B5EF4-FFF2-40B4-BE49-F238E27FC236}">
                <a16:creationId xmlns:a16="http://schemas.microsoft.com/office/drawing/2014/main" id="{33A9C01C-EE3D-BB29-1B55-E21B5C2B8A07}"/>
              </a:ext>
            </a:extLst>
          </p:cNvPr>
          <p:cNvSpPr/>
          <p:nvPr/>
        </p:nvSpPr>
        <p:spPr>
          <a:xfrm>
            <a:off x="7977336" y="1628800"/>
            <a:ext cx="1307234" cy="629670"/>
          </a:xfrm>
          <a:prstGeom prst="wedgeRectCallout">
            <a:avLst>
              <a:gd name="adj1" fmla="val -95165"/>
              <a:gd name="adj2" fmla="val 63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分配操作</a:t>
            </a: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5FCDA0A5-9BAF-A810-8DF2-67DDC80CCF98}"/>
              </a:ext>
            </a:extLst>
          </p:cNvPr>
          <p:cNvSpPr/>
          <p:nvPr/>
        </p:nvSpPr>
        <p:spPr>
          <a:xfrm>
            <a:off x="7977336" y="3257184"/>
            <a:ext cx="1584176" cy="629670"/>
          </a:xfrm>
          <a:prstGeom prst="wedgeRectCallout">
            <a:avLst>
              <a:gd name="adj1" fmla="val -95165"/>
              <a:gd name="adj2" fmla="val 63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全収集操作</a:t>
            </a:r>
          </a:p>
        </p:txBody>
      </p:sp>
    </p:spTree>
    <p:extLst>
      <p:ext uri="{BB962C8B-B14F-4D97-AF65-F5344CB8AC3E}">
        <p14:creationId xmlns:p14="http://schemas.microsoft.com/office/powerpoint/2010/main" val="7468488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A6F339B-210C-0048-A866-A97B42B34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BitTorrent</a:t>
            </a:r>
            <a:r>
              <a:rPr lang="ja-JP" altLang="en-US"/>
              <a:t>の場合（</a:t>
            </a:r>
            <a:r>
              <a:rPr lang="en-US" altLang="ja-JP" dirty="0"/>
              <a:t>3</a:t>
            </a:r>
            <a:r>
              <a:rPr lang="ja-JP" altLang="en-US"/>
              <a:t>分割の例）</a:t>
            </a:r>
          </a:p>
        </p:txBody>
      </p:sp>
      <p:sp>
        <p:nvSpPr>
          <p:cNvPr id="10242" name="Oval 2">
            <a:extLst>
              <a:ext uri="{FF2B5EF4-FFF2-40B4-BE49-F238E27FC236}">
                <a16:creationId xmlns:a16="http://schemas.microsoft.com/office/drawing/2014/main" id="{8B40FA2D-FBE0-A740-A6BA-8BBBF0AC6516}"/>
              </a:ext>
            </a:extLst>
          </p:cNvPr>
          <p:cNvSpPr>
            <a:spLocks/>
          </p:cNvSpPr>
          <p:nvPr/>
        </p:nvSpPr>
        <p:spPr bwMode="auto">
          <a:xfrm>
            <a:off x="1214785" y="1631727"/>
            <a:ext cx="719956" cy="719956"/>
          </a:xfrm>
          <a:prstGeom prst="ellipse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724F131B-42E0-4249-B9F7-C6BC8B09EA35}"/>
              </a:ext>
            </a:extLst>
          </p:cNvPr>
          <p:cNvSpPr>
            <a:spLocks/>
          </p:cNvSpPr>
          <p:nvPr/>
        </p:nvSpPr>
        <p:spPr bwMode="auto">
          <a:xfrm>
            <a:off x="4288830" y="1631727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C1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AA0404B2-4B55-064F-B37E-C4C4D306B460}"/>
              </a:ext>
            </a:extLst>
          </p:cNvPr>
          <p:cNvSpPr>
            <a:spLocks/>
          </p:cNvSpPr>
          <p:nvPr/>
        </p:nvSpPr>
        <p:spPr bwMode="auto">
          <a:xfrm>
            <a:off x="5397228" y="1631727"/>
            <a:ext cx="721072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C2</a:t>
            </a: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BBFA2A1F-4743-D943-8357-E49528D95235}"/>
              </a:ext>
            </a:extLst>
          </p:cNvPr>
          <p:cNvSpPr>
            <a:spLocks/>
          </p:cNvSpPr>
          <p:nvPr/>
        </p:nvSpPr>
        <p:spPr bwMode="auto">
          <a:xfrm>
            <a:off x="6506741" y="1631727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C3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1C982268-BBC5-CB4F-AF3C-F9969B5E2B0F}"/>
              </a:ext>
            </a:extLst>
          </p:cNvPr>
          <p:cNvSpPr>
            <a:spLocks/>
          </p:cNvSpPr>
          <p:nvPr/>
        </p:nvSpPr>
        <p:spPr bwMode="auto">
          <a:xfrm>
            <a:off x="7695506" y="1631727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C4</a:t>
            </a: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405A776D-CD16-3F48-8C4B-9C1C9F44E0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578670" y="2420888"/>
            <a:ext cx="1116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34F78F8D-F3D2-1E42-859A-7F0C03CEF47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43785" y="2420888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91C65189-7366-AC47-BBBE-7F96EDF54B9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52182" y="2420888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47980F30-1E32-0F48-9C9B-80290F9FE12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60580" y="2420888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08B7A743-7447-CB4E-96B9-8065255719F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49344" y="2420888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98317" name="AutoShape 12">
            <a:extLst>
              <a:ext uri="{FF2B5EF4-FFF2-40B4-BE49-F238E27FC236}">
                <a16:creationId xmlns:a16="http://schemas.microsoft.com/office/drawing/2014/main" id="{1CBFB56D-7F27-4A46-94A7-E3AA8E41A2A9}"/>
              </a:ext>
            </a:extLst>
          </p:cNvPr>
          <p:cNvSpPr>
            <a:spLocks/>
          </p:cNvSpPr>
          <p:nvPr/>
        </p:nvSpPr>
        <p:spPr bwMode="auto">
          <a:xfrm>
            <a:off x="1614389" y="2443213"/>
            <a:ext cx="5223867" cy="342676"/>
          </a:xfrm>
          <a:prstGeom prst="rightArrow">
            <a:avLst>
              <a:gd name="adj1" fmla="val 84000"/>
              <a:gd name="adj2" fmla="val 132823"/>
            </a:avLst>
          </a:prstGeom>
          <a:solidFill>
            <a:srgbClr val="CCFF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grpSp>
        <p:nvGrpSpPr>
          <p:cNvPr id="2" name="グループ化 27">
            <a:extLst>
              <a:ext uri="{FF2B5EF4-FFF2-40B4-BE49-F238E27FC236}">
                <a16:creationId xmlns:a16="http://schemas.microsoft.com/office/drawing/2014/main" id="{2310D558-51A8-7C46-9673-BEC4B6AC78A6}"/>
              </a:ext>
            </a:extLst>
          </p:cNvPr>
          <p:cNvGrpSpPr>
            <a:grpSpLocks/>
          </p:cNvGrpSpPr>
          <p:nvPr/>
        </p:nvGrpSpPr>
        <p:grpSpPr bwMode="auto">
          <a:xfrm>
            <a:off x="1614389" y="2763565"/>
            <a:ext cx="6423794" cy="342677"/>
            <a:chOff x="1560513" y="3511550"/>
            <a:chExt cx="9136062" cy="487363"/>
          </a:xfrm>
        </p:grpSpPr>
        <p:sp>
          <p:nvSpPr>
            <p:cNvPr id="19483" name="AutoShape 13">
              <a:extLst>
                <a:ext uri="{FF2B5EF4-FFF2-40B4-BE49-F238E27FC236}">
                  <a16:creationId xmlns:a16="http://schemas.microsoft.com/office/drawing/2014/main" id="{2503D14B-FF64-3546-94CE-52B67FBD7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3" y="3511550"/>
              <a:ext cx="5884862" cy="487363"/>
            </a:xfrm>
            <a:prstGeom prst="rightArrow">
              <a:avLst>
                <a:gd name="adj1" fmla="val 84000"/>
                <a:gd name="adj2" fmla="val 105208"/>
              </a:avLst>
            </a:prstGeom>
            <a:solidFill>
              <a:srgbClr val="FFCC66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  <p:sp>
          <p:nvSpPr>
            <p:cNvPr id="19484" name="AutoShape 15">
              <a:extLst>
                <a:ext uri="{FF2B5EF4-FFF2-40B4-BE49-F238E27FC236}">
                  <a16:creationId xmlns:a16="http://schemas.microsoft.com/office/drawing/2014/main" id="{6B96DE6C-903C-EB46-845D-598E3343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5100" y="3511550"/>
              <a:ext cx="1641475" cy="487363"/>
            </a:xfrm>
            <a:prstGeom prst="rightArrow">
              <a:avLst>
                <a:gd name="adj1" fmla="val 84000"/>
                <a:gd name="adj2" fmla="val 29346"/>
              </a:avLst>
            </a:prstGeom>
            <a:solidFill>
              <a:srgbClr val="CCFF66">
                <a:alpha val="5098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8DBF488-BFF8-674D-AE76-DB4AA1BC8D0F}"/>
              </a:ext>
            </a:extLst>
          </p:cNvPr>
          <p:cNvGrpSpPr/>
          <p:nvPr/>
        </p:nvGrpSpPr>
        <p:grpSpPr>
          <a:xfrm>
            <a:off x="1614389" y="3083918"/>
            <a:ext cx="5246192" cy="342677"/>
            <a:chOff x="1614389" y="3083918"/>
            <a:chExt cx="5246192" cy="342677"/>
          </a:xfrm>
        </p:grpSpPr>
        <p:sp>
          <p:nvSpPr>
            <p:cNvPr id="19472" name="AutoShape 14">
              <a:extLst>
                <a:ext uri="{FF2B5EF4-FFF2-40B4-BE49-F238E27FC236}">
                  <a16:creationId xmlns:a16="http://schemas.microsoft.com/office/drawing/2014/main" id="{D2DE7C9D-968B-3A45-8AEF-CAB35ACD7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389" y="3083918"/>
              <a:ext cx="3040559" cy="342677"/>
            </a:xfrm>
            <a:prstGeom prst="rightArrow">
              <a:avLst>
                <a:gd name="adj1" fmla="val 84000"/>
                <a:gd name="adj2" fmla="val 77310"/>
              </a:avLst>
            </a:prstGeom>
            <a:solidFill>
              <a:srgbClr val="66CCFF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  <p:sp>
          <p:nvSpPr>
            <p:cNvPr id="19473" name="AutoShape 16">
              <a:extLst>
                <a:ext uri="{FF2B5EF4-FFF2-40B4-BE49-F238E27FC236}">
                  <a16:creationId xmlns:a16="http://schemas.microsoft.com/office/drawing/2014/main" id="{0926C928-F6CF-104E-A6C4-9E81D6E2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183" y="3083918"/>
              <a:ext cx="1108398" cy="342677"/>
            </a:xfrm>
            <a:prstGeom prst="rightArrow">
              <a:avLst>
                <a:gd name="adj1" fmla="val 84000"/>
                <a:gd name="adj2" fmla="val 28182"/>
              </a:avLst>
            </a:prstGeom>
            <a:solidFill>
              <a:srgbClr val="FFCC66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76179B7-E4A1-4741-B07B-64CF6CBCDCD1}"/>
              </a:ext>
            </a:extLst>
          </p:cNvPr>
          <p:cNvGrpSpPr/>
          <p:nvPr/>
        </p:nvGrpSpPr>
        <p:grpSpPr>
          <a:xfrm>
            <a:off x="4666110" y="4168875"/>
            <a:ext cx="3372072" cy="343793"/>
            <a:chOff x="4666110" y="4168875"/>
            <a:chExt cx="3372072" cy="343793"/>
          </a:xfrm>
        </p:grpSpPr>
        <p:sp>
          <p:nvSpPr>
            <p:cNvPr id="19474" name="AutoShape 17">
              <a:extLst>
                <a:ext uri="{FF2B5EF4-FFF2-40B4-BE49-F238E27FC236}">
                  <a16:creationId xmlns:a16="http://schemas.microsoft.com/office/drawing/2014/main" id="{C722D6D1-D33A-574E-9670-67FD1DB39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110" y="4168875"/>
              <a:ext cx="1074911" cy="343793"/>
            </a:xfrm>
            <a:prstGeom prst="rightArrow">
              <a:avLst>
                <a:gd name="adj1" fmla="val 84000"/>
                <a:gd name="adj2" fmla="val 27242"/>
              </a:avLst>
            </a:prstGeom>
            <a:solidFill>
              <a:srgbClr val="CC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  <p:sp>
          <p:nvSpPr>
            <p:cNvPr id="19475" name="AutoShape 18">
              <a:extLst>
                <a:ext uri="{FF2B5EF4-FFF2-40B4-BE49-F238E27FC236}">
                  <a16:creationId xmlns:a16="http://schemas.microsoft.com/office/drawing/2014/main" id="{BC600BB3-14B6-854F-972E-E823ED2DEE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60580" y="4168875"/>
              <a:ext cx="1177602" cy="343793"/>
            </a:xfrm>
            <a:prstGeom prst="rightArrow">
              <a:avLst>
                <a:gd name="adj1" fmla="val 84000"/>
                <a:gd name="adj2" fmla="val 29845"/>
              </a:avLst>
            </a:prstGeom>
            <a:solidFill>
              <a:srgbClr val="66CCFF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8A0DD50-1E39-B740-BF51-70AB3EFE5EA3}"/>
              </a:ext>
            </a:extLst>
          </p:cNvPr>
          <p:cNvGrpSpPr/>
          <p:nvPr/>
        </p:nvGrpSpPr>
        <p:grpSpPr>
          <a:xfrm>
            <a:off x="4677272" y="3791596"/>
            <a:ext cx="3337471" cy="377279"/>
            <a:chOff x="4677272" y="3791596"/>
            <a:chExt cx="3337471" cy="377279"/>
          </a:xfrm>
        </p:grpSpPr>
        <p:sp>
          <p:nvSpPr>
            <p:cNvPr id="19477" name="AutoShape 20">
              <a:extLst>
                <a:ext uri="{FF2B5EF4-FFF2-40B4-BE49-F238E27FC236}">
                  <a16:creationId xmlns:a16="http://schemas.microsoft.com/office/drawing/2014/main" id="{9253B03E-219D-624E-B0AA-15A2DCA8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45" y="3791596"/>
              <a:ext cx="2251398" cy="343793"/>
            </a:xfrm>
            <a:prstGeom prst="rightArrow">
              <a:avLst>
                <a:gd name="adj1" fmla="val 84000"/>
                <a:gd name="adj2" fmla="val 57059"/>
              </a:avLst>
            </a:prstGeom>
            <a:solidFill>
              <a:srgbClr val="66CCFF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  <p:sp>
          <p:nvSpPr>
            <p:cNvPr id="19478" name="AutoShape 21">
              <a:extLst>
                <a:ext uri="{FF2B5EF4-FFF2-40B4-BE49-F238E27FC236}">
                  <a16:creationId xmlns:a16="http://schemas.microsoft.com/office/drawing/2014/main" id="{188F32A1-2F01-2546-AFC7-F2C57E059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7272" y="3826198"/>
              <a:ext cx="2160984" cy="342677"/>
            </a:xfrm>
            <a:prstGeom prst="rightArrow">
              <a:avLst>
                <a:gd name="adj1" fmla="val 84000"/>
                <a:gd name="adj2" fmla="val 54946"/>
              </a:avLst>
            </a:prstGeom>
            <a:solidFill>
              <a:srgbClr val="CCFF66">
                <a:alpha val="5098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815D31F-9717-094B-AD94-BB755D046C52}"/>
              </a:ext>
            </a:extLst>
          </p:cNvPr>
          <p:cNvGrpSpPr/>
          <p:nvPr/>
        </p:nvGrpSpPr>
        <p:grpSpPr>
          <a:xfrm>
            <a:off x="4654948" y="3426595"/>
            <a:ext cx="3359795" cy="342677"/>
            <a:chOff x="4654948" y="3426595"/>
            <a:chExt cx="3359795" cy="342677"/>
          </a:xfrm>
        </p:grpSpPr>
        <p:sp>
          <p:nvSpPr>
            <p:cNvPr id="19476" name="AutoShape 19">
              <a:extLst>
                <a:ext uri="{FF2B5EF4-FFF2-40B4-BE49-F238E27FC236}">
                  <a16:creationId xmlns:a16="http://schemas.microsoft.com/office/drawing/2014/main" id="{5A179E94-F7FD-4646-A416-F9DEA705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6345" y="3426595"/>
              <a:ext cx="1108398" cy="342677"/>
            </a:xfrm>
            <a:prstGeom prst="rightArrow">
              <a:avLst>
                <a:gd name="adj1" fmla="val 84000"/>
                <a:gd name="adj2" fmla="val 28182"/>
              </a:avLst>
            </a:prstGeom>
            <a:solidFill>
              <a:srgbClr val="FFCC66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  <p:sp>
          <p:nvSpPr>
            <p:cNvPr id="19479" name="AutoShape 22">
              <a:extLst>
                <a:ext uri="{FF2B5EF4-FFF2-40B4-BE49-F238E27FC236}">
                  <a16:creationId xmlns:a16="http://schemas.microsoft.com/office/drawing/2014/main" id="{0F282C7C-8A3F-B34B-8EF6-D1F3BAD7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948" y="3426595"/>
              <a:ext cx="1097235" cy="342677"/>
            </a:xfrm>
            <a:prstGeom prst="rightArrow">
              <a:avLst>
                <a:gd name="adj1" fmla="val 84000"/>
                <a:gd name="adj2" fmla="val 27898"/>
              </a:avLst>
            </a:prstGeom>
            <a:solidFill>
              <a:srgbClr val="66CCFF">
                <a:alpha val="73332"/>
              </a:srgbClr>
            </a:solidFill>
            <a:ln w="25400">
              <a:solidFill>
                <a:schemeClr val="tx1">
                  <a:alpha val="73332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endParaRPr kumimoji="0" lang="ja-JP" altLang="en-US" sz="2109"/>
            </a:p>
          </p:txBody>
        </p:sp>
      </p:grpSp>
      <p:sp>
        <p:nvSpPr>
          <p:cNvPr id="19480" name="AutoShape 23">
            <a:extLst>
              <a:ext uri="{FF2B5EF4-FFF2-40B4-BE49-F238E27FC236}">
                <a16:creationId xmlns:a16="http://schemas.microsoft.com/office/drawing/2014/main" id="{16595ACB-5182-FD46-AEF7-A637B80A57C0}"/>
              </a:ext>
            </a:extLst>
          </p:cNvPr>
          <p:cNvSpPr>
            <a:spLocks/>
          </p:cNvSpPr>
          <p:nvPr/>
        </p:nvSpPr>
        <p:spPr bwMode="auto">
          <a:xfrm flipH="1">
            <a:off x="4677272" y="4500390"/>
            <a:ext cx="2160984" cy="343793"/>
          </a:xfrm>
          <a:prstGeom prst="rightArrow">
            <a:avLst>
              <a:gd name="adj1" fmla="val 84000"/>
              <a:gd name="adj2" fmla="val 54767"/>
            </a:avLst>
          </a:prstGeom>
          <a:solidFill>
            <a:srgbClr val="FFCC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4730EC-6380-B1BC-8B51-6B7306056746}"/>
              </a:ext>
            </a:extLst>
          </p:cNvPr>
          <p:cNvGrpSpPr/>
          <p:nvPr/>
        </p:nvGrpSpPr>
        <p:grpSpPr>
          <a:xfrm>
            <a:off x="1008286" y="4855345"/>
            <a:ext cx="7923982" cy="355950"/>
            <a:chOff x="1008286" y="4855345"/>
            <a:chExt cx="7923982" cy="355950"/>
          </a:xfrm>
        </p:grpSpPr>
        <p:sp>
          <p:nvSpPr>
            <p:cNvPr id="19481" name="Line 24">
              <a:extLst>
                <a:ext uri="{FF2B5EF4-FFF2-40B4-BE49-F238E27FC236}">
                  <a16:creationId xmlns:a16="http://schemas.microsoft.com/office/drawing/2014/main" id="{DC17885E-1A57-4548-BAAC-4484FD341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286" y="4855345"/>
              <a:ext cx="792398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296" tIns="41148" rIns="82296" bIns="41148"/>
            <a:lstStyle/>
            <a:p>
              <a:endParaRPr lang="ja-JP" altLang="en-US" sz="1406"/>
            </a:p>
          </p:txBody>
        </p:sp>
        <p:sp>
          <p:nvSpPr>
            <p:cNvPr id="19482" name="Rectangle 25">
              <a:extLst>
                <a:ext uri="{FF2B5EF4-FFF2-40B4-BE49-F238E27FC236}">
                  <a16:creationId xmlns:a16="http://schemas.microsoft.com/office/drawing/2014/main" id="{0BB8F8D5-61C3-BB44-9C40-2EF0889CA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592" y="4886719"/>
              <a:ext cx="1083630" cy="32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1pPr>
              <a:lvl2pPr marL="742950" indent="-28575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2pPr>
              <a:lvl3pPr marL="11430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3pPr>
              <a:lvl4pPr marL="16002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4pPr>
              <a:lvl5pPr marL="2057400" indent="-228600"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5pPr>
              <a:lvl6pPr marL="25146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6pPr>
              <a:lvl7pPr marL="29718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7pPr>
              <a:lvl8pPr marL="34290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8pPr>
              <a:lvl9pPr marL="3886200" indent="-228600" algn="ctr" fontAlgn="base">
                <a:spcBef>
                  <a:spcPts val="2400"/>
                </a:spcBef>
                <a:spcAft>
                  <a:spcPct val="0"/>
                </a:spcAft>
                <a:defRPr kumimoji="1" sz="3000">
                  <a:solidFill>
                    <a:srgbClr val="363636"/>
                  </a:solidFill>
                  <a:latin typeface="ヒラギノ角ゴ Pro W3" panose="020B0300000000000000" pitchFamily="34" charset="-128"/>
                  <a:ea typeface="ヒラギノ角ゴ Pro W3" panose="020B0300000000000000" pitchFamily="34" charset="-128"/>
                  <a:sym typeface="ヒラギノ角ゴ Pro W3" panose="020B0300000000000000" pitchFamily="34" charset="-128"/>
                </a:defRPr>
              </a:lvl9pPr>
            </a:lstStyle>
            <a:p>
              <a:r>
                <a:rPr kumimoji="0" lang="ja-JP" altLang="en-US" sz="2109">
                  <a:solidFill>
                    <a:srgbClr val="FF0000"/>
                  </a:solidFill>
                </a:rPr>
                <a:t>配布終了</a:t>
              </a:r>
            </a:p>
          </p:txBody>
        </p:sp>
      </p:grpSp>
      <p:sp>
        <p:nvSpPr>
          <p:cNvPr id="19471" name="Line 26">
            <a:extLst>
              <a:ext uri="{FF2B5EF4-FFF2-40B4-BE49-F238E27FC236}">
                <a16:creationId xmlns:a16="http://schemas.microsoft.com/office/drawing/2014/main" id="{7B685BCD-C7DB-354B-97DC-2654E89C0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8286" y="6341021"/>
            <a:ext cx="7923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51402B-83E2-A347-8F61-CBE23FF7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3091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 animBg="1"/>
      <p:bldP spid="194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AA855772-2826-8A4F-AA48-82A8BFD83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BitTorrent</a:t>
            </a:r>
            <a:r>
              <a:rPr lang="ja-JP" altLang="en-US"/>
              <a:t>の場合</a:t>
            </a:r>
            <a:r>
              <a:rPr lang="en-US" altLang="ja-JP" sz="2400" dirty="0"/>
              <a:t>(</a:t>
            </a:r>
            <a:r>
              <a:rPr lang="ja-JP" altLang="en-US" sz="2400"/>
              <a:t>入力と出力が並行して行える場合</a:t>
            </a:r>
            <a:r>
              <a:rPr lang="en-US" altLang="ja-JP" sz="2400" dirty="0"/>
              <a:t>)</a:t>
            </a:r>
          </a:p>
        </p:txBody>
      </p:sp>
      <p:sp>
        <p:nvSpPr>
          <p:cNvPr id="11266" name="Oval 2">
            <a:extLst>
              <a:ext uri="{FF2B5EF4-FFF2-40B4-BE49-F238E27FC236}">
                <a16:creationId xmlns:a16="http://schemas.microsoft.com/office/drawing/2014/main" id="{0D6E3150-8D5C-9E49-8FCC-2708474493A5}"/>
              </a:ext>
            </a:extLst>
          </p:cNvPr>
          <p:cNvSpPr>
            <a:spLocks/>
          </p:cNvSpPr>
          <p:nvPr/>
        </p:nvSpPr>
        <p:spPr bwMode="auto">
          <a:xfrm>
            <a:off x="1375544" y="1652389"/>
            <a:ext cx="719956" cy="719956"/>
          </a:xfrm>
          <a:prstGeom prst="ellipse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1267" name="Oval 3">
            <a:extLst>
              <a:ext uri="{FF2B5EF4-FFF2-40B4-BE49-F238E27FC236}">
                <a16:creationId xmlns:a16="http://schemas.microsoft.com/office/drawing/2014/main" id="{E963DB1D-DA18-684A-910C-64C946FD4659}"/>
              </a:ext>
            </a:extLst>
          </p:cNvPr>
          <p:cNvSpPr>
            <a:spLocks/>
          </p:cNvSpPr>
          <p:nvPr/>
        </p:nvSpPr>
        <p:spPr bwMode="auto">
          <a:xfrm>
            <a:off x="4432846" y="1703735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C1</a:t>
            </a:r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9B0A91A5-375D-C940-9E16-C87F65158C1E}"/>
              </a:ext>
            </a:extLst>
          </p:cNvPr>
          <p:cNvSpPr>
            <a:spLocks/>
          </p:cNvSpPr>
          <p:nvPr/>
        </p:nvSpPr>
        <p:spPr bwMode="auto">
          <a:xfrm>
            <a:off x="5541244" y="1703735"/>
            <a:ext cx="721072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C2</a:t>
            </a:r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4DF64EF3-F808-C941-AA2A-C03791404F29}"/>
              </a:ext>
            </a:extLst>
          </p:cNvPr>
          <p:cNvSpPr>
            <a:spLocks/>
          </p:cNvSpPr>
          <p:nvPr/>
        </p:nvSpPr>
        <p:spPr bwMode="auto">
          <a:xfrm>
            <a:off x="6650757" y="1703735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C3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BCBE7A42-44E3-A14E-B8AD-195CFCFDE462}"/>
              </a:ext>
            </a:extLst>
          </p:cNvPr>
          <p:cNvSpPr>
            <a:spLocks/>
          </p:cNvSpPr>
          <p:nvPr/>
        </p:nvSpPr>
        <p:spPr bwMode="auto">
          <a:xfrm>
            <a:off x="7839522" y="1703735"/>
            <a:ext cx="719956" cy="719956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C4</a:t>
            </a: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15D10561-9FF5-094C-B792-92E62B10772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722686" y="2492896"/>
            <a:ext cx="1116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2CE2AD35-6CF9-8A40-9FC1-B4D1CB47BBE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787801" y="2492896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C6997454-D769-A441-B03E-43EBF4D0819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96198" y="2492896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77766237-F981-7140-8562-EE51DE0D684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04596" y="2492896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E742BED5-9538-544D-9C00-B8CA0BBEF5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93360" y="2492896"/>
            <a:ext cx="0" cy="4012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26D58E2A-F69B-ED45-A8BB-9F7F972D2266}"/>
              </a:ext>
            </a:extLst>
          </p:cNvPr>
          <p:cNvSpPr>
            <a:spLocks/>
          </p:cNvSpPr>
          <p:nvPr/>
        </p:nvSpPr>
        <p:spPr bwMode="auto">
          <a:xfrm>
            <a:off x="1758405" y="2515221"/>
            <a:ext cx="5223867" cy="342676"/>
          </a:xfrm>
          <a:prstGeom prst="rightArrow">
            <a:avLst>
              <a:gd name="adj1" fmla="val 84000"/>
              <a:gd name="adj2" fmla="val 132823"/>
            </a:avLst>
          </a:prstGeom>
          <a:solidFill>
            <a:srgbClr val="CCFF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07B7C70C-938F-5141-A56C-30DE74CBF3E9}"/>
              </a:ext>
            </a:extLst>
          </p:cNvPr>
          <p:cNvSpPr>
            <a:spLocks/>
          </p:cNvSpPr>
          <p:nvPr/>
        </p:nvSpPr>
        <p:spPr bwMode="auto">
          <a:xfrm>
            <a:off x="1758405" y="2835573"/>
            <a:ext cx="4137794" cy="342677"/>
          </a:xfrm>
          <a:prstGeom prst="rightArrow">
            <a:avLst>
              <a:gd name="adj1" fmla="val 84000"/>
              <a:gd name="adj2" fmla="val 105208"/>
            </a:avLst>
          </a:prstGeom>
          <a:solidFill>
            <a:srgbClr val="FFCC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15CFC4F8-C3EB-F844-93A9-D3BCCB4BAB1A}"/>
              </a:ext>
            </a:extLst>
          </p:cNvPr>
          <p:cNvSpPr>
            <a:spLocks/>
          </p:cNvSpPr>
          <p:nvPr/>
        </p:nvSpPr>
        <p:spPr bwMode="auto">
          <a:xfrm>
            <a:off x="1758405" y="3155926"/>
            <a:ext cx="3040559" cy="342676"/>
          </a:xfrm>
          <a:prstGeom prst="rightArrow">
            <a:avLst>
              <a:gd name="adj1" fmla="val 84000"/>
              <a:gd name="adj2" fmla="val 77310"/>
            </a:avLst>
          </a:prstGeom>
          <a:solidFill>
            <a:srgbClr val="66CCFF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93A1B53-6934-2942-A9A3-136A806EA812}"/>
              </a:ext>
            </a:extLst>
          </p:cNvPr>
          <p:cNvSpPr>
            <a:spLocks/>
          </p:cNvSpPr>
          <p:nvPr/>
        </p:nvSpPr>
        <p:spPr bwMode="auto">
          <a:xfrm>
            <a:off x="7028037" y="2835573"/>
            <a:ext cx="1154162" cy="342677"/>
          </a:xfrm>
          <a:prstGeom prst="rightArrow">
            <a:avLst>
              <a:gd name="adj1" fmla="val 84000"/>
              <a:gd name="adj2" fmla="val 29346"/>
            </a:avLst>
          </a:prstGeom>
          <a:solidFill>
            <a:srgbClr val="CCFF66">
              <a:alpha val="5098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AFFC4287-E077-4041-8677-7A1CBBC504B0}"/>
              </a:ext>
            </a:extLst>
          </p:cNvPr>
          <p:cNvSpPr>
            <a:spLocks/>
          </p:cNvSpPr>
          <p:nvPr/>
        </p:nvSpPr>
        <p:spPr bwMode="auto">
          <a:xfrm>
            <a:off x="5896198" y="3143647"/>
            <a:ext cx="2286000" cy="343793"/>
          </a:xfrm>
          <a:prstGeom prst="rightArrow">
            <a:avLst>
              <a:gd name="adj1" fmla="val 84000"/>
              <a:gd name="adj2" fmla="val 57936"/>
            </a:avLst>
          </a:prstGeom>
          <a:solidFill>
            <a:srgbClr val="FFCC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36BFB2FC-1C23-EF47-AB5F-D1BECA1658CD}"/>
              </a:ext>
            </a:extLst>
          </p:cNvPr>
          <p:cNvSpPr>
            <a:spLocks/>
          </p:cNvSpPr>
          <p:nvPr/>
        </p:nvSpPr>
        <p:spPr bwMode="auto">
          <a:xfrm flipH="1">
            <a:off x="6993435" y="3498602"/>
            <a:ext cx="1188764" cy="342677"/>
          </a:xfrm>
          <a:prstGeom prst="rightArrow">
            <a:avLst>
              <a:gd name="adj1" fmla="val 84000"/>
              <a:gd name="adj2" fmla="val 30226"/>
            </a:avLst>
          </a:prstGeom>
          <a:solidFill>
            <a:srgbClr val="FFCC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89CC1C52-C0D2-EB45-B5AD-45188CB34659}"/>
              </a:ext>
            </a:extLst>
          </p:cNvPr>
          <p:cNvSpPr>
            <a:spLocks/>
          </p:cNvSpPr>
          <p:nvPr/>
        </p:nvSpPr>
        <p:spPr bwMode="auto">
          <a:xfrm flipH="1">
            <a:off x="4821288" y="3544367"/>
            <a:ext cx="1063749" cy="342676"/>
          </a:xfrm>
          <a:prstGeom prst="rightArrow">
            <a:avLst>
              <a:gd name="adj1" fmla="val 84000"/>
              <a:gd name="adj2" fmla="val 27047"/>
            </a:avLst>
          </a:prstGeom>
          <a:solidFill>
            <a:srgbClr val="CCFF66">
              <a:alpha val="5098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159D59BD-CFED-004A-9404-A878FEF47009}"/>
              </a:ext>
            </a:extLst>
          </p:cNvPr>
          <p:cNvSpPr>
            <a:spLocks/>
          </p:cNvSpPr>
          <p:nvPr/>
        </p:nvSpPr>
        <p:spPr bwMode="auto">
          <a:xfrm>
            <a:off x="4798963" y="3498602"/>
            <a:ext cx="1097235" cy="342677"/>
          </a:xfrm>
          <a:prstGeom prst="rightArrow">
            <a:avLst>
              <a:gd name="adj1" fmla="val 84000"/>
              <a:gd name="adj2" fmla="val 27898"/>
            </a:avLst>
          </a:prstGeom>
          <a:solidFill>
            <a:srgbClr val="66CCFF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C0F2BDB8-B376-9145-BABD-58DC816646B3}"/>
              </a:ext>
            </a:extLst>
          </p:cNvPr>
          <p:cNvSpPr>
            <a:spLocks/>
          </p:cNvSpPr>
          <p:nvPr/>
        </p:nvSpPr>
        <p:spPr bwMode="auto">
          <a:xfrm flipH="1">
            <a:off x="4821288" y="3863603"/>
            <a:ext cx="2160984" cy="285750"/>
          </a:xfrm>
          <a:prstGeom prst="rightArrow">
            <a:avLst>
              <a:gd name="adj1" fmla="val 84000"/>
              <a:gd name="adj2" fmla="val 65892"/>
            </a:avLst>
          </a:prstGeom>
          <a:solidFill>
            <a:srgbClr val="FFCC66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3D4F6F3C-16A7-A141-BA7C-63358A2E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302" y="6413029"/>
            <a:ext cx="7923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94D3185-03BB-9E40-B815-FAD0265DA537}"/>
              </a:ext>
            </a:extLst>
          </p:cNvPr>
          <p:cNvSpPr>
            <a:spLocks/>
          </p:cNvSpPr>
          <p:nvPr/>
        </p:nvSpPr>
        <p:spPr bwMode="auto">
          <a:xfrm flipH="1">
            <a:off x="5896199" y="3201690"/>
            <a:ext cx="1119560" cy="342677"/>
          </a:xfrm>
          <a:prstGeom prst="rightArrow">
            <a:avLst>
              <a:gd name="adj1" fmla="val 84000"/>
              <a:gd name="adj2" fmla="val 28466"/>
            </a:avLst>
          </a:prstGeom>
          <a:solidFill>
            <a:srgbClr val="CCFF66">
              <a:alpha val="5098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ED7050D2-2B01-2846-A4DE-CE5BE2E46631}"/>
              </a:ext>
            </a:extLst>
          </p:cNvPr>
          <p:cNvSpPr>
            <a:spLocks/>
          </p:cNvSpPr>
          <p:nvPr/>
        </p:nvSpPr>
        <p:spPr bwMode="auto">
          <a:xfrm>
            <a:off x="4821288" y="3943971"/>
            <a:ext cx="2172146" cy="274588"/>
          </a:xfrm>
          <a:prstGeom prst="rightArrow">
            <a:avLst>
              <a:gd name="adj1" fmla="val 84000"/>
              <a:gd name="adj2" fmla="val 68924"/>
            </a:avLst>
          </a:prstGeom>
          <a:solidFill>
            <a:srgbClr val="66CCFF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518FC10E-1B7F-CE40-9411-955475946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302" y="4960838"/>
            <a:ext cx="7923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E3FC65DC-4773-144C-9654-0F8BDF121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302" y="4218558"/>
            <a:ext cx="792398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ja-JP" altLang="en-US" sz="1406"/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5E08D5E8-756A-E34A-A58B-1C1DA3E5CE72}"/>
              </a:ext>
            </a:extLst>
          </p:cNvPr>
          <p:cNvSpPr>
            <a:spLocks/>
          </p:cNvSpPr>
          <p:nvPr/>
        </p:nvSpPr>
        <p:spPr bwMode="auto">
          <a:xfrm>
            <a:off x="2240608" y="4250490"/>
            <a:ext cx="1083630" cy="32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r>
              <a:rPr kumimoji="0" lang="ja-JP" altLang="en-US" sz="2109">
                <a:solidFill>
                  <a:srgbClr val="FF0000"/>
                </a:solidFill>
              </a:rPr>
              <a:t>配布終了</a:t>
            </a:r>
          </a:p>
        </p:txBody>
      </p:sp>
      <p:sp>
        <p:nvSpPr>
          <p:cNvPr id="21531" name="AutoShape 27">
            <a:extLst>
              <a:ext uri="{FF2B5EF4-FFF2-40B4-BE49-F238E27FC236}">
                <a16:creationId xmlns:a16="http://schemas.microsoft.com/office/drawing/2014/main" id="{B9063EDA-6AEC-0D4F-8F41-69E754970F25}"/>
              </a:ext>
            </a:extLst>
          </p:cNvPr>
          <p:cNvSpPr>
            <a:spLocks/>
          </p:cNvSpPr>
          <p:nvPr/>
        </p:nvSpPr>
        <p:spPr bwMode="auto">
          <a:xfrm>
            <a:off x="5907360" y="3909368"/>
            <a:ext cx="2251398" cy="252264"/>
          </a:xfrm>
          <a:prstGeom prst="rightArrow">
            <a:avLst>
              <a:gd name="adj1" fmla="val 84000"/>
              <a:gd name="adj2" fmla="val 77761"/>
            </a:avLst>
          </a:prstGeom>
          <a:solidFill>
            <a:srgbClr val="66CCFF">
              <a:alpha val="73332"/>
            </a:srgbClr>
          </a:solidFill>
          <a:ln w="25400">
            <a:solidFill>
              <a:schemeClr val="tx1">
                <a:alpha val="73332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endParaRPr kumimoji="0" lang="ja-JP" altLang="en-US" sz="2109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D29574-DB94-7F40-ADAE-4B6A7C94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55658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299B7500-13D0-1F4E-8DE4-ED51B0670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BitTorrent</a:t>
            </a:r>
            <a:r>
              <a:rPr lang="ja-JP" altLang="en-US"/>
              <a:t>の用語</a:t>
            </a:r>
            <a:r>
              <a:rPr lang="en-US" altLang="ja-JP"/>
              <a:t> (1/2)</a:t>
            </a:r>
            <a:endParaRPr lang="ja-JP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483F658-9B8E-354E-A155-854905763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1825624"/>
            <a:ext cx="8543925" cy="4771727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Distributor</a:t>
            </a:r>
          </a:p>
          <a:p>
            <a:pPr lvl="1"/>
            <a:r>
              <a:rPr lang="ja-JP" altLang="en-US"/>
              <a:t>配布ファイルを固定長のピースに分割（</a:t>
            </a:r>
            <a:r>
              <a:rPr lang="en-US" altLang="ja-JP" dirty="0"/>
              <a:t>256Kbyte</a:t>
            </a:r>
            <a:r>
              <a:rPr lang="ja-JP" altLang="en-US"/>
              <a:t>）</a:t>
            </a:r>
            <a:endParaRPr lang="en-US" altLang="ja-JP" dirty="0"/>
          </a:p>
          <a:p>
            <a:pPr lvl="1"/>
            <a:r>
              <a:rPr lang="ja-JP" altLang="en-US"/>
              <a:t>配布ファイルに関する情報を記述した</a:t>
            </a:r>
            <a:r>
              <a:rPr lang="en-US" altLang="ja-JP" dirty="0"/>
              <a:t> .torrent</a:t>
            </a:r>
            <a:r>
              <a:rPr lang="ja-JP" altLang="en-US"/>
              <a:t>ファイルを作成して公開。</a:t>
            </a:r>
            <a:endParaRPr lang="en-US" altLang="ja-JP" dirty="0"/>
          </a:p>
          <a:p>
            <a:r>
              <a:rPr lang="en-US" altLang="ja-JP" dirty="0"/>
              <a:t> .torrent</a:t>
            </a:r>
            <a:r>
              <a:rPr lang="ja-JP" altLang="en-US"/>
              <a:t>ファイル</a:t>
            </a:r>
            <a:r>
              <a:rPr lang="en-US" altLang="ja-JP" dirty="0"/>
              <a:t> ... </a:t>
            </a:r>
            <a:r>
              <a:rPr lang="ja-JP" altLang="en-US"/>
              <a:t>配布ファイルに関する</a:t>
            </a:r>
            <a:r>
              <a:rPr lang="ja-JP" altLang="en-US">
                <a:solidFill>
                  <a:srgbClr val="FF0000"/>
                </a:solidFill>
              </a:rPr>
              <a:t>静的なメタ情報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ファイル名、ファイルサイズ、</a:t>
            </a:r>
            <a:r>
              <a:rPr lang="en-US" altLang="ja-JP" dirty="0"/>
              <a:t>Tracker URL</a:t>
            </a:r>
          </a:p>
          <a:p>
            <a:pPr lvl="1"/>
            <a:r>
              <a:rPr lang="ja-JP" altLang="en-US"/>
              <a:t>配布ファイルの各ピースのハッシュ値</a:t>
            </a:r>
            <a:endParaRPr lang="en-US" altLang="ja-JP" dirty="0"/>
          </a:p>
          <a:p>
            <a:pPr lvl="1"/>
            <a:endParaRPr lang="ja-JP" altLang="en-US"/>
          </a:p>
          <a:p>
            <a:r>
              <a:rPr lang="en-US" altLang="ja-JP" dirty="0"/>
              <a:t>Tracker </a:t>
            </a:r>
          </a:p>
          <a:p>
            <a:pPr lvl="1"/>
            <a:r>
              <a:rPr lang="ja-JP" altLang="en-US"/>
              <a:t>参加している全ピアの状態を把握し、</a:t>
            </a:r>
            <a:br>
              <a:rPr lang="en-US" altLang="ja-JP" dirty="0"/>
            </a:br>
            <a:r>
              <a:rPr lang="ja-JP" altLang="en-US"/>
              <a:t>ダウンロードプロセス全体を管理しているノード</a:t>
            </a:r>
            <a:br>
              <a:rPr lang="en-US" altLang="ja-JP" dirty="0"/>
            </a:br>
            <a:r>
              <a:rPr lang="ja-JP" altLang="en-US"/>
              <a:t>　状態＝</a:t>
            </a:r>
            <a:r>
              <a:rPr lang="en-US" altLang="ja-JP" dirty="0"/>
              <a:t>IP, port, </a:t>
            </a:r>
            <a:r>
              <a:rPr lang="ja-JP" altLang="en-US"/>
              <a:t>所持しているピース番号など</a:t>
            </a:r>
            <a:endParaRPr lang="en-US" altLang="ja-JP" dirty="0"/>
          </a:p>
          <a:p>
            <a:pPr lvl="1"/>
            <a:r>
              <a:rPr lang="ja-JP" altLang="en-US"/>
              <a:t>配布ファイル自体は持っていない。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A46F6B-0C07-0341-8228-826267B0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287143-9F16-D8F0-FC2C-DE496D6D014E}"/>
              </a:ext>
            </a:extLst>
          </p:cNvPr>
          <p:cNvSpPr>
            <a:spLocks/>
          </p:cNvSpPr>
          <p:nvPr/>
        </p:nvSpPr>
        <p:spPr bwMode="auto">
          <a:xfrm>
            <a:off x="6033120" y="4581252"/>
            <a:ext cx="719956" cy="719956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4" name="Oval 27">
            <a:extLst>
              <a:ext uri="{FF2B5EF4-FFF2-40B4-BE49-F238E27FC236}">
                <a16:creationId xmlns:a16="http://schemas.microsoft.com/office/drawing/2014/main" id="{8965CBB0-BB03-069B-593D-8E997C96ADB5}"/>
              </a:ext>
            </a:extLst>
          </p:cNvPr>
          <p:cNvSpPr>
            <a:spLocks/>
          </p:cNvSpPr>
          <p:nvPr/>
        </p:nvSpPr>
        <p:spPr bwMode="auto">
          <a:xfrm>
            <a:off x="3080792" y="1230029"/>
            <a:ext cx="851670" cy="850352"/>
          </a:xfrm>
          <a:prstGeom prst="ellipse">
            <a:avLst/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r>
              <a:rPr kumimoji="0" lang="en-US" altLang="ja-JP" sz="2672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Dist.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B6E1FDE4-697A-5577-047A-8E921682EE78}"/>
              </a:ext>
            </a:extLst>
          </p:cNvPr>
          <p:cNvSpPr>
            <a:spLocks/>
          </p:cNvSpPr>
          <p:nvPr/>
        </p:nvSpPr>
        <p:spPr bwMode="auto">
          <a:xfrm>
            <a:off x="344488" y="3240360"/>
            <a:ext cx="216545" cy="377279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lvl1pPr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1pPr>
            <a:lvl2pPr marL="742950" indent="-28575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2pPr>
            <a:lvl3pPr marL="11430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3pPr>
            <a:lvl4pPr marL="16002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4pPr>
            <a:lvl5pPr marL="2057400" indent="-228600"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5pPr>
            <a:lvl6pPr marL="25146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6pPr>
            <a:lvl7pPr marL="29718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7pPr>
            <a:lvl8pPr marL="34290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8pPr>
            <a:lvl9pPr marL="3886200" indent="-228600" algn="ctr" fontAlgn="base">
              <a:spcBef>
                <a:spcPts val="2400"/>
              </a:spcBef>
              <a:spcAft>
                <a:spcPct val="0"/>
              </a:spcAft>
              <a:defRPr kumimoji="1" sz="3000">
                <a:solidFill>
                  <a:srgbClr val="363636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  <a:sym typeface="ヒラギノ角ゴ Pro W3" panose="020B0300000000000000" pitchFamily="34" charset="-128"/>
              </a:defRPr>
            </a:lvl9pPr>
          </a:lstStyle>
          <a:p>
            <a:pPr algn="ctr"/>
            <a:endParaRPr kumimoji="0" lang="ja-JP" altLang="en-US" sz="2109"/>
          </a:p>
        </p:txBody>
      </p:sp>
    </p:spTree>
    <p:extLst>
      <p:ext uri="{BB962C8B-B14F-4D97-AF65-F5344CB8AC3E}">
        <p14:creationId xmlns:p14="http://schemas.microsoft.com/office/powerpoint/2010/main" val="21019810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16813</TotalTime>
  <Words>529</Words>
  <Application>Microsoft Macintosh PowerPoint</Application>
  <PresentationFormat>A4 210 x 297 mm</PresentationFormat>
  <Paragraphs>116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Times</vt:lpstr>
      <vt:lpstr>游ゴシック</vt:lpstr>
      <vt:lpstr>游ゴシック Light</vt:lpstr>
      <vt:lpstr>Arial</vt:lpstr>
      <vt:lpstr>Calibri</vt:lpstr>
      <vt:lpstr>Tahoma</vt:lpstr>
      <vt:lpstr>Times New Roman</vt:lpstr>
      <vt:lpstr>Wingdings</vt:lpstr>
      <vt:lpstr>Office テーマ</vt:lpstr>
      <vt:lpstr>並列分散コンピューティング (2)BitTorrent</vt:lpstr>
      <vt:lpstr>BIT TORRENT</vt:lpstr>
      <vt:lpstr>ファイル配布の問題点</vt:lpstr>
      <vt:lpstr>Client-Serverによる配布の場合</vt:lpstr>
      <vt:lpstr>BitTorrent</vt:lpstr>
      <vt:lpstr>配布方法の基本概念</vt:lpstr>
      <vt:lpstr>BitTorrentの場合（3分割の例）</vt:lpstr>
      <vt:lpstr>BitTorrentの場合(入力と出力が並行して行える場合)</vt:lpstr>
      <vt:lpstr>BitTorrentの用語 (1/2)</vt:lpstr>
      <vt:lpstr>BitTorrentの用語(2/2)</vt:lpstr>
      <vt:lpstr>全体構成</vt:lpstr>
      <vt:lpstr>LinuxのISOイメージの配布などで利用</vt:lpstr>
    </vt:vector>
  </TitlesOfParts>
  <Manager/>
  <Company>茨城大学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突然変異のある単調増加数列の割り当てについて</dc:title>
  <dc:subject/>
  <dc:creator>渋沢</dc:creator>
  <cp:keywords/>
  <dc:description/>
  <cp:lastModifiedBy>Yasuhiro OHTAKI</cp:lastModifiedBy>
  <cp:revision>1356</cp:revision>
  <cp:lastPrinted>2015-09-28T03:26:00Z</cp:lastPrinted>
  <dcterms:created xsi:type="dcterms:W3CDTF">2003-02-15T10:17:46Z</dcterms:created>
  <dcterms:modified xsi:type="dcterms:W3CDTF">2024-04-11T00:32:24Z</dcterms:modified>
  <cp:category/>
</cp:coreProperties>
</file>