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65"/>
  </p:notesMasterIdLst>
  <p:handoutMasterIdLst>
    <p:handoutMasterId r:id="rId66"/>
  </p:handoutMasterIdLst>
  <p:sldIdLst>
    <p:sldId id="256" r:id="rId2"/>
    <p:sldId id="280" r:id="rId3"/>
    <p:sldId id="336" r:id="rId4"/>
    <p:sldId id="281" r:id="rId5"/>
    <p:sldId id="362" r:id="rId6"/>
    <p:sldId id="363" r:id="rId7"/>
    <p:sldId id="364" r:id="rId8"/>
    <p:sldId id="365" r:id="rId9"/>
    <p:sldId id="307" r:id="rId10"/>
    <p:sldId id="384" r:id="rId11"/>
    <p:sldId id="308" r:id="rId12"/>
    <p:sldId id="288" r:id="rId13"/>
    <p:sldId id="620" r:id="rId14"/>
    <p:sldId id="610" r:id="rId15"/>
    <p:sldId id="611" r:id="rId16"/>
    <p:sldId id="289" r:id="rId17"/>
    <p:sldId id="612" r:id="rId18"/>
    <p:sldId id="290" r:id="rId19"/>
    <p:sldId id="304" r:id="rId20"/>
    <p:sldId id="306" r:id="rId21"/>
    <p:sldId id="293" r:id="rId22"/>
    <p:sldId id="305" r:id="rId23"/>
    <p:sldId id="613" r:id="rId24"/>
    <p:sldId id="295" r:id="rId25"/>
    <p:sldId id="309" r:id="rId26"/>
    <p:sldId id="310" r:id="rId27"/>
    <p:sldId id="311" r:id="rId28"/>
    <p:sldId id="312" r:id="rId29"/>
    <p:sldId id="313" r:id="rId30"/>
    <p:sldId id="315" r:id="rId31"/>
    <p:sldId id="316" r:id="rId32"/>
    <p:sldId id="317" r:id="rId33"/>
    <p:sldId id="318" r:id="rId34"/>
    <p:sldId id="319" r:id="rId35"/>
    <p:sldId id="320" r:id="rId36"/>
    <p:sldId id="403" r:id="rId37"/>
    <p:sldId id="621" r:id="rId38"/>
    <p:sldId id="273" r:id="rId39"/>
    <p:sldId id="303" r:id="rId40"/>
    <p:sldId id="325" r:id="rId41"/>
    <p:sldId id="326" r:id="rId42"/>
    <p:sldId id="616" r:id="rId43"/>
    <p:sldId id="277" r:id="rId44"/>
    <p:sldId id="279" r:id="rId45"/>
    <p:sldId id="328" r:id="rId46"/>
    <p:sldId id="329" r:id="rId47"/>
    <p:sldId id="617" r:id="rId48"/>
    <p:sldId id="618" r:id="rId49"/>
    <p:sldId id="619" r:id="rId50"/>
    <p:sldId id="286" r:id="rId51"/>
    <p:sldId id="322" r:id="rId52"/>
    <p:sldId id="327" r:id="rId53"/>
    <p:sldId id="330" r:id="rId54"/>
    <p:sldId id="331" r:id="rId55"/>
    <p:sldId id="332" r:id="rId56"/>
    <p:sldId id="333" r:id="rId57"/>
    <p:sldId id="340" r:id="rId58"/>
    <p:sldId id="298" r:id="rId59"/>
    <p:sldId id="345" r:id="rId60"/>
    <p:sldId id="349" r:id="rId61"/>
    <p:sldId id="346" r:id="rId62"/>
    <p:sldId id="347" r:id="rId63"/>
    <p:sldId id="348" r:id="rId64"/>
  </p:sldIdLst>
  <p:sldSz cx="9906000" cy="6858000" type="A4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ahoma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ahoma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ahoma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ahoma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2B36C52-8447-F544-B476-15B7861E0950}">
          <p14:sldIdLst>
            <p14:sldId id="256"/>
            <p14:sldId id="280"/>
          </p14:sldIdLst>
        </p14:section>
        <p14:section name="グループ操作" id="{5F293A5C-3114-1042-85BD-B10746969717}">
          <p14:sldIdLst>
            <p14:sldId id="336"/>
            <p14:sldId id="281"/>
            <p14:sldId id="362"/>
            <p14:sldId id="363"/>
            <p14:sldId id="364"/>
            <p14:sldId id="365"/>
            <p14:sldId id="307"/>
            <p14:sldId id="384"/>
            <p14:sldId id="308"/>
            <p14:sldId id="288"/>
            <p14:sldId id="620"/>
            <p14:sldId id="610"/>
            <p14:sldId id="611"/>
            <p14:sldId id="289"/>
            <p14:sldId id="612"/>
            <p14:sldId id="290"/>
            <p14:sldId id="304"/>
            <p14:sldId id="306"/>
            <p14:sldId id="293"/>
            <p14:sldId id="305"/>
            <p14:sldId id="613"/>
            <p14:sldId id="295"/>
            <p14:sldId id="309"/>
            <p14:sldId id="310"/>
            <p14:sldId id="311"/>
            <p14:sldId id="312"/>
            <p14:sldId id="313"/>
            <p14:sldId id="315"/>
            <p14:sldId id="316"/>
            <p14:sldId id="317"/>
            <p14:sldId id="318"/>
            <p14:sldId id="319"/>
            <p14:sldId id="320"/>
            <p14:sldId id="403"/>
          </p14:sldIdLst>
        </p14:section>
        <p14:section name="既定のセクション" id="{290F9C2B-3279-A843-A28D-645762123B09}">
          <p14:sldIdLst>
            <p14:sldId id="621"/>
            <p14:sldId id="273"/>
            <p14:sldId id="303"/>
            <p14:sldId id="325"/>
            <p14:sldId id="326"/>
            <p14:sldId id="616"/>
            <p14:sldId id="277"/>
            <p14:sldId id="279"/>
            <p14:sldId id="328"/>
            <p14:sldId id="329"/>
            <p14:sldId id="617"/>
            <p14:sldId id="618"/>
            <p14:sldId id="619"/>
            <p14:sldId id="286"/>
          </p14:sldIdLst>
        </p14:section>
        <p14:section name="プレフィックス計算" id="{C1CE5EA8-1504-9A4C-9E04-88126E59F5AF}">
          <p14:sldIdLst>
            <p14:sldId id="322"/>
            <p14:sldId id="327"/>
            <p14:sldId id="330"/>
            <p14:sldId id="331"/>
            <p14:sldId id="332"/>
            <p14:sldId id="333"/>
            <p14:sldId id="340"/>
            <p14:sldId id="298"/>
          </p14:sldIdLst>
        </p14:section>
        <p14:section name="2項木" id="{00423A2C-7932-924B-98BD-04010B163071}">
          <p14:sldIdLst>
            <p14:sldId id="345"/>
            <p14:sldId id="349"/>
            <p14:sldId id="346"/>
            <p14:sldId id="347"/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99CCFF"/>
    <a:srgbClr val="FFDD4B"/>
    <a:srgbClr val="0000FF"/>
    <a:srgbClr val="FF0066"/>
    <a:srgbClr val="B2B2B2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321" autoAdjust="0"/>
    <p:restoredTop sz="91549" autoAdjust="0"/>
  </p:normalViewPr>
  <p:slideViewPr>
    <p:cSldViewPr>
      <p:cViewPr varScale="1">
        <p:scale>
          <a:sx n="112" d="100"/>
          <a:sy n="112" d="100"/>
        </p:scale>
        <p:origin x="304" y="20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30" y="6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14" tIns="45807" rIns="91614" bIns="458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fld id="{9BD2D224-4C59-D441-91A1-60D1DCF38383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l">
              <a:defRPr sz="1200">
                <a:latin typeface="Tahom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91614" tIns="45807" rIns="91614" bIns="45807" rtlCol="0"/>
          <a:lstStyle>
            <a:lvl1pPr algn="r">
              <a:defRPr sz="1200">
                <a:latin typeface="Tahom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E280DCC2-1D78-7446-895C-9B6BC06067A9}" type="datetimeFigureOut">
              <a:rPr lang="ja-JP" altLang="en-US"/>
              <a:pPr>
                <a:defRPr/>
              </a:pPr>
              <a:t>2024/4/11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14" tIns="45807" rIns="91614" bIns="45807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614" tIns="45807" rIns="91614" bIns="45807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614" tIns="45807" rIns="91614" bIns="45807" rtlCol="0" anchor="b"/>
          <a:lstStyle>
            <a:lvl1pPr algn="l">
              <a:defRPr sz="1200">
                <a:latin typeface="Tahoma" pitchFamily="34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91614" tIns="45807" rIns="91614" bIns="4580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05A9EC-A776-D647-8CC8-0A68FEBD5B8A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2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0963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6BDC8812-7CFE-7D4A-8416-6936C7AEDA74}" type="slidenum">
              <a:rPr lang="ja-JP" altLang="en-US">
                <a:latin typeface="Tahoma" charset="0"/>
              </a:rPr>
              <a:pPr>
                <a:spcBef>
                  <a:spcPct val="0"/>
                </a:spcBef>
              </a:pPr>
              <a:t>2</a:t>
            </a:fld>
            <a:endParaRPr lang="ja-JP" altLang="en-US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698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5A9EC-A776-D647-8CC8-0A68FEBD5B8A}" type="slidenum">
              <a:rPr lang="ja-JP" altLang="en-US" smtClean="0"/>
              <a:pPr/>
              <a:t>25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91551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5A9EC-A776-D647-8CC8-0A68FEBD5B8A}" type="slidenum">
              <a:rPr lang="ja-JP" altLang="en-US" smtClean="0"/>
              <a:pPr/>
              <a:t>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26311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5A9EC-A776-D647-8CC8-0A68FEBD5B8A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08292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5A9EC-A776-D647-8CC8-0A68FEBD5B8A}" type="slidenum">
              <a:rPr lang="ja-JP" altLang="en-US" smtClean="0"/>
              <a:pPr/>
              <a:t>30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1051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5A9EC-A776-D647-8CC8-0A68FEBD5B8A}" type="slidenum">
              <a:rPr lang="ja-JP" altLang="en-US" smtClean="0"/>
              <a:pPr/>
              <a:t>31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01253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5A9EC-A776-D647-8CC8-0A68FEBD5B8A}" type="slidenum">
              <a:rPr lang="ja-JP" altLang="en-US" smtClean="0"/>
              <a:pPr/>
              <a:t>41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09590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5A9EC-A776-D647-8CC8-0A68FEBD5B8A}" type="slidenum">
              <a:rPr lang="ja-JP" altLang="en-US" smtClean="0"/>
              <a:pPr/>
              <a:t>42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63249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5A9EC-A776-D647-8CC8-0A68FEBD5B8A}" type="slidenum">
              <a:rPr lang="ja-JP" altLang="en-US" smtClean="0"/>
              <a:pPr/>
              <a:t>48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53195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5A9EC-A776-D647-8CC8-0A68FEBD5B8A}" type="slidenum">
              <a:rPr lang="ja-JP" altLang="en-US" smtClean="0"/>
              <a:pPr/>
              <a:t>53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57865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5A9EC-A776-D647-8CC8-0A68FEBD5B8A}" type="slidenum">
              <a:rPr lang="ja-JP" altLang="en-US" smtClean="0"/>
              <a:pPr/>
              <a:t>54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96124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5A9EC-A776-D647-8CC8-0A68FEBD5B8A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83896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5A9EC-A776-D647-8CC8-0A68FEBD5B8A}" type="slidenum">
              <a:rPr lang="ja-JP" altLang="en-US" smtClean="0"/>
              <a:pPr/>
              <a:t>55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6533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5A9EC-A776-D647-8CC8-0A68FEBD5B8A}" type="slidenum">
              <a:rPr lang="ja-JP" altLang="en-US" smtClean="0"/>
              <a:pPr/>
              <a:t>56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14682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5A9EC-A776-D647-8CC8-0A68FEBD5B8A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7630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5A9EC-A776-D647-8CC8-0A68FEBD5B8A}" type="slidenum">
              <a:rPr lang="ja-JP" altLang="en-US" smtClean="0"/>
              <a:pPr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59456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5A9EC-A776-D647-8CC8-0A68FEBD5B8A}" type="slidenum">
              <a:rPr lang="ja-JP" altLang="en-US" smtClean="0"/>
              <a:pPr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48889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5A9EC-A776-D647-8CC8-0A68FEBD5B8A}" type="slidenum">
              <a:rPr lang="ja-JP" altLang="en-US" smtClean="0"/>
              <a:pPr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55985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5A9EC-A776-D647-8CC8-0A68FEBD5B8A}" type="slidenum">
              <a:rPr lang="ja-JP" altLang="en-US" smtClean="0"/>
              <a:pPr/>
              <a:t>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84132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5A9EC-A776-D647-8CC8-0A68FEBD5B8A}" type="slidenum">
              <a:rPr lang="ja-JP" altLang="en-US" smtClean="0"/>
              <a:pPr/>
              <a:t>20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1952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5A9EC-A776-D647-8CC8-0A68FEBD5B8A}" type="slidenum">
              <a:rPr lang="ja-JP" altLang="en-US" smtClean="0"/>
              <a:pPr/>
              <a:t>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81176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A1AD2E-4330-A84C-8FF2-5E763CEF2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560" y="1122363"/>
            <a:ext cx="8049344" cy="238760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CBEDDC5F-2A2E-7A4D-9A5E-0E79BFBBF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DFC443-A23A-9845-9B94-5FE6D991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B29034-81BB-B948-9EEB-BD6937F3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776D99-A647-564D-BF89-8AF5B2C1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FBAD-6813-5A42-B581-7B3AAB81A75C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0038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F056D1-CDBC-164F-B3B9-7A7A8384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7"/>
            <a:ext cx="9906000" cy="1119658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>
              <a:defRPr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6603C8-C539-1A4A-84C5-B4A8C7185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5738" indent="-185738">
              <a:lnSpc>
                <a:spcPct val="100000"/>
              </a:lnSpc>
              <a:buClr>
                <a:srgbClr val="0000FF"/>
              </a:buClr>
              <a:buFont typeface="Wingdings" pitchFamily="2" charset="2"/>
              <a:buChar char="n"/>
              <a:defRPr sz="2400"/>
            </a:lvl1pPr>
            <a:lvl2pPr marL="557213" indent="-185738">
              <a:lnSpc>
                <a:spcPct val="100000"/>
              </a:lnSpc>
              <a:buClr>
                <a:srgbClr val="0000FF"/>
              </a:buClr>
              <a:buFont typeface="Wingdings" pitchFamily="2" charset="2"/>
              <a:buChar char="n"/>
              <a:defRPr sz="2400"/>
            </a:lvl2pPr>
            <a:lvl3pPr marL="928688" indent="-185738">
              <a:lnSpc>
                <a:spcPct val="100000"/>
              </a:lnSpc>
              <a:buClr>
                <a:srgbClr val="0000FF"/>
              </a:buClr>
              <a:buFont typeface="Wingdings" pitchFamily="2" charset="2"/>
              <a:buChar char="n"/>
              <a:defRPr sz="2000"/>
            </a:lvl3pPr>
            <a:lvl4pPr marL="1300163" indent="-185738">
              <a:lnSpc>
                <a:spcPct val="100000"/>
              </a:lnSpc>
              <a:buClr>
                <a:srgbClr val="0000FF"/>
              </a:buClr>
              <a:buFont typeface="Wingdings" pitchFamily="2" charset="2"/>
              <a:buChar char="n"/>
              <a:defRPr sz="2000"/>
            </a:lvl4pPr>
            <a:lvl5pPr marL="1671638" indent="-185738">
              <a:lnSpc>
                <a:spcPct val="100000"/>
              </a:lnSpc>
              <a:buClr>
                <a:srgbClr val="0000FF"/>
              </a:buClr>
              <a:buFont typeface="Wingdings" pitchFamily="2" charset="2"/>
              <a:buChar char="n"/>
              <a:defRPr sz="20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F88F1D-C67B-3841-9FE9-3FB7E9F5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D7E9B7-CBFC-454E-B68E-DC691EA3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8919FC-5018-7440-8E00-9D81A5BE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4225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E0355B-AB3C-694C-9341-53EB449B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128F88-ED69-DF41-8B0D-E9E6F46B6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9AD498-512B-6547-9EA3-010E1DC6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97A375-106E-664D-A25B-82E41039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7C8033-9AAA-004F-BFCA-669BC216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05A44-17AC-EC48-BAE7-2C6855FBAF3E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1718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0564A-F0ED-6B46-98BF-9B178433F01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4F1263-251A-0B49-B466-03277AB83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>
            <a:normAutofit/>
          </a:bodyPr>
          <a:lstStyle>
            <a:lvl1pPr marL="185738" indent="-185738">
              <a:buClr>
                <a:srgbClr val="0000FF"/>
              </a:buClr>
              <a:buFont typeface="Wingdings" pitchFamily="2" charset="2"/>
              <a:buChar char="n"/>
              <a:defRPr sz="2400"/>
            </a:lvl1pPr>
            <a:lvl2pPr marL="557213" indent="-185738">
              <a:buClr>
                <a:srgbClr val="0000FF"/>
              </a:buClr>
              <a:buFont typeface="Wingdings" pitchFamily="2" charset="2"/>
              <a:buChar char="n"/>
              <a:defRPr sz="2400"/>
            </a:lvl2pPr>
            <a:lvl3pPr marL="928688" indent="-185738">
              <a:buClr>
                <a:srgbClr val="0000FF"/>
              </a:buClr>
              <a:buFont typeface="Wingdings" pitchFamily="2" charset="2"/>
              <a:buChar char="n"/>
              <a:defRPr sz="2400"/>
            </a:lvl3pPr>
            <a:lvl4pPr marL="1300163" indent="-185738">
              <a:buClr>
                <a:srgbClr val="0000FF"/>
              </a:buClr>
              <a:buFont typeface="Wingdings" pitchFamily="2" charset="2"/>
              <a:buChar char="n"/>
              <a:defRPr sz="2400"/>
            </a:lvl4pPr>
            <a:lvl5pPr marL="1671638" indent="-185738">
              <a:buClr>
                <a:srgbClr val="0000FF"/>
              </a:buClr>
              <a:buFont typeface="Wingdings" pitchFamily="2" charset="2"/>
              <a:buChar char="n"/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B59597-A0BD-E944-8E36-A1E6F925F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>
            <a:normAutofit/>
          </a:bodyPr>
          <a:lstStyle>
            <a:lvl1pPr marL="185738" indent="-185738">
              <a:buClr>
                <a:srgbClr val="0000FF"/>
              </a:buClr>
              <a:buFont typeface="Wingdings" pitchFamily="2" charset="2"/>
              <a:buChar char="n"/>
              <a:defRPr sz="2400"/>
            </a:lvl1pPr>
            <a:lvl2pPr marL="557213" indent="-185738">
              <a:buClr>
                <a:srgbClr val="0000FF"/>
              </a:buClr>
              <a:buFont typeface="Wingdings" pitchFamily="2" charset="2"/>
              <a:buChar char="n"/>
              <a:defRPr sz="2400"/>
            </a:lvl2pPr>
            <a:lvl3pPr marL="928688" indent="-185738">
              <a:buClr>
                <a:srgbClr val="0000FF"/>
              </a:buClr>
              <a:buFont typeface="Wingdings" pitchFamily="2" charset="2"/>
              <a:buChar char="n"/>
              <a:defRPr sz="2400"/>
            </a:lvl3pPr>
            <a:lvl4pPr marL="1300163" indent="-185738">
              <a:buClr>
                <a:srgbClr val="0000FF"/>
              </a:buClr>
              <a:buFont typeface="Wingdings" pitchFamily="2" charset="2"/>
              <a:buChar char="n"/>
              <a:defRPr sz="2400"/>
            </a:lvl4pPr>
            <a:lvl5pPr marL="1671638" indent="-185738">
              <a:buClr>
                <a:srgbClr val="0000FF"/>
              </a:buClr>
              <a:buFont typeface="Wingdings" pitchFamily="2" charset="2"/>
              <a:buChar char="n"/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30C5C3-AE0E-384C-8362-33174DDB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C3C303-6C4B-A749-81C5-0BCB2005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063166-D559-1245-A037-96687451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E482-AF19-A34F-BB7A-B491BFC0CC2A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056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E95BB6-5B61-E64C-B89B-5D9CA560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8960847-CCFA-DE4E-8ACB-4978C2B2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6E6E93-CD31-0A4C-81CE-FB7E1FA8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88462D-E2C4-BF46-BD64-9B6C33AD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B1E7-5CBB-2341-B612-B3C2C7CF73F3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8703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CD8B79-EE3B-4949-96E9-DEB10AA8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D151EF-C742-614D-A032-AC70A424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3F8852-0A74-AB49-BFCF-AB039E1B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ECB7B-A9F2-1147-8621-A323B2480DA2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9921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5D170D-9E52-0948-B1AC-1BD15421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7"/>
            <a:ext cx="9906000" cy="10476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none" lIns="36000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D9505405-6D2E-A244-A8C2-C29F8D087B5C}"/>
              </a:ext>
            </a:extLst>
          </p:cNvPr>
          <p:cNvSpPr/>
          <p:nvPr userDrawn="1"/>
        </p:nvSpPr>
        <p:spPr>
          <a:xfrm>
            <a:off x="9041904" y="5924303"/>
            <a:ext cx="864096" cy="86409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FE3174-C5CB-7640-A6D1-64D4BDCC1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361455-A1D1-FA4C-8318-B5558FACE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30EADF-2F7B-BD4D-B362-D330C9C07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C45B77-6193-5D43-B679-6ED7336EA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1904" y="6148581"/>
            <a:ext cx="864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F9EECD0-AC11-B340-B946-E07D87141F93}"/>
              </a:ext>
            </a:extLst>
          </p:cNvPr>
          <p:cNvSpPr/>
          <p:nvPr userDrawn="1"/>
        </p:nvSpPr>
        <p:spPr bwMode="auto">
          <a:xfrm>
            <a:off x="0" y="-14357"/>
            <a:ext cx="9906000" cy="40466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0" i="0" u="none" strike="noStrike" cap="none" spc="0" normalizeH="0" baseline="0">
                <a:ln w="0"/>
                <a:solidFill>
                  <a:schemeClr val="bg1"/>
                </a:solidFill>
                <a:effectLst/>
                <a:latin typeface="Tahoma" pitchFamily="34" charset="0"/>
                <a:ea typeface="ＭＳ Ｐゴシック" pitchFamily="50" charset="-128"/>
              </a:rPr>
              <a:t>並列分散コンピューティング</a:t>
            </a:r>
            <a:endParaRPr kumimoji="1" lang="ja-JP" altLang="en-US" sz="2000" b="0" i="0" u="none" strike="noStrike" cap="none" spc="0" normalizeH="0" baseline="0" dirty="0">
              <a:ln w="0"/>
              <a:solidFill>
                <a:schemeClr val="bg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124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3" r:id="rId5"/>
    <p:sldLayoutId id="2147483744" r:id="rId6"/>
  </p:sldLayoutIdLst>
  <p:hf hdr="0" ftr="0" dt="0"/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kumimoji="1" sz="3575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100000"/>
        </a:lnSpc>
        <a:spcBef>
          <a:spcPts val="813"/>
        </a:spcBef>
        <a:buFont typeface="Arial" panose="020B0604020202020204" pitchFamily="34" charset="0"/>
        <a:buChar char="•"/>
        <a:defRPr kumimoji="1"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100000"/>
        </a:lnSpc>
        <a:spcBef>
          <a:spcPts val="406"/>
        </a:spcBef>
        <a:buFont typeface="Arial" panose="020B0604020202020204" pitchFamily="34" charset="0"/>
        <a:buChar char="•"/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100000"/>
        </a:lnSpc>
        <a:spcBef>
          <a:spcPts val="406"/>
        </a:spcBef>
        <a:buFont typeface="Arial" panose="020B0604020202020204" pitchFamily="34" charset="0"/>
        <a:buChar char="•"/>
        <a:defRPr kumimoji="1"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10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10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1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oleObject" Target="../embeddings/oleObject17.bin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053644"/>
            <a:ext cx="7675190" cy="2387600"/>
          </a:xfrm>
        </p:spPr>
        <p:txBody>
          <a:bodyPr>
            <a:normAutofit/>
          </a:bodyPr>
          <a:lstStyle/>
          <a:p>
            <a:r>
              <a:rPr lang="ja-JP" altLang="en-US" sz="4400"/>
              <a:t>並列分散コンピューティング</a:t>
            </a:r>
            <a:br>
              <a:rPr lang="en-US" altLang="ja-JP" sz="4400"/>
            </a:br>
            <a:r>
              <a:rPr lang="en-US" altLang="ja-JP" sz="4400" b="0"/>
              <a:t>(2)</a:t>
            </a:r>
            <a:r>
              <a:rPr lang="ja-JP" altLang="en-US" sz="4400" b="0"/>
              <a:t>グループ操作</a:t>
            </a:r>
            <a:endParaRPr lang="ja-JP" altLang="en-US" sz="4400" b="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38250" y="3733800"/>
            <a:ext cx="7429500" cy="1524000"/>
          </a:xfrm>
        </p:spPr>
        <p:txBody>
          <a:bodyPr/>
          <a:lstStyle/>
          <a:p>
            <a:r>
              <a:rPr lang="ja-JP" altLang="en-US"/>
              <a:t>大瀧保広</a:t>
            </a:r>
            <a:endParaRPr lang="ja-JP" altLang="en-US" dirty="0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914400" y="4648200"/>
            <a:ext cx="8255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25" tIns="45713" rIns="91425" bIns="45713"/>
          <a:lstStyle>
            <a:lvl1pPr marL="342900" indent="-342900" defTabSz="915988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defTabSz="915988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defTabSz="915988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defTabSz="915988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defTabSz="915988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defTabSz="9159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buClrTx/>
              <a:buSzPct val="85000"/>
              <a:buFontTx/>
              <a:buNone/>
            </a:pPr>
            <a:endParaRPr lang="ja-JP" altLang="en-US" sz="3600" dirty="0">
              <a:latin typeface="Arial" charset="0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D3BC2BB-A626-A141-9874-82F8127A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FBAD-6813-5A42-B581-7B3AAB81A75C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簡単に言えばこれをや</a:t>
            </a:r>
            <a:r>
              <a:rPr lang="ja-JP" altLang="en-US"/>
              <a:t>りたい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01130" y="1347660"/>
            <a:ext cx="8723870" cy="5510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/>
              <a:t>例：総和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1" name="正方形/長方形 40"/>
          <p:cNvSpPr/>
          <p:nvPr/>
        </p:nvSpPr>
        <p:spPr>
          <a:xfrm>
            <a:off x="2974183" y="1238729"/>
            <a:ext cx="6125116" cy="815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/>
              <a:t>配列に格納されている</a:t>
            </a:r>
            <a:r>
              <a:rPr lang="en-US" altLang="ja-JP" dirty="0"/>
              <a:t>8</a:t>
            </a:r>
            <a:r>
              <a:rPr lang="ja-JP" altLang="en-US"/>
              <a:t>個の数値の合計を求めたい。</a:t>
            </a:r>
            <a:br>
              <a:rPr lang="en-US" altLang="ja-JP" dirty="0"/>
            </a:br>
            <a:r>
              <a:rPr lang="en-US" altLang="ja-JP" dirty="0"/>
              <a:t>sum=a[0]+a[1]+ ... + a[7]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2837611" y="3200133"/>
            <a:ext cx="428625" cy="400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+</a:t>
            </a:r>
            <a:endParaRPr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319837" y="2569909"/>
            <a:ext cx="6543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a[0]</a:t>
            </a:r>
            <a:endParaRPr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074180" y="2569909"/>
            <a:ext cx="6543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/>
              <a:t>a[1]</a:t>
            </a:r>
            <a:endParaRPr lang="ja-JP" altLang="en-US" dirty="0"/>
          </a:p>
        </p:txBody>
      </p:sp>
      <p:cxnSp>
        <p:nvCxnSpPr>
          <p:cNvPr id="31" name="直線矢印コネクタ 30"/>
          <p:cNvCxnSpPr>
            <a:stCxn id="35" idx="2"/>
            <a:endCxn id="31" idx="0"/>
          </p:cNvCxnSpPr>
          <p:nvPr/>
        </p:nvCxnSpPr>
        <p:spPr>
          <a:xfrm>
            <a:off x="2630179" y="2939241"/>
            <a:ext cx="421745" cy="260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2" name="直線矢印コネクタ 31"/>
          <p:cNvCxnSpPr>
            <a:stCxn id="36" idx="2"/>
            <a:endCxn id="31" idx="0"/>
          </p:cNvCxnSpPr>
          <p:nvPr/>
        </p:nvCxnSpPr>
        <p:spPr>
          <a:xfrm flipH="1">
            <a:off x="3051924" y="2939241"/>
            <a:ext cx="332598" cy="260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3" name="正方形/長方形 32"/>
          <p:cNvSpPr/>
          <p:nvPr/>
        </p:nvSpPr>
        <p:spPr>
          <a:xfrm>
            <a:off x="3582683" y="3846789"/>
            <a:ext cx="428625" cy="400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+</a:t>
            </a:r>
            <a:endParaRPr lang="ja-JP" altLang="en-US" dirty="0"/>
          </a:p>
        </p:txBody>
      </p:sp>
      <p:cxnSp>
        <p:nvCxnSpPr>
          <p:cNvPr id="34" name="直線矢印コネクタ 33"/>
          <p:cNvCxnSpPr>
            <a:stCxn id="31" idx="2"/>
          </p:cNvCxnSpPr>
          <p:nvPr/>
        </p:nvCxnSpPr>
        <p:spPr>
          <a:xfrm>
            <a:off x="3051924" y="3600183"/>
            <a:ext cx="745072" cy="246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5" name="直線矢印コネクタ 34"/>
          <p:cNvCxnSpPr>
            <a:stCxn id="52" idx="2"/>
          </p:cNvCxnSpPr>
          <p:nvPr/>
        </p:nvCxnSpPr>
        <p:spPr>
          <a:xfrm flipH="1">
            <a:off x="3796996" y="3600183"/>
            <a:ext cx="759487" cy="246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6" name="正方形/長方形 35"/>
          <p:cNvSpPr/>
          <p:nvPr/>
        </p:nvSpPr>
        <p:spPr>
          <a:xfrm>
            <a:off x="5127120" y="4459216"/>
            <a:ext cx="428625" cy="400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+</a:t>
            </a:r>
            <a:endParaRPr lang="ja-JP" altLang="en-US" dirty="0"/>
          </a:p>
        </p:txBody>
      </p:sp>
      <p:cxnSp>
        <p:nvCxnSpPr>
          <p:cNvPr id="37" name="直線矢印コネクタ 36"/>
          <p:cNvCxnSpPr>
            <a:cxnSpLocks/>
            <a:endCxn id="36" idx="0"/>
          </p:cNvCxnSpPr>
          <p:nvPr/>
        </p:nvCxnSpPr>
        <p:spPr>
          <a:xfrm>
            <a:off x="3796996" y="4246839"/>
            <a:ext cx="1544437" cy="212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8" name="直線矢印コネクタ 37"/>
          <p:cNvCxnSpPr>
            <a:cxnSpLocks/>
          </p:cNvCxnSpPr>
          <p:nvPr/>
        </p:nvCxnSpPr>
        <p:spPr>
          <a:xfrm flipH="1">
            <a:off x="5347909" y="4859266"/>
            <a:ext cx="731" cy="386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9" name="直線矢印コネクタ 38"/>
          <p:cNvCxnSpPr>
            <a:cxnSpLocks/>
            <a:endCxn id="36" idx="0"/>
          </p:cNvCxnSpPr>
          <p:nvPr/>
        </p:nvCxnSpPr>
        <p:spPr>
          <a:xfrm flipH="1">
            <a:off x="5341433" y="4284094"/>
            <a:ext cx="1558776" cy="175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0" name="正方形/長方形 39"/>
          <p:cNvSpPr/>
          <p:nvPr/>
        </p:nvSpPr>
        <p:spPr>
          <a:xfrm>
            <a:off x="4342170" y="3200133"/>
            <a:ext cx="428625" cy="400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+</a:t>
            </a:r>
            <a:endParaRPr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824396" y="2569909"/>
            <a:ext cx="6543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a[2]</a:t>
            </a:r>
            <a:endParaRPr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578739" y="2569909"/>
            <a:ext cx="6543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a[3]</a:t>
            </a:r>
            <a:endParaRPr lang="ja-JP" altLang="en-US" dirty="0"/>
          </a:p>
        </p:txBody>
      </p:sp>
      <p:cxnSp>
        <p:nvCxnSpPr>
          <p:cNvPr id="44" name="直線矢印コネクタ 43"/>
          <p:cNvCxnSpPr>
            <a:stCxn id="54" idx="2"/>
            <a:endCxn id="52" idx="0"/>
          </p:cNvCxnSpPr>
          <p:nvPr/>
        </p:nvCxnSpPr>
        <p:spPr>
          <a:xfrm>
            <a:off x="4134738" y="2939241"/>
            <a:ext cx="421745" cy="260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6" name="正方形/長方形 45"/>
          <p:cNvSpPr/>
          <p:nvPr/>
        </p:nvSpPr>
        <p:spPr>
          <a:xfrm>
            <a:off x="5939799" y="3200133"/>
            <a:ext cx="428625" cy="400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+</a:t>
            </a:r>
            <a:endParaRPr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422025" y="2569909"/>
            <a:ext cx="6543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a[4]</a:t>
            </a:r>
            <a:endParaRPr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176368" y="2569909"/>
            <a:ext cx="6543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a[5]</a:t>
            </a:r>
            <a:endParaRPr lang="ja-JP" altLang="en-US" dirty="0"/>
          </a:p>
        </p:txBody>
      </p:sp>
      <p:cxnSp>
        <p:nvCxnSpPr>
          <p:cNvPr id="49" name="直線矢印コネクタ 48"/>
          <p:cNvCxnSpPr/>
          <p:nvPr/>
        </p:nvCxnSpPr>
        <p:spPr>
          <a:xfrm>
            <a:off x="5732367" y="2939241"/>
            <a:ext cx="421745" cy="260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0" name="直線矢印コネクタ 49"/>
          <p:cNvCxnSpPr/>
          <p:nvPr/>
        </p:nvCxnSpPr>
        <p:spPr>
          <a:xfrm flipH="1">
            <a:off x="6154112" y="2939241"/>
            <a:ext cx="332598" cy="260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1" name="正方形/長方形 50"/>
          <p:cNvSpPr/>
          <p:nvPr/>
        </p:nvSpPr>
        <p:spPr>
          <a:xfrm>
            <a:off x="6684871" y="3846789"/>
            <a:ext cx="428625" cy="400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+</a:t>
            </a:r>
            <a:endParaRPr lang="ja-JP" altLang="en-US" dirty="0"/>
          </a:p>
        </p:txBody>
      </p:sp>
      <p:cxnSp>
        <p:nvCxnSpPr>
          <p:cNvPr id="52" name="直線矢印コネクタ 51"/>
          <p:cNvCxnSpPr/>
          <p:nvPr/>
        </p:nvCxnSpPr>
        <p:spPr>
          <a:xfrm>
            <a:off x="6154112" y="3600183"/>
            <a:ext cx="745072" cy="246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6899184" y="3600183"/>
            <a:ext cx="759487" cy="246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4" name="正方形/長方形 53"/>
          <p:cNvSpPr/>
          <p:nvPr/>
        </p:nvSpPr>
        <p:spPr>
          <a:xfrm>
            <a:off x="7444358" y="3200133"/>
            <a:ext cx="428625" cy="400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+</a:t>
            </a:r>
            <a:endParaRPr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926584" y="2569909"/>
            <a:ext cx="6543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a[6]</a:t>
            </a:r>
            <a:endParaRPr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680927" y="2569909"/>
            <a:ext cx="65434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a[7]</a:t>
            </a:r>
            <a:endParaRPr lang="ja-JP" altLang="en-US" dirty="0"/>
          </a:p>
        </p:txBody>
      </p:sp>
      <p:cxnSp>
        <p:nvCxnSpPr>
          <p:cNvPr id="57" name="直線矢印コネクタ 56"/>
          <p:cNvCxnSpPr/>
          <p:nvPr/>
        </p:nvCxnSpPr>
        <p:spPr>
          <a:xfrm>
            <a:off x="7236926" y="2939241"/>
            <a:ext cx="421745" cy="260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8" name="直線矢印コネクタ 57"/>
          <p:cNvCxnSpPr/>
          <p:nvPr/>
        </p:nvCxnSpPr>
        <p:spPr>
          <a:xfrm flipH="1">
            <a:off x="7658671" y="2939241"/>
            <a:ext cx="332598" cy="260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4986024" y="5222845"/>
            <a:ext cx="68480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Sum</a:t>
            </a:r>
            <a:endParaRPr lang="ja-JP" altLang="en-US" dirty="0"/>
          </a:p>
        </p:txBody>
      </p:sp>
      <p:cxnSp>
        <p:nvCxnSpPr>
          <p:cNvPr id="60" name="直線コネクタ 59"/>
          <p:cNvCxnSpPr/>
          <p:nvPr/>
        </p:nvCxnSpPr>
        <p:spPr>
          <a:xfrm flipH="1">
            <a:off x="7991268" y="3400158"/>
            <a:ext cx="962746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 flipH="1">
            <a:off x="7236925" y="4046814"/>
            <a:ext cx="171709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H="1">
            <a:off x="5732366" y="4659241"/>
            <a:ext cx="322164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8417132" y="3092560"/>
            <a:ext cx="82907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Step1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8417132" y="3731702"/>
            <a:ext cx="82907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Step2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8417132" y="4353027"/>
            <a:ext cx="82907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Step3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70" name="四角形吹き出し 69"/>
          <p:cNvSpPr/>
          <p:nvPr/>
        </p:nvSpPr>
        <p:spPr>
          <a:xfrm>
            <a:off x="661456" y="3166648"/>
            <a:ext cx="1640016" cy="1492593"/>
          </a:xfrm>
          <a:prstGeom prst="wedgeRectCallout">
            <a:avLst>
              <a:gd name="adj1" fmla="val 77404"/>
              <a:gd name="adj2" fmla="val -3445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+mn-ea"/>
                <a:cs typeface="Times" charset="0"/>
              </a:rPr>
              <a:t>8</a:t>
            </a:r>
            <a:r>
              <a:rPr lang="ja-JP" altLang="en-US">
                <a:solidFill>
                  <a:schemeClr val="tx1"/>
                </a:solidFill>
                <a:latin typeface="+mn-ea"/>
                <a:cs typeface="Times" charset="0"/>
              </a:rPr>
              <a:t>個の場合、</a:t>
            </a:r>
            <a:br>
              <a:rPr lang="en-US" altLang="ja-JP" dirty="0">
                <a:solidFill>
                  <a:schemeClr val="tx1"/>
                </a:solidFill>
                <a:latin typeface="+mn-ea"/>
                <a:cs typeface="Times" charset="0"/>
              </a:rPr>
            </a:br>
            <a:r>
              <a:rPr lang="ja-JP" altLang="en-US">
                <a:solidFill>
                  <a:schemeClr val="tx1"/>
                </a:solidFill>
                <a:latin typeface="+mn-ea"/>
                <a:cs typeface="Times" charset="0"/>
              </a:rPr>
              <a:t>並行に処理</a:t>
            </a:r>
            <a:br>
              <a:rPr lang="en-US" altLang="ja-JP" dirty="0">
                <a:solidFill>
                  <a:schemeClr val="tx1"/>
                </a:solidFill>
                <a:latin typeface="+mn-ea"/>
                <a:cs typeface="Times" charset="0"/>
              </a:rPr>
            </a:br>
            <a:r>
              <a:rPr lang="ja-JP" altLang="en-US">
                <a:solidFill>
                  <a:schemeClr val="tx1"/>
                </a:solidFill>
                <a:latin typeface="+mn-ea"/>
                <a:cs typeface="Times" charset="0"/>
              </a:rPr>
              <a:t>できる</a:t>
            </a:r>
            <a:br>
              <a:rPr lang="en-US" altLang="ja-JP" dirty="0">
                <a:solidFill>
                  <a:schemeClr val="tx1"/>
                </a:solidFill>
                <a:latin typeface="+mn-ea"/>
                <a:cs typeface="Times" charset="0"/>
              </a:rPr>
            </a:br>
            <a:r>
              <a:rPr lang="ja-JP" altLang="en-US">
                <a:solidFill>
                  <a:schemeClr val="tx1"/>
                </a:solidFill>
                <a:latin typeface="+mn-ea"/>
                <a:cs typeface="Times" charset="0"/>
              </a:rPr>
              <a:t>加算の数</a:t>
            </a:r>
            <a:r>
              <a:rPr lang="ja-JP" altLang="en-US" dirty="0">
                <a:solidFill>
                  <a:schemeClr val="tx1"/>
                </a:solidFill>
                <a:latin typeface="+mn-ea"/>
                <a:cs typeface="Times" charset="0"/>
              </a:rPr>
              <a:t>は</a:t>
            </a:r>
            <a:br>
              <a:rPr lang="en-US" altLang="ja-JP" dirty="0">
                <a:solidFill>
                  <a:schemeClr val="tx1"/>
                </a:solidFill>
                <a:latin typeface="+mn-ea"/>
                <a:cs typeface="Times" charset="0"/>
              </a:rPr>
            </a:br>
            <a:r>
              <a:rPr lang="ja-JP" altLang="en-US" dirty="0">
                <a:solidFill>
                  <a:schemeClr val="tx1"/>
                </a:solidFill>
                <a:latin typeface="+mn-ea"/>
                <a:cs typeface="Times" charset="0"/>
              </a:rPr>
              <a:t>最大</a:t>
            </a:r>
            <a:r>
              <a:rPr lang="en-US" altLang="ja-JP" dirty="0">
                <a:solidFill>
                  <a:schemeClr val="tx1"/>
                </a:solidFill>
                <a:latin typeface="+mn-ea"/>
                <a:cs typeface="Times" charset="0"/>
              </a:rPr>
              <a:t>4</a:t>
            </a:r>
            <a:r>
              <a:rPr lang="ja-JP" altLang="en-US" dirty="0">
                <a:solidFill>
                  <a:schemeClr val="tx1"/>
                </a:solidFill>
                <a:latin typeface="+mn-ea"/>
                <a:cs typeface="Times" charset="0"/>
              </a:rPr>
              <a:t>つ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4" name="直線矢印コネクタ 393">
            <a:extLst>
              <a:ext uri="{FF2B5EF4-FFF2-40B4-BE49-F238E27FC236}">
                <a16:creationId xmlns:a16="http://schemas.microsoft.com/office/drawing/2014/main" id="{B237EB5A-04A7-DEA9-7BE4-FF745AAF58F0}"/>
              </a:ext>
            </a:extLst>
          </p:cNvPr>
          <p:cNvCxnSpPr/>
          <p:nvPr/>
        </p:nvCxnSpPr>
        <p:spPr>
          <a:xfrm flipH="1">
            <a:off x="4545353" y="2953527"/>
            <a:ext cx="332598" cy="260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96" name="スライド番号プレースホルダー 395">
            <a:extLst>
              <a:ext uri="{FF2B5EF4-FFF2-40B4-BE49-F238E27FC236}">
                <a16:creationId xmlns:a16="http://schemas.microsoft.com/office/drawing/2014/main" id="{00CC9D5C-4434-4CE1-D536-5BBDCFA3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10</a:t>
            </a:fld>
            <a:endParaRPr lang="en-US" altLang="ja-JP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7FA8AF0-B54E-727A-F74B-539483285633}"/>
              </a:ext>
            </a:extLst>
          </p:cNvPr>
          <p:cNvSpPr/>
          <p:nvPr/>
        </p:nvSpPr>
        <p:spPr>
          <a:xfrm>
            <a:off x="664896" y="5880465"/>
            <a:ext cx="6779462" cy="815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/>
              <a:t>この図はデータフローとして描かれている。</a:t>
            </a:r>
            <a:br>
              <a:rPr lang="en-US" altLang="ja-JP" dirty="0"/>
            </a:br>
            <a:r>
              <a:rPr lang="ja-JP" altLang="en-US"/>
              <a:t>これを計算モデル上でどう実現するか、ということ。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50449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基本的なグループ操作（つづき）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b="1"/>
              <a:t>プレフィックス操作 </a:t>
            </a:r>
            <a:r>
              <a:rPr lang="en-US" altLang="ja-JP" b="1" dirty="0"/>
              <a:t>(Prefix computation)</a:t>
            </a:r>
          </a:p>
          <a:p>
            <a:pPr lvl="1"/>
            <a:r>
              <a:rPr lang="ja-JP" altLang="en-US">
                <a:solidFill>
                  <a:srgbClr val="FF0000"/>
                </a:solidFill>
              </a:rPr>
              <a:t>最初のプロセッサから</a:t>
            </a:r>
            <a:r>
              <a:rPr lang="ja-JP" altLang="en-US" u="sng">
                <a:solidFill>
                  <a:srgbClr val="FF0000"/>
                </a:solidFill>
              </a:rPr>
              <a:t>各プロセッサ</a:t>
            </a:r>
            <a:r>
              <a:rPr lang="ja-JP" altLang="en-US">
                <a:solidFill>
                  <a:srgbClr val="FF0000"/>
                </a:solidFill>
              </a:rPr>
              <a:t>まで</a:t>
            </a:r>
            <a:r>
              <a:rPr lang="ja-JP" altLang="en-US"/>
              <a:t>の</a:t>
            </a:r>
            <a:br>
              <a:rPr lang="en-US" altLang="ja-JP" dirty="0"/>
            </a:br>
            <a:r>
              <a:rPr lang="ja-JP" altLang="en-US"/>
              <a:t>データを</a:t>
            </a:r>
            <a:r>
              <a:rPr lang="en-US" altLang="ja-JP" dirty="0"/>
              <a:t>2</a:t>
            </a:r>
            <a:r>
              <a:rPr lang="ja-JP" altLang="en-US"/>
              <a:t>項演算し、</a:t>
            </a:r>
            <a:br>
              <a:rPr lang="en-US" altLang="ja-JP" dirty="0"/>
            </a:br>
            <a:r>
              <a:rPr lang="ja-JP" altLang="en-US"/>
              <a:t>その結果を</a:t>
            </a:r>
            <a:br>
              <a:rPr lang="en-US" altLang="ja-JP"/>
            </a:br>
            <a:r>
              <a:rPr lang="ja-JP" altLang="en-US">
                <a:solidFill>
                  <a:srgbClr val="FF0000"/>
                </a:solidFill>
              </a:rPr>
              <a:t>それぞれのプロセッサ</a:t>
            </a:r>
            <a:r>
              <a:rPr lang="ja-JP" altLang="en-US"/>
              <a:t>に求める。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/>
              <a:t>最初のプロセッサから</a:t>
            </a:r>
            <a:br>
              <a:rPr lang="en-US" altLang="ja-JP" dirty="0"/>
            </a:br>
            <a:r>
              <a:rPr lang="ja-JP" altLang="en-US"/>
              <a:t>そのプロセッサまでの</a:t>
            </a:r>
            <a:br>
              <a:rPr lang="en-US" altLang="ja-JP" dirty="0"/>
            </a:br>
            <a:r>
              <a:rPr lang="ja-JP" altLang="en-US"/>
              <a:t>データ数の合計など</a:t>
            </a:r>
          </a:p>
          <a:p>
            <a:pPr lvl="1"/>
            <a:endParaRPr lang="en-US" altLang="ja-JP" dirty="0"/>
          </a:p>
          <a:p>
            <a:pPr marL="371475" lvl="1" indent="0">
              <a:buNone/>
            </a:pPr>
            <a:endParaRPr lang="en-US" altLang="ja-JP" dirty="0"/>
          </a:p>
          <a:p>
            <a:pPr lvl="1"/>
            <a:r>
              <a:rPr lang="en-US" altLang="ja-JP" dirty="0"/>
              <a:t>2</a:t>
            </a:r>
            <a:r>
              <a:rPr lang="ja-JP" altLang="en-US"/>
              <a:t>項演算を記号　で表すと、プレフィックス計算は</a:t>
            </a:r>
            <a:br>
              <a:rPr lang="en-US" altLang="ja-JP" dirty="0"/>
            </a:br>
            <a:r>
              <a:rPr lang="en-US" altLang="ja-JP" i="1" dirty="0">
                <a:latin typeface="Times" pitchFamily="2" charset="0"/>
              </a:rPr>
              <a:t>a</a:t>
            </a:r>
            <a:r>
              <a:rPr lang="en-US" altLang="ja-JP" i="1" baseline="-25000" dirty="0">
                <a:latin typeface="Times" pitchFamily="2" charset="0"/>
              </a:rPr>
              <a:t>1-i</a:t>
            </a:r>
            <a:r>
              <a:rPr lang="en-US" altLang="ja-JP" i="1" dirty="0">
                <a:latin typeface="Times" pitchFamily="2" charset="0"/>
              </a:rPr>
              <a:t> = a</a:t>
            </a:r>
            <a:r>
              <a:rPr lang="en-US" altLang="ja-JP" i="1" baseline="-25000" dirty="0">
                <a:latin typeface="Times" pitchFamily="2" charset="0"/>
              </a:rPr>
              <a:t>1</a:t>
            </a:r>
            <a:r>
              <a:rPr lang="en-US" altLang="ja-JP" i="1" dirty="0">
                <a:latin typeface="Times" pitchFamily="2" charset="0"/>
              </a:rPr>
              <a:t> </a:t>
            </a:r>
            <a:r>
              <a:rPr lang="ja-JP" altLang="en-US" i="1">
                <a:latin typeface="Times" pitchFamily="2" charset="0"/>
              </a:rPr>
              <a:t>  </a:t>
            </a:r>
            <a:r>
              <a:rPr lang="en-US" altLang="ja-JP" i="1" dirty="0">
                <a:latin typeface="Times" pitchFamily="2" charset="0"/>
              </a:rPr>
              <a:t> a</a:t>
            </a:r>
            <a:r>
              <a:rPr lang="en-US" altLang="ja-JP" i="1" baseline="-25000" dirty="0">
                <a:latin typeface="Times" pitchFamily="2" charset="0"/>
              </a:rPr>
              <a:t>2 </a:t>
            </a:r>
            <a:r>
              <a:rPr lang="ja-JP" altLang="en-US" i="1">
                <a:latin typeface="Times" pitchFamily="2" charset="0"/>
              </a:rPr>
              <a:t>   </a:t>
            </a:r>
            <a:r>
              <a:rPr lang="mr-IN" altLang="ja-JP" i="1" dirty="0">
                <a:latin typeface="Times" pitchFamily="2" charset="0"/>
              </a:rPr>
              <a:t>…</a:t>
            </a:r>
            <a:r>
              <a:rPr lang="ja-JP" altLang="en-US" i="1">
                <a:latin typeface="Times" pitchFamily="2" charset="0"/>
              </a:rPr>
              <a:t>  </a:t>
            </a:r>
            <a:r>
              <a:rPr lang="en-US" altLang="ja-JP" i="1" dirty="0">
                <a:latin typeface="Times" pitchFamily="2" charset="0"/>
              </a:rPr>
              <a:t> </a:t>
            </a:r>
            <a:r>
              <a:rPr lang="ja-JP" altLang="en-US" i="1">
                <a:latin typeface="Times" pitchFamily="2" charset="0"/>
              </a:rPr>
              <a:t> </a:t>
            </a:r>
            <a:r>
              <a:rPr lang="en-US" altLang="ja-JP" i="1" dirty="0" err="1">
                <a:latin typeface="Times" pitchFamily="2" charset="0"/>
              </a:rPr>
              <a:t>a</a:t>
            </a:r>
            <a:r>
              <a:rPr lang="en-US" altLang="ja-JP" i="1" baseline="-25000" dirty="0" err="1">
                <a:solidFill>
                  <a:srgbClr val="FF0000"/>
                </a:solidFill>
                <a:latin typeface="Times" pitchFamily="2" charset="0"/>
              </a:rPr>
              <a:t>i</a:t>
            </a:r>
            <a:r>
              <a:rPr lang="ja-JP" altLang="en-US"/>
              <a:t>　（</a:t>
            </a:r>
            <a:r>
              <a:rPr lang="en-US" altLang="ja-JP" dirty="0"/>
              <a:t>1</a:t>
            </a:r>
            <a:r>
              <a:rPr lang="ja-JP" altLang="en-US"/>
              <a:t>≦</a:t>
            </a:r>
            <a:r>
              <a:rPr lang="en-US" altLang="ja-JP" i="1" dirty="0">
                <a:latin typeface="Times" pitchFamily="2" charset="0"/>
              </a:rPr>
              <a:t> </a:t>
            </a:r>
            <a:r>
              <a:rPr lang="en-US" altLang="ja-JP" i="1" dirty="0" err="1">
                <a:latin typeface="Times" pitchFamily="2" charset="0"/>
              </a:rPr>
              <a:t>i</a:t>
            </a:r>
            <a:r>
              <a:rPr lang="ja-JP" altLang="en-US" i="1">
                <a:latin typeface="Times" pitchFamily="2" charset="0"/>
              </a:rPr>
              <a:t> </a:t>
            </a:r>
            <a:r>
              <a:rPr lang="ja-JP" altLang="en-US"/>
              <a:t>≦</a:t>
            </a:r>
            <a:r>
              <a:rPr lang="en-US" altLang="ja-JP" i="1" dirty="0">
                <a:latin typeface="Times" pitchFamily="2" charset="0"/>
              </a:rPr>
              <a:t>N</a:t>
            </a:r>
            <a:r>
              <a:rPr lang="ja-JP" altLang="en-US"/>
              <a:t>）</a:t>
            </a:r>
            <a:endParaRPr lang="ja-JP" altLang="en-US" dirty="0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5457056" y="4301130"/>
            <a:ext cx="609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solidFill>
                  <a:srgbClr val="FF0000"/>
                </a:solidFill>
                <a:latin typeface="Times New Roman" charset="0"/>
              </a:rPr>
              <a:t>1-1</a:t>
            </a:r>
            <a:endParaRPr lang="en-US" altLang="ja-JP" sz="2400" i="1" baseline="-2500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5531296" y="3345116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6436568" y="3345116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2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7350968" y="3345116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3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8265368" y="3345116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4</a:t>
            </a:r>
          </a:p>
        </p:txBody>
      </p:sp>
      <p:sp>
        <p:nvSpPr>
          <p:cNvPr id="27" name="フリーフォーム 26"/>
          <p:cNvSpPr/>
          <p:nvPr/>
        </p:nvSpPr>
        <p:spPr bwMode="auto">
          <a:xfrm flipH="1">
            <a:off x="5673078" y="2980912"/>
            <a:ext cx="1855706" cy="347060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5531767" y="252743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1</a:t>
            </a:r>
          </a:p>
        </p:txBody>
      </p:sp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6380076" y="252743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2</a:t>
            </a:r>
          </a:p>
        </p:txBody>
      </p:sp>
      <p:sp>
        <p:nvSpPr>
          <p:cNvPr id="30" name="Rectangle 54"/>
          <p:cNvSpPr>
            <a:spLocks noChangeArrowheads="1"/>
          </p:cNvSpPr>
          <p:nvPr/>
        </p:nvSpPr>
        <p:spPr bwMode="auto">
          <a:xfrm>
            <a:off x="7294476" y="252743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3</a:t>
            </a:r>
          </a:p>
        </p:txBody>
      </p:sp>
      <p:sp>
        <p:nvSpPr>
          <p:cNvPr id="31" name="Rectangle 58"/>
          <p:cNvSpPr>
            <a:spLocks noChangeArrowheads="1"/>
          </p:cNvSpPr>
          <p:nvPr/>
        </p:nvSpPr>
        <p:spPr bwMode="auto">
          <a:xfrm>
            <a:off x="8208876" y="252743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4</a:t>
            </a:r>
          </a:p>
        </p:txBody>
      </p:sp>
      <p:sp>
        <p:nvSpPr>
          <p:cNvPr id="32" name="AutoShape 65"/>
          <p:cNvSpPr>
            <a:spLocks noChangeArrowheads="1"/>
          </p:cNvSpPr>
          <p:nvPr/>
        </p:nvSpPr>
        <p:spPr bwMode="auto">
          <a:xfrm>
            <a:off x="6512768" y="3919468"/>
            <a:ext cx="1295400" cy="319132"/>
          </a:xfrm>
          <a:prstGeom prst="downArrow">
            <a:avLst>
              <a:gd name="adj1" fmla="val 50000"/>
              <a:gd name="adj2" fmla="val 6009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 i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3" name="フリーフォーム 32"/>
          <p:cNvSpPr/>
          <p:nvPr/>
        </p:nvSpPr>
        <p:spPr bwMode="auto">
          <a:xfrm flipH="1">
            <a:off x="5673077" y="2924944"/>
            <a:ext cx="2794303" cy="405346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34" name="フリーフォーム 33"/>
          <p:cNvSpPr/>
          <p:nvPr/>
        </p:nvSpPr>
        <p:spPr bwMode="auto">
          <a:xfrm flipH="1">
            <a:off x="5673078" y="3101787"/>
            <a:ext cx="834464" cy="226185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6347466" y="4301130"/>
            <a:ext cx="609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solidFill>
                  <a:srgbClr val="FF0000"/>
                </a:solidFill>
                <a:latin typeface="Times New Roman" charset="0"/>
              </a:rPr>
              <a:t>1-2</a:t>
            </a:r>
            <a:endParaRPr lang="en-US" altLang="ja-JP" sz="2400" i="1" baseline="-2500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36" name="Rectangle 7"/>
          <p:cNvSpPr>
            <a:spLocks noChangeArrowheads="1"/>
          </p:cNvSpPr>
          <p:nvPr/>
        </p:nvSpPr>
        <p:spPr bwMode="auto">
          <a:xfrm>
            <a:off x="7325653" y="4278837"/>
            <a:ext cx="609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solidFill>
                  <a:srgbClr val="FF0000"/>
                </a:solidFill>
                <a:latin typeface="Times New Roman" charset="0"/>
              </a:rPr>
              <a:t>1-3</a:t>
            </a:r>
            <a:endParaRPr lang="en-US" altLang="ja-JP" sz="2400" i="1" baseline="-2500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8303840" y="4256544"/>
            <a:ext cx="609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solidFill>
                  <a:srgbClr val="FF0000"/>
                </a:solidFill>
                <a:latin typeface="Times New Roman" charset="0"/>
              </a:rPr>
              <a:t>1-4</a:t>
            </a:r>
            <a:endParaRPr lang="en-US" altLang="ja-JP" sz="2400" i="1" baseline="-2500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39" name="フリーフォーム 38"/>
          <p:cNvSpPr/>
          <p:nvPr/>
        </p:nvSpPr>
        <p:spPr bwMode="auto">
          <a:xfrm flipH="1">
            <a:off x="6612157" y="3059007"/>
            <a:ext cx="916627" cy="257400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40" name="フリーフォーム 39"/>
          <p:cNvSpPr/>
          <p:nvPr/>
        </p:nvSpPr>
        <p:spPr bwMode="auto">
          <a:xfrm flipH="1">
            <a:off x="7550753" y="3059007"/>
            <a:ext cx="916627" cy="257400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grpSp>
        <p:nvGrpSpPr>
          <p:cNvPr id="9" name="図形グループ 8"/>
          <p:cNvGrpSpPr/>
          <p:nvPr/>
        </p:nvGrpSpPr>
        <p:grpSpPr>
          <a:xfrm>
            <a:off x="5457056" y="4941168"/>
            <a:ext cx="3456384" cy="216024"/>
            <a:chOff x="5457056" y="4941168"/>
            <a:chExt cx="3456384" cy="216024"/>
          </a:xfrm>
        </p:grpSpPr>
        <p:cxnSp>
          <p:nvCxnSpPr>
            <p:cNvPr id="3" name="直線コネクタ 2"/>
            <p:cNvCxnSpPr/>
            <p:nvPr/>
          </p:nvCxnSpPr>
          <p:spPr bwMode="auto">
            <a:xfrm>
              <a:off x="5457056" y="4941168"/>
              <a:ext cx="608111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/>
            <p:cNvCxnSpPr/>
            <p:nvPr/>
          </p:nvCxnSpPr>
          <p:spPr bwMode="auto">
            <a:xfrm>
              <a:off x="5457056" y="5013176"/>
              <a:ext cx="145642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線コネクタ 41"/>
            <p:cNvCxnSpPr/>
            <p:nvPr/>
          </p:nvCxnSpPr>
          <p:spPr bwMode="auto">
            <a:xfrm>
              <a:off x="5457056" y="5085184"/>
              <a:ext cx="2592288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線コネクタ 42"/>
            <p:cNvCxnSpPr/>
            <p:nvPr/>
          </p:nvCxnSpPr>
          <p:spPr bwMode="auto">
            <a:xfrm>
              <a:off x="5457056" y="5157192"/>
              <a:ext cx="3456384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8012206B-5643-DC4C-88A0-3657CB70BA72}"/>
              </a:ext>
            </a:extLst>
          </p:cNvPr>
          <p:cNvGrpSpPr/>
          <p:nvPr/>
        </p:nvGrpSpPr>
        <p:grpSpPr>
          <a:xfrm>
            <a:off x="2288704" y="5517232"/>
            <a:ext cx="1244724" cy="536101"/>
            <a:chOff x="2389658" y="5483153"/>
            <a:chExt cx="1244724" cy="536101"/>
          </a:xfrm>
        </p:grpSpPr>
        <p:pic>
          <p:nvPicPr>
            <p:cNvPr id="46" name="図 45">
              <a:extLst>
                <a:ext uri="{FF2B5EF4-FFF2-40B4-BE49-F238E27FC236}">
                  <a16:creationId xmlns:a16="http://schemas.microsoft.com/office/drawing/2014/main" id="{7AB58161-2099-1A4F-A7D7-0E1E2BFB6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9658" y="5847791"/>
              <a:ext cx="164604" cy="171463"/>
            </a:xfrm>
            <a:prstGeom prst="rect">
              <a:avLst/>
            </a:prstGeom>
          </p:spPr>
        </p:pic>
        <p:pic>
          <p:nvPicPr>
            <p:cNvPr id="48" name="図 47">
              <a:extLst>
                <a:ext uri="{FF2B5EF4-FFF2-40B4-BE49-F238E27FC236}">
                  <a16:creationId xmlns:a16="http://schemas.microsoft.com/office/drawing/2014/main" id="{D7B9F285-DF6E-954F-AF07-EA4A14847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5762" y="5483153"/>
              <a:ext cx="164604" cy="171463"/>
            </a:xfrm>
            <a:prstGeom prst="rect">
              <a:avLst/>
            </a:prstGeom>
          </p:spPr>
        </p:pic>
        <p:pic>
          <p:nvPicPr>
            <p:cNvPr id="49" name="図 48">
              <a:extLst>
                <a:ext uri="{FF2B5EF4-FFF2-40B4-BE49-F238E27FC236}">
                  <a16:creationId xmlns:a16="http://schemas.microsoft.com/office/drawing/2014/main" id="{9F66014C-AC65-764E-B234-16528B018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3714" y="5847791"/>
              <a:ext cx="164604" cy="171463"/>
            </a:xfrm>
            <a:prstGeom prst="rect">
              <a:avLst/>
            </a:prstGeom>
          </p:spPr>
        </p:pic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2A416A16-E64F-0544-A46F-4A0C80F2A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9778" y="5847791"/>
              <a:ext cx="164604" cy="171463"/>
            </a:xfrm>
            <a:prstGeom prst="rect">
              <a:avLst/>
            </a:prstGeom>
          </p:spPr>
        </p:pic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C38D235-D81B-B545-934B-0B95C1FD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82045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計算モデル上でのグループ操作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81038" y="1700808"/>
            <a:ext cx="8543925" cy="4351338"/>
          </a:xfrm>
        </p:spPr>
        <p:txBody>
          <a:bodyPr/>
          <a:lstStyle/>
          <a:p>
            <a:r>
              <a:rPr lang="ja-JP" altLang="en-US"/>
              <a:t>計算モデルの上で、グループ操作をどのように実現するか</a:t>
            </a:r>
            <a:endParaRPr lang="en-US" altLang="ja-JP" dirty="0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198927" y="2348880"/>
            <a:ext cx="1681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sz="2400">
                <a:latin typeface="Times New Roman" charset="0"/>
              </a:rPr>
              <a:t>計算モデル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1226152" y="2818525"/>
            <a:ext cx="3373760" cy="28506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charset="2"/>
              <a:buChar char="l"/>
              <a:defRPr/>
            </a:pPr>
            <a:r>
              <a:rPr lang="ja-JP" altLang="en-US" sz="2400" dirty="0">
                <a:solidFill>
                  <a:srgbClr val="FF0000"/>
                </a:solidFill>
                <a:latin typeface="Times New Roman" charset="0"/>
              </a:rPr>
              <a:t>共有メモリ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charset="2"/>
              <a:buChar char="l"/>
              <a:defRPr/>
            </a:pPr>
            <a:r>
              <a:rPr lang="ja-JP" altLang="en-US" sz="2400" dirty="0">
                <a:latin typeface="Times New Roman" charset="0"/>
              </a:rPr>
              <a:t>相互結合ネットワーク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ja-JP" altLang="en-US" sz="2400" dirty="0">
                <a:latin typeface="Times New Roman" charset="0"/>
              </a:rPr>
              <a:t> 　・メッシュ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ja-JP" altLang="en-US" sz="2400" dirty="0">
                <a:latin typeface="Times New Roman" charset="0"/>
              </a:rPr>
              <a:t> 　・</a:t>
            </a:r>
            <a:r>
              <a:rPr lang="en-US" altLang="ja-JP" sz="2400" dirty="0">
                <a:latin typeface="Times New Roman" charset="0"/>
              </a:rPr>
              <a:t>2</a:t>
            </a:r>
            <a:r>
              <a:rPr lang="ja-JP" altLang="en-US" sz="2400" dirty="0">
                <a:latin typeface="Times New Roman" charset="0"/>
              </a:rPr>
              <a:t>分木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ja-JP" altLang="en-US" sz="2400" dirty="0">
                <a:latin typeface="Times New Roman" charset="0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latin typeface="Times New Roman" charset="0"/>
              </a:rPr>
              <a:t>　・超立方体</a:t>
            </a:r>
          </a:p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ja-JP" altLang="en-US" sz="2400" dirty="0">
                <a:latin typeface="Times New Roman" charset="0"/>
              </a:rPr>
              <a:t>　・バタフライ</a:t>
            </a:r>
          </a:p>
        </p:txBody>
      </p:sp>
      <p:grpSp>
        <p:nvGrpSpPr>
          <p:cNvPr id="3" name="図形グループ 2"/>
          <p:cNvGrpSpPr/>
          <p:nvPr/>
        </p:nvGrpSpPr>
        <p:grpSpPr>
          <a:xfrm>
            <a:off x="4754544" y="2345822"/>
            <a:ext cx="4288631" cy="3323344"/>
            <a:chOff x="5126831" y="2743112"/>
            <a:chExt cx="4288631" cy="3323344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6062662" y="3204777"/>
              <a:ext cx="3352800" cy="28616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Char char="l"/>
                <a:defRPr/>
              </a:pPr>
              <a:r>
                <a:rPr lang="ja-JP" altLang="en-US" sz="2400" dirty="0">
                  <a:solidFill>
                    <a:srgbClr val="FF0000"/>
                  </a:solidFill>
                  <a:latin typeface="Times New Roman" charset="0"/>
                </a:rPr>
                <a:t>ブロードキャスト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Char char="l"/>
                <a:defRPr/>
              </a:pPr>
              <a:r>
                <a:rPr lang="ja-JP" altLang="en-US" sz="2400" dirty="0">
                  <a:latin typeface="Times New Roman" charset="0"/>
                </a:rPr>
                <a:t>分配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Char char="l"/>
                <a:defRPr/>
              </a:pPr>
              <a:r>
                <a:rPr lang="ja-JP" altLang="en-US" sz="2400" dirty="0">
                  <a:latin typeface="Times New Roman" charset="0"/>
                </a:rPr>
                <a:t>収集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Char char="l"/>
                <a:defRPr/>
              </a:pPr>
              <a:r>
                <a:rPr lang="ja-JP" altLang="en-US" sz="2400" dirty="0">
                  <a:latin typeface="Times New Roman" charset="0"/>
                </a:rPr>
                <a:t>全収集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Char char="l"/>
                <a:defRPr/>
              </a:pPr>
              <a:r>
                <a:rPr lang="ja-JP" altLang="en-US" sz="2400" dirty="0">
                  <a:latin typeface="Times New Roman" charset="0"/>
                </a:rPr>
                <a:t>完全交換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Char char="l"/>
                <a:defRPr/>
              </a:pPr>
              <a:r>
                <a:rPr lang="ja-JP" altLang="en-US" sz="2400" dirty="0">
                  <a:solidFill>
                    <a:srgbClr val="FF0000"/>
                  </a:solidFill>
                  <a:latin typeface="Times New Roman" charset="0"/>
                </a:rPr>
                <a:t>リダクション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charset="2"/>
                <a:buChar char="l"/>
                <a:defRPr/>
              </a:pPr>
              <a:r>
                <a:rPr lang="ja-JP" altLang="en-US" sz="2400" dirty="0">
                  <a:solidFill>
                    <a:srgbClr val="FF0000"/>
                  </a:solidFill>
                  <a:latin typeface="Times New Roman" charset="0"/>
                </a:rPr>
                <a:t>プレフィックス計算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6062662" y="2743112"/>
              <a:ext cx="19672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グループ操作</a:t>
              </a:r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5126831" y="4077072"/>
              <a:ext cx="762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 sz="1800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5126831" y="4077072"/>
              <a:ext cx="762000" cy="152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 sz="1800"/>
            </a:p>
          </p:txBody>
        </p:sp>
      </p:grp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80D605-6C0B-3F48-B032-207FFBFD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641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1C983BF4-80BD-A485-3903-72C88CA7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共有メモリでのグループ操作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32AF056-B367-C7E4-9BCC-481FAA04F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EC0745-4A9B-5637-A41F-0094A6A0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7676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/>
              <a:t>共有メモリ</a:t>
            </a:r>
            <a:endParaRPr kumimoji="1" lang="ja-JP" altLang="en-US" sz="4000"/>
          </a:p>
        </p:txBody>
      </p:sp>
      <p:sp>
        <p:nvSpPr>
          <p:cNvPr id="11" name="コンテンツ プレースホルダー 10"/>
          <p:cNvSpPr>
            <a:spLocks noGrp="1"/>
          </p:cNvSpPr>
          <p:nvPr>
            <p:ph idx="1"/>
          </p:nvPr>
        </p:nvSpPr>
        <p:spPr>
          <a:xfrm>
            <a:off x="628727" y="1705766"/>
            <a:ext cx="8648546" cy="4625377"/>
          </a:xfrm>
        </p:spPr>
        <p:txBody>
          <a:bodyPr>
            <a:normAutofit/>
          </a:bodyPr>
          <a:lstStyle/>
          <a:p>
            <a:r>
              <a:rPr lang="ja-JP" altLang="en-US"/>
              <a:t>共有メモリは複数のプロセッサからアクセスされる。</a:t>
            </a:r>
            <a:endParaRPr lang="en-US" altLang="ja-JP" dirty="0"/>
          </a:p>
          <a:p>
            <a:r>
              <a:rPr lang="ja-JP" altLang="en-US"/>
              <a:t>同じアドレスに対するアクセスを許すかどうかで、</a:t>
            </a:r>
            <a:br>
              <a:rPr lang="en-US" altLang="ja-JP" dirty="0"/>
            </a:br>
            <a:r>
              <a:rPr lang="ja-JP" altLang="en-US"/>
              <a:t>さらに場合分けされる。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sz="2400" dirty="0">
              <a:latin typeface="+mn-ea"/>
            </a:endParaRPr>
          </a:p>
          <a:p>
            <a:endParaRPr lang="en-US" altLang="ja-JP" dirty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pPr marL="0" indent="0">
              <a:buNone/>
            </a:pPr>
            <a:endParaRPr lang="en-US" altLang="ja-JP" dirty="0">
              <a:latin typeface="+mn-ea"/>
            </a:endParaRPr>
          </a:p>
          <a:p>
            <a:r>
              <a:rPr lang="ja-JP" altLang="en-US" sz="2400">
                <a:latin typeface="+mn-ea"/>
              </a:rPr>
              <a:t>問題なのは同時に書き込もうとする場合である</a:t>
            </a:r>
            <a:endParaRPr lang="en-US" altLang="ja-JP" sz="2400" dirty="0">
              <a:latin typeface="+mn-ea"/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340953"/>
              </p:ext>
            </p:extLst>
          </p:nvPr>
        </p:nvGraphicFramePr>
        <p:xfrm>
          <a:off x="1568624" y="3192219"/>
          <a:ext cx="6135896" cy="1950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65261">
                  <a:extLst>
                    <a:ext uri="{9D8B030D-6E8A-4147-A177-3AD203B41FA5}">
                      <a16:colId xmlns:a16="http://schemas.microsoft.com/office/drawing/2014/main" val="3913425098"/>
                    </a:ext>
                  </a:extLst>
                </a:gridCol>
                <a:gridCol w="1524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445">
                <a:tc gridSpan="2"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/>
                        <a:t>read</a:t>
                      </a:r>
                      <a:endParaRPr kumimoji="1" lang="ja-JP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000" dirty="0">
                        <a:latin typeface="ＭＳ Ｐゴシック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792466"/>
                  </a:ext>
                </a:extLst>
              </a:tr>
              <a:tr h="254261">
                <a:tc gridSpan="2"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000" dirty="0"/>
                        <a:t>exclusive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000" dirty="0"/>
                        <a:t>concurrent</a:t>
                      </a:r>
                      <a:endParaRPr lang="en-US" altLang="ja-JP" sz="2000" dirty="0">
                        <a:latin typeface="ＭＳ Ｐゴシック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97">
                <a:tc rowSpan="2"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ja-JP" sz="2000" dirty="0">
                          <a:latin typeface="ＭＳ Ｐゴシック" charset="-128"/>
                        </a:rPr>
                        <a:t>write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ja-JP" sz="2000" dirty="0"/>
                        <a:t>exclusive</a:t>
                      </a:r>
                      <a:endParaRPr lang="en-US" altLang="ja-JP" sz="2000" dirty="0">
                        <a:latin typeface="ＭＳ Ｐゴシック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3200" dirty="0">
                          <a:solidFill>
                            <a:schemeClr val="hlink"/>
                          </a:solidFill>
                        </a:rPr>
                        <a:t>EREW</a:t>
                      </a:r>
                      <a:r>
                        <a:rPr lang="ja-JP" altLang="en-US" sz="3200"/>
                        <a:t>　</a:t>
                      </a:r>
                      <a:endParaRPr kumimoji="1" lang="ja-JP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3200" dirty="0">
                          <a:solidFill>
                            <a:schemeClr val="hlink"/>
                          </a:solidFill>
                        </a:rPr>
                        <a:t>CREW</a:t>
                      </a:r>
                      <a:endParaRPr lang="en-US" altLang="ja-JP" sz="3200" dirty="0">
                        <a:solidFill>
                          <a:schemeClr val="hlink"/>
                        </a:solidFill>
                        <a:latin typeface="ＭＳ Ｐゴシック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297">
                <a:tc vMerge="1"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lang="en-US" altLang="ja-JP" sz="2000" dirty="0">
                        <a:latin typeface="ＭＳ Ｐゴシック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ja-JP" sz="2000" dirty="0"/>
                        <a:t>concurrent</a:t>
                      </a:r>
                      <a:endParaRPr lang="en-US" altLang="ja-JP" sz="2000" dirty="0">
                        <a:latin typeface="ＭＳ Ｐゴシック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3200" dirty="0">
                          <a:solidFill>
                            <a:schemeClr val="hlink"/>
                          </a:solidFill>
                        </a:rPr>
                        <a:t>ER</a:t>
                      </a:r>
                      <a:r>
                        <a:rPr lang="en-US" altLang="ja-JP" sz="3200" dirty="0">
                          <a:solidFill>
                            <a:srgbClr val="FF0000"/>
                          </a:solidFill>
                        </a:rPr>
                        <a:t>CW</a:t>
                      </a:r>
                      <a:endParaRPr kumimoji="1" lang="ja-JP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3200" dirty="0">
                          <a:solidFill>
                            <a:schemeClr val="hlink"/>
                          </a:solidFill>
                        </a:rPr>
                        <a:t>CR</a:t>
                      </a:r>
                      <a:r>
                        <a:rPr lang="en-US" altLang="ja-JP" sz="3200" dirty="0">
                          <a:solidFill>
                            <a:srgbClr val="FF0000"/>
                          </a:solidFill>
                        </a:rPr>
                        <a:t>CW</a:t>
                      </a:r>
                      <a:endParaRPr kumimoji="1" lang="ja-JP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0642FE-0791-A948-BCA1-F3ABEEAE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9778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>
                <a:latin typeface="+mn-ea"/>
              </a:rPr>
              <a:t>脱線：</a:t>
            </a:r>
            <a:r>
              <a:rPr lang="ja-JP" altLang="en-US" sz="3600">
                <a:latin typeface="Times New Roman" charset="0"/>
              </a:rPr>
              <a:t> もしも同時書き込みを許すとしたら？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38" y="1825624"/>
            <a:ext cx="8543925" cy="4843735"/>
          </a:xfrm>
          <a:ln>
            <a:noFill/>
          </a:ln>
        </p:spPr>
        <p:txBody>
          <a:bodyPr>
            <a:normAutofit/>
          </a:bodyPr>
          <a:lstStyle/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ja-JP" altLang="en-US" sz="2400">
                <a:latin typeface="Times New Roman" charset="0"/>
              </a:rPr>
              <a:t>複数</a:t>
            </a:r>
            <a:r>
              <a:rPr lang="ja-JP" altLang="en-US" sz="2400" dirty="0">
                <a:latin typeface="Times New Roman" charset="0"/>
              </a:rPr>
              <a:t>のプロセッサが</a:t>
            </a:r>
            <a:r>
              <a:rPr lang="ja-JP" altLang="en-US" sz="2400" dirty="0">
                <a:solidFill>
                  <a:srgbClr val="FF0000"/>
                </a:solidFill>
                <a:latin typeface="Times New Roman" charset="0"/>
              </a:rPr>
              <a:t>同じ</a:t>
            </a:r>
            <a:r>
              <a:rPr lang="ja-JP" altLang="en-US" sz="2400">
                <a:solidFill>
                  <a:srgbClr val="FF0000"/>
                </a:solidFill>
                <a:latin typeface="Times New Roman" charset="0"/>
              </a:rPr>
              <a:t>番地に</a:t>
            </a:r>
            <a:r>
              <a:rPr lang="ja-JP" altLang="en-US" sz="2400">
                <a:latin typeface="Times New Roman" charset="0"/>
              </a:rPr>
              <a:t>書き込もうとすること</a:t>
            </a:r>
            <a:r>
              <a:rPr lang="ja-JP" altLang="en-US">
                <a:latin typeface="Times New Roman" charset="0"/>
              </a:rPr>
              <a:t>は</a:t>
            </a:r>
            <a:br>
              <a:rPr lang="en-US" altLang="ja-JP" dirty="0">
                <a:latin typeface="Times New Roman" charset="0"/>
              </a:rPr>
            </a:br>
            <a:r>
              <a:rPr lang="ja-JP" altLang="en-US">
                <a:latin typeface="Times New Roman" charset="0"/>
              </a:rPr>
              <a:t>実際に起こりうる。この時、同時アクセスを認めるとしたら、どのような動きが考えられるだろうか。</a:t>
            </a:r>
            <a:endParaRPr lang="en-US" altLang="ja-JP" dirty="0">
              <a:latin typeface="Times New Roman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endParaRPr lang="en-US" altLang="ja-JP" dirty="0">
              <a:latin typeface="Times New Roman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lang="ja-JP" altLang="en-US" sz="2400">
                <a:latin typeface="Times New Roman" charset="0"/>
              </a:rPr>
              <a:t>例：</a:t>
            </a:r>
            <a:endParaRPr lang="en-US" altLang="ja-JP" sz="2400" dirty="0">
              <a:latin typeface="Times New Roman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</a:pPr>
            <a:r>
              <a:rPr lang="ja-JP" altLang="en-US" sz="2000">
                <a:latin typeface="Times New Roman" charset="0"/>
              </a:rPr>
              <a:t>任意の一つのプロセッサの値が書き込まれる。</a:t>
            </a:r>
            <a:endParaRPr lang="en-US" altLang="ja-JP" sz="2000" dirty="0">
              <a:latin typeface="Times New Roman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</a:pPr>
            <a:r>
              <a:rPr lang="ja-JP" altLang="en-US" sz="2000">
                <a:latin typeface="Times New Roman" charset="0"/>
              </a:rPr>
              <a:t>プロセッサ</a:t>
            </a:r>
            <a:r>
              <a:rPr lang="ja-JP" altLang="en-US" sz="2000" dirty="0">
                <a:latin typeface="Times New Roman" charset="0"/>
              </a:rPr>
              <a:t>に番号</a:t>
            </a:r>
            <a:r>
              <a:rPr lang="en-US" altLang="ja-JP" sz="2000" dirty="0">
                <a:latin typeface="Times New Roman" charset="0"/>
              </a:rPr>
              <a:t>(ID)</a:t>
            </a:r>
            <a:r>
              <a:rPr lang="ja-JP" altLang="en-US" sz="2000" dirty="0">
                <a:latin typeface="Times New Roman" charset="0"/>
              </a:rPr>
              <a:t>を振っておき、</a:t>
            </a:r>
            <a:br>
              <a:rPr lang="en-US" altLang="ja-JP" sz="2000" dirty="0">
                <a:latin typeface="Times New Roman" charset="0"/>
              </a:rPr>
            </a:br>
            <a:r>
              <a:rPr lang="ja-JP" altLang="en-US" sz="2000" dirty="0">
                <a:latin typeface="Times New Roman" charset="0"/>
              </a:rPr>
              <a:t>書き込もうとしたプロセッサの</a:t>
            </a:r>
            <a:r>
              <a:rPr lang="ja-JP" altLang="en-US" sz="2000">
                <a:latin typeface="Times New Roman" charset="0"/>
              </a:rPr>
              <a:t>中で</a:t>
            </a:r>
            <a:r>
              <a:rPr lang="en-US" altLang="ja-JP" sz="2000" dirty="0">
                <a:latin typeface="Times New Roman" charset="0"/>
              </a:rPr>
              <a:t>(</a:t>
            </a:r>
            <a:r>
              <a:rPr lang="ja-JP" altLang="en-US" sz="2000">
                <a:latin typeface="Times New Roman" charset="0"/>
              </a:rPr>
              <a:t>例えば</a:t>
            </a:r>
            <a:r>
              <a:rPr lang="en-US" altLang="ja-JP" sz="2000" dirty="0">
                <a:latin typeface="Times New Roman" charset="0"/>
              </a:rPr>
              <a:t>)</a:t>
            </a:r>
            <a:r>
              <a:rPr lang="ja-JP" altLang="en-US" sz="2000">
                <a:latin typeface="Times New Roman" charset="0"/>
              </a:rPr>
              <a:t>最も番号の小さい</a:t>
            </a:r>
            <a:br>
              <a:rPr lang="en-US" altLang="ja-JP" sz="2000" dirty="0">
                <a:latin typeface="Times New Roman" charset="0"/>
              </a:rPr>
            </a:br>
            <a:r>
              <a:rPr lang="ja-JP" altLang="en-US" sz="2000">
                <a:latin typeface="Times New Roman" charset="0"/>
              </a:rPr>
              <a:t>プロセッサの値が書き込まれる。</a:t>
            </a:r>
            <a:endParaRPr lang="ja-JP" altLang="en-US" sz="2000" dirty="0">
              <a:latin typeface="Times New Roman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</a:pPr>
            <a:r>
              <a:rPr lang="ja-JP" altLang="en-US" sz="2000">
                <a:latin typeface="Times New Roman" charset="0"/>
              </a:rPr>
              <a:t>書き込もうとしたプロセッサの値の総和が書き込まれる。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</a:pPr>
            <a:r>
              <a:rPr lang="ja-JP" altLang="en-US" sz="2000">
                <a:latin typeface="Times New Roman" charset="0"/>
              </a:rPr>
              <a:t>書き込もう</a:t>
            </a:r>
            <a:r>
              <a:rPr lang="ja-JP" altLang="en-US" sz="2000" dirty="0">
                <a:latin typeface="Times New Roman" charset="0"/>
              </a:rPr>
              <a:t>とした全てのプロセッサの値が等しい</a:t>
            </a:r>
            <a:r>
              <a:rPr lang="ja-JP" altLang="en-US" sz="2000">
                <a:latin typeface="Times New Roman" charset="0"/>
              </a:rPr>
              <a:t>場合のみ書き込みを</a:t>
            </a:r>
            <a:br>
              <a:rPr lang="en-US" altLang="ja-JP" sz="2000" dirty="0">
                <a:latin typeface="Times New Roman" charset="0"/>
              </a:rPr>
            </a:br>
            <a:r>
              <a:rPr lang="ja-JP" altLang="en-US" sz="2000">
                <a:latin typeface="Times New Roman" charset="0"/>
              </a:rPr>
              <a:t>認める</a:t>
            </a:r>
            <a:r>
              <a:rPr lang="ja-JP" altLang="en-US" sz="2000" dirty="0">
                <a:latin typeface="Times New Roman" charset="0"/>
              </a:rPr>
              <a:t>。それ以外のときに</a:t>
            </a:r>
            <a:r>
              <a:rPr lang="ja-JP" altLang="en-US" sz="2000">
                <a:latin typeface="Times New Roman" charset="0"/>
              </a:rPr>
              <a:t>は書き込まれない（値の更新が起きない）。</a:t>
            </a:r>
            <a:endParaRPr lang="ja-JP" altLang="en-US" sz="2000" dirty="0">
              <a:latin typeface="Times New Roman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65ECB0-FD08-0E4E-B823-C7BABA3B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12924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/>
              <a:t>ここでの共有メモリモデルの仮定は</a:t>
            </a:r>
            <a:r>
              <a:rPr lang="en-US" altLang="ja-JP" sz="3600" dirty="0"/>
              <a:t>EREW</a:t>
            </a:r>
            <a:r>
              <a:rPr lang="ja-JP" altLang="en-US" sz="3600"/>
              <a:t>型</a:t>
            </a:r>
            <a:endParaRPr lang="ja-JP" altLang="en-US" sz="3600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81038" y="1825625"/>
            <a:ext cx="8952482" cy="4351338"/>
          </a:xfrm>
        </p:spPr>
        <p:txBody>
          <a:bodyPr/>
          <a:lstStyle/>
          <a:p>
            <a:r>
              <a:rPr lang="ja-JP" altLang="en-US"/>
              <a:t>どの</a:t>
            </a:r>
            <a:r>
              <a:rPr lang="ja-JP" altLang="en-US" dirty="0"/>
              <a:t>プロセッサも共有メモリのすべてのアドレスに</a:t>
            </a:r>
            <a:br>
              <a:rPr lang="en-US" altLang="ja-JP" dirty="0"/>
            </a:br>
            <a:r>
              <a:rPr lang="ja-JP" altLang="en-US" dirty="0"/>
              <a:t>アクセス</a:t>
            </a:r>
            <a:r>
              <a:rPr lang="ja-JP" altLang="en-US"/>
              <a:t>できる。</a:t>
            </a:r>
            <a:r>
              <a:rPr lang="en-US" altLang="ja-JP" dirty="0"/>
              <a:t> </a:t>
            </a:r>
          </a:p>
          <a:p>
            <a:r>
              <a:rPr lang="ja-JP" altLang="en-US"/>
              <a:t>一つのプロセッサが同時にアクセスできるアドレスは一つ。</a:t>
            </a:r>
            <a:endParaRPr lang="en-US" altLang="ja-JP" dirty="0"/>
          </a:p>
          <a:p>
            <a:r>
              <a:rPr lang="ja-JP" altLang="en-US"/>
              <a:t>あるアドレスに同時に読み書きできるプロセッサ数は一つ。</a:t>
            </a:r>
            <a:endParaRPr lang="en-US" altLang="ja-JP" dirty="0"/>
          </a:p>
          <a:p>
            <a:r>
              <a:rPr lang="ja-JP" altLang="en-US"/>
              <a:t>異なるアドレスならば並行に読み書き</a:t>
            </a:r>
            <a:r>
              <a:rPr lang="ja-JP" altLang="en-US" dirty="0"/>
              <a:t>が実行</a:t>
            </a:r>
            <a:r>
              <a:rPr lang="ja-JP" altLang="en-US"/>
              <a:t>できる。</a:t>
            </a:r>
            <a:endParaRPr lang="en-US" altLang="ja-JP" dirty="0"/>
          </a:p>
        </p:txBody>
      </p:sp>
      <p:sp>
        <p:nvSpPr>
          <p:cNvPr id="35844" name="Rectangle 12"/>
          <p:cNvSpPr>
            <a:spLocks noChangeArrowheads="1"/>
          </p:cNvSpPr>
          <p:nvPr/>
        </p:nvSpPr>
        <p:spPr bwMode="auto">
          <a:xfrm>
            <a:off x="2411016" y="5658672"/>
            <a:ext cx="5334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35845" name="Rectangle 14"/>
          <p:cNvSpPr>
            <a:spLocks noChangeArrowheads="1"/>
          </p:cNvSpPr>
          <p:nvPr/>
        </p:nvSpPr>
        <p:spPr bwMode="auto">
          <a:xfrm>
            <a:off x="1572816" y="6192072"/>
            <a:ext cx="6667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i="1" dirty="0">
                <a:latin typeface="Times New Roman" charset="0"/>
              </a:rPr>
              <a:t>P</a:t>
            </a:r>
            <a:r>
              <a:rPr lang="en-US" altLang="ja-JP" i="1" baseline="-25000" dirty="0">
                <a:latin typeface="Times New Roman" charset="0"/>
              </a:rPr>
              <a:t>1</a:t>
            </a:r>
          </a:p>
        </p:txBody>
      </p:sp>
      <p:sp>
        <p:nvSpPr>
          <p:cNvPr id="35847" name="Rectangle 17"/>
          <p:cNvSpPr>
            <a:spLocks noChangeArrowheads="1"/>
          </p:cNvSpPr>
          <p:nvPr/>
        </p:nvSpPr>
        <p:spPr bwMode="auto">
          <a:xfrm>
            <a:off x="1572816" y="5658672"/>
            <a:ext cx="5334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35848" name="Rectangle 18"/>
          <p:cNvSpPr>
            <a:spLocks noChangeArrowheads="1"/>
          </p:cNvSpPr>
          <p:nvPr/>
        </p:nvSpPr>
        <p:spPr bwMode="auto">
          <a:xfrm>
            <a:off x="4316016" y="5658672"/>
            <a:ext cx="5334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35849" name="Rectangle 19"/>
          <p:cNvSpPr>
            <a:spLocks noChangeArrowheads="1"/>
          </p:cNvSpPr>
          <p:nvPr/>
        </p:nvSpPr>
        <p:spPr bwMode="auto">
          <a:xfrm>
            <a:off x="6373416" y="5658672"/>
            <a:ext cx="5334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35850" name="Rectangle 26"/>
          <p:cNvSpPr>
            <a:spLocks noChangeArrowheads="1"/>
          </p:cNvSpPr>
          <p:nvPr/>
        </p:nvSpPr>
        <p:spPr bwMode="auto">
          <a:xfrm>
            <a:off x="2411016" y="6192072"/>
            <a:ext cx="5709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i="1" dirty="0">
                <a:latin typeface="Times New Roman" charset="0"/>
              </a:rPr>
              <a:t>P</a:t>
            </a:r>
            <a:r>
              <a:rPr lang="en-US" altLang="ja-JP" i="1" baseline="-25000" dirty="0">
                <a:latin typeface="Times New Roman" charset="0"/>
              </a:rPr>
              <a:t>2</a:t>
            </a:r>
          </a:p>
        </p:txBody>
      </p:sp>
      <p:sp>
        <p:nvSpPr>
          <p:cNvPr id="35851" name="Rectangle 27"/>
          <p:cNvSpPr>
            <a:spLocks noChangeArrowheads="1"/>
          </p:cNvSpPr>
          <p:nvPr/>
        </p:nvSpPr>
        <p:spPr bwMode="auto">
          <a:xfrm>
            <a:off x="4316016" y="6192072"/>
            <a:ext cx="5100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i="1" dirty="0">
                <a:latin typeface="Times New Roman" charset="0"/>
              </a:rPr>
              <a:t>P</a:t>
            </a:r>
            <a:r>
              <a:rPr lang="en-US" altLang="ja-JP" i="1" baseline="-25000" dirty="0">
                <a:latin typeface="Times New Roman" charset="0"/>
              </a:rPr>
              <a:t>i</a:t>
            </a:r>
          </a:p>
        </p:txBody>
      </p:sp>
      <p:sp>
        <p:nvSpPr>
          <p:cNvPr id="35852" name="Rectangle 28"/>
          <p:cNvSpPr>
            <a:spLocks noChangeArrowheads="1"/>
          </p:cNvSpPr>
          <p:nvPr/>
        </p:nvSpPr>
        <p:spPr bwMode="auto">
          <a:xfrm>
            <a:off x="6373416" y="6192072"/>
            <a:ext cx="6174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i="1" dirty="0">
                <a:latin typeface="Times New Roman" charset="0"/>
              </a:rPr>
              <a:t>P</a:t>
            </a:r>
            <a:r>
              <a:rPr lang="en-US" altLang="ja-JP" i="1" baseline="-25000" dirty="0">
                <a:latin typeface="Times New Roman" charset="0"/>
              </a:rPr>
              <a:t>N</a:t>
            </a:r>
          </a:p>
        </p:txBody>
      </p:sp>
      <p:graphicFrame>
        <p:nvGraphicFramePr>
          <p:cNvPr id="50191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898788"/>
              </p:ext>
            </p:extLst>
          </p:nvPr>
        </p:nvGraphicFramePr>
        <p:xfrm>
          <a:off x="3401616" y="5887272"/>
          <a:ext cx="482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数式" r:id="rId2" imgW="177415" imgH="76035" progId="Equation.3">
                  <p:embed/>
                </p:oleObj>
              </mc:Choice>
              <mc:Fallback>
                <p:oleObj name="数式" r:id="rId2" imgW="177415" imgH="760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1616" y="5887272"/>
                        <a:ext cx="482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023558"/>
              </p:ext>
            </p:extLst>
          </p:nvPr>
        </p:nvGraphicFramePr>
        <p:xfrm>
          <a:off x="5382816" y="5887272"/>
          <a:ext cx="482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数式" r:id="rId4" imgW="177415" imgH="76035" progId="Equation.3">
                  <p:embed/>
                </p:oleObj>
              </mc:Choice>
              <mc:Fallback>
                <p:oleObj name="数式" r:id="rId4" imgW="177415" imgH="760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816" y="5887272"/>
                        <a:ext cx="482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8" name="Rectangle 34"/>
          <p:cNvSpPr>
            <a:spLocks noChangeArrowheads="1"/>
          </p:cNvSpPr>
          <p:nvPr/>
        </p:nvSpPr>
        <p:spPr bwMode="auto">
          <a:xfrm>
            <a:off x="140014" y="4605471"/>
            <a:ext cx="14116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sz="2000" dirty="0">
                <a:latin typeface="Times New Roman" charset="0"/>
              </a:rPr>
              <a:t>共有メモリ</a:t>
            </a:r>
          </a:p>
        </p:txBody>
      </p:sp>
      <p:sp>
        <p:nvSpPr>
          <p:cNvPr id="35859" name="Rectangle 35"/>
          <p:cNvSpPr>
            <a:spLocks noChangeArrowheads="1"/>
          </p:cNvSpPr>
          <p:nvPr/>
        </p:nvSpPr>
        <p:spPr bwMode="auto">
          <a:xfrm>
            <a:off x="216214" y="5748471"/>
            <a:ext cx="13030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sz="2000" dirty="0">
                <a:latin typeface="Times New Roman" charset="0"/>
              </a:rPr>
              <a:t>プロセッサ</a:t>
            </a:r>
          </a:p>
        </p:txBody>
      </p:sp>
      <p:sp>
        <p:nvSpPr>
          <p:cNvPr id="35860" name="Rectangle 36"/>
          <p:cNvSpPr>
            <a:spLocks noChangeArrowheads="1"/>
          </p:cNvSpPr>
          <p:nvPr/>
        </p:nvSpPr>
        <p:spPr bwMode="auto">
          <a:xfrm>
            <a:off x="1496616" y="4591872"/>
            <a:ext cx="5486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35861" name="Line 37"/>
          <p:cNvSpPr>
            <a:spLocks noChangeShapeType="1"/>
          </p:cNvSpPr>
          <p:nvPr/>
        </p:nvSpPr>
        <p:spPr bwMode="auto">
          <a:xfrm>
            <a:off x="2258616" y="459187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35862" name="Line 38"/>
          <p:cNvSpPr>
            <a:spLocks noChangeShapeType="1"/>
          </p:cNvSpPr>
          <p:nvPr/>
        </p:nvSpPr>
        <p:spPr bwMode="auto">
          <a:xfrm>
            <a:off x="3020616" y="459187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35863" name="Line 39"/>
          <p:cNvSpPr>
            <a:spLocks noChangeShapeType="1"/>
          </p:cNvSpPr>
          <p:nvPr/>
        </p:nvSpPr>
        <p:spPr bwMode="auto">
          <a:xfrm>
            <a:off x="4163616" y="459187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35864" name="Line 40"/>
          <p:cNvSpPr>
            <a:spLocks noChangeShapeType="1"/>
          </p:cNvSpPr>
          <p:nvPr/>
        </p:nvSpPr>
        <p:spPr bwMode="auto">
          <a:xfrm>
            <a:off x="4925616" y="459187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35865" name="Line 41"/>
          <p:cNvSpPr>
            <a:spLocks noChangeShapeType="1"/>
          </p:cNvSpPr>
          <p:nvPr/>
        </p:nvSpPr>
        <p:spPr bwMode="auto">
          <a:xfrm>
            <a:off x="6221016" y="4591872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AB75786-6C13-404C-9F7D-00331C0F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0432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「ブロードキャスト」操作の実現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681038" y="1668462"/>
            <a:ext cx="8788400" cy="4351338"/>
          </a:xfrm>
        </p:spPr>
        <p:txBody>
          <a:bodyPr/>
          <a:lstStyle/>
          <a:p>
            <a:r>
              <a:rPr lang="ja-JP" altLang="en-US"/>
              <a:t>長さ</a:t>
            </a:r>
            <a:r>
              <a:rPr lang="en-US" altLang="ja-JP" dirty="0"/>
              <a:t>N</a:t>
            </a:r>
            <a:r>
              <a:rPr lang="ja-JP" altLang="en-US"/>
              <a:t>の共有メモリ</a:t>
            </a:r>
            <a:r>
              <a:rPr lang="en-US" altLang="ja-JP" dirty="0"/>
              <a:t>A</a:t>
            </a:r>
            <a:r>
              <a:rPr lang="ja-JP" altLang="en-US"/>
              <a:t>を用いて、メモリ位置</a:t>
            </a:r>
            <a:r>
              <a:rPr lang="en-US" altLang="ja-JP" dirty="0"/>
              <a:t>m</a:t>
            </a:r>
            <a:r>
              <a:rPr lang="ja-JP" altLang="en-US"/>
              <a:t>にある</a:t>
            </a:r>
            <a:br>
              <a:rPr lang="en-US" altLang="ja-JP" dirty="0"/>
            </a:br>
            <a:r>
              <a:rPr lang="ja-JP" altLang="en-US"/>
              <a:t>データ</a:t>
            </a:r>
            <a:r>
              <a:rPr lang="en-US" altLang="ja-JP" dirty="0"/>
              <a:t>D</a:t>
            </a:r>
            <a:r>
              <a:rPr lang="ja-JP" altLang="en-US"/>
              <a:t>を、</a:t>
            </a:r>
            <a:r>
              <a:rPr lang="en-US" altLang="ja-JP" dirty="0"/>
              <a:t>N</a:t>
            </a:r>
            <a:r>
              <a:rPr lang="ja-JP" altLang="en-US"/>
              <a:t>個のプロセッサにブロードキャストしたい。</a:t>
            </a:r>
          </a:p>
          <a:p>
            <a:pPr marL="0" indent="0">
              <a:buNone/>
            </a:pPr>
            <a:br>
              <a:rPr lang="en-US" altLang="ja-JP" dirty="0"/>
            </a:br>
            <a:endParaRPr lang="ja-JP" altLang="en-US" dirty="0"/>
          </a:p>
        </p:txBody>
      </p:sp>
      <p:sp>
        <p:nvSpPr>
          <p:cNvPr id="36887" name="Rectangle 34"/>
          <p:cNvSpPr>
            <a:spLocks noChangeArrowheads="1"/>
          </p:cNvSpPr>
          <p:nvPr/>
        </p:nvSpPr>
        <p:spPr bwMode="auto">
          <a:xfrm>
            <a:off x="2403036" y="3631400"/>
            <a:ext cx="685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i="1" dirty="0">
                <a:latin typeface="Times New Roman" charset="0"/>
              </a:rPr>
              <a:t>D</a:t>
            </a:r>
          </a:p>
        </p:txBody>
      </p:sp>
      <p:sp>
        <p:nvSpPr>
          <p:cNvPr id="36889" name="Rectangle 36"/>
          <p:cNvSpPr>
            <a:spLocks noChangeArrowheads="1"/>
          </p:cNvSpPr>
          <p:nvPr/>
        </p:nvSpPr>
        <p:spPr bwMode="auto">
          <a:xfrm>
            <a:off x="2505987" y="3199370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800" i="1" dirty="0">
                <a:latin typeface="Times New Roman" charset="0"/>
              </a:rPr>
              <a:t>m</a:t>
            </a:r>
          </a:p>
        </p:txBody>
      </p:sp>
      <p:sp>
        <p:nvSpPr>
          <p:cNvPr id="36890" name="Rectangle 37"/>
          <p:cNvSpPr>
            <a:spLocks noChangeArrowheads="1"/>
          </p:cNvSpPr>
          <p:nvPr/>
        </p:nvSpPr>
        <p:spPr bwMode="auto">
          <a:xfrm>
            <a:off x="9067800" y="2756975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800" i="1">
                <a:latin typeface="Times New Roman" charset="0"/>
              </a:rPr>
              <a:t>A</a:t>
            </a:r>
          </a:p>
        </p:txBody>
      </p:sp>
      <p:sp>
        <p:nvSpPr>
          <p:cNvPr id="36906" name="AutoShape 53"/>
          <p:cNvSpPr>
            <a:spLocks noChangeArrowheads="1"/>
          </p:cNvSpPr>
          <p:nvPr/>
        </p:nvSpPr>
        <p:spPr bwMode="auto">
          <a:xfrm>
            <a:off x="4796151" y="4758375"/>
            <a:ext cx="2511152" cy="406688"/>
          </a:xfrm>
          <a:prstGeom prst="downArrow">
            <a:avLst>
              <a:gd name="adj1" fmla="val 50000"/>
              <a:gd name="adj2" fmla="val 5211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grpSp>
        <p:nvGrpSpPr>
          <p:cNvPr id="6" name="図形グループ 5"/>
          <p:cNvGrpSpPr/>
          <p:nvPr/>
        </p:nvGrpSpPr>
        <p:grpSpPr>
          <a:xfrm>
            <a:off x="3386961" y="5562600"/>
            <a:ext cx="5337124" cy="933510"/>
            <a:chOff x="2868960" y="5468640"/>
            <a:chExt cx="5337124" cy="933510"/>
          </a:xfrm>
        </p:grpSpPr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3707160" y="5468640"/>
              <a:ext cx="5334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i="1" dirty="0">
                  <a:latin typeface="Times" charset="0"/>
                  <a:ea typeface="Times" charset="0"/>
                  <a:cs typeface="Times" charset="0"/>
                </a:rPr>
                <a:t>D</a:t>
              </a:r>
              <a:endParaRPr lang="ja-JP" alt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2868960" y="6002040"/>
              <a:ext cx="6667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i="1" dirty="0">
                  <a:latin typeface="Times" charset="0"/>
                  <a:ea typeface="Times" charset="0"/>
                  <a:cs typeface="Times" charset="0"/>
                </a:rPr>
                <a:t>P</a:t>
              </a:r>
              <a:r>
                <a:rPr lang="en-US" altLang="ja-JP" sz="2000" i="1" baseline="-25000" dirty="0">
                  <a:latin typeface="Times" charset="0"/>
                  <a:ea typeface="Times" charset="0"/>
                  <a:cs typeface="Times" charset="0"/>
                </a:rPr>
                <a:t>1</a:t>
              </a:r>
            </a:p>
          </p:txBody>
        </p:sp>
        <p:sp>
          <p:nvSpPr>
            <p:cNvPr id="54" name="Rectangle 17"/>
            <p:cNvSpPr>
              <a:spLocks noChangeArrowheads="1"/>
            </p:cNvSpPr>
            <p:nvPr/>
          </p:nvSpPr>
          <p:spPr bwMode="auto">
            <a:xfrm>
              <a:off x="2868960" y="5468640"/>
              <a:ext cx="5334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i="1" dirty="0">
                  <a:latin typeface="Times" charset="0"/>
                  <a:ea typeface="Times" charset="0"/>
                  <a:cs typeface="Times" charset="0"/>
                </a:rPr>
                <a:t>D</a:t>
              </a:r>
              <a:endParaRPr lang="ja-JP" alt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55" name="Rectangle 18"/>
            <p:cNvSpPr>
              <a:spLocks noChangeArrowheads="1"/>
            </p:cNvSpPr>
            <p:nvPr/>
          </p:nvSpPr>
          <p:spPr bwMode="auto">
            <a:xfrm>
              <a:off x="5612160" y="5468640"/>
              <a:ext cx="5334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i="1" dirty="0">
                  <a:latin typeface="Times" charset="0"/>
                  <a:ea typeface="Times" charset="0"/>
                  <a:cs typeface="Times" charset="0"/>
                </a:rPr>
                <a:t>D</a:t>
              </a:r>
              <a:endParaRPr lang="ja-JP" alt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56" name="Rectangle 19"/>
            <p:cNvSpPr>
              <a:spLocks noChangeArrowheads="1"/>
            </p:cNvSpPr>
            <p:nvPr/>
          </p:nvSpPr>
          <p:spPr bwMode="auto">
            <a:xfrm>
              <a:off x="7669560" y="5468640"/>
              <a:ext cx="5334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i="1" dirty="0">
                  <a:latin typeface="Times" charset="0"/>
                  <a:ea typeface="Times" charset="0"/>
                  <a:cs typeface="Times" charset="0"/>
                </a:rPr>
                <a:t>D</a:t>
              </a:r>
              <a:endParaRPr lang="ja-JP" alt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57" name="Rectangle 26"/>
            <p:cNvSpPr>
              <a:spLocks noChangeArrowheads="1"/>
            </p:cNvSpPr>
            <p:nvPr/>
          </p:nvSpPr>
          <p:spPr bwMode="auto">
            <a:xfrm>
              <a:off x="3779294" y="6002040"/>
              <a:ext cx="4267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i="1" dirty="0">
                  <a:latin typeface="Times" charset="0"/>
                  <a:ea typeface="Times" charset="0"/>
                  <a:cs typeface="Times" charset="0"/>
                </a:rPr>
                <a:t>P</a:t>
              </a:r>
              <a:r>
                <a:rPr lang="en-US" altLang="ja-JP" sz="2000" i="1" baseline="-25000" dirty="0">
                  <a:latin typeface="Times" charset="0"/>
                  <a:ea typeface="Times" charset="0"/>
                  <a:cs typeface="Times" charset="0"/>
                </a:rPr>
                <a:t>2</a:t>
              </a:r>
            </a:p>
          </p:txBody>
        </p:sp>
        <p:sp>
          <p:nvSpPr>
            <p:cNvPr id="58" name="Rectangle 27"/>
            <p:cNvSpPr>
              <a:spLocks noChangeArrowheads="1"/>
            </p:cNvSpPr>
            <p:nvPr/>
          </p:nvSpPr>
          <p:spPr bwMode="auto">
            <a:xfrm>
              <a:off x="5672272" y="6002040"/>
              <a:ext cx="3898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i="1" dirty="0">
                  <a:latin typeface="Times" charset="0"/>
                  <a:ea typeface="Times" charset="0"/>
                  <a:cs typeface="Times" charset="0"/>
                </a:rPr>
                <a:t>P</a:t>
              </a:r>
              <a:r>
                <a:rPr lang="en-US" altLang="ja-JP" sz="2000" i="1" baseline="-25000" dirty="0">
                  <a:latin typeface="Times" charset="0"/>
                  <a:ea typeface="Times" charset="0"/>
                  <a:cs typeface="Times" charset="0"/>
                </a:rPr>
                <a:t>i</a:t>
              </a:r>
            </a:p>
          </p:txBody>
        </p:sp>
        <p:sp>
          <p:nvSpPr>
            <p:cNvPr id="59" name="Rectangle 28"/>
            <p:cNvSpPr>
              <a:spLocks noChangeArrowheads="1"/>
            </p:cNvSpPr>
            <p:nvPr/>
          </p:nvSpPr>
          <p:spPr bwMode="auto">
            <a:xfrm>
              <a:off x="7750510" y="6002040"/>
              <a:ext cx="4555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i="1" dirty="0">
                  <a:latin typeface="Times" charset="0"/>
                  <a:ea typeface="Times" charset="0"/>
                  <a:cs typeface="Times" charset="0"/>
                </a:rPr>
                <a:t>P</a:t>
              </a:r>
              <a:r>
                <a:rPr lang="en-US" altLang="ja-JP" sz="2000" i="1" baseline="-25000" dirty="0">
                  <a:latin typeface="Times" charset="0"/>
                  <a:ea typeface="Times" charset="0"/>
                  <a:cs typeface="Times" charset="0"/>
                </a:rPr>
                <a:t>N</a:t>
              </a:r>
            </a:p>
          </p:txBody>
        </p:sp>
        <p:graphicFrame>
          <p:nvGraphicFramePr>
            <p:cNvPr id="60" name="Object 32"/>
            <p:cNvGraphicFramePr>
              <a:graphicFrameLocks noChangeAspect="1"/>
            </p:cNvGraphicFramePr>
            <p:nvPr/>
          </p:nvGraphicFramePr>
          <p:xfrm>
            <a:off x="4697760" y="5697240"/>
            <a:ext cx="4826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数式" r:id="rId2" imgW="177415" imgH="76035" progId="Equation.3">
                    <p:embed/>
                  </p:oleObj>
                </mc:Choice>
                <mc:Fallback>
                  <p:oleObj name="数式" r:id="rId2" imgW="177415" imgH="76035" progId="Equation.3">
                    <p:embed/>
                    <p:pic>
                      <p:nvPicPr>
                        <p:cNvPr id="6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7760" y="5697240"/>
                          <a:ext cx="4826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33"/>
            <p:cNvGraphicFramePr>
              <a:graphicFrameLocks noChangeAspect="1"/>
            </p:cNvGraphicFramePr>
            <p:nvPr/>
          </p:nvGraphicFramePr>
          <p:xfrm>
            <a:off x="6678960" y="5697240"/>
            <a:ext cx="4826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数式" r:id="rId4" imgW="177415" imgH="76035" progId="Equation.3">
                    <p:embed/>
                  </p:oleObj>
                </mc:Choice>
                <mc:Fallback>
                  <p:oleObj name="数式" r:id="rId4" imgW="177415" imgH="76035" progId="Equation.3">
                    <p:embed/>
                    <p:pic>
                      <p:nvPicPr>
                        <p:cNvPr id="61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8960" y="5697240"/>
                          <a:ext cx="4826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図形グループ 63"/>
          <p:cNvGrpSpPr/>
          <p:nvPr/>
        </p:nvGrpSpPr>
        <p:grpSpPr>
          <a:xfrm>
            <a:off x="3386961" y="3631912"/>
            <a:ext cx="5334000" cy="933510"/>
            <a:chOff x="2868960" y="5468640"/>
            <a:chExt cx="5334000" cy="933510"/>
          </a:xfrm>
        </p:grpSpPr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>
              <a:off x="3707160" y="5468640"/>
              <a:ext cx="5334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66" name="Rectangle 14"/>
            <p:cNvSpPr>
              <a:spLocks noChangeArrowheads="1"/>
            </p:cNvSpPr>
            <p:nvPr/>
          </p:nvSpPr>
          <p:spPr bwMode="auto">
            <a:xfrm>
              <a:off x="2868960" y="6002040"/>
              <a:ext cx="6667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i="1" dirty="0">
                  <a:latin typeface="Times New Roman" charset="0"/>
                </a:rPr>
                <a:t>P</a:t>
              </a:r>
              <a:r>
                <a:rPr lang="en-US" altLang="ja-JP" sz="2000" i="1" baseline="-25000" dirty="0">
                  <a:latin typeface="Times New Roman" charset="0"/>
                </a:rPr>
                <a:t>1</a:t>
              </a:r>
            </a:p>
          </p:txBody>
        </p:sp>
        <p:sp>
          <p:nvSpPr>
            <p:cNvPr id="67" name="Rectangle 17"/>
            <p:cNvSpPr>
              <a:spLocks noChangeArrowheads="1"/>
            </p:cNvSpPr>
            <p:nvPr/>
          </p:nvSpPr>
          <p:spPr bwMode="auto">
            <a:xfrm>
              <a:off x="2868960" y="5468640"/>
              <a:ext cx="5334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68" name="Rectangle 18"/>
            <p:cNvSpPr>
              <a:spLocks noChangeArrowheads="1"/>
            </p:cNvSpPr>
            <p:nvPr/>
          </p:nvSpPr>
          <p:spPr bwMode="auto">
            <a:xfrm>
              <a:off x="5612160" y="5468640"/>
              <a:ext cx="5334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7669560" y="5468640"/>
              <a:ext cx="5334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70" name="Rectangle 26"/>
            <p:cNvSpPr>
              <a:spLocks noChangeArrowheads="1"/>
            </p:cNvSpPr>
            <p:nvPr/>
          </p:nvSpPr>
          <p:spPr bwMode="auto">
            <a:xfrm>
              <a:off x="3707160" y="6002040"/>
              <a:ext cx="4267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i="1" dirty="0">
                  <a:latin typeface="Times New Roman" charset="0"/>
                </a:rPr>
                <a:t>P</a:t>
              </a:r>
              <a:r>
                <a:rPr lang="en-US" altLang="ja-JP" sz="2000" i="1" baseline="-25000" dirty="0">
                  <a:latin typeface="Times New Roman" charset="0"/>
                </a:rPr>
                <a:t>2</a:t>
              </a:r>
            </a:p>
          </p:txBody>
        </p:sp>
        <p:sp>
          <p:nvSpPr>
            <p:cNvPr id="71" name="Rectangle 27"/>
            <p:cNvSpPr>
              <a:spLocks noChangeArrowheads="1"/>
            </p:cNvSpPr>
            <p:nvPr/>
          </p:nvSpPr>
          <p:spPr bwMode="auto">
            <a:xfrm>
              <a:off x="5612160" y="6002040"/>
              <a:ext cx="3898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i="1" dirty="0">
                  <a:latin typeface="Times New Roman" charset="0"/>
                </a:rPr>
                <a:t>P</a:t>
              </a:r>
              <a:r>
                <a:rPr lang="en-US" altLang="ja-JP" sz="2000" i="1" baseline="-25000" dirty="0">
                  <a:latin typeface="Times New Roman" charset="0"/>
                </a:rPr>
                <a:t>i</a:t>
              </a:r>
            </a:p>
          </p:txBody>
        </p:sp>
        <p:sp>
          <p:nvSpPr>
            <p:cNvPr id="72" name="Rectangle 28"/>
            <p:cNvSpPr>
              <a:spLocks noChangeArrowheads="1"/>
            </p:cNvSpPr>
            <p:nvPr/>
          </p:nvSpPr>
          <p:spPr bwMode="auto">
            <a:xfrm>
              <a:off x="7669560" y="6002040"/>
              <a:ext cx="4555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i="1" dirty="0">
                  <a:latin typeface="Times New Roman" charset="0"/>
                </a:rPr>
                <a:t>P</a:t>
              </a:r>
              <a:r>
                <a:rPr lang="en-US" altLang="ja-JP" sz="2000" i="1" baseline="-25000" dirty="0">
                  <a:latin typeface="Times New Roman" charset="0"/>
                </a:rPr>
                <a:t>N</a:t>
              </a:r>
            </a:p>
          </p:txBody>
        </p:sp>
        <p:graphicFrame>
          <p:nvGraphicFramePr>
            <p:cNvPr id="73" name="Object 32"/>
            <p:cNvGraphicFramePr>
              <a:graphicFrameLocks noChangeAspect="1"/>
            </p:cNvGraphicFramePr>
            <p:nvPr/>
          </p:nvGraphicFramePr>
          <p:xfrm>
            <a:off x="4697760" y="5697240"/>
            <a:ext cx="4826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数式" r:id="rId5" imgW="177415" imgH="76035" progId="Equation.3">
                    <p:embed/>
                  </p:oleObj>
                </mc:Choice>
                <mc:Fallback>
                  <p:oleObj name="数式" r:id="rId5" imgW="177415" imgH="76035" progId="Equation.3">
                    <p:embed/>
                    <p:pic>
                      <p:nvPicPr>
                        <p:cNvPr id="73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7760" y="5697240"/>
                          <a:ext cx="4826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33"/>
            <p:cNvGraphicFramePr>
              <a:graphicFrameLocks noChangeAspect="1"/>
            </p:cNvGraphicFramePr>
            <p:nvPr/>
          </p:nvGraphicFramePr>
          <p:xfrm>
            <a:off x="6678960" y="5697240"/>
            <a:ext cx="4826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数式" r:id="rId6" imgW="177415" imgH="76035" progId="Equation.3">
                    <p:embed/>
                  </p:oleObj>
                </mc:Choice>
                <mc:Fallback>
                  <p:oleObj name="数式" r:id="rId6" imgW="177415" imgH="76035" progId="Equation.3">
                    <p:embed/>
                    <p:pic>
                      <p:nvPicPr>
                        <p:cNvPr id="74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8960" y="5697240"/>
                          <a:ext cx="4826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3318638" y="2764917"/>
            <a:ext cx="5486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77" name="Line 37"/>
          <p:cNvSpPr>
            <a:spLocks noChangeShapeType="1"/>
          </p:cNvSpPr>
          <p:nvPr/>
        </p:nvSpPr>
        <p:spPr bwMode="auto">
          <a:xfrm>
            <a:off x="4080638" y="276491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78" name="Line 38"/>
          <p:cNvSpPr>
            <a:spLocks noChangeShapeType="1"/>
          </p:cNvSpPr>
          <p:nvPr/>
        </p:nvSpPr>
        <p:spPr bwMode="auto">
          <a:xfrm>
            <a:off x="4842638" y="276491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79" name="Line 39"/>
          <p:cNvSpPr>
            <a:spLocks noChangeShapeType="1"/>
          </p:cNvSpPr>
          <p:nvPr/>
        </p:nvSpPr>
        <p:spPr bwMode="auto">
          <a:xfrm>
            <a:off x="5985638" y="276491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80" name="Line 40"/>
          <p:cNvSpPr>
            <a:spLocks noChangeShapeType="1"/>
          </p:cNvSpPr>
          <p:nvPr/>
        </p:nvSpPr>
        <p:spPr bwMode="auto">
          <a:xfrm>
            <a:off x="6747638" y="276491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81" name="Line 41"/>
          <p:cNvSpPr>
            <a:spLocks noChangeShapeType="1"/>
          </p:cNvSpPr>
          <p:nvPr/>
        </p:nvSpPr>
        <p:spPr bwMode="auto">
          <a:xfrm>
            <a:off x="8043038" y="276491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00DB7D4-AA7D-9549-9EC5-06FCA91A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17</a:t>
            </a:fld>
            <a:endParaRPr lang="en-US" altLang="ja-JP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27766BA-DEC0-9EE1-4DC2-33A21C72FB1E}"/>
              </a:ext>
            </a:extLst>
          </p:cNvPr>
          <p:cNvCxnSpPr>
            <a:stCxn id="36887" idx="3"/>
            <a:endCxn id="67" idx="1"/>
          </p:cNvCxnSpPr>
          <p:nvPr/>
        </p:nvCxnSpPr>
        <p:spPr>
          <a:xfrm>
            <a:off x="3088836" y="3898100"/>
            <a:ext cx="298125" cy="5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34">
            <a:extLst>
              <a:ext uri="{FF2B5EF4-FFF2-40B4-BE49-F238E27FC236}">
                <a16:creationId xmlns:a16="http://schemas.microsoft.com/office/drawing/2014/main" id="{4EFC6127-9628-D654-AA41-25DEB1373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808" y="3713750"/>
            <a:ext cx="14116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dirty="0">
                <a:latin typeface="Times New Roman" charset="0"/>
              </a:rPr>
              <a:t>before</a:t>
            </a:r>
            <a:endParaRPr lang="ja-JP" altLang="en-US" sz="2000" dirty="0">
              <a:latin typeface="Times New Roman" charset="0"/>
            </a:endParaRPr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9977E26F-8E98-0843-7206-7D3303DDF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808" y="5518799"/>
            <a:ext cx="14116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>
                <a:latin typeface="Times New Roman" charset="0"/>
              </a:rPr>
              <a:t>after</a:t>
            </a:r>
            <a:endParaRPr lang="ja-JP" altLang="en-US" sz="20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848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例えば、こんな方法でできる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長さ</a:t>
            </a:r>
            <a:r>
              <a:rPr lang="en-US" altLang="ja-JP" dirty="0"/>
              <a:t>N</a:t>
            </a:r>
            <a:r>
              <a:rPr lang="ja-JP" altLang="en-US"/>
              <a:t>の共有メモリ</a:t>
            </a:r>
            <a:r>
              <a:rPr lang="en-US" altLang="ja-JP" dirty="0"/>
              <a:t>A</a:t>
            </a:r>
            <a:r>
              <a:rPr lang="ja-JP" altLang="en-US"/>
              <a:t>を用いて、メモリ位置</a:t>
            </a:r>
            <a:r>
              <a:rPr lang="en-US" altLang="ja-JP" dirty="0"/>
              <a:t>m</a:t>
            </a:r>
            <a:r>
              <a:rPr lang="ja-JP" altLang="en-US"/>
              <a:t>にある</a:t>
            </a:r>
            <a:br>
              <a:rPr lang="en-US" altLang="ja-JP" dirty="0"/>
            </a:br>
            <a:r>
              <a:rPr lang="ja-JP" altLang="en-US"/>
              <a:t>データ</a:t>
            </a:r>
            <a:r>
              <a:rPr lang="en-US" altLang="ja-JP" dirty="0"/>
              <a:t>D</a:t>
            </a:r>
            <a:r>
              <a:rPr lang="ja-JP" altLang="en-US"/>
              <a:t>を、</a:t>
            </a:r>
            <a:r>
              <a:rPr lang="en-US" altLang="ja-JP" dirty="0"/>
              <a:t>N</a:t>
            </a:r>
            <a:r>
              <a:rPr lang="ja-JP" altLang="en-US"/>
              <a:t>個のプロセッサにブロードキャストしたい。</a:t>
            </a:r>
          </a:p>
          <a:p>
            <a:endParaRPr lang="ja-JP" altLang="en-US" dirty="0"/>
          </a:p>
        </p:txBody>
      </p:sp>
      <p:sp>
        <p:nvSpPr>
          <p:cNvPr id="36887" name="Rectangle 34"/>
          <p:cNvSpPr>
            <a:spLocks noChangeArrowheads="1"/>
          </p:cNvSpPr>
          <p:nvPr/>
        </p:nvSpPr>
        <p:spPr bwMode="auto">
          <a:xfrm>
            <a:off x="2403036" y="3631400"/>
            <a:ext cx="685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i="1" dirty="0">
                <a:latin typeface="Times New Roman" charset="0"/>
              </a:rPr>
              <a:t>D</a:t>
            </a:r>
          </a:p>
        </p:txBody>
      </p:sp>
      <p:sp>
        <p:nvSpPr>
          <p:cNvPr id="36889" name="Rectangle 36"/>
          <p:cNvSpPr>
            <a:spLocks noChangeArrowheads="1"/>
          </p:cNvSpPr>
          <p:nvPr/>
        </p:nvSpPr>
        <p:spPr bwMode="auto">
          <a:xfrm>
            <a:off x="2505987" y="3199370"/>
            <a:ext cx="444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800" i="1" dirty="0">
                <a:latin typeface="Times New Roman" charset="0"/>
              </a:rPr>
              <a:t>m</a:t>
            </a:r>
          </a:p>
        </p:txBody>
      </p:sp>
      <p:sp>
        <p:nvSpPr>
          <p:cNvPr id="36890" name="Rectangle 37"/>
          <p:cNvSpPr>
            <a:spLocks noChangeArrowheads="1"/>
          </p:cNvSpPr>
          <p:nvPr/>
        </p:nvSpPr>
        <p:spPr bwMode="auto">
          <a:xfrm>
            <a:off x="9067800" y="2756975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800" i="1">
                <a:latin typeface="Times New Roman" charset="0"/>
              </a:rPr>
              <a:t>A</a:t>
            </a:r>
          </a:p>
        </p:txBody>
      </p:sp>
      <p:grpSp>
        <p:nvGrpSpPr>
          <p:cNvPr id="64" name="図形グループ 63"/>
          <p:cNvGrpSpPr/>
          <p:nvPr/>
        </p:nvGrpSpPr>
        <p:grpSpPr>
          <a:xfrm>
            <a:off x="3386961" y="3631912"/>
            <a:ext cx="5334000" cy="933510"/>
            <a:chOff x="2868960" y="5468640"/>
            <a:chExt cx="5334000" cy="933510"/>
          </a:xfrm>
        </p:grpSpPr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>
              <a:off x="3707160" y="5468640"/>
              <a:ext cx="5334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66" name="Rectangle 14"/>
            <p:cNvSpPr>
              <a:spLocks noChangeArrowheads="1"/>
            </p:cNvSpPr>
            <p:nvPr/>
          </p:nvSpPr>
          <p:spPr bwMode="auto">
            <a:xfrm>
              <a:off x="2868960" y="6002040"/>
              <a:ext cx="6667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i="1" dirty="0">
                  <a:latin typeface="Times New Roman" charset="0"/>
                </a:rPr>
                <a:t>P</a:t>
              </a:r>
              <a:r>
                <a:rPr lang="en-US" altLang="ja-JP" sz="2000" i="1" baseline="-25000" dirty="0">
                  <a:latin typeface="Times New Roman" charset="0"/>
                </a:rPr>
                <a:t>1</a:t>
              </a:r>
            </a:p>
          </p:txBody>
        </p:sp>
        <p:sp>
          <p:nvSpPr>
            <p:cNvPr id="67" name="Rectangle 17"/>
            <p:cNvSpPr>
              <a:spLocks noChangeArrowheads="1"/>
            </p:cNvSpPr>
            <p:nvPr/>
          </p:nvSpPr>
          <p:spPr bwMode="auto">
            <a:xfrm>
              <a:off x="2868960" y="5468640"/>
              <a:ext cx="5334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68" name="Rectangle 18"/>
            <p:cNvSpPr>
              <a:spLocks noChangeArrowheads="1"/>
            </p:cNvSpPr>
            <p:nvPr/>
          </p:nvSpPr>
          <p:spPr bwMode="auto">
            <a:xfrm>
              <a:off x="5612160" y="5468640"/>
              <a:ext cx="5334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7669560" y="5468640"/>
              <a:ext cx="533400" cy="533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70" name="Rectangle 26"/>
            <p:cNvSpPr>
              <a:spLocks noChangeArrowheads="1"/>
            </p:cNvSpPr>
            <p:nvPr/>
          </p:nvSpPr>
          <p:spPr bwMode="auto">
            <a:xfrm>
              <a:off x="3707160" y="6002040"/>
              <a:ext cx="4267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i="1" dirty="0">
                  <a:latin typeface="Times New Roman" charset="0"/>
                </a:rPr>
                <a:t>P</a:t>
              </a:r>
              <a:r>
                <a:rPr lang="en-US" altLang="ja-JP" sz="2000" i="1" baseline="-25000" dirty="0">
                  <a:latin typeface="Times New Roman" charset="0"/>
                </a:rPr>
                <a:t>2</a:t>
              </a:r>
            </a:p>
          </p:txBody>
        </p:sp>
        <p:sp>
          <p:nvSpPr>
            <p:cNvPr id="71" name="Rectangle 27"/>
            <p:cNvSpPr>
              <a:spLocks noChangeArrowheads="1"/>
            </p:cNvSpPr>
            <p:nvPr/>
          </p:nvSpPr>
          <p:spPr bwMode="auto">
            <a:xfrm>
              <a:off x="5612160" y="6002040"/>
              <a:ext cx="3898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i="1" dirty="0">
                  <a:latin typeface="Times New Roman" charset="0"/>
                </a:rPr>
                <a:t>P</a:t>
              </a:r>
              <a:r>
                <a:rPr lang="en-US" altLang="ja-JP" sz="2000" i="1" baseline="-25000" dirty="0">
                  <a:latin typeface="Times New Roman" charset="0"/>
                </a:rPr>
                <a:t>i</a:t>
              </a:r>
            </a:p>
          </p:txBody>
        </p:sp>
        <p:sp>
          <p:nvSpPr>
            <p:cNvPr id="72" name="Rectangle 28"/>
            <p:cNvSpPr>
              <a:spLocks noChangeArrowheads="1"/>
            </p:cNvSpPr>
            <p:nvPr/>
          </p:nvSpPr>
          <p:spPr bwMode="auto">
            <a:xfrm>
              <a:off x="7669560" y="6002040"/>
              <a:ext cx="45557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i="1" dirty="0">
                  <a:latin typeface="Times New Roman" charset="0"/>
                </a:rPr>
                <a:t>P</a:t>
              </a:r>
              <a:r>
                <a:rPr lang="en-US" altLang="ja-JP" sz="2000" i="1" baseline="-25000" dirty="0">
                  <a:latin typeface="Times New Roman" charset="0"/>
                </a:rPr>
                <a:t>N</a:t>
              </a:r>
            </a:p>
          </p:txBody>
        </p:sp>
        <p:graphicFrame>
          <p:nvGraphicFramePr>
            <p:cNvPr id="7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7358292"/>
                </p:ext>
              </p:extLst>
            </p:nvPr>
          </p:nvGraphicFramePr>
          <p:xfrm>
            <a:off x="4697760" y="5697240"/>
            <a:ext cx="4826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数式" r:id="rId2" imgW="177415" imgH="76035" progId="Equation.3">
                    <p:embed/>
                  </p:oleObj>
                </mc:Choice>
                <mc:Fallback>
                  <p:oleObj name="数式" r:id="rId2" imgW="177415" imgH="760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7760" y="5697240"/>
                          <a:ext cx="4826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3116565"/>
                </p:ext>
              </p:extLst>
            </p:nvPr>
          </p:nvGraphicFramePr>
          <p:xfrm>
            <a:off x="6678960" y="5697240"/>
            <a:ext cx="4826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数式" r:id="rId4" imgW="177415" imgH="76035" progId="Equation.3">
                    <p:embed/>
                  </p:oleObj>
                </mc:Choice>
                <mc:Fallback>
                  <p:oleObj name="数式" r:id="rId4" imgW="177415" imgH="760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8960" y="5697240"/>
                          <a:ext cx="4826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" name="Rectangle 36"/>
          <p:cNvSpPr>
            <a:spLocks noChangeArrowheads="1"/>
          </p:cNvSpPr>
          <p:nvPr/>
        </p:nvSpPr>
        <p:spPr bwMode="auto">
          <a:xfrm>
            <a:off x="3318638" y="2764917"/>
            <a:ext cx="54864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endParaRPr lang="en-US" altLang="ja-JP" i="1" dirty="0">
              <a:latin typeface="Times New Roman" charset="0"/>
            </a:endParaRPr>
          </a:p>
        </p:txBody>
      </p:sp>
      <p:sp>
        <p:nvSpPr>
          <p:cNvPr id="77" name="Line 37"/>
          <p:cNvSpPr>
            <a:spLocks noChangeShapeType="1"/>
          </p:cNvSpPr>
          <p:nvPr/>
        </p:nvSpPr>
        <p:spPr bwMode="auto">
          <a:xfrm>
            <a:off x="4080638" y="276491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78" name="Line 38"/>
          <p:cNvSpPr>
            <a:spLocks noChangeShapeType="1"/>
          </p:cNvSpPr>
          <p:nvPr/>
        </p:nvSpPr>
        <p:spPr bwMode="auto">
          <a:xfrm>
            <a:off x="4842638" y="276491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79" name="Line 39"/>
          <p:cNvSpPr>
            <a:spLocks noChangeShapeType="1"/>
          </p:cNvSpPr>
          <p:nvPr/>
        </p:nvSpPr>
        <p:spPr bwMode="auto">
          <a:xfrm>
            <a:off x="5985638" y="276491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80" name="Line 40"/>
          <p:cNvSpPr>
            <a:spLocks noChangeShapeType="1"/>
          </p:cNvSpPr>
          <p:nvPr/>
        </p:nvSpPr>
        <p:spPr bwMode="auto">
          <a:xfrm>
            <a:off x="6747638" y="276491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81" name="Line 41"/>
          <p:cNvSpPr>
            <a:spLocks noChangeShapeType="1"/>
          </p:cNvSpPr>
          <p:nvPr/>
        </p:nvSpPr>
        <p:spPr bwMode="auto">
          <a:xfrm>
            <a:off x="8043038" y="2764917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00DB7D4-AA7D-9549-9EC5-06FCA91A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18</a:t>
            </a:fld>
            <a:endParaRPr lang="en-US" altLang="ja-JP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27766BA-DEC0-9EE1-4DC2-33A21C72FB1E}"/>
              </a:ext>
            </a:extLst>
          </p:cNvPr>
          <p:cNvCxnSpPr>
            <a:stCxn id="36887" idx="3"/>
            <a:endCxn id="67" idx="1"/>
          </p:cNvCxnSpPr>
          <p:nvPr/>
        </p:nvCxnSpPr>
        <p:spPr>
          <a:xfrm>
            <a:off x="3088836" y="3898100"/>
            <a:ext cx="298125" cy="51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DE32647-A1F6-7D15-D6F0-25DCEBABAA0A}"/>
              </a:ext>
            </a:extLst>
          </p:cNvPr>
          <p:cNvSpPr txBox="1"/>
          <p:nvPr/>
        </p:nvSpPr>
        <p:spPr>
          <a:xfrm>
            <a:off x="3478475" y="2857726"/>
            <a:ext cx="6642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ja-JP" i="1" dirty="0">
                <a:latin typeface="Times New Roman" charset="0"/>
              </a:rPr>
              <a:t>D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0D2D507-F96A-C3E8-DBA7-44CC88B46C4C}"/>
              </a:ext>
            </a:extLst>
          </p:cNvPr>
          <p:cNvCxnSpPr>
            <a:cxnSpLocks/>
          </p:cNvCxnSpPr>
          <p:nvPr/>
        </p:nvCxnSpPr>
        <p:spPr>
          <a:xfrm flipV="1">
            <a:off x="3686145" y="3196284"/>
            <a:ext cx="0" cy="572075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7F8CD08-F62C-0AB2-E8F2-51029BD23E2E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3810612" y="3257836"/>
            <a:ext cx="684426" cy="510523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DCF5C58F-11A1-CCF0-B937-C7AE123AE4F6}"/>
              </a:ext>
            </a:extLst>
          </p:cNvPr>
          <p:cNvCxnSpPr>
            <a:cxnSpLocks/>
          </p:cNvCxnSpPr>
          <p:nvPr/>
        </p:nvCxnSpPr>
        <p:spPr>
          <a:xfrm flipH="1" flipV="1">
            <a:off x="3880950" y="3234390"/>
            <a:ext cx="2515911" cy="556846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D64F4A30-04E4-FFA8-057E-797C0F9B3656}"/>
              </a:ext>
            </a:extLst>
          </p:cNvPr>
          <p:cNvCxnSpPr>
            <a:cxnSpLocks/>
          </p:cNvCxnSpPr>
          <p:nvPr/>
        </p:nvCxnSpPr>
        <p:spPr>
          <a:xfrm flipH="1" flipV="1">
            <a:off x="3998181" y="3175775"/>
            <a:ext cx="4456080" cy="655942"/>
          </a:xfrm>
          <a:prstGeom prst="line">
            <a:avLst/>
          </a:prstGeom>
          <a:ln w="38100"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6552145-5449-41C5-BEDF-1D3978DC8E1D}"/>
              </a:ext>
            </a:extLst>
          </p:cNvPr>
          <p:cNvSpPr txBox="1"/>
          <p:nvPr/>
        </p:nvSpPr>
        <p:spPr>
          <a:xfrm>
            <a:off x="425847" y="4713478"/>
            <a:ext cx="7579393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Step 1. P</a:t>
            </a:r>
            <a:r>
              <a:rPr lang="en-US" altLang="ja-JP" baseline="-25000" dirty="0"/>
              <a:t>1</a:t>
            </a:r>
            <a:r>
              <a:rPr lang="ja-JP" altLang="en-US" dirty="0"/>
              <a:t>が</a:t>
            </a:r>
            <a:r>
              <a:rPr lang="en-US" altLang="ja-JP" dirty="0"/>
              <a:t>m</a:t>
            </a:r>
            <a:r>
              <a:rPr lang="ja-JP" altLang="en-US" dirty="0"/>
              <a:t>からデータ</a:t>
            </a:r>
            <a:r>
              <a:rPr lang="en-US" altLang="ja-JP" dirty="0"/>
              <a:t>D</a:t>
            </a:r>
            <a:r>
              <a:rPr lang="ja-JP" altLang="en-US"/>
              <a:t>を読み出し</a:t>
            </a:r>
            <a:r>
              <a:rPr lang="ja-JP" altLang="en-US" dirty="0"/>
              <a:t>、</a:t>
            </a:r>
            <a:r>
              <a:rPr lang="ja-JP" altLang="en-US"/>
              <a:t>それを共有</a:t>
            </a:r>
            <a:r>
              <a:rPr lang="ja-JP" altLang="en-US" dirty="0"/>
              <a:t>メモリに書き込む。</a:t>
            </a:r>
            <a:endParaRPr lang="en-US" altLang="ja-JP" dirty="0"/>
          </a:p>
          <a:p>
            <a:r>
              <a:rPr lang="en-US" altLang="ja-JP" dirty="0"/>
              <a:t>Step 2. P</a:t>
            </a:r>
            <a:r>
              <a:rPr lang="en-US" altLang="ja-JP" baseline="-25000" dirty="0"/>
              <a:t>2</a:t>
            </a:r>
            <a:r>
              <a:rPr lang="en-US" altLang="ja-JP" dirty="0"/>
              <a:t> </a:t>
            </a:r>
            <a:r>
              <a:rPr lang="ja-JP" altLang="en-US"/>
              <a:t>が共有メモリからデータ</a:t>
            </a:r>
            <a:r>
              <a:rPr lang="en-US" altLang="ja-JP" dirty="0"/>
              <a:t>D</a:t>
            </a:r>
            <a:r>
              <a:rPr lang="ja-JP" altLang="en-US"/>
              <a:t>を読み出す。</a:t>
            </a:r>
            <a:endParaRPr lang="en-US" altLang="ja-JP" dirty="0"/>
          </a:p>
          <a:p>
            <a:r>
              <a:rPr lang="en-US" altLang="ja-JP" dirty="0"/>
              <a:t>Step 3. P</a:t>
            </a:r>
            <a:r>
              <a:rPr lang="en-US" altLang="ja-JP" baseline="-25000" dirty="0"/>
              <a:t>3</a:t>
            </a:r>
            <a:r>
              <a:rPr lang="en-US" altLang="ja-JP" dirty="0"/>
              <a:t> </a:t>
            </a:r>
            <a:r>
              <a:rPr lang="ja-JP" altLang="en-US"/>
              <a:t>が共有メモリからデータ</a:t>
            </a:r>
            <a:r>
              <a:rPr lang="en-US" altLang="ja-JP" dirty="0"/>
              <a:t>D</a:t>
            </a:r>
            <a:r>
              <a:rPr lang="ja-JP" altLang="en-US"/>
              <a:t>を読み出す。</a:t>
            </a:r>
            <a:endParaRPr lang="en-US" altLang="ja-JP" dirty="0"/>
          </a:p>
          <a:p>
            <a:r>
              <a:rPr lang="en-US" altLang="ja-JP" dirty="0"/>
              <a:t> ...</a:t>
            </a:r>
          </a:p>
          <a:p>
            <a:r>
              <a:rPr lang="en-US" altLang="ja-JP" dirty="0"/>
              <a:t>Step N. P</a:t>
            </a:r>
            <a:r>
              <a:rPr lang="en-US" altLang="ja-JP" baseline="-25000" dirty="0"/>
              <a:t>N</a:t>
            </a:r>
            <a:r>
              <a:rPr lang="en-US" altLang="ja-JP" dirty="0"/>
              <a:t> </a:t>
            </a:r>
            <a:r>
              <a:rPr lang="ja-JP" altLang="en-US"/>
              <a:t>が共有メモリからデータ</a:t>
            </a:r>
            <a:r>
              <a:rPr lang="en-US" altLang="ja-JP" dirty="0"/>
              <a:t>D</a:t>
            </a:r>
            <a:r>
              <a:rPr lang="ja-JP" altLang="en-US"/>
              <a:t>を読み出す。完了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97B8CB-B69B-694C-C718-574789998879}"/>
              </a:ext>
            </a:extLst>
          </p:cNvPr>
          <p:cNvSpPr txBox="1"/>
          <p:nvPr/>
        </p:nvSpPr>
        <p:spPr>
          <a:xfrm>
            <a:off x="6770548" y="5617133"/>
            <a:ext cx="18725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。</a:t>
            </a:r>
            <a:endParaRPr lang="en-US" altLang="ja-JP" dirty="0"/>
          </a:p>
          <a:p>
            <a:r>
              <a:rPr lang="ja-JP" altLang="en-US">
                <a:solidFill>
                  <a:srgbClr val="FF0000"/>
                </a:solidFill>
              </a:rPr>
              <a:t>→ステップ数</a:t>
            </a:r>
            <a:r>
              <a:rPr lang="en-US" altLang="ja-JP" dirty="0">
                <a:solidFill>
                  <a:srgbClr val="FF0000"/>
                </a:solidFill>
              </a:rPr>
              <a:t>N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4804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ブロードキャスト：方針</a:t>
            </a:r>
            <a:r>
              <a:rPr lang="ja-JP" altLang="en-US" dirty="0"/>
              <a:t>と手順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681037" y="1529867"/>
            <a:ext cx="8543925" cy="2467365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方針：データ</a:t>
            </a:r>
            <a:r>
              <a:rPr lang="en-US" altLang="ja-JP" sz="2000" dirty="0"/>
              <a:t>D</a:t>
            </a:r>
            <a:r>
              <a:rPr lang="ja-JP" altLang="en-US" sz="2000" dirty="0"/>
              <a:t>をもつプロセッサの</a:t>
            </a:r>
            <a:r>
              <a:rPr lang="ja-JP" altLang="en-US" sz="2000"/>
              <a:t>数を、ステップ</a:t>
            </a:r>
            <a:r>
              <a:rPr lang="ja-JP" altLang="en-US" sz="2000" dirty="0"/>
              <a:t>ごとに倍にする。</a:t>
            </a:r>
            <a:endParaRPr lang="en-US" altLang="ja-JP" sz="2000" dirty="0"/>
          </a:p>
          <a:p>
            <a:r>
              <a:rPr lang="ja-JP" altLang="en-US" sz="2000" dirty="0"/>
              <a:t>手順</a:t>
            </a:r>
          </a:p>
          <a:p>
            <a:pPr marL="971550" lvl="1" indent="-514350">
              <a:buSzPct val="100000"/>
              <a:buFont typeface="+mj-lt"/>
              <a:buAutoNum type="romanLcPeriod"/>
            </a:pPr>
            <a:r>
              <a:rPr lang="ja-JP" altLang="en-US" sz="1800" dirty="0"/>
              <a:t>プロセッサ</a:t>
            </a:r>
            <a:r>
              <a:rPr lang="en-US" altLang="ja-JP" sz="1800" dirty="0"/>
              <a:t> </a:t>
            </a:r>
            <a:r>
              <a:rPr lang="en-US" altLang="ja-JP" sz="1800" i="1" dirty="0"/>
              <a:t>P</a:t>
            </a:r>
            <a:r>
              <a:rPr lang="en-US" altLang="ja-JP" sz="1800" i="1" baseline="-25000" dirty="0"/>
              <a:t>1</a:t>
            </a:r>
            <a:r>
              <a:rPr lang="en-US" altLang="ja-JP" sz="1800" dirty="0"/>
              <a:t> </a:t>
            </a:r>
            <a:r>
              <a:rPr lang="ja-JP" altLang="en-US" sz="1800" dirty="0"/>
              <a:t>がメモリ位置</a:t>
            </a:r>
            <a:r>
              <a:rPr lang="en-US" altLang="ja-JP" sz="1800" i="1" dirty="0"/>
              <a:t>m </a:t>
            </a:r>
            <a:r>
              <a:rPr lang="ja-JP" altLang="en-US" sz="1800" dirty="0"/>
              <a:t>からデータ</a:t>
            </a:r>
            <a:r>
              <a:rPr lang="en-US" altLang="ja-JP" sz="1800" i="1" dirty="0"/>
              <a:t>D </a:t>
            </a:r>
            <a:r>
              <a:rPr lang="ja-JP" altLang="en-US" sz="1800" dirty="0"/>
              <a:t>を読み込み、</a:t>
            </a:r>
            <a:br>
              <a:rPr lang="en-US" altLang="ja-JP" sz="1800" dirty="0"/>
            </a:br>
            <a:r>
              <a:rPr lang="ja-JP" altLang="en-US" sz="1800" dirty="0"/>
              <a:t>共有メモリ位置</a:t>
            </a:r>
            <a:r>
              <a:rPr lang="en-US" altLang="ja-JP" sz="1800" dirty="0"/>
              <a:t> </a:t>
            </a:r>
            <a:r>
              <a:rPr lang="en-US" altLang="ja-JP" sz="1800" i="1" dirty="0"/>
              <a:t>A(1) </a:t>
            </a:r>
            <a:r>
              <a:rPr lang="ja-JP" altLang="en-US" sz="1800" dirty="0"/>
              <a:t>に書き込む。</a:t>
            </a:r>
            <a:endParaRPr lang="en-US" altLang="ja-JP" sz="1800" dirty="0"/>
          </a:p>
          <a:p>
            <a:pPr marL="971550" lvl="1" indent="-514350">
              <a:buSzPct val="100000"/>
              <a:buFont typeface="+mj-lt"/>
              <a:buAutoNum type="romanLcPeriod"/>
            </a:pPr>
            <a:r>
              <a:rPr lang="ja-JP" altLang="en-US" sz="1800" u="sng" dirty="0"/>
              <a:t>各プロセッサ</a:t>
            </a:r>
            <a:r>
              <a:rPr lang="ja-JP" altLang="en-US" sz="1800" dirty="0"/>
              <a:t>が共有メモリ</a:t>
            </a:r>
            <a:r>
              <a:rPr lang="en-US" altLang="ja-JP" sz="1800" dirty="0"/>
              <a:t>A</a:t>
            </a:r>
            <a:r>
              <a:rPr lang="ja-JP" altLang="en-US" sz="1800"/>
              <a:t>からデータ</a:t>
            </a:r>
            <a:r>
              <a:rPr lang="en-US" altLang="ja-JP" sz="1800" dirty="0"/>
              <a:t>D</a:t>
            </a:r>
            <a:r>
              <a:rPr lang="ja-JP" altLang="en-US" sz="1800"/>
              <a:t>を</a:t>
            </a:r>
            <a:r>
              <a:rPr lang="ja-JP" altLang="en-US" sz="1800">
                <a:solidFill>
                  <a:srgbClr val="FF0000"/>
                </a:solidFill>
              </a:rPr>
              <a:t>排他的に読み込み</a:t>
            </a:r>
            <a:r>
              <a:rPr lang="ja-JP" altLang="en-US" sz="1800" dirty="0"/>
              <a:t>、</a:t>
            </a:r>
            <a:br>
              <a:rPr lang="en-US" altLang="ja-JP" sz="1800" dirty="0"/>
            </a:br>
            <a:r>
              <a:rPr lang="ja-JP" altLang="en-US" sz="1800" dirty="0"/>
              <a:t>対応する共有メモリに</a:t>
            </a:r>
            <a:r>
              <a:rPr lang="ja-JP" altLang="en-US" sz="1800" dirty="0">
                <a:solidFill>
                  <a:srgbClr val="FF0000"/>
                </a:solidFill>
              </a:rPr>
              <a:t>排他的に書き込む</a:t>
            </a:r>
            <a:r>
              <a:rPr lang="ja-JP" altLang="en-US" sz="1800" dirty="0"/>
              <a:t>。</a:t>
            </a:r>
          </a:p>
          <a:p>
            <a:pPr marL="971550" lvl="1" indent="-514350">
              <a:buSzPct val="100000"/>
              <a:buFont typeface="+mj-lt"/>
              <a:buAutoNum type="romanLcPeriod"/>
            </a:pPr>
            <a:r>
              <a:rPr lang="ja-JP" altLang="en-US" sz="1800" dirty="0"/>
              <a:t>ステップ </a:t>
            </a:r>
            <a:r>
              <a:rPr lang="en-US" altLang="ja-JP" sz="1800" dirty="0"/>
              <a:t>ii. </a:t>
            </a:r>
            <a:r>
              <a:rPr lang="ja-JP" altLang="en-US" sz="1800"/>
              <a:t>を必要なだけ繰り返す。</a:t>
            </a:r>
            <a:endParaRPr lang="ja-JP" altLang="en-US" sz="1800" dirty="0"/>
          </a:p>
          <a:p>
            <a:pPr marL="914400" lvl="1" indent="-457200">
              <a:buFont typeface="+mj-lt"/>
              <a:buAutoNum type="romanLcPeriod"/>
            </a:pPr>
            <a:endParaRPr lang="ja-JP" altLang="en-US" sz="1800" dirty="0"/>
          </a:p>
          <a:p>
            <a:endParaRPr lang="ja-JP" altLang="en-US" sz="2000" dirty="0"/>
          </a:p>
          <a:p>
            <a:endParaRPr lang="ja-JP" altLang="en-US" sz="2000" dirty="0"/>
          </a:p>
        </p:txBody>
      </p:sp>
      <p:sp>
        <p:nvSpPr>
          <p:cNvPr id="37906" name="Rectangle 74"/>
          <p:cNvSpPr>
            <a:spLocks noChangeArrowheads="1"/>
          </p:cNvSpPr>
          <p:nvPr/>
        </p:nvSpPr>
        <p:spPr bwMode="auto">
          <a:xfrm>
            <a:off x="1131167" y="5805264"/>
            <a:ext cx="685800" cy="471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i="1" dirty="0">
                <a:latin typeface="Times New Roman" charset="0"/>
              </a:rPr>
              <a:t>D</a:t>
            </a:r>
          </a:p>
        </p:txBody>
      </p:sp>
      <p:sp>
        <p:nvSpPr>
          <p:cNvPr id="37907" name="Rectangle 75"/>
          <p:cNvSpPr>
            <a:spLocks noChangeArrowheads="1"/>
          </p:cNvSpPr>
          <p:nvPr/>
        </p:nvSpPr>
        <p:spPr bwMode="auto">
          <a:xfrm>
            <a:off x="708222" y="5750266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800" i="1" dirty="0">
                <a:latin typeface="Times New Roman" charset="0"/>
              </a:rPr>
              <a:t>m</a:t>
            </a:r>
          </a:p>
        </p:txBody>
      </p:sp>
      <p:sp>
        <p:nvSpPr>
          <p:cNvPr id="37908" name="Rectangle 76"/>
          <p:cNvSpPr>
            <a:spLocks noChangeArrowheads="1"/>
          </p:cNvSpPr>
          <p:nvPr/>
        </p:nvSpPr>
        <p:spPr bwMode="auto">
          <a:xfrm>
            <a:off x="9220200" y="45720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800" i="1">
                <a:latin typeface="Times New Roman" charset="0"/>
              </a:rPr>
              <a:t>A</a:t>
            </a:r>
          </a:p>
        </p:txBody>
      </p:sp>
      <p:sp>
        <p:nvSpPr>
          <p:cNvPr id="37940" name="Rectangle 111"/>
          <p:cNvSpPr>
            <a:spLocks noChangeArrowheads="1"/>
          </p:cNvSpPr>
          <p:nvPr/>
        </p:nvSpPr>
        <p:spPr bwMode="auto">
          <a:xfrm>
            <a:off x="2505075" y="4149725"/>
            <a:ext cx="157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>
                <a:latin typeface="Times New Roman" charset="0"/>
              </a:rPr>
              <a:t>A</a:t>
            </a:r>
            <a:r>
              <a:rPr lang="en-US" altLang="ja-JP" sz="2400">
                <a:latin typeface="Times New Roman" charset="0"/>
              </a:rPr>
              <a:t>(1)   </a:t>
            </a:r>
            <a:r>
              <a:rPr lang="en-US" altLang="ja-JP" sz="2400" i="1">
                <a:latin typeface="Times New Roman" charset="0"/>
              </a:rPr>
              <a:t>A</a:t>
            </a:r>
            <a:r>
              <a:rPr lang="en-US" altLang="ja-JP" sz="2400">
                <a:latin typeface="Times New Roman" charset="0"/>
              </a:rPr>
              <a:t>(2) </a:t>
            </a:r>
          </a:p>
        </p:txBody>
      </p:sp>
      <p:sp>
        <p:nvSpPr>
          <p:cNvPr id="37941" name="Rectangle 112"/>
          <p:cNvSpPr>
            <a:spLocks noChangeArrowheads="1"/>
          </p:cNvSpPr>
          <p:nvPr/>
        </p:nvSpPr>
        <p:spPr bwMode="auto">
          <a:xfrm>
            <a:off x="8266113" y="4149725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dirty="0">
                <a:latin typeface="Times New Roman" charset="0"/>
              </a:rPr>
              <a:t>(N)</a:t>
            </a:r>
          </a:p>
        </p:txBody>
      </p:sp>
      <p:graphicFrame>
        <p:nvGraphicFramePr>
          <p:cNvPr id="52277" name="Object 113"/>
          <p:cNvGraphicFramePr>
            <a:graphicFrameLocks noChangeAspect="1"/>
          </p:cNvGraphicFramePr>
          <p:nvPr/>
        </p:nvGraphicFramePr>
        <p:xfrm>
          <a:off x="5889625" y="4292600"/>
          <a:ext cx="482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数式" r:id="rId3" imgW="177415" imgH="76035" progId="Equation.3">
                  <p:embed/>
                </p:oleObj>
              </mc:Choice>
              <mc:Fallback>
                <p:oleObj name="数式" r:id="rId3" imgW="177415" imgH="760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25" y="4292600"/>
                        <a:ext cx="482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12"/>
          <p:cNvSpPr>
            <a:spLocks noChangeArrowheads="1"/>
          </p:cNvSpPr>
          <p:nvPr/>
        </p:nvSpPr>
        <p:spPr bwMode="auto">
          <a:xfrm>
            <a:off x="3343275" y="5821860"/>
            <a:ext cx="450850" cy="446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2434182" y="6261133"/>
            <a:ext cx="666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1</a:t>
            </a:r>
          </a:p>
        </p:txBody>
      </p:sp>
      <p:sp>
        <p:nvSpPr>
          <p:cNvPr id="64" name="Rectangle 17"/>
          <p:cNvSpPr>
            <a:spLocks noChangeArrowheads="1"/>
          </p:cNvSpPr>
          <p:nvPr/>
        </p:nvSpPr>
        <p:spPr bwMode="auto">
          <a:xfrm>
            <a:off x="2505075" y="5821860"/>
            <a:ext cx="450850" cy="446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7" name="Rectangle 26"/>
          <p:cNvSpPr>
            <a:spLocks noChangeArrowheads="1"/>
          </p:cNvSpPr>
          <p:nvPr/>
        </p:nvSpPr>
        <p:spPr bwMode="auto">
          <a:xfrm>
            <a:off x="3344516" y="6261133"/>
            <a:ext cx="4267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2</a:t>
            </a:r>
          </a:p>
        </p:txBody>
      </p:sp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5024662" y="5805264"/>
            <a:ext cx="450850" cy="446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4115569" y="6244537"/>
            <a:ext cx="666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3</a:t>
            </a:r>
          </a:p>
        </p:txBody>
      </p:sp>
      <p:sp>
        <p:nvSpPr>
          <p:cNvPr id="74" name="Rectangle 17"/>
          <p:cNvSpPr>
            <a:spLocks noChangeArrowheads="1"/>
          </p:cNvSpPr>
          <p:nvPr/>
        </p:nvSpPr>
        <p:spPr bwMode="auto">
          <a:xfrm>
            <a:off x="4186462" y="5805264"/>
            <a:ext cx="450850" cy="446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5" name="Rectangle 26"/>
          <p:cNvSpPr>
            <a:spLocks noChangeArrowheads="1"/>
          </p:cNvSpPr>
          <p:nvPr/>
        </p:nvSpPr>
        <p:spPr bwMode="auto">
          <a:xfrm>
            <a:off x="5025903" y="6244537"/>
            <a:ext cx="4267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4</a:t>
            </a:r>
          </a:p>
        </p:txBody>
      </p:sp>
      <p:sp>
        <p:nvSpPr>
          <p:cNvPr id="77" name="Rectangle 14"/>
          <p:cNvSpPr>
            <a:spLocks noChangeArrowheads="1"/>
          </p:cNvSpPr>
          <p:nvPr/>
        </p:nvSpPr>
        <p:spPr bwMode="auto">
          <a:xfrm>
            <a:off x="5796956" y="6244537"/>
            <a:ext cx="666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5</a:t>
            </a:r>
          </a:p>
        </p:txBody>
      </p:sp>
      <p:sp>
        <p:nvSpPr>
          <p:cNvPr id="78" name="Rectangle 17"/>
          <p:cNvSpPr>
            <a:spLocks noChangeArrowheads="1"/>
          </p:cNvSpPr>
          <p:nvPr/>
        </p:nvSpPr>
        <p:spPr bwMode="auto">
          <a:xfrm>
            <a:off x="5867849" y="5805264"/>
            <a:ext cx="450850" cy="446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0" name="Rectangle 12"/>
          <p:cNvSpPr>
            <a:spLocks noChangeArrowheads="1"/>
          </p:cNvSpPr>
          <p:nvPr/>
        </p:nvSpPr>
        <p:spPr bwMode="auto">
          <a:xfrm>
            <a:off x="8387436" y="5805264"/>
            <a:ext cx="450850" cy="446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3" name="Rectangle 26"/>
          <p:cNvSpPr>
            <a:spLocks noChangeArrowheads="1"/>
          </p:cNvSpPr>
          <p:nvPr/>
        </p:nvSpPr>
        <p:spPr bwMode="auto">
          <a:xfrm>
            <a:off x="8374249" y="6244537"/>
            <a:ext cx="4555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N</a:t>
            </a:r>
          </a:p>
        </p:txBody>
      </p:sp>
      <p:grpSp>
        <p:nvGrpSpPr>
          <p:cNvPr id="7" name="図形グループ 6"/>
          <p:cNvGrpSpPr/>
          <p:nvPr/>
        </p:nvGrpSpPr>
        <p:grpSpPr>
          <a:xfrm>
            <a:off x="2399927" y="4600126"/>
            <a:ext cx="6632656" cy="470814"/>
            <a:chOff x="2399925" y="4648875"/>
            <a:chExt cx="6632656" cy="47081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4" name="Rectangle 17"/>
            <p:cNvSpPr>
              <a:spLocks noChangeArrowheads="1"/>
            </p:cNvSpPr>
            <p:nvPr/>
          </p:nvSpPr>
          <p:spPr bwMode="auto">
            <a:xfrm>
              <a:off x="2399925" y="4648881"/>
              <a:ext cx="824881" cy="47080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6" name="Rectangle 17"/>
            <p:cNvSpPr>
              <a:spLocks noChangeArrowheads="1"/>
            </p:cNvSpPr>
            <p:nvPr/>
          </p:nvSpPr>
          <p:spPr bwMode="auto">
            <a:xfrm>
              <a:off x="3200400" y="4648881"/>
              <a:ext cx="824881" cy="47080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7" name="Rectangle 17"/>
            <p:cNvSpPr>
              <a:spLocks noChangeArrowheads="1"/>
            </p:cNvSpPr>
            <p:nvPr/>
          </p:nvSpPr>
          <p:spPr bwMode="auto">
            <a:xfrm>
              <a:off x="4034950" y="4648880"/>
              <a:ext cx="824881" cy="47080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4869500" y="4648879"/>
              <a:ext cx="824881" cy="47080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9" name="Rectangle 17"/>
            <p:cNvSpPr>
              <a:spLocks noChangeArrowheads="1"/>
            </p:cNvSpPr>
            <p:nvPr/>
          </p:nvSpPr>
          <p:spPr bwMode="auto">
            <a:xfrm>
              <a:off x="5704050" y="4648878"/>
              <a:ext cx="824881" cy="47080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90" name="Rectangle 17"/>
            <p:cNvSpPr>
              <a:spLocks noChangeArrowheads="1"/>
            </p:cNvSpPr>
            <p:nvPr/>
          </p:nvSpPr>
          <p:spPr bwMode="auto">
            <a:xfrm>
              <a:off x="6538600" y="4648877"/>
              <a:ext cx="824881" cy="47080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91" name="Rectangle 17"/>
            <p:cNvSpPr>
              <a:spLocks noChangeArrowheads="1"/>
            </p:cNvSpPr>
            <p:nvPr/>
          </p:nvSpPr>
          <p:spPr bwMode="auto">
            <a:xfrm>
              <a:off x="7373150" y="4648876"/>
              <a:ext cx="824881" cy="47080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92" name="Rectangle 17"/>
            <p:cNvSpPr>
              <a:spLocks noChangeArrowheads="1"/>
            </p:cNvSpPr>
            <p:nvPr/>
          </p:nvSpPr>
          <p:spPr bwMode="auto">
            <a:xfrm>
              <a:off x="8207700" y="4648875"/>
              <a:ext cx="824881" cy="47080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9" name="図形グループ 8"/>
          <p:cNvGrpSpPr/>
          <p:nvPr/>
        </p:nvGrpSpPr>
        <p:grpSpPr>
          <a:xfrm>
            <a:off x="1816967" y="4560006"/>
            <a:ext cx="1192995" cy="1751156"/>
            <a:chOff x="1816967" y="4560006"/>
            <a:chExt cx="1192995" cy="1751156"/>
          </a:xfrm>
        </p:grpSpPr>
        <p:sp>
          <p:nvSpPr>
            <p:cNvPr id="37910" name="Line 78"/>
            <p:cNvSpPr>
              <a:spLocks noChangeShapeType="1"/>
            </p:cNvSpPr>
            <p:nvPr/>
          </p:nvSpPr>
          <p:spPr bwMode="auto">
            <a:xfrm>
              <a:off x="1816967" y="6021289"/>
              <a:ext cx="674667" cy="0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37911" name="Line 79"/>
            <p:cNvSpPr>
              <a:spLocks noChangeShapeType="1"/>
            </p:cNvSpPr>
            <p:nvPr/>
          </p:nvSpPr>
          <p:spPr bwMode="auto">
            <a:xfrm flipV="1">
              <a:off x="2743200" y="5105400"/>
              <a:ext cx="0" cy="685800"/>
            </a:xfrm>
            <a:prstGeom prst="line">
              <a:avLst/>
            </a:prstGeom>
            <a:ln w="38100"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37937" name="Rectangle 106"/>
            <p:cNvSpPr>
              <a:spLocks noChangeArrowheads="1"/>
            </p:cNvSpPr>
            <p:nvPr/>
          </p:nvSpPr>
          <p:spPr bwMode="auto">
            <a:xfrm>
              <a:off x="1980852" y="5263787"/>
              <a:ext cx="52387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800" dirty="0">
                  <a:latin typeface="Times New Roman" charset="0"/>
                </a:rPr>
                <a:t>(</a:t>
              </a:r>
              <a:r>
                <a:rPr lang="en-US" altLang="ja-JP" sz="2800" dirty="0" err="1">
                  <a:latin typeface="Times New Roman" charset="0"/>
                </a:rPr>
                <a:t>i</a:t>
              </a:r>
              <a:r>
                <a:rPr lang="en-US" altLang="ja-JP" sz="2800" dirty="0">
                  <a:latin typeface="Times New Roman" charset="0"/>
                </a:rPr>
                <a:t>)</a:t>
              </a: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565610" y="4560006"/>
              <a:ext cx="4443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800" i="1" dirty="0">
                  <a:latin typeface="Times New Roman" charset="0"/>
                </a:rPr>
                <a:t>D</a:t>
              </a: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504728" y="5787942"/>
              <a:ext cx="4443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800" i="1" dirty="0">
                  <a:latin typeface="Times New Roman" charset="0"/>
                </a:rPr>
                <a:t>D</a:t>
              </a:r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2743200" y="4571040"/>
            <a:ext cx="1096496" cy="1718878"/>
            <a:chOff x="2743200" y="4571040"/>
            <a:chExt cx="1096496" cy="1718878"/>
          </a:xfrm>
        </p:grpSpPr>
        <p:sp>
          <p:nvSpPr>
            <p:cNvPr id="37912" name="Line 80"/>
            <p:cNvSpPr>
              <a:spLocks noChangeShapeType="1"/>
            </p:cNvSpPr>
            <p:nvPr/>
          </p:nvSpPr>
          <p:spPr bwMode="auto">
            <a:xfrm>
              <a:off x="2743200" y="5105400"/>
              <a:ext cx="685800" cy="685800"/>
            </a:xfrm>
            <a:prstGeom prst="line">
              <a:avLst/>
            </a:prstGeom>
            <a:ln w="28575">
              <a:solidFill>
                <a:srgbClr val="0000FF"/>
              </a:solidFill>
              <a:headEnd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37913" name="Line 81"/>
            <p:cNvSpPr>
              <a:spLocks noChangeShapeType="1"/>
            </p:cNvSpPr>
            <p:nvPr/>
          </p:nvSpPr>
          <p:spPr bwMode="auto">
            <a:xfrm flipV="1">
              <a:off x="3581400" y="5105400"/>
              <a:ext cx="0" cy="685800"/>
            </a:xfrm>
            <a:prstGeom prst="line">
              <a:avLst/>
            </a:prstGeom>
            <a:ln w="28575">
              <a:solidFill>
                <a:srgbClr val="0000FF"/>
              </a:solidFill>
              <a:headEnd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3353682" y="5766698"/>
              <a:ext cx="4443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800" i="1" dirty="0">
                  <a:latin typeface="Times New Roman" charset="0"/>
                </a:rPr>
                <a:t>D</a:t>
              </a:r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3395344" y="4571040"/>
              <a:ext cx="4443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800" i="1" dirty="0">
                  <a:latin typeface="Times New Roman" charset="0"/>
                </a:rPr>
                <a:t>D</a:t>
              </a:r>
            </a:p>
          </p:txBody>
        </p:sp>
      </p:grpSp>
      <p:grpSp>
        <p:nvGrpSpPr>
          <p:cNvPr id="11" name="図形グループ 10"/>
          <p:cNvGrpSpPr/>
          <p:nvPr/>
        </p:nvGrpSpPr>
        <p:grpSpPr>
          <a:xfrm>
            <a:off x="2743200" y="4579724"/>
            <a:ext cx="2723848" cy="1710194"/>
            <a:chOff x="2743200" y="4579724"/>
            <a:chExt cx="2723848" cy="1710194"/>
          </a:xfrm>
        </p:grpSpPr>
        <p:sp>
          <p:nvSpPr>
            <p:cNvPr id="37935" name="Line 104"/>
            <p:cNvSpPr>
              <a:spLocks noChangeShapeType="1"/>
            </p:cNvSpPr>
            <p:nvPr/>
          </p:nvSpPr>
          <p:spPr bwMode="auto">
            <a:xfrm>
              <a:off x="2743200" y="5105400"/>
              <a:ext cx="1705744" cy="656650"/>
            </a:xfrm>
            <a:prstGeom prst="line">
              <a:avLst/>
            </a:prstGeom>
            <a:ln w="28575">
              <a:solidFill>
                <a:srgbClr val="FF0000"/>
              </a:solidFill>
              <a:headEnd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37936" name="Line 105"/>
            <p:cNvSpPr>
              <a:spLocks noChangeShapeType="1"/>
            </p:cNvSpPr>
            <p:nvPr/>
          </p:nvSpPr>
          <p:spPr bwMode="auto">
            <a:xfrm>
              <a:off x="3581400" y="5105400"/>
              <a:ext cx="1659632" cy="639328"/>
            </a:xfrm>
            <a:prstGeom prst="line">
              <a:avLst/>
            </a:prstGeom>
            <a:ln w="28575">
              <a:solidFill>
                <a:srgbClr val="FF0000"/>
              </a:solidFill>
              <a:headEnd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00" name="Line 104"/>
            <p:cNvSpPr>
              <a:spLocks noChangeShapeType="1"/>
            </p:cNvSpPr>
            <p:nvPr/>
          </p:nvSpPr>
          <p:spPr bwMode="auto">
            <a:xfrm flipV="1">
              <a:off x="4448944" y="5100752"/>
              <a:ext cx="0" cy="683472"/>
            </a:xfrm>
            <a:prstGeom prst="line">
              <a:avLst/>
            </a:prstGeom>
            <a:ln w="28575">
              <a:solidFill>
                <a:srgbClr val="FF0000"/>
              </a:solidFill>
              <a:headEnd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01" name="Line 104"/>
            <p:cNvSpPr>
              <a:spLocks noChangeShapeType="1"/>
            </p:cNvSpPr>
            <p:nvPr/>
          </p:nvSpPr>
          <p:spPr bwMode="auto">
            <a:xfrm flipV="1">
              <a:off x="5241032" y="5100752"/>
              <a:ext cx="0" cy="683472"/>
            </a:xfrm>
            <a:prstGeom prst="line">
              <a:avLst/>
            </a:prstGeom>
            <a:ln w="28575">
              <a:solidFill>
                <a:srgbClr val="FF0000"/>
              </a:solidFill>
              <a:headEnd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4226769" y="4579724"/>
              <a:ext cx="4443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800" i="1" dirty="0">
                  <a:latin typeface="Times New Roman" charset="0"/>
                </a:rPr>
                <a:t>D</a:t>
              </a:r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5022696" y="4579724"/>
              <a:ext cx="4443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800" i="1" dirty="0">
                  <a:latin typeface="Times New Roman" charset="0"/>
                </a:rPr>
                <a:t>D</a:t>
              </a:r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5022696" y="5766698"/>
              <a:ext cx="4443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800" i="1" dirty="0">
                  <a:latin typeface="Times New Roman" charset="0"/>
                </a:rPr>
                <a:t>D</a:t>
              </a:r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4206054" y="5766698"/>
              <a:ext cx="4443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800" i="1" dirty="0">
                  <a:latin typeface="Times New Roman" charset="0"/>
                </a:rPr>
                <a:t>D</a:t>
              </a: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1425677" y="481781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7155589" y="5717434"/>
            <a:ext cx="5501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ja-JP" i="1">
                <a:latin typeface="Times" charset="0"/>
                <a:ea typeface="Times" charset="0"/>
                <a:cs typeface="Times" charset="0"/>
              </a:rPr>
              <a:t>…</a:t>
            </a:r>
            <a:endParaRPr lang="en-US" altLang="ja-JP" i="1" baseline="-25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9CB91E9-9912-6B4D-8F6A-C4CC58CD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5781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今日の内容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/>
              <a:t>計算モデルとグループ操作</a:t>
            </a:r>
            <a:endParaRPr lang="en-US" altLang="ja-JP" dirty="0"/>
          </a:p>
          <a:p>
            <a:pPr marL="0" indent="0">
              <a:buNone/>
            </a:pPr>
            <a:endParaRPr lang="ja-JP" altLang="en-US"/>
          </a:p>
          <a:p>
            <a:r>
              <a:rPr lang="ja-JP" altLang="en-US"/>
              <a:t>共有メモリモデルを用いたグループ操作</a:t>
            </a:r>
            <a:endParaRPr lang="en-US" altLang="ja-JP" dirty="0"/>
          </a:p>
          <a:p>
            <a:pPr lvl="1"/>
            <a:r>
              <a:rPr lang="ja-JP" altLang="en-US"/>
              <a:t>ブロードキャスト</a:t>
            </a:r>
            <a:endParaRPr lang="en-US" altLang="ja-JP" dirty="0"/>
          </a:p>
          <a:p>
            <a:pPr lvl="1"/>
            <a:r>
              <a:rPr lang="ja-JP" altLang="en-US"/>
              <a:t>リダクション</a:t>
            </a:r>
            <a:endParaRPr lang="en-US" altLang="ja-JP" dirty="0"/>
          </a:p>
          <a:p>
            <a:pPr lvl="1"/>
            <a:r>
              <a:rPr lang="ja-JP" altLang="en-US"/>
              <a:t>プレフィックス計算</a:t>
            </a:r>
            <a:endParaRPr lang="en-US" altLang="ja-JP"/>
          </a:p>
          <a:p>
            <a:endParaRPr lang="en-US" altLang="ja-JP"/>
          </a:p>
          <a:p>
            <a:r>
              <a:rPr lang="ja-JP" altLang="en-US"/>
              <a:t>相互結合ネットワーク上のグループ操作</a:t>
            </a:r>
            <a:endParaRPr lang="en-US" altLang="ja-JP" dirty="0"/>
          </a:p>
          <a:p>
            <a:pPr lvl="1"/>
            <a:r>
              <a:rPr lang="ja-JP" altLang="en-US">
                <a:solidFill>
                  <a:srgbClr val="FF0000"/>
                </a:solidFill>
              </a:rPr>
              <a:t>超立方体結合モデル</a:t>
            </a:r>
            <a:r>
              <a:rPr lang="ja-JP" altLang="en-US"/>
              <a:t>を用いた基本的なグループ操作：</a:t>
            </a:r>
            <a:endParaRPr lang="en-US" altLang="ja-JP" dirty="0"/>
          </a:p>
          <a:p>
            <a:pPr marL="1200150" lvl="2" indent="-457200">
              <a:buFont typeface="+mj-lt"/>
              <a:buAutoNum type="arabicPeriod"/>
            </a:pPr>
            <a:r>
              <a:rPr lang="ja-JP" altLang="en-US"/>
              <a:t>ブロードキャスト</a:t>
            </a:r>
            <a:endParaRPr lang="en-US" altLang="ja-JP" dirty="0"/>
          </a:p>
          <a:p>
            <a:pPr marL="1200150" lvl="2" indent="-457200">
              <a:buFont typeface="+mj-lt"/>
              <a:buAutoNum type="arabicPeriod"/>
            </a:pPr>
            <a:r>
              <a:rPr lang="ja-JP" altLang="en-US"/>
              <a:t>リダクション</a:t>
            </a:r>
            <a:endParaRPr lang="en-US" altLang="ja-JP" dirty="0"/>
          </a:p>
          <a:p>
            <a:pPr marL="1200150" lvl="2" indent="-457200">
              <a:buFont typeface="+mj-lt"/>
              <a:buAutoNum type="arabicPeriod"/>
            </a:pPr>
            <a:r>
              <a:rPr lang="ja-JP" altLang="en-US"/>
              <a:t>プレフィックス計算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2</a:t>
            </a:r>
            <a:r>
              <a:rPr lang="ja-JP" altLang="en-US">
                <a:solidFill>
                  <a:srgbClr val="FF0000"/>
                </a:solidFill>
              </a:rPr>
              <a:t>項木モデル</a:t>
            </a:r>
            <a:r>
              <a:rPr lang="ja-JP" altLang="en-US"/>
              <a:t>を用いた基本的なグループ操作：</a:t>
            </a:r>
            <a:endParaRPr lang="en-US" altLang="ja-JP" dirty="0"/>
          </a:p>
          <a:p>
            <a:pPr marL="1200150" lvl="2" indent="-457200">
              <a:buFont typeface="+mj-lt"/>
              <a:buAutoNum type="arabicPeriod"/>
            </a:pPr>
            <a:r>
              <a:rPr lang="ja-JP" altLang="en-US"/>
              <a:t>ブロードキャスト</a:t>
            </a:r>
            <a:endParaRPr lang="en-US" altLang="ja-JP" dirty="0"/>
          </a:p>
          <a:p>
            <a:pPr marL="1200150" lvl="2" indent="-457200">
              <a:buFont typeface="+mj-lt"/>
              <a:buAutoNum type="arabicPeriod"/>
            </a:pPr>
            <a:r>
              <a:rPr lang="ja-JP" altLang="en-US"/>
              <a:t>リダクション</a:t>
            </a:r>
            <a:endParaRPr lang="en-US" altLang="ja-JP" dirty="0"/>
          </a:p>
          <a:p>
            <a:pPr marL="1200150" lvl="2" indent="-457200">
              <a:buFont typeface="+mj-lt"/>
              <a:buAutoNum type="arabicPeriod"/>
            </a:pPr>
            <a:r>
              <a:rPr lang="ja-JP" altLang="en-US"/>
              <a:t>プレフィックス計算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F61754F-FC52-0946-B278-F6E6EFD3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39257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ブロードキャスト：</a:t>
            </a:r>
            <a:r>
              <a:rPr lang="en-US" altLang="ja-JP"/>
              <a:t>N=8</a:t>
            </a:r>
            <a:r>
              <a:rPr lang="ja-JP" altLang="en-US"/>
              <a:t>の例</a:t>
            </a:r>
            <a:endParaRPr lang="ja-JP" altLang="en-US" dirty="0"/>
          </a:p>
        </p:txBody>
      </p:sp>
      <p:sp>
        <p:nvSpPr>
          <p:cNvPr id="37906" name="Rectangle 74"/>
          <p:cNvSpPr>
            <a:spLocks noChangeArrowheads="1"/>
          </p:cNvSpPr>
          <p:nvPr/>
        </p:nvSpPr>
        <p:spPr bwMode="auto">
          <a:xfrm>
            <a:off x="1071303" y="5859028"/>
            <a:ext cx="685800" cy="471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i="1" dirty="0">
                <a:latin typeface="Times New Roman" charset="0"/>
              </a:rPr>
              <a:t>D</a:t>
            </a:r>
          </a:p>
        </p:txBody>
      </p:sp>
      <p:sp>
        <p:nvSpPr>
          <p:cNvPr id="37907" name="Rectangle 75"/>
          <p:cNvSpPr>
            <a:spLocks noChangeArrowheads="1"/>
          </p:cNvSpPr>
          <p:nvPr/>
        </p:nvSpPr>
        <p:spPr bwMode="auto">
          <a:xfrm>
            <a:off x="648358" y="5804030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800" i="1" dirty="0">
                <a:latin typeface="Times New Roman" charset="0"/>
              </a:rPr>
              <a:t>m</a:t>
            </a:r>
          </a:p>
        </p:txBody>
      </p:sp>
      <p:sp>
        <p:nvSpPr>
          <p:cNvPr id="37908" name="Rectangle 76"/>
          <p:cNvSpPr>
            <a:spLocks noChangeArrowheads="1"/>
          </p:cNvSpPr>
          <p:nvPr/>
        </p:nvSpPr>
        <p:spPr bwMode="auto">
          <a:xfrm>
            <a:off x="9220200" y="4572000"/>
            <a:ext cx="401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800" i="1">
                <a:latin typeface="Times New Roman" charset="0"/>
              </a:rPr>
              <a:t>A</a:t>
            </a:r>
          </a:p>
        </p:txBody>
      </p:sp>
      <p:sp>
        <p:nvSpPr>
          <p:cNvPr id="37940" name="Rectangle 111"/>
          <p:cNvSpPr>
            <a:spLocks noChangeArrowheads="1"/>
          </p:cNvSpPr>
          <p:nvPr/>
        </p:nvSpPr>
        <p:spPr bwMode="auto">
          <a:xfrm>
            <a:off x="2505075" y="4149725"/>
            <a:ext cx="157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dirty="0">
                <a:latin typeface="Times New Roman" charset="0"/>
              </a:rPr>
              <a:t>(1)   </a:t>
            </a: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dirty="0">
                <a:latin typeface="Times New Roman" charset="0"/>
              </a:rPr>
              <a:t>(2) </a:t>
            </a:r>
          </a:p>
        </p:txBody>
      </p:sp>
      <p:sp>
        <p:nvSpPr>
          <p:cNvPr id="37941" name="Rectangle 112"/>
          <p:cNvSpPr>
            <a:spLocks noChangeArrowheads="1"/>
          </p:cNvSpPr>
          <p:nvPr/>
        </p:nvSpPr>
        <p:spPr bwMode="auto">
          <a:xfrm>
            <a:off x="8266113" y="4149725"/>
            <a:ext cx="725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dirty="0">
                <a:latin typeface="Times New Roman" charset="0"/>
              </a:rPr>
              <a:t>(8)</a:t>
            </a:r>
          </a:p>
        </p:txBody>
      </p:sp>
      <p:sp>
        <p:nvSpPr>
          <p:cNvPr id="62" name="Rectangle 12"/>
          <p:cNvSpPr>
            <a:spLocks noChangeArrowheads="1"/>
          </p:cNvSpPr>
          <p:nvPr/>
        </p:nvSpPr>
        <p:spPr bwMode="auto">
          <a:xfrm>
            <a:off x="3343275" y="5821860"/>
            <a:ext cx="450850" cy="446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3" name="Rectangle 14"/>
          <p:cNvSpPr>
            <a:spLocks noChangeArrowheads="1"/>
          </p:cNvSpPr>
          <p:nvPr/>
        </p:nvSpPr>
        <p:spPr bwMode="auto">
          <a:xfrm>
            <a:off x="2395313" y="6261133"/>
            <a:ext cx="666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1</a:t>
            </a:r>
          </a:p>
        </p:txBody>
      </p:sp>
      <p:sp>
        <p:nvSpPr>
          <p:cNvPr id="64" name="Rectangle 17"/>
          <p:cNvSpPr>
            <a:spLocks noChangeArrowheads="1"/>
          </p:cNvSpPr>
          <p:nvPr/>
        </p:nvSpPr>
        <p:spPr bwMode="auto">
          <a:xfrm>
            <a:off x="2505075" y="5821860"/>
            <a:ext cx="450850" cy="446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7" name="Rectangle 26"/>
          <p:cNvSpPr>
            <a:spLocks noChangeArrowheads="1"/>
          </p:cNvSpPr>
          <p:nvPr/>
        </p:nvSpPr>
        <p:spPr bwMode="auto">
          <a:xfrm>
            <a:off x="3305647" y="6261133"/>
            <a:ext cx="4267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2</a:t>
            </a:r>
          </a:p>
        </p:txBody>
      </p:sp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5024662" y="5805264"/>
            <a:ext cx="450850" cy="446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3" name="Rectangle 14"/>
          <p:cNvSpPr>
            <a:spLocks noChangeArrowheads="1"/>
          </p:cNvSpPr>
          <p:nvPr/>
        </p:nvSpPr>
        <p:spPr bwMode="auto">
          <a:xfrm>
            <a:off x="4076700" y="6244537"/>
            <a:ext cx="666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3</a:t>
            </a:r>
          </a:p>
        </p:txBody>
      </p:sp>
      <p:sp>
        <p:nvSpPr>
          <p:cNvPr id="74" name="Rectangle 17"/>
          <p:cNvSpPr>
            <a:spLocks noChangeArrowheads="1"/>
          </p:cNvSpPr>
          <p:nvPr/>
        </p:nvSpPr>
        <p:spPr bwMode="auto">
          <a:xfrm>
            <a:off x="4186462" y="5805264"/>
            <a:ext cx="450850" cy="446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5" name="Rectangle 26"/>
          <p:cNvSpPr>
            <a:spLocks noChangeArrowheads="1"/>
          </p:cNvSpPr>
          <p:nvPr/>
        </p:nvSpPr>
        <p:spPr bwMode="auto">
          <a:xfrm>
            <a:off x="4987034" y="6244537"/>
            <a:ext cx="4267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4</a:t>
            </a: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auto">
          <a:xfrm>
            <a:off x="6706049" y="5805264"/>
            <a:ext cx="450850" cy="446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7" name="Rectangle 14"/>
          <p:cNvSpPr>
            <a:spLocks noChangeArrowheads="1"/>
          </p:cNvSpPr>
          <p:nvPr/>
        </p:nvSpPr>
        <p:spPr bwMode="auto">
          <a:xfrm>
            <a:off x="5758087" y="6244537"/>
            <a:ext cx="666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5</a:t>
            </a:r>
          </a:p>
        </p:txBody>
      </p:sp>
      <p:sp>
        <p:nvSpPr>
          <p:cNvPr id="78" name="Rectangle 17"/>
          <p:cNvSpPr>
            <a:spLocks noChangeArrowheads="1"/>
          </p:cNvSpPr>
          <p:nvPr/>
        </p:nvSpPr>
        <p:spPr bwMode="auto">
          <a:xfrm>
            <a:off x="5867849" y="5805264"/>
            <a:ext cx="450850" cy="446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9" name="Rectangle 26"/>
          <p:cNvSpPr>
            <a:spLocks noChangeArrowheads="1"/>
          </p:cNvSpPr>
          <p:nvPr/>
        </p:nvSpPr>
        <p:spPr bwMode="auto">
          <a:xfrm>
            <a:off x="6668421" y="6244537"/>
            <a:ext cx="4267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6</a:t>
            </a:r>
          </a:p>
        </p:txBody>
      </p:sp>
      <p:sp>
        <p:nvSpPr>
          <p:cNvPr id="80" name="Rectangle 12"/>
          <p:cNvSpPr>
            <a:spLocks noChangeArrowheads="1"/>
          </p:cNvSpPr>
          <p:nvPr/>
        </p:nvSpPr>
        <p:spPr bwMode="auto">
          <a:xfrm>
            <a:off x="8387436" y="5805264"/>
            <a:ext cx="450850" cy="446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1" name="Rectangle 14"/>
          <p:cNvSpPr>
            <a:spLocks noChangeArrowheads="1"/>
          </p:cNvSpPr>
          <p:nvPr/>
        </p:nvSpPr>
        <p:spPr bwMode="auto">
          <a:xfrm>
            <a:off x="7439474" y="6244537"/>
            <a:ext cx="666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7</a:t>
            </a:r>
          </a:p>
        </p:txBody>
      </p:sp>
      <p:sp>
        <p:nvSpPr>
          <p:cNvPr id="82" name="Rectangle 17"/>
          <p:cNvSpPr>
            <a:spLocks noChangeArrowheads="1"/>
          </p:cNvSpPr>
          <p:nvPr/>
        </p:nvSpPr>
        <p:spPr bwMode="auto">
          <a:xfrm>
            <a:off x="7549236" y="5805264"/>
            <a:ext cx="450850" cy="4460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3" name="Rectangle 26"/>
          <p:cNvSpPr>
            <a:spLocks noChangeArrowheads="1"/>
          </p:cNvSpPr>
          <p:nvPr/>
        </p:nvSpPr>
        <p:spPr bwMode="auto">
          <a:xfrm>
            <a:off x="8349808" y="6244537"/>
            <a:ext cx="4267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8</a:t>
            </a:r>
          </a:p>
        </p:txBody>
      </p:sp>
      <p:grpSp>
        <p:nvGrpSpPr>
          <p:cNvPr id="7" name="図形グループ 6"/>
          <p:cNvGrpSpPr/>
          <p:nvPr/>
        </p:nvGrpSpPr>
        <p:grpSpPr>
          <a:xfrm>
            <a:off x="2399927" y="4600126"/>
            <a:ext cx="6632656" cy="470814"/>
            <a:chOff x="2399925" y="4648875"/>
            <a:chExt cx="6632656" cy="47081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4" name="Rectangle 17"/>
            <p:cNvSpPr>
              <a:spLocks noChangeArrowheads="1"/>
            </p:cNvSpPr>
            <p:nvPr/>
          </p:nvSpPr>
          <p:spPr bwMode="auto">
            <a:xfrm>
              <a:off x="2399925" y="4648881"/>
              <a:ext cx="824881" cy="47080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6" name="Rectangle 17"/>
            <p:cNvSpPr>
              <a:spLocks noChangeArrowheads="1"/>
            </p:cNvSpPr>
            <p:nvPr/>
          </p:nvSpPr>
          <p:spPr bwMode="auto">
            <a:xfrm>
              <a:off x="3200400" y="4648881"/>
              <a:ext cx="824881" cy="47080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7" name="Rectangle 17"/>
            <p:cNvSpPr>
              <a:spLocks noChangeArrowheads="1"/>
            </p:cNvSpPr>
            <p:nvPr/>
          </p:nvSpPr>
          <p:spPr bwMode="auto">
            <a:xfrm>
              <a:off x="4034950" y="4648880"/>
              <a:ext cx="824881" cy="47080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4869500" y="4648879"/>
              <a:ext cx="824881" cy="47080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9" name="Rectangle 17"/>
            <p:cNvSpPr>
              <a:spLocks noChangeArrowheads="1"/>
            </p:cNvSpPr>
            <p:nvPr/>
          </p:nvSpPr>
          <p:spPr bwMode="auto">
            <a:xfrm>
              <a:off x="5704050" y="4648878"/>
              <a:ext cx="824881" cy="47080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90" name="Rectangle 17"/>
            <p:cNvSpPr>
              <a:spLocks noChangeArrowheads="1"/>
            </p:cNvSpPr>
            <p:nvPr/>
          </p:nvSpPr>
          <p:spPr bwMode="auto">
            <a:xfrm>
              <a:off x="6538600" y="4648877"/>
              <a:ext cx="824881" cy="47080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91" name="Rectangle 17"/>
            <p:cNvSpPr>
              <a:spLocks noChangeArrowheads="1"/>
            </p:cNvSpPr>
            <p:nvPr/>
          </p:nvSpPr>
          <p:spPr bwMode="auto">
            <a:xfrm>
              <a:off x="7373150" y="4648876"/>
              <a:ext cx="824881" cy="47080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92" name="Rectangle 17"/>
            <p:cNvSpPr>
              <a:spLocks noChangeArrowheads="1"/>
            </p:cNvSpPr>
            <p:nvPr/>
          </p:nvSpPr>
          <p:spPr bwMode="auto">
            <a:xfrm>
              <a:off x="8207700" y="4648875"/>
              <a:ext cx="824881" cy="47080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i="1" dirty="0"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9" name="図形グループ 8"/>
          <p:cNvGrpSpPr/>
          <p:nvPr/>
        </p:nvGrpSpPr>
        <p:grpSpPr>
          <a:xfrm>
            <a:off x="1759069" y="4560006"/>
            <a:ext cx="1250893" cy="1751156"/>
            <a:chOff x="1759069" y="4560006"/>
            <a:chExt cx="1250893" cy="1751156"/>
          </a:xfrm>
        </p:grpSpPr>
        <p:sp>
          <p:nvSpPr>
            <p:cNvPr id="37910" name="Line 78"/>
            <p:cNvSpPr>
              <a:spLocks noChangeShapeType="1"/>
            </p:cNvSpPr>
            <p:nvPr/>
          </p:nvSpPr>
          <p:spPr bwMode="auto">
            <a:xfrm flipV="1">
              <a:off x="1771275" y="6156591"/>
              <a:ext cx="745910" cy="17297"/>
            </a:xfrm>
            <a:prstGeom prst="line">
              <a:avLst/>
            </a:prstGeom>
            <a:ln>
              <a:solidFill>
                <a:schemeClr val="tx1"/>
              </a:solidFill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37911" name="Line 79"/>
            <p:cNvSpPr>
              <a:spLocks noChangeShapeType="1"/>
            </p:cNvSpPr>
            <p:nvPr/>
          </p:nvSpPr>
          <p:spPr bwMode="auto">
            <a:xfrm flipV="1">
              <a:off x="2743200" y="5105400"/>
              <a:ext cx="0" cy="685800"/>
            </a:xfrm>
            <a:prstGeom prst="line">
              <a:avLst/>
            </a:prstGeom>
            <a:ln>
              <a:solidFill>
                <a:schemeClr val="tx1"/>
              </a:solidFill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37937" name="Rectangle 106"/>
            <p:cNvSpPr>
              <a:spLocks noChangeArrowheads="1"/>
            </p:cNvSpPr>
            <p:nvPr/>
          </p:nvSpPr>
          <p:spPr bwMode="auto">
            <a:xfrm>
              <a:off x="1759069" y="5584205"/>
              <a:ext cx="89406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1600" dirty="0">
                  <a:latin typeface="Times New Roman" charset="0"/>
                </a:rPr>
                <a:t>前処理</a:t>
              </a:r>
              <a:endParaRPr lang="en-US" altLang="ja-JP" sz="1600" dirty="0">
                <a:latin typeface="Times New Roman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565610" y="4560006"/>
              <a:ext cx="4443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800" i="1" dirty="0">
                  <a:latin typeface="Times New Roman" charset="0"/>
                </a:rPr>
                <a:t>D</a:t>
              </a: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504728" y="5787942"/>
              <a:ext cx="4443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800" i="1" dirty="0">
                  <a:latin typeface="Times New Roman" charset="0"/>
                </a:rPr>
                <a:t>D</a:t>
              </a:r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2743200" y="4571040"/>
            <a:ext cx="1096496" cy="1718878"/>
            <a:chOff x="2743200" y="4571040"/>
            <a:chExt cx="1096496" cy="1718878"/>
          </a:xfrm>
        </p:grpSpPr>
        <p:sp>
          <p:nvSpPr>
            <p:cNvPr id="37912" name="Line 80"/>
            <p:cNvSpPr>
              <a:spLocks noChangeShapeType="1"/>
            </p:cNvSpPr>
            <p:nvPr/>
          </p:nvSpPr>
          <p:spPr bwMode="auto">
            <a:xfrm>
              <a:off x="2743200" y="5105400"/>
              <a:ext cx="685800" cy="685800"/>
            </a:xfrm>
            <a:prstGeom prst="line">
              <a:avLst/>
            </a:prstGeom>
            <a:ln>
              <a:solidFill>
                <a:srgbClr val="0000FF"/>
              </a:solidFill>
              <a:headEnd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37913" name="Line 81"/>
            <p:cNvSpPr>
              <a:spLocks noChangeShapeType="1"/>
            </p:cNvSpPr>
            <p:nvPr/>
          </p:nvSpPr>
          <p:spPr bwMode="auto">
            <a:xfrm flipV="1">
              <a:off x="3581400" y="5105400"/>
              <a:ext cx="0" cy="685800"/>
            </a:xfrm>
            <a:prstGeom prst="line">
              <a:avLst/>
            </a:prstGeom>
            <a:ln>
              <a:solidFill>
                <a:srgbClr val="0000FF"/>
              </a:solidFill>
              <a:headEnd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3353682" y="5766698"/>
              <a:ext cx="4443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800" i="1" dirty="0">
                  <a:latin typeface="Times New Roman" charset="0"/>
                </a:rPr>
                <a:t>D</a:t>
              </a:r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3395344" y="4571040"/>
              <a:ext cx="4443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800" i="1" dirty="0">
                  <a:latin typeface="Times New Roman" charset="0"/>
                </a:rPr>
                <a:t>D</a:t>
              </a:r>
            </a:p>
          </p:txBody>
        </p:sp>
      </p:grpSp>
      <p:grpSp>
        <p:nvGrpSpPr>
          <p:cNvPr id="11" name="図形グループ 10"/>
          <p:cNvGrpSpPr/>
          <p:nvPr/>
        </p:nvGrpSpPr>
        <p:grpSpPr>
          <a:xfrm>
            <a:off x="2743200" y="4579724"/>
            <a:ext cx="2723848" cy="1710194"/>
            <a:chOff x="2743200" y="4579724"/>
            <a:chExt cx="2723848" cy="1710194"/>
          </a:xfrm>
        </p:grpSpPr>
        <p:sp>
          <p:nvSpPr>
            <p:cNvPr id="37935" name="Line 104"/>
            <p:cNvSpPr>
              <a:spLocks noChangeShapeType="1"/>
            </p:cNvSpPr>
            <p:nvPr/>
          </p:nvSpPr>
          <p:spPr bwMode="auto">
            <a:xfrm>
              <a:off x="2743200" y="5105400"/>
              <a:ext cx="1705744" cy="656650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37936" name="Line 105"/>
            <p:cNvSpPr>
              <a:spLocks noChangeShapeType="1"/>
            </p:cNvSpPr>
            <p:nvPr/>
          </p:nvSpPr>
          <p:spPr bwMode="auto">
            <a:xfrm>
              <a:off x="3581400" y="5105400"/>
              <a:ext cx="1659632" cy="639328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00" name="Line 104"/>
            <p:cNvSpPr>
              <a:spLocks noChangeShapeType="1"/>
            </p:cNvSpPr>
            <p:nvPr/>
          </p:nvSpPr>
          <p:spPr bwMode="auto">
            <a:xfrm flipV="1">
              <a:off x="4448944" y="5100752"/>
              <a:ext cx="0" cy="683472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01" name="Line 104"/>
            <p:cNvSpPr>
              <a:spLocks noChangeShapeType="1"/>
            </p:cNvSpPr>
            <p:nvPr/>
          </p:nvSpPr>
          <p:spPr bwMode="auto">
            <a:xfrm flipV="1">
              <a:off x="5241032" y="5100752"/>
              <a:ext cx="0" cy="683472"/>
            </a:xfrm>
            <a:prstGeom prst="line">
              <a:avLst/>
            </a:prstGeom>
            <a:ln>
              <a:solidFill>
                <a:srgbClr val="FF0000"/>
              </a:solidFill>
              <a:headEnd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4226769" y="4579724"/>
              <a:ext cx="4443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800" i="1" dirty="0">
                  <a:latin typeface="Times New Roman" charset="0"/>
                </a:rPr>
                <a:t>D</a:t>
              </a:r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5022696" y="4579724"/>
              <a:ext cx="4443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800" i="1" dirty="0">
                  <a:latin typeface="Times New Roman" charset="0"/>
                </a:rPr>
                <a:t>D</a:t>
              </a:r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5022696" y="5766698"/>
              <a:ext cx="4443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800" i="1" dirty="0">
                  <a:latin typeface="Times New Roman" charset="0"/>
                </a:rPr>
                <a:t>D</a:t>
              </a:r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4206054" y="5766698"/>
              <a:ext cx="4443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800" i="1" dirty="0">
                  <a:latin typeface="Times New Roman" charset="0"/>
                </a:rPr>
                <a:t>D</a:t>
              </a:r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1425677" y="481781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9" name="Rectangle 65"/>
          <p:cNvSpPr>
            <a:spLocks noChangeArrowheads="1"/>
          </p:cNvSpPr>
          <p:nvPr/>
        </p:nvSpPr>
        <p:spPr bwMode="auto">
          <a:xfrm>
            <a:off x="648358" y="1882681"/>
            <a:ext cx="970524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1244600" algn="l"/>
              </a:tabLst>
              <a:defRPr/>
            </a:pPr>
            <a:r>
              <a:rPr lang="en-US" altLang="ja-JP" sz="2400" dirty="0">
                <a:solidFill>
                  <a:srgbClr val="0000FF"/>
                </a:solidFill>
                <a:latin typeface="Times New Roman" charset="0"/>
              </a:rPr>
              <a:t>step 0	</a:t>
            </a:r>
            <a:r>
              <a:rPr lang="ja-JP" altLang="en-US" sz="2400">
                <a:solidFill>
                  <a:srgbClr val="0000FF"/>
                </a:solidFill>
                <a:latin typeface="Times New Roman" charset="0"/>
              </a:rPr>
              <a:t>距離</a:t>
            </a:r>
            <a:r>
              <a:rPr lang="en-US" altLang="ja-JP" sz="2400" dirty="0">
                <a:solidFill>
                  <a:srgbClr val="0000FF"/>
                </a:solidFill>
                <a:latin typeface="Times New Roman" charset="0"/>
              </a:rPr>
              <a:t> 1 (= 2</a:t>
            </a:r>
            <a:r>
              <a:rPr lang="en-US" altLang="ja-JP" sz="2400" baseline="30000" dirty="0">
                <a:solidFill>
                  <a:srgbClr val="0000FF"/>
                </a:solidFill>
                <a:latin typeface="Times New Roman" charset="0"/>
              </a:rPr>
              <a:t>0</a:t>
            </a:r>
            <a:r>
              <a:rPr lang="ja-JP" altLang="en-US" sz="2400">
                <a:solidFill>
                  <a:srgbClr val="0000FF"/>
                </a:solidFill>
                <a:latin typeface="Times New Roman" charset="0"/>
              </a:rPr>
              <a:t>）ずれた位置</a:t>
            </a:r>
            <a:r>
              <a:rPr lang="ja-JP" altLang="en-US" sz="2400" dirty="0">
                <a:solidFill>
                  <a:srgbClr val="0000FF"/>
                </a:solidFill>
                <a:latin typeface="Times New Roman" charset="0"/>
              </a:rPr>
              <a:t>のメモリから値</a:t>
            </a:r>
            <a:r>
              <a:rPr lang="ja-JP" altLang="en-US" sz="2400">
                <a:solidFill>
                  <a:srgbClr val="0000FF"/>
                </a:solidFill>
                <a:latin typeface="Times New Roman" charset="0"/>
              </a:rPr>
              <a:t>を取得し、書き込む。 </a:t>
            </a:r>
            <a:br>
              <a:rPr lang="en-US" altLang="ja-JP" sz="2400" dirty="0">
                <a:solidFill>
                  <a:srgbClr val="0000FF"/>
                </a:solidFill>
                <a:latin typeface="Times New Roman" charset="0"/>
              </a:rPr>
            </a:br>
            <a:r>
              <a:rPr lang="en-US" altLang="ja-JP" sz="2400" dirty="0">
                <a:solidFill>
                  <a:srgbClr val="FF0000"/>
                </a:solidFill>
                <a:latin typeface="Times New Roman" charset="0"/>
              </a:rPr>
              <a:t>step 1	</a:t>
            </a:r>
            <a:r>
              <a:rPr lang="ja-JP" altLang="en-US" sz="2400">
                <a:solidFill>
                  <a:srgbClr val="FF0000"/>
                </a:solidFill>
                <a:latin typeface="Times New Roman" charset="0"/>
              </a:rPr>
              <a:t>距離</a:t>
            </a:r>
            <a:r>
              <a:rPr lang="en-US" altLang="ja-JP" sz="2400" dirty="0">
                <a:solidFill>
                  <a:srgbClr val="FF0000"/>
                </a:solidFill>
                <a:latin typeface="Times New Roman" charset="0"/>
              </a:rPr>
              <a:t> 2 (=2</a:t>
            </a:r>
            <a:r>
              <a:rPr lang="en-US" altLang="ja-JP" sz="2400" baseline="300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altLang="ja-JP" sz="2400" dirty="0">
                <a:solidFill>
                  <a:srgbClr val="FF0000"/>
                </a:solidFill>
                <a:latin typeface="Times New Roman" charset="0"/>
              </a:rPr>
              <a:t>) </a:t>
            </a:r>
            <a:r>
              <a:rPr lang="ja-JP" altLang="en-US" sz="2400">
                <a:solidFill>
                  <a:srgbClr val="FF0000"/>
                </a:solidFill>
                <a:latin typeface="Times New Roman" charset="0"/>
              </a:rPr>
              <a:t>ずれた位置</a:t>
            </a:r>
            <a:r>
              <a:rPr lang="ja-JP" altLang="en-US" sz="2400" dirty="0">
                <a:solidFill>
                  <a:srgbClr val="FF0000"/>
                </a:solidFill>
                <a:latin typeface="Times New Roman" charset="0"/>
              </a:rPr>
              <a:t>のメモリから値</a:t>
            </a:r>
            <a:r>
              <a:rPr lang="ja-JP" altLang="en-US" sz="2400">
                <a:solidFill>
                  <a:srgbClr val="FF0000"/>
                </a:solidFill>
                <a:latin typeface="Times New Roman" charset="0"/>
              </a:rPr>
              <a:t>を取得し、書き込む。</a:t>
            </a:r>
            <a:br>
              <a:rPr lang="en-US" altLang="ja-JP" sz="2400" dirty="0">
                <a:solidFill>
                  <a:srgbClr val="FF0000"/>
                </a:solidFill>
                <a:latin typeface="Times New Roman" charset="0"/>
              </a:rPr>
            </a:br>
            <a:r>
              <a:rPr lang="ja-JP" altLang="en-US" sz="2400" dirty="0">
                <a:latin typeface="Times New Roman" charset="0"/>
              </a:rPr>
              <a:t>　：</a:t>
            </a:r>
            <a:br>
              <a:rPr lang="en-US" altLang="ja-JP" sz="2400" dirty="0">
                <a:latin typeface="Times New Roman" charset="0"/>
              </a:rPr>
            </a:br>
            <a:r>
              <a:rPr lang="en-US" altLang="ja-JP" sz="2400" dirty="0">
                <a:latin typeface="Times New Roman" charset="0"/>
              </a:rPr>
              <a:t>step  </a:t>
            </a:r>
            <a:r>
              <a:rPr lang="en-US" altLang="ja-JP" sz="2400" i="1" dirty="0">
                <a:latin typeface="Times New Roman" charset="0"/>
              </a:rPr>
              <a:t>j</a:t>
            </a:r>
            <a:r>
              <a:rPr lang="en-US" altLang="ja-JP" sz="2400" dirty="0">
                <a:latin typeface="Times New Roman" charset="0"/>
              </a:rPr>
              <a:t>  	</a:t>
            </a:r>
            <a:r>
              <a:rPr lang="ja-JP" altLang="en-US" sz="2400" dirty="0">
                <a:latin typeface="Times New Roman" charset="0"/>
              </a:rPr>
              <a:t>距離</a:t>
            </a:r>
            <a:r>
              <a:rPr lang="en-US" altLang="ja-JP" sz="2400" dirty="0">
                <a:latin typeface="Times New Roman" charset="0"/>
              </a:rPr>
              <a:t>        2</a:t>
            </a:r>
            <a:r>
              <a:rPr lang="en-US" altLang="ja-JP" sz="2400" i="1" baseline="30000" dirty="0">
                <a:latin typeface="Times New Roman" charset="0"/>
                <a:ea typeface="ＭＳ 明朝" charset="-128"/>
              </a:rPr>
              <a:t>j</a:t>
            </a:r>
            <a:r>
              <a:rPr lang="en-US" altLang="zh-CN" sz="2400" i="1" baseline="30000" dirty="0">
                <a:latin typeface="Times New Roman" charset="0"/>
                <a:ea typeface="ＭＳ 明朝" charset="-128"/>
              </a:rPr>
              <a:t> </a:t>
            </a:r>
            <a:r>
              <a:rPr lang="ja-JP" altLang="en-US" sz="2400" dirty="0">
                <a:latin typeface="Times New Roman" charset="0"/>
              </a:rPr>
              <a:t>の位置のメモリから値を取得。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599F5FD-880F-AF4B-ADE6-F0E04510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525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ループごとの処理の様子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514208"/>
              </p:ext>
            </p:extLst>
          </p:nvPr>
        </p:nvGraphicFramePr>
        <p:xfrm>
          <a:off x="1136576" y="1628800"/>
          <a:ext cx="7963176" cy="7040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4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3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3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06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ループ</a:t>
                      </a:r>
                      <a:br>
                        <a:rPr kumimoji="1" lang="en-US" altLang="ja-JP" sz="2400" dirty="0"/>
                      </a:br>
                      <a:r>
                        <a:rPr kumimoji="1" lang="en-US" altLang="ja-JP" sz="2400" dirty="0"/>
                        <a:t>j</a:t>
                      </a:r>
                      <a:endParaRPr kumimoji="1" lang="ja-JP" altLang="en-US" sz="24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kumimoji="1" lang="en-US" altLang="ja-JP" sz="2400" dirty="0"/>
                      </a:br>
                      <a:r>
                        <a:rPr kumimoji="1" lang="en-US" altLang="ja-JP" sz="2400" dirty="0" err="1"/>
                        <a:t>i</a:t>
                      </a:r>
                      <a:endParaRPr kumimoji="1" lang="ja-JP" altLang="en-US" sz="24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プロセッサ</a:t>
                      </a:r>
                      <a:br>
                        <a:rPr kumimoji="1" lang="en-US" altLang="ja-JP" sz="2400" dirty="0"/>
                      </a:br>
                      <a:r>
                        <a:rPr kumimoji="1" lang="en-US" altLang="ja-JP" sz="2400" dirty="0"/>
                        <a:t>P</a:t>
                      </a:r>
                      <a:r>
                        <a:rPr kumimoji="1" lang="en-US" altLang="ja-JP" sz="2400" baseline="-25000" dirty="0"/>
                        <a:t>i</a:t>
                      </a:r>
                      <a:endParaRPr kumimoji="1" lang="ja-JP" altLang="en-US" sz="2400" i="1" baseline="-2500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読む</a:t>
                      </a:r>
                      <a:br>
                        <a:rPr kumimoji="1" lang="en-US" altLang="ja-JP" sz="2400" dirty="0"/>
                      </a:br>
                      <a:r>
                        <a:rPr kumimoji="1" lang="ja-JP" altLang="en-US" sz="2400" dirty="0"/>
                        <a:t>メモリ位置</a:t>
                      </a:r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書く</a:t>
                      </a:r>
                      <a:br>
                        <a:rPr kumimoji="1" lang="en-US" altLang="ja-JP" sz="2400" dirty="0"/>
                      </a:br>
                      <a:r>
                        <a:rPr kumimoji="1" lang="ja-JP" altLang="en-US" sz="2400" dirty="0"/>
                        <a:t>メモリ位置</a:t>
                      </a:r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前処理</a:t>
                      </a:r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i="1" dirty="0">
                          <a:latin typeface="Times" pitchFamily="2" charset="0"/>
                        </a:rPr>
                        <a:t>P</a:t>
                      </a:r>
                      <a:r>
                        <a:rPr lang="en-US" altLang="ja-JP" sz="2400" i="1" baseline="-25000" dirty="0">
                          <a:latin typeface="Times" pitchFamily="2" charset="0"/>
                        </a:rPr>
                        <a:t>1</a:t>
                      </a:r>
                      <a:endParaRPr kumimoji="1" lang="ja-JP" altLang="en-US" sz="2400" i="1" baseline="-25000" dirty="0">
                        <a:solidFill>
                          <a:schemeClr val="tx1"/>
                        </a:solidFill>
                        <a:latin typeface="Times" pitchFamily="2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m</a:t>
                      </a:r>
                      <a:endParaRPr kumimoji="1" lang="ja-JP" altLang="en-US" sz="24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/>
                        <a:t>A(1)</a:t>
                      </a:r>
                      <a:endParaRPr lang="en-US" altLang="ja-JP" sz="24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/>
                        <a:t>2</a:t>
                      </a:r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i="1" dirty="0">
                          <a:latin typeface="Times" pitchFamily="2" charset="0"/>
                        </a:rPr>
                        <a:t>P</a:t>
                      </a:r>
                      <a:r>
                        <a:rPr lang="en-US" altLang="ja-JP" sz="2400" i="1" baseline="-25000" dirty="0">
                          <a:latin typeface="Times" pitchFamily="2" charset="0"/>
                        </a:rPr>
                        <a:t>2</a:t>
                      </a:r>
                      <a:endParaRPr kumimoji="1" lang="ja-JP" altLang="en-US" sz="2400" i="1" dirty="0">
                        <a:solidFill>
                          <a:schemeClr val="tx1"/>
                        </a:solidFill>
                        <a:latin typeface="Times" pitchFamily="2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/>
                        <a:t>A(1)</a:t>
                      </a:r>
                      <a:endParaRPr kumimoji="1" lang="ja-JP" altLang="en-US" sz="24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/>
                        <a:t>A(2)</a:t>
                      </a:r>
                      <a:endParaRPr kumimoji="1" lang="ja-JP" altLang="en-US" sz="24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1155700" algn="l"/>
                          <a:tab pos="2133600" algn="l"/>
                          <a:tab pos="3822700" algn="l"/>
                          <a:tab pos="5778500" algn="l"/>
                        </a:tabLst>
                        <a:defRPr/>
                      </a:pPr>
                      <a:r>
                        <a:rPr lang="en-US" altLang="ja-JP" sz="2400" dirty="0"/>
                        <a:t>3</a:t>
                      </a:r>
                      <a:br>
                        <a:rPr lang="en-US" altLang="ja-JP" sz="2400" dirty="0"/>
                      </a:br>
                      <a:r>
                        <a:rPr lang="en-US" altLang="ja-JP" sz="2400" dirty="0"/>
                        <a:t>4</a:t>
                      </a:r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i="1" dirty="0">
                          <a:latin typeface="Times" pitchFamily="2" charset="0"/>
                        </a:rPr>
                        <a:t>P</a:t>
                      </a:r>
                      <a:r>
                        <a:rPr lang="en-US" altLang="ja-JP" sz="2400" i="1" baseline="-25000" dirty="0">
                          <a:latin typeface="Times" pitchFamily="2" charset="0"/>
                        </a:rPr>
                        <a:t>3</a:t>
                      </a:r>
                      <a:br>
                        <a:rPr lang="en-US" altLang="ja-JP" sz="2400" i="1" baseline="-25000" dirty="0">
                          <a:latin typeface="Times" pitchFamily="2" charset="0"/>
                        </a:rPr>
                      </a:br>
                      <a:r>
                        <a:rPr lang="en-US" altLang="ja-JP" sz="2400" i="1" dirty="0">
                          <a:latin typeface="Times" pitchFamily="2" charset="0"/>
                        </a:rPr>
                        <a:t>P</a:t>
                      </a:r>
                      <a:r>
                        <a:rPr lang="en-US" altLang="ja-JP" sz="2400" i="1" baseline="-25000" dirty="0">
                          <a:latin typeface="Times" pitchFamily="2" charset="0"/>
                        </a:rPr>
                        <a:t>4</a:t>
                      </a:r>
                      <a:endParaRPr kumimoji="1" lang="ja-JP" altLang="en-US" sz="2400" i="1" dirty="0">
                        <a:solidFill>
                          <a:schemeClr val="tx1"/>
                        </a:solidFill>
                        <a:latin typeface="Times" pitchFamily="2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/>
                        <a:t>A(1)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/>
                        <a:t>A(2)</a:t>
                      </a:r>
                      <a:endParaRPr kumimoji="1" lang="ja-JP" altLang="en-US" sz="24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/>
                        <a:t>A(3)</a:t>
                      </a:r>
                      <a:br>
                        <a:rPr lang="en-US" altLang="ja-JP" sz="2400" dirty="0"/>
                      </a:br>
                      <a:r>
                        <a:rPr lang="en-US" altLang="ja-JP" sz="2400" dirty="0"/>
                        <a:t>A(4)</a:t>
                      </a:r>
                      <a:endParaRPr kumimoji="1" lang="ja-JP" altLang="en-US" sz="24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1155700" algn="l"/>
                          <a:tab pos="2133600" algn="l"/>
                          <a:tab pos="3822700" algn="l"/>
                          <a:tab pos="5778500" algn="l"/>
                        </a:tabLst>
                        <a:defRPr/>
                      </a:pPr>
                      <a:r>
                        <a:rPr lang="en-US" altLang="ja-JP" sz="2400" dirty="0"/>
                        <a:t>2</a:t>
                      </a:r>
                      <a:endParaRPr lang="ja-JP" altLang="en-US" sz="2400" i="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i="0" dirty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5</a:t>
                      </a:r>
                    </a:p>
                    <a:p>
                      <a:pPr algn="ctr"/>
                      <a:r>
                        <a:rPr kumimoji="1" lang="en-US" altLang="ja-JP" sz="2400" i="0" dirty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6</a:t>
                      </a:r>
                    </a:p>
                    <a:p>
                      <a:pPr algn="ctr"/>
                      <a:r>
                        <a:rPr kumimoji="1" lang="en-US" altLang="ja-JP" sz="2400" i="0" dirty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7</a:t>
                      </a:r>
                    </a:p>
                    <a:p>
                      <a:pPr algn="ctr"/>
                      <a:r>
                        <a:rPr kumimoji="1" lang="en-US" altLang="ja-JP" sz="2400" i="0" dirty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8</a:t>
                      </a:r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i="1" dirty="0">
                          <a:latin typeface="Times" pitchFamily="2" charset="0"/>
                        </a:rPr>
                        <a:t>P</a:t>
                      </a:r>
                      <a:r>
                        <a:rPr lang="en-US" altLang="ja-JP" sz="2400" i="1" baseline="-25000" dirty="0">
                          <a:latin typeface="Times" pitchFamily="2" charset="0"/>
                        </a:rPr>
                        <a:t>5</a:t>
                      </a:r>
                      <a:br>
                        <a:rPr lang="en-US" altLang="ja-JP" sz="2400" i="1" baseline="-25000" dirty="0">
                          <a:latin typeface="Times" pitchFamily="2" charset="0"/>
                        </a:rPr>
                      </a:br>
                      <a:r>
                        <a:rPr lang="en-US" altLang="ja-JP" sz="2400" i="1" dirty="0">
                          <a:latin typeface="Times" pitchFamily="2" charset="0"/>
                        </a:rPr>
                        <a:t>P</a:t>
                      </a:r>
                      <a:r>
                        <a:rPr lang="en-US" altLang="ja-JP" sz="2400" i="1" baseline="-25000" dirty="0">
                          <a:latin typeface="Times" pitchFamily="2" charset="0"/>
                        </a:rPr>
                        <a:t>6</a:t>
                      </a:r>
                      <a:br>
                        <a:rPr kumimoji="1" lang="en-US" altLang="ja-JP" sz="2400" i="0" dirty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</a:br>
                      <a:r>
                        <a:rPr lang="en-US" altLang="ja-JP" sz="2400" i="1" dirty="0">
                          <a:latin typeface="Times" pitchFamily="2" charset="0"/>
                        </a:rPr>
                        <a:t>P</a:t>
                      </a:r>
                      <a:r>
                        <a:rPr lang="en-US" altLang="ja-JP" sz="2400" i="1" baseline="-25000" dirty="0">
                          <a:latin typeface="Times" pitchFamily="2" charset="0"/>
                        </a:rPr>
                        <a:t>7</a:t>
                      </a:r>
                      <a:br>
                        <a:rPr lang="en-US" altLang="ja-JP" sz="2400" i="1" baseline="-25000" dirty="0">
                          <a:latin typeface="Times" pitchFamily="2" charset="0"/>
                        </a:rPr>
                      </a:br>
                      <a:r>
                        <a:rPr lang="en-US" altLang="ja-JP" sz="2400" i="1" dirty="0">
                          <a:latin typeface="Times" pitchFamily="2" charset="0"/>
                        </a:rPr>
                        <a:t>P</a:t>
                      </a:r>
                      <a:r>
                        <a:rPr lang="en-US" altLang="ja-JP" sz="2400" i="1" baseline="-25000" dirty="0">
                          <a:latin typeface="Times" pitchFamily="2" charset="0"/>
                        </a:rPr>
                        <a:t>8</a:t>
                      </a:r>
                      <a:endParaRPr kumimoji="1" lang="ja-JP" altLang="en-US" sz="2400" i="1">
                        <a:solidFill>
                          <a:schemeClr val="tx1"/>
                        </a:solidFill>
                        <a:latin typeface="Times" pitchFamily="2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/>
                        <a:t>A(1)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/>
                        <a:t>A(2)</a:t>
                      </a:r>
                      <a:endParaRPr kumimoji="1" lang="ja-JP" altLang="en-US" sz="2400" i="1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pPr algn="ctr"/>
                      <a:r>
                        <a:rPr lang="en-US" altLang="ja-JP" sz="2400" dirty="0"/>
                        <a:t>A(3)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/>
                        <a:t>A(4)</a:t>
                      </a:r>
                      <a:endParaRPr kumimoji="1" lang="ja-JP" altLang="en-US" sz="2400" i="1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/>
                        <a:t>A(5)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/>
                        <a:t>A(6)</a:t>
                      </a:r>
                      <a:endParaRPr kumimoji="1" lang="ja-JP" altLang="en-US" sz="2400" i="1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pPr algn="ctr"/>
                      <a:r>
                        <a:rPr lang="en-US" altLang="ja-JP" sz="2400" dirty="0"/>
                        <a:t>A(7)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/>
                        <a:t>A(8)</a:t>
                      </a:r>
                      <a:endParaRPr kumimoji="1" lang="ja-JP" altLang="en-US" sz="2400" i="1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13792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1155700" algn="l"/>
                          <a:tab pos="2133600" algn="l"/>
                          <a:tab pos="3822700" algn="l"/>
                          <a:tab pos="5778500" algn="l"/>
                        </a:tabLst>
                        <a:defRPr/>
                      </a:pPr>
                      <a:r>
                        <a:rPr lang="en-US" altLang="ja-JP" sz="2400" i="0" dirty="0">
                          <a:latin typeface="Times" charset="0"/>
                          <a:ea typeface="Times" charset="0"/>
                          <a:cs typeface="Times" charset="0"/>
                        </a:rPr>
                        <a:t>3</a:t>
                      </a:r>
                      <a:endParaRPr lang="ja-JP" altLang="en-US" sz="2400" i="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i="0" dirty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9</a:t>
                      </a:r>
                    </a:p>
                    <a:p>
                      <a:pPr algn="ctr"/>
                      <a:r>
                        <a:rPr kumimoji="1" lang="en-US" altLang="ja-JP" sz="2400" i="0" dirty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10</a:t>
                      </a:r>
                    </a:p>
                    <a:p>
                      <a:pPr algn="ctr"/>
                      <a:r>
                        <a:rPr kumimoji="1" lang="en-US" altLang="ja-JP" sz="2400" i="0" dirty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11</a:t>
                      </a:r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i="1" dirty="0">
                          <a:latin typeface="Times" pitchFamily="2" charset="0"/>
                        </a:rPr>
                        <a:t>P</a:t>
                      </a:r>
                      <a:r>
                        <a:rPr lang="en-US" altLang="ja-JP" sz="2400" i="1" baseline="-25000" dirty="0">
                          <a:latin typeface="Times" pitchFamily="2" charset="0"/>
                        </a:rPr>
                        <a:t>9</a:t>
                      </a:r>
                      <a:br>
                        <a:rPr lang="en-US" altLang="ja-JP" sz="2400" i="1" baseline="-25000" dirty="0">
                          <a:latin typeface="Times" pitchFamily="2" charset="0"/>
                        </a:rPr>
                      </a:br>
                      <a:r>
                        <a:rPr lang="en-US" altLang="ja-JP" sz="2400" i="1" dirty="0">
                          <a:latin typeface="Times" pitchFamily="2" charset="0"/>
                        </a:rPr>
                        <a:t>P</a:t>
                      </a:r>
                      <a:r>
                        <a:rPr lang="en-US" altLang="ja-JP" sz="2400" i="1" baseline="-25000" dirty="0">
                          <a:latin typeface="Times" pitchFamily="2" charset="0"/>
                        </a:rPr>
                        <a:t>10</a:t>
                      </a:r>
                      <a:br>
                        <a:rPr kumimoji="1" lang="en-US" altLang="ja-JP" sz="2400" i="0" dirty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</a:br>
                      <a:r>
                        <a:rPr lang="en-US" altLang="ja-JP" sz="2400" i="1" dirty="0">
                          <a:latin typeface="Times" pitchFamily="2" charset="0"/>
                        </a:rPr>
                        <a:t>P</a:t>
                      </a:r>
                      <a:r>
                        <a:rPr lang="en-US" altLang="ja-JP" sz="2400" i="1" baseline="-25000" dirty="0">
                          <a:latin typeface="Times" pitchFamily="2" charset="0"/>
                        </a:rPr>
                        <a:t>11</a:t>
                      </a:r>
                      <a:endParaRPr kumimoji="1" lang="ja-JP" altLang="en-US" sz="2400" i="1">
                        <a:solidFill>
                          <a:schemeClr val="tx1"/>
                        </a:solidFill>
                        <a:latin typeface="Times" pitchFamily="2" charset="0"/>
                        <a:ea typeface="Times" charset="0"/>
                        <a:cs typeface="Times" charset="0"/>
                      </a:endParaRPr>
                    </a:p>
                    <a:p>
                      <a:pPr algn="ctr"/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/>
                        <a:t>A(1)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/>
                        <a:t>A(2)</a:t>
                      </a:r>
                      <a:endParaRPr kumimoji="1" lang="ja-JP" altLang="en-US" sz="2400" i="1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pPr algn="ctr"/>
                      <a:r>
                        <a:rPr lang="en-US" altLang="ja-JP" sz="2400" dirty="0"/>
                        <a:t>A(3)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/>
                        <a:t>A(4)</a:t>
                      </a:r>
                      <a:endParaRPr kumimoji="1" lang="ja-JP" altLang="en-US" sz="2400" i="1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/>
                        <a:t>A(9)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/>
                        <a:t>A(10)</a:t>
                      </a:r>
                      <a:endParaRPr kumimoji="1" lang="ja-JP" altLang="en-US" sz="2400" i="1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pPr algn="ctr"/>
                      <a:r>
                        <a:rPr lang="en-US" altLang="ja-JP" sz="2400" dirty="0"/>
                        <a:t>A(11)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/>
                        <a:t>A(12)</a:t>
                      </a:r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155700" algn="l"/>
                          <a:tab pos="2133600" algn="l"/>
                          <a:tab pos="3822700" algn="l"/>
                          <a:tab pos="5778500" algn="l"/>
                        </a:tabLst>
                        <a:defRPr/>
                      </a:pPr>
                      <a:endParaRPr lang="en-US" altLang="ja-JP" sz="2400" b="1" i="1" dirty="0">
                        <a:solidFill>
                          <a:schemeClr val="hlink"/>
                        </a:solidFill>
                        <a:latin typeface="Times" pitchFamily="2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1155700" algn="l"/>
                          <a:tab pos="2133600" algn="l"/>
                          <a:tab pos="3822700" algn="l"/>
                          <a:tab pos="5778500" algn="l"/>
                        </a:tabLst>
                        <a:defRPr/>
                      </a:pPr>
                      <a:endParaRPr lang="ja-JP" altLang="en-US" sz="2400" i="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400" i="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82FA34E-8491-E540-B0B8-F2796216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B1E7-5CBB-2341-B612-B3C2C7CF73F3}" type="slidenum">
              <a:rPr lang="en-US" altLang="ja-JP" smtClean="0"/>
              <a:pPr/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30893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ja-JP" altLang="en-US"/>
              <a:t>操作の一般化</a:t>
            </a:r>
            <a:r>
              <a:rPr lang="en-US" altLang="ja-JP" dirty="0"/>
              <a:t> ( j </a:t>
            </a:r>
            <a:r>
              <a:rPr lang="ja-JP" altLang="en-US"/>
              <a:t>回目のループ</a:t>
            </a:r>
            <a:r>
              <a:rPr lang="en-US" altLang="ja-JP" dirty="0"/>
              <a:t> </a:t>
            </a:r>
            <a:r>
              <a:rPr lang="ja-JP" altLang="en-US"/>
              <a:t>での処理</a:t>
            </a:r>
            <a:r>
              <a:rPr lang="en-US" altLang="ja-JP" dirty="0"/>
              <a:t>)</a:t>
            </a:r>
            <a:endParaRPr lang="ja-JP" altLang="en-US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51331"/>
              </p:ext>
            </p:extLst>
          </p:nvPr>
        </p:nvGraphicFramePr>
        <p:xfrm>
          <a:off x="784864" y="1988840"/>
          <a:ext cx="8200583" cy="3240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102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8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4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4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698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ループ</a:t>
                      </a:r>
                      <a:br>
                        <a:rPr kumimoji="1" lang="en-US" altLang="ja-JP" sz="2000" dirty="0"/>
                      </a:br>
                      <a:r>
                        <a:rPr kumimoji="1" lang="en-US" altLang="ja-JP" sz="2000" dirty="0"/>
                        <a:t>j</a:t>
                      </a:r>
                      <a:endParaRPr kumimoji="1" lang="ja-JP" altLang="en-US" sz="20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kumimoji="1" lang="en-US" altLang="ja-JP" sz="2000" dirty="0"/>
                      </a:br>
                      <a:r>
                        <a:rPr kumimoji="1" lang="en-US" altLang="ja-JP" sz="2000" dirty="0" err="1"/>
                        <a:t>i</a:t>
                      </a:r>
                      <a:endParaRPr kumimoji="1" lang="ja-JP" altLang="en-US" sz="20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プロセッサ</a:t>
                      </a:r>
                      <a:br>
                        <a:rPr kumimoji="1" lang="en-US" altLang="ja-JP" sz="2000" dirty="0"/>
                      </a:br>
                      <a:r>
                        <a:rPr kumimoji="1" lang="en-US" altLang="ja-JP" sz="2000" dirty="0"/>
                        <a:t>P</a:t>
                      </a:r>
                      <a:r>
                        <a:rPr kumimoji="1" lang="en-US" altLang="ja-JP" sz="2000" baseline="-25000" dirty="0"/>
                        <a:t>i</a:t>
                      </a:r>
                      <a:endParaRPr kumimoji="1" lang="ja-JP" altLang="en-US" sz="2000" i="1" baseline="-2500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読む</a:t>
                      </a:r>
                      <a:br>
                        <a:rPr kumimoji="1" lang="en-US" altLang="ja-JP" sz="2000" dirty="0"/>
                      </a:br>
                      <a:r>
                        <a:rPr kumimoji="1" lang="ja-JP" altLang="en-US" sz="2000" dirty="0"/>
                        <a:t>メモリ位置</a:t>
                      </a:r>
                      <a:endParaRPr kumimoji="1" lang="ja-JP" altLang="en-US" sz="20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/>
                        <a:t>書く</a:t>
                      </a:r>
                      <a:br>
                        <a:rPr kumimoji="1" lang="en-US" altLang="ja-JP" sz="2000" dirty="0"/>
                      </a:br>
                      <a:r>
                        <a:rPr kumimoji="1" lang="ja-JP" altLang="en-US" sz="2000" dirty="0"/>
                        <a:t>メモリ位置</a:t>
                      </a:r>
                      <a:endParaRPr kumimoji="1" lang="ja-JP" altLang="en-US" sz="20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3372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1155700" algn="l"/>
                          <a:tab pos="2133600" algn="l"/>
                          <a:tab pos="3822700" algn="l"/>
                          <a:tab pos="5778500" algn="l"/>
                        </a:tabLst>
                        <a:defRPr/>
                      </a:pPr>
                      <a:r>
                        <a:rPr lang="en-US" altLang="ja-JP" sz="2400" dirty="0"/>
                        <a:t>j</a:t>
                      </a:r>
                      <a:endParaRPr lang="en-US" altLang="ja-JP" sz="2400" b="1" i="1" dirty="0">
                        <a:solidFill>
                          <a:schemeClr val="hlink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r>
                        <a:rPr kumimoji="1" lang="en-US" altLang="ja-JP" sz="2400" baseline="30000" dirty="0"/>
                        <a:t>j</a:t>
                      </a:r>
                      <a:r>
                        <a:rPr kumimoji="1" lang="en-US" altLang="ja-JP" sz="2400" dirty="0"/>
                        <a:t>+</a:t>
                      </a:r>
                      <a:r>
                        <a:rPr kumimoji="1" lang="en-US" altLang="ja-JP" sz="2400" u="sng" dirty="0"/>
                        <a:t>1</a:t>
                      </a:r>
                      <a:br>
                        <a:rPr kumimoji="1" lang="en-US" altLang="ja-JP" sz="2400" dirty="0"/>
                      </a:br>
                      <a:r>
                        <a:rPr kumimoji="1" lang="en-US" altLang="ja-JP" sz="2400" dirty="0"/>
                        <a:t>:</a:t>
                      </a:r>
                      <a:br>
                        <a:rPr kumimoji="1" lang="en-US" altLang="ja-JP" sz="2400" dirty="0"/>
                      </a:br>
                      <a:r>
                        <a:rPr kumimoji="1" lang="en-US" altLang="ja-JP" sz="2400" dirty="0" err="1"/>
                        <a:t>i</a:t>
                      </a:r>
                      <a:r>
                        <a:rPr kumimoji="1" lang="en-US" altLang="ja-JP" sz="2400" baseline="0" dirty="0"/>
                        <a:t> </a:t>
                      </a:r>
                      <a:r>
                        <a:rPr kumimoji="1" lang="en-US" altLang="ja-JP" sz="2400" dirty="0"/>
                        <a:t>=2</a:t>
                      </a:r>
                      <a:r>
                        <a:rPr kumimoji="1" lang="en-US" altLang="ja-JP" sz="2400" baseline="30000" dirty="0"/>
                        <a:t>j</a:t>
                      </a:r>
                      <a:r>
                        <a:rPr kumimoji="1" lang="en-US" altLang="ja-JP" sz="2400" dirty="0"/>
                        <a:t>+</a:t>
                      </a:r>
                      <a:r>
                        <a:rPr kumimoji="1" lang="en-US" altLang="ja-JP" sz="2400" u="sng" dirty="0"/>
                        <a:t>i-2</a:t>
                      </a:r>
                      <a:r>
                        <a:rPr kumimoji="1" lang="en-US" altLang="ja-JP" sz="2400" u="sng" baseline="30000" dirty="0"/>
                        <a:t>j</a:t>
                      </a:r>
                      <a:br>
                        <a:rPr kumimoji="1" lang="en-US" altLang="ja-JP" sz="2400" dirty="0"/>
                      </a:br>
                      <a:r>
                        <a:rPr kumimoji="1" lang="en-US" altLang="ja-JP" sz="2400" dirty="0"/>
                        <a:t>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2</a:t>
                      </a:r>
                      <a:r>
                        <a:rPr kumimoji="1" lang="en-US" altLang="ja-JP" sz="2400" baseline="30000" dirty="0"/>
                        <a:t>j</a:t>
                      </a:r>
                      <a:r>
                        <a:rPr kumimoji="1" lang="en-US" altLang="ja-JP" sz="2400" dirty="0"/>
                        <a:t>+</a:t>
                      </a:r>
                      <a:r>
                        <a:rPr kumimoji="1" lang="en-US" altLang="ja-JP" sz="2400" u="sng" dirty="0"/>
                        <a:t>2</a:t>
                      </a:r>
                      <a:r>
                        <a:rPr kumimoji="1" lang="en-US" altLang="ja-JP" sz="2400" u="sng" baseline="30000" dirty="0"/>
                        <a:t>j</a:t>
                      </a:r>
                      <a:endParaRPr kumimoji="1" lang="ja-JP" altLang="en-US" sz="2400" i="1" u="sng" baseline="3000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P</a:t>
                      </a:r>
                      <a:r>
                        <a:rPr kumimoji="1" lang="en-US" altLang="ja-JP" sz="2400" baseline="-25000" dirty="0"/>
                        <a:t>2</a:t>
                      </a:r>
                      <a:r>
                        <a:rPr kumimoji="1" lang="en-US" altLang="ja-JP" sz="2400" baseline="30000" dirty="0"/>
                        <a:t>j</a:t>
                      </a:r>
                      <a:r>
                        <a:rPr kumimoji="1" lang="en-US" altLang="ja-JP" sz="2400" baseline="-25000" dirty="0"/>
                        <a:t>+</a:t>
                      </a:r>
                      <a:r>
                        <a:rPr kumimoji="1" lang="en-US" altLang="ja-JP" sz="2400" u="sng" baseline="-25000" dirty="0"/>
                        <a:t>1</a:t>
                      </a:r>
                      <a:br>
                        <a:rPr kumimoji="1" lang="en-US" altLang="ja-JP" sz="2400" baseline="-25000" dirty="0"/>
                      </a:br>
                      <a:r>
                        <a:rPr kumimoji="1" lang="en-US" altLang="ja-JP" sz="2400" dirty="0"/>
                        <a:t>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P</a:t>
                      </a:r>
                      <a:r>
                        <a:rPr kumimoji="1" lang="en-US" altLang="ja-JP" sz="2400" baseline="-25000" dirty="0"/>
                        <a:t>i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:</a:t>
                      </a:r>
                      <a:br>
                        <a:rPr kumimoji="1" lang="en-US" altLang="ja-JP" sz="2400" dirty="0"/>
                      </a:br>
                      <a:r>
                        <a:rPr kumimoji="1" lang="en-US" altLang="ja-JP" sz="2400" dirty="0"/>
                        <a:t>P</a:t>
                      </a:r>
                      <a:r>
                        <a:rPr kumimoji="1" lang="en-US" altLang="ja-JP" sz="2400" baseline="-25000" dirty="0"/>
                        <a:t>2</a:t>
                      </a:r>
                      <a:r>
                        <a:rPr kumimoji="1" lang="en-US" altLang="ja-JP" sz="2400" baseline="30000" dirty="0"/>
                        <a:t>j</a:t>
                      </a:r>
                      <a:r>
                        <a:rPr kumimoji="1" lang="en-US" altLang="ja-JP" sz="2400" baseline="-25000" dirty="0"/>
                        <a:t>+2</a:t>
                      </a:r>
                      <a:r>
                        <a:rPr kumimoji="1" lang="en-US" altLang="ja-JP" sz="2400" baseline="30000" dirty="0"/>
                        <a:t>j</a:t>
                      </a:r>
                      <a:endParaRPr kumimoji="1" lang="en-US" altLang="ja-JP" sz="2400" i="0" baseline="3000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A(1)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A(i-2</a:t>
                      </a:r>
                      <a:r>
                        <a:rPr kumimoji="1" lang="en-US" altLang="ja-JP" sz="2400" baseline="30000" dirty="0"/>
                        <a:t>j</a:t>
                      </a:r>
                      <a:r>
                        <a:rPr kumimoji="1" lang="en-US" altLang="ja-JP" sz="2400" dirty="0"/>
                        <a:t>)</a:t>
                      </a:r>
                      <a:br>
                        <a:rPr kumimoji="1" lang="en-US" altLang="ja-JP" sz="2400" dirty="0"/>
                      </a:br>
                      <a:r>
                        <a:rPr kumimoji="1" lang="en-US" altLang="ja-JP" sz="2400" dirty="0"/>
                        <a:t>:</a:t>
                      </a:r>
                      <a:br>
                        <a:rPr kumimoji="1" lang="en-US" altLang="ja-JP" sz="2400" dirty="0"/>
                      </a:br>
                      <a:r>
                        <a:rPr kumimoji="1" lang="en-US" altLang="ja-JP" sz="2400" dirty="0"/>
                        <a:t>A(2</a:t>
                      </a:r>
                      <a:r>
                        <a:rPr kumimoji="1" lang="en-US" altLang="ja-JP" sz="2400" baseline="30000" dirty="0"/>
                        <a:t>j</a:t>
                      </a:r>
                      <a:r>
                        <a:rPr kumimoji="1" lang="en-US" altLang="ja-JP" sz="2400" dirty="0"/>
                        <a:t>)</a:t>
                      </a:r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A(2</a:t>
                      </a:r>
                      <a:r>
                        <a:rPr kumimoji="1" lang="en-US" altLang="ja-JP" sz="2400" baseline="30000" dirty="0"/>
                        <a:t>j</a:t>
                      </a:r>
                      <a:r>
                        <a:rPr kumimoji="1" lang="en-US" altLang="ja-JP" sz="2400" dirty="0"/>
                        <a:t>+1)</a:t>
                      </a:r>
                      <a:br>
                        <a:rPr kumimoji="1" lang="en-US" altLang="ja-JP" sz="2400" dirty="0"/>
                      </a:br>
                      <a:r>
                        <a:rPr kumimoji="1" lang="en-US" altLang="ja-JP" sz="2400" dirty="0"/>
                        <a:t>:</a:t>
                      </a:r>
                      <a:endParaRPr kumimoji="1" lang="ja-JP" altLang="en-US" sz="24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A(</a:t>
                      </a:r>
                      <a:r>
                        <a:rPr kumimoji="1" lang="en-US" altLang="ja-JP" sz="2400" dirty="0" err="1"/>
                        <a:t>i</a:t>
                      </a:r>
                      <a:r>
                        <a:rPr kumimoji="1" lang="en-US" altLang="ja-JP" sz="2400" dirty="0"/>
                        <a:t>)</a:t>
                      </a:r>
                      <a:endParaRPr kumimoji="1" lang="ja-JP" altLang="en-US" sz="2400" dirty="0"/>
                    </a:p>
                    <a:p>
                      <a:pPr algn="ctr"/>
                      <a:r>
                        <a:rPr kumimoji="1" lang="en-US" altLang="ja-JP" sz="2400" dirty="0"/>
                        <a:t>:</a:t>
                      </a:r>
                      <a:br>
                        <a:rPr kumimoji="1" lang="en-US" altLang="ja-JP" sz="2400" dirty="0"/>
                      </a:br>
                      <a:r>
                        <a:rPr kumimoji="1" lang="en-US" altLang="ja-JP" sz="2400" dirty="0"/>
                        <a:t>A(2</a:t>
                      </a:r>
                      <a:r>
                        <a:rPr kumimoji="1" lang="en-US" altLang="ja-JP" sz="2400" baseline="30000" dirty="0"/>
                        <a:t>j+1</a:t>
                      </a:r>
                      <a:r>
                        <a:rPr kumimoji="1" lang="en-US" altLang="ja-JP" sz="2400" dirty="0"/>
                        <a:t>)</a:t>
                      </a:r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B11E92F-D1CF-A446-A4A3-3B9B60FD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60061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何回繰り返せばいいのか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283187"/>
              </p:ext>
            </p:extLst>
          </p:nvPr>
        </p:nvGraphicFramePr>
        <p:xfrm>
          <a:off x="1136576" y="1628800"/>
          <a:ext cx="7963176" cy="43891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43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3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3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3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06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ループ</a:t>
                      </a:r>
                      <a:br>
                        <a:rPr kumimoji="1" lang="en-US" altLang="ja-JP" sz="2400" dirty="0"/>
                      </a:br>
                      <a:r>
                        <a:rPr kumimoji="1" lang="en-US" altLang="ja-JP" sz="2400" dirty="0"/>
                        <a:t>j</a:t>
                      </a:r>
                      <a:endParaRPr kumimoji="1" lang="ja-JP" altLang="en-US" sz="24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br>
                        <a:rPr kumimoji="1" lang="en-US" altLang="ja-JP" sz="2400" dirty="0"/>
                      </a:br>
                      <a:r>
                        <a:rPr kumimoji="1" lang="en-US" altLang="ja-JP" sz="2400" dirty="0" err="1"/>
                        <a:t>i</a:t>
                      </a:r>
                      <a:endParaRPr kumimoji="1" lang="ja-JP" altLang="en-US" sz="24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/>
                        <a:t>プロセッサ</a:t>
                      </a:r>
                      <a:br>
                        <a:rPr kumimoji="1" lang="en-US" altLang="ja-JP" sz="2400" dirty="0"/>
                      </a:br>
                      <a:r>
                        <a:rPr kumimoji="1" lang="en-US" altLang="ja-JP" sz="2400" dirty="0"/>
                        <a:t>P</a:t>
                      </a:r>
                      <a:r>
                        <a:rPr kumimoji="1" lang="en-US" altLang="ja-JP" sz="2400" baseline="-25000" dirty="0"/>
                        <a:t>i</a:t>
                      </a:r>
                      <a:endParaRPr kumimoji="1" lang="ja-JP" altLang="en-US" sz="2400" i="1" baseline="-2500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読む</a:t>
                      </a:r>
                      <a:br>
                        <a:rPr kumimoji="1" lang="en-US" altLang="ja-JP" sz="2400" dirty="0"/>
                      </a:br>
                      <a:r>
                        <a:rPr kumimoji="1" lang="ja-JP" altLang="en-US" sz="2400" dirty="0"/>
                        <a:t>メモリ位置</a:t>
                      </a:r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書く</a:t>
                      </a:r>
                      <a:br>
                        <a:rPr kumimoji="1" lang="en-US" altLang="ja-JP" sz="2400" dirty="0"/>
                      </a:br>
                      <a:r>
                        <a:rPr kumimoji="1" lang="ja-JP" altLang="en-US" sz="2400" dirty="0"/>
                        <a:t>メモリ位置</a:t>
                      </a:r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前処理</a:t>
                      </a:r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i="1" dirty="0">
                          <a:latin typeface="Times" pitchFamily="2" charset="0"/>
                        </a:rPr>
                        <a:t>P</a:t>
                      </a:r>
                      <a:r>
                        <a:rPr lang="en-US" altLang="ja-JP" sz="2400" i="1" baseline="-25000" dirty="0">
                          <a:latin typeface="Times" pitchFamily="2" charset="0"/>
                        </a:rPr>
                        <a:t>1</a:t>
                      </a:r>
                      <a:endParaRPr kumimoji="1" lang="ja-JP" altLang="en-US" sz="2400" i="1" baseline="-25000" dirty="0">
                        <a:solidFill>
                          <a:schemeClr val="tx1"/>
                        </a:solidFill>
                        <a:latin typeface="Times" pitchFamily="2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m</a:t>
                      </a:r>
                      <a:endParaRPr kumimoji="1" lang="ja-JP" altLang="en-US" sz="24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/>
                        <a:t>A(1)</a:t>
                      </a:r>
                      <a:endParaRPr lang="en-US" altLang="ja-JP" sz="24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/>
                        <a:t>2</a:t>
                      </a:r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i="1" dirty="0">
                          <a:latin typeface="Times" pitchFamily="2" charset="0"/>
                        </a:rPr>
                        <a:t>P</a:t>
                      </a:r>
                      <a:r>
                        <a:rPr lang="en-US" altLang="ja-JP" sz="2400" i="1" baseline="-25000" dirty="0">
                          <a:latin typeface="Times" pitchFamily="2" charset="0"/>
                        </a:rPr>
                        <a:t>2</a:t>
                      </a:r>
                      <a:endParaRPr kumimoji="1" lang="ja-JP" altLang="en-US" sz="2400" i="1" dirty="0">
                        <a:solidFill>
                          <a:schemeClr val="tx1"/>
                        </a:solidFill>
                        <a:latin typeface="Times" pitchFamily="2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/>
                        <a:t>A(1)</a:t>
                      </a:r>
                      <a:endParaRPr kumimoji="1" lang="ja-JP" altLang="en-US" sz="24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/>
                        <a:t>A(2)</a:t>
                      </a:r>
                      <a:endParaRPr kumimoji="1" lang="ja-JP" altLang="en-US" sz="24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1155700" algn="l"/>
                          <a:tab pos="2133600" algn="l"/>
                          <a:tab pos="3822700" algn="l"/>
                          <a:tab pos="5778500" algn="l"/>
                        </a:tabLst>
                        <a:defRPr/>
                      </a:pPr>
                      <a:r>
                        <a:rPr lang="en-US" altLang="ja-JP" sz="2400" dirty="0"/>
                        <a:t>3</a:t>
                      </a:r>
                      <a:br>
                        <a:rPr lang="en-US" altLang="ja-JP" sz="2400" dirty="0"/>
                      </a:br>
                      <a:r>
                        <a:rPr lang="en-US" altLang="ja-JP" sz="2400" dirty="0"/>
                        <a:t>4</a:t>
                      </a:r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i="1" dirty="0">
                          <a:latin typeface="Times" pitchFamily="2" charset="0"/>
                        </a:rPr>
                        <a:t>P</a:t>
                      </a:r>
                      <a:r>
                        <a:rPr lang="en-US" altLang="ja-JP" sz="2400" i="1" baseline="-25000" dirty="0">
                          <a:latin typeface="Times" pitchFamily="2" charset="0"/>
                        </a:rPr>
                        <a:t>3</a:t>
                      </a:r>
                      <a:br>
                        <a:rPr lang="en-US" altLang="ja-JP" sz="2400" i="1" baseline="-25000" dirty="0">
                          <a:latin typeface="Times" pitchFamily="2" charset="0"/>
                        </a:rPr>
                      </a:br>
                      <a:r>
                        <a:rPr lang="en-US" altLang="ja-JP" sz="2400" i="1" dirty="0">
                          <a:latin typeface="Times" pitchFamily="2" charset="0"/>
                        </a:rPr>
                        <a:t>P</a:t>
                      </a:r>
                      <a:r>
                        <a:rPr lang="en-US" altLang="ja-JP" sz="2400" i="1" baseline="-25000" dirty="0">
                          <a:latin typeface="Times" pitchFamily="2" charset="0"/>
                        </a:rPr>
                        <a:t>4</a:t>
                      </a:r>
                      <a:endParaRPr kumimoji="1" lang="ja-JP" altLang="en-US" sz="2400" i="1" dirty="0">
                        <a:solidFill>
                          <a:schemeClr val="tx1"/>
                        </a:solidFill>
                        <a:latin typeface="Times" pitchFamily="2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/>
                        <a:t>A(1)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/>
                        <a:t>A(2)</a:t>
                      </a:r>
                      <a:endParaRPr kumimoji="1" lang="ja-JP" altLang="en-US" sz="24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dirty="0"/>
                        <a:t>A(3)</a:t>
                      </a:r>
                      <a:br>
                        <a:rPr lang="en-US" altLang="ja-JP" sz="2400" dirty="0"/>
                      </a:br>
                      <a:r>
                        <a:rPr lang="en-US" altLang="ja-JP" sz="2400" dirty="0"/>
                        <a:t>A(4)</a:t>
                      </a:r>
                      <a:endParaRPr kumimoji="1" lang="ja-JP" altLang="en-US" sz="24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1155700" algn="l"/>
                          <a:tab pos="2133600" algn="l"/>
                          <a:tab pos="3822700" algn="l"/>
                          <a:tab pos="5778500" algn="l"/>
                        </a:tabLst>
                        <a:defRPr/>
                      </a:pPr>
                      <a:r>
                        <a:rPr lang="en-US" altLang="ja-JP" sz="2400" dirty="0"/>
                        <a:t>:</a:t>
                      </a:r>
                      <a:endParaRPr lang="ja-JP" altLang="en-US" sz="2400" i="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155700" algn="l"/>
                          <a:tab pos="2133600" algn="l"/>
                          <a:tab pos="3822700" algn="l"/>
                          <a:tab pos="5778500" algn="l"/>
                        </a:tabLst>
                        <a:defRPr/>
                      </a:pPr>
                      <a:r>
                        <a:rPr lang="en-US" altLang="ja-JP" sz="2400" dirty="0">
                          <a:latin typeface="Times" pitchFamily="2" charset="0"/>
                        </a:rPr>
                        <a:t>j</a:t>
                      </a:r>
                      <a:endParaRPr lang="en-US" altLang="ja-JP" sz="2400" b="1" i="1" dirty="0">
                        <a:solidFill>
                          <a:schemeClr val="hlink"/>
                        </a:solidFill>
                        <a:latin typeface="Times" pitchFamily="2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tabLst>
                          <a:tab pos="1155700" algn="l"/>
                          <a:tab pos="2133600" algn="l"/>
                          <a:tab pos="3822700" algn="l"/>
                          <a:tab pos="5778500" algn="l"/>
                        </a:tabLst>
                        <a:defRPr/>
                      </a:pPr>
                      <a:r>
                        <a:rPr lang="ja-JP" altLang="en-US" sz="2400" dirty="0"/>
                        <a:t>：</a:t>
                      </a:r>
                      <a:endParaRPr lang="ja-JP" altLang="en-US" sz="2400" i="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dirty="0"/>
                        <a:t>(log</a:t>
                      </a:r>
                      <a:r>
                        <a:rPr lang="en-US" altLang="ja-JP" sz="2400" baseline="-25000" dirty="0"/>
                        <a:t>2</a:t>
                      </a:r>
                      <a:r>
                        <a:rPr lang="en-US" altLang="ja-JP" sz="2400" dirty="0"/>
                        <a:t> </a:t>
                      </a:r>
                      <a:r>
                        <a:rPr lang="en-US" altLang="ja-JP" sz="2400" i="1" dirty="0">
                          <a:latin typeface="Times" pitchFamily="2" charset="0"/>
                        </a:rPr>
                        <a:t>N</a:t>
                      </a:r>
                      <a:r>
                        <a:rPr lang="en-US" altLang="ja-JP" sz="2400" dirty="0"/>
                        <a:t>)-1</a:t>
                      </a:r>
                      <a:endParaRPr lang="en-US" altLang="ja-JP" sz="2400" i="0" dirty="0"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i="0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角丸四角形 4"/>
          <p:cNvSpPr/>
          <p:nvPr/>
        </p:nvSpPr>
        <p:spPr bwMode="auto">
          <a:xfrm>
            <a:off x="1013708" y="4581128"/>
            <a:ext cx="8208912" cy="648072"/>
          </a:xfrm>
          <a:prstGeom prst="roundRect">
            <a:avLst/>
          </a:prstGeom>
          <a:noFill/>
          <a:ln w="28575" cap="flat" cmpd="sng" algn="ctr">
            <a:solidFill>
              <a:srgbClr val="FF0066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82FA34E-8491-E540-B0B8-F2796216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7B1E7-5CBB-2341-B612-B3C2C7CF73F3}" type="slidenum">
              <a:rPr lang="en-US" altLang="ja-JP" smtClean="0"/>
              <a:pPr/>
              <a:t>23</a:t>
            </a:fld>
            <a:endParaRPr lang="en-US" altLang="ja-JP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2F8E8D03-CB0B-80D6-FAA4-6FA0E42321E5}"/>
              </a:ext>
            </a:extLst>
          </p:cNvPr>
          <p:cNvSpPr/>
          <p:nvPr/>
        </p:nvSpPr>
        <p:spPr bwMode="auto">
          <a:xfrm>
            <a:off x="1013708" y="5440172"/>
            <a:ext cx="2139092" cy="648072"/>
          </a:xfrm>
          <a:prstGeom prst="roundRect">
            <a:avLst/>
          </a:prstGeom>
          <a:noFill/>
          <a:ln w="28575" cap="flat" cmpd="sng" algn="ctr">
            <a:solidFill>
              <a:srgbClr val="FF0066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0682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ブロードキャスト：手続き化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16496" y="1745432"/>
            <a:ext cx="9273480" cy="5112568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dirty="0">
                <a:latin typeface="Times New Roman" charset="0"/>
              </a:rPr>
              <a:t>Procedure Broadcast(</a:t>
            </a:r>
            <a:r>
              <a:rPr lang="en-US" altLang="ja-JP" sz="2400" i="1" dirty="0">
                <a:latin typeface="Times New Roman" charset="0"/>
              </a:rPr>
              <a:t>m</a:t>
            </a:r>
            <a:r>
              <a:rPr lang="en-US" altLang="ja-JP" sz="2400" dirty="0">
                <a:latin typeface="Times New Roman" charset="0"/>
              </a:rPr>
              <a:t>, </a:t>
            </a:r>
            <a:r>
              <a:rPr lang="en-US" altLang="ja-JP" sz="2400" i="1" dirty="0">
                <a:latin typeface="Times New Roman" charset="0"/>
              </a:rPr>
              <a:t>N</a:t>
            </a:r>
            <a:r>
              <a:rPr lang="en-US" altLang="ja-JP" sz="2400" dirty="0">
                <a:latin typeface="Times New Roman" charset="0"/>
              </a:rPr>
              <a:t>, </a:t>
            </a: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dirty="0">
                <a:latin typeface="Times New Roman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dirty="0">
                <a:latin typeface="Times New Roman" charset="0"/>
              </a:rPr>
              <a:t>    Stage 1: </a:t>
            </a:r>
            <a:br>
              <a:rPr lang="en-US" altLang="ja-JP" sz="2400" dirty="0">
                <a:latin typeface="Times New Roman" charset="0"/>
              </a:rPr>
            </a:br>
            <a:r>
              <a:rPr lang="ja-JP" altLang="en-US" sz="2400" dirty="0">
                <a:latin typeface="Times New Roman" charset="0"/>
              </a:rPr>
              <a:t>　プロセッサ</a:t>
            </a: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dirty="0">
                <a:latin typeface="Times New Roman" charset="0"/>
              </a:rPr>
              <a:t>1 </a:t>
            </a:r>
            <a:r>
              <a:rPr lang="ja-JP" altLang="en-US" sz="2400" dirty="0">
                <a:latin typeface="Times New Roman" charset="0"/>
              </a:rPr>
              <a:t>は</a:t>
            </a:r>
            <a:endParaRPr lang="en-US" altLang="ja-JP" sz="2400" dirty="0">
              <a:latin typeface="Times New Roman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dirty="0">
                <a:latin typeface="Times New Roman" charset="0"/>
              </a:rPr>
              <a:t>メモリ位置</a:t>
            </a:r>
            <a:r>
              <a:rPr lang="en-US" altLang="ja-JP" dirty="0">
                <a:latin typeface="Times New Roman" charset="0"/>
              </a:rPr>
              <a:t> </a:t>
            </a:r>
            <a:r>
              <a:rPr lang="en-US" altLang="ja-JP" i="1" dirty="0">
                <a:latin typeface="Times New Roman" charset="0"/>
              </a:rPr>
              <a:t>m </a:t>
            </a:r>
            <a:r>
              <a:rPr lang="ja-JP" altLang="en-US" dirty="0">
                <a:latin typeface="Times New Roman" charset="0"/>
              </a:rPr>
              <a:t>から値を読む；</a:t>
            </a:r>
            <a:endParaRPr lang="en-US" altLang="ja-JP" dirty="0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dirty="0">
                <a:latin typeface="Times New Roman" charset="0"/>
              </a:rPr>
              <a:t>		</a:t>
            </a:r>
            <a:r>
              <a:rPr lang="ja-JP" altLang="en-US" sz="2400" dirty="0">
                <a:latin typeface="Times New Roman" charset="0"/>
              </a:rPr>
              <a:t>メモリ位置</a:t>
            </a:r>
            <a:r>
              <a:rPr lang="en-US" altLang="ja-JP" sz="2400" dirty="0">
                <a:latin typeface="Times New Roman" charset="0"/>
              </a:rPr>
              <a:t> </a:t>
            </a: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dirty="0">
                <a:latin typeface="Times New Roman" charset="0"/>
              </a:rPr>
              <a:t>(1) </a:t>
            </a:r>
            <a:r>
              <a:rPr lang="ja-JP" altLang="en-US" sz="2400" dirty="0">
                <a:latin typeface="Times New Roman" charset="0"/>
              </a:rPr>
              <a:t>に値を書く；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sz="2400" dirty="0">
                <a:latin typeface="Times New Roman" charset="0"/>
              </a:rPr>
              <a:t>    </a:t>
            </a:r>
            <a:r>
              <a:rPr lang="en-US" altLang="ja-JP" sz="2400" dirty="0">
                <a:latin typeface="Times New Roman" charset="0"/>
              </a:rPr>
              <a:t>Stage 2: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dirty="0">
                <a:latin typeface="Times New Roman" charset="0"/>
              </a:rPr>
              <a:t>        for </a:t>
            </a:r>
            <a:r>
              <a:rPr lang="en-US" altLang="ja-JP" sz="2400" i="1" dirty="0">
                <a:latin typeface="Times New Roman" charset="0"/>
              </a:rPr>
              <a:t>j</a:t>
            </a:r>
            <a:r>
              <a:rPr lang="en-US" altLang="ja-JP" sz="2400" dirty="0">
                <a:latin typeface="Times New Roman" charset="0"/>
              </a:rPr>
              <a:t>=0 to (log</a:t>
            </a:r>
            <a:r>
              <a:rPr lang="en-US" altLang="ja-JP" sz="2400" baseline="-25000" dirty="0">
                <a:latin typeface="Times New Roman" charset="0"/>
              </a:rPr>
              <a:t>2</a:t>
            </a:r>
            <a:r>
              <a:rPr lang="en-US" altLang="ja-JP" sz="2400" dirty="0">
                <a:latin typeface="Times New Roman" charset="0"/>
              </a:rPr>
              <a:t> </a:t>
            </a:r>
            <a:r>
              <a:rPr lang="en-US" altLang="ja-JP" sz="2400" i="1" dirty="0">
                <a:latin typeface="Times New Roman" charset="0"/>
              </a:rPr>
              <a:t>N</a:t>
            </a:r>
            <a:r>
              <a:rPr lang="en-US" altLang="ja-JP" sz="2400" dirty="0">
                <a:latin typeface="Times New Roman" charset="0"/>
              </a:rPr>
              <a:t>)-1 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dirty="0">
                <a:latin typeface="Times New Roman" charset="0"/>
              </a:rPr>
              <a:t>            for </a:t>
            </a:r>
            <a:r>
              <a:rPr lang="en-US" altLang="ja-JP" sz="2400" i="1" dirty="0" err="1">
                <a:latin typeface="Times New Roman" charset="0"/>
              </a:rPr>
              <a:t>i</a:t>
            </a:r>
            <a:r>
              <a:rPr lang="en-US" altLang="ja-JP" sz="2400" dirty="0">
                <a:latin typeface="Times New Roman" charset="0"/>
              </a:rPr>
              <a:t>=2</a:t>
            </a:r>
            <a:r>
              <a:rPr lang="en-US" altLang="ja-JP" sz="2400" i="1" baseline="30000" dirty="0">
                <a:latin typeface="Times New Roman" charset="0"/>
              </a:rPr>
              <a:t>j </a:t>
            </a:r>
            <a:r>
              <a:rPr lang="en-US" altLang="ja-JP" sz="2400" dirty="0">
                <a:latin typeface="Times New Roman" charset="0"/>
              </a:rPr>
              <a:t>+1 to 2</a:t>
            </a:r>
            <a:r>
              <a:rPr lang="en-US" altLang="ja-JP" sz="2400" i="1" baseline="30000" dirty="0">
                <a:latin typeface="Times New Roman" charset="0"/>
              </a:rPr>
              <a:t>j+</a:t>
            </a:r>
            <a:r>
              <a:rPr lang="en-US" altLang="ja-JP" sz="2400" baseline="30000" dirty="0">
                <a:latin typeface="Times New Roman" charset="0"/>
              </a:rPr>
              <a:t>1</a:t>
            </a:r>
            <a:r>
              <a:rPr lang="ja-JP" altLang="en-US" sz="2400" dirty="0">
                <a:latin typeface="Times New Roman" charset="0"/>
              </a:rPr>
              <a:t>　</a:t>
            </a:r>
            <a:r>
              <a:rPr lang="en-US" altLang="ja-JP" sz="2400" dirty="0">
                <a:latin typeface="Times New Roman" charset="0"/>
              </a:rPr>
              <a:t> </a:t>
            </a:r>
            <a:r>
              <a:rPr lang="en-US" altLang="ja-JP" sz="2400" dirty="0">
                <a:solidFill>
                  <a:schemeClr val="hlink"/>
                </a:solidFill>
                <a:latin typeface="Times New Roman" charset="0"/>
              </a:rPr>
              <a:t>do in parallel  </a:t>
            </a:r>
            <a:r>
              <a:rPr lang="en-US" altLang="ja-JP" sz="2400" dirty="0">
                <a:latin typeface="Times New Roman" charset="0"/>
              </a:rPr>
              <a:t>/* </a:t>
            </a:r>
            <a:r>
              <a:rPr lang="ja-JP" altLang="en-US" sz="2400" dirty="0">
                <a:latin typeface="Times New Roman" charset="0"/>
              </a:rPr>
              <a:t>各プロセッサ並列 *</a:t>
            </a:r>
            <a:r>
              <a:rPr lang="en-US" altLang="ja-JP" sz="2400" dirty="0">
                <a:latin typeface="Times New Roman" charset="0"/>
              </a:rPr>
              <a:t>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sz="2400" dirty="0">
                <a:latin typeface="Times New Roman" charset="0"/>
              </a:rPr>
              <a:t>　</a:t>
            </a:r>
            <a:r>
              <a:rPr lang="en-US" altLang="ja-JP" sz="2400" dirty="0">
                <a:latin typeface="Times New Roman" charset="0"/>
              </a:rPr>
              <a:t>            </a:t>
            </a:r>
            <a:r>
              <a:rPr lang="ja-JP" altLang="en-US" sz="2400" dirty="0">
                <a:latin typeface="Times New Roman" charset="0"/>
              </a:rPr>
              <a:t>プロセッサ</a:t>
            </a: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i</a:t>
            </a:r>
            <a:r>
              <a:rPr lang="en-US" altLang="ja-JP" sz="2400" dirty="0">
                <a:latin typeface="Times New Roman" charset="0"/>
              </a:rPr>
              <a:t> </a:t>
            </a:r>
            <a:r>
              <a:rPr lang="ja-JP" altLang="en-US" sz="2400" dirty="0">
                <a:latin typeface="Times New Roman" charset="0"/>
              </a:rPr>
              <a:t>は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sz="2400" dirty="0">
                <a:latin typeface="Times New Roman" charset="0"/>
              </a:rPr>
              <a:t>　                メモリ位置</a:t>
            </a:r>
            <a:r>
              <a:rPr lang="en-US" altLang="ja-JP" sz="2400" i="1" dirty="0">
                <a:latin typeface="Times New Roman" charset="0"/>
              </a:rPr>
              <a:t> A(i-2</a:t>
            </a:r>
            <a:r>
              <a:rPr lang="en-US" altLang="ja-JP" sz="2400" i="1" baseline="30000" dirty="0">
                <a:latin typeface="Times New Roman" charset="0"/>
              </a:rPr>
              <a:t>j</a:t>
            </a:r>
            <a:r>
              <a:rPr lang="en-US" altLang="ja-JP" sz="2400" i="1" dirty="0">
                <a:latin typeface="Times New Roman" charset="0"/>
              </a:rPr>
              <a:t>) </a:t>
            </a:r>
            <a:r>
              <a:rPr lang="ja-JP" altLang="en-US" sz="2400" dirty="0">
                <a:latin typeface="Times New Roman" charset="0"/>
              </a:rPr>
              <a:t>から値を読む；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sz="2400" dirty="0">
                <a:latin typeface="Times New Roman" charset="0"/>
              </a:rPr>
              <a:t>                　メモリ位置</a:t>
            </a:r>
            <a:r>
              <a:rPr lang="en-US" altLang="ja-JP" sz="2400" dirty="0">
                <a:latin typeface="Times New Roman" charset="0"/>
              </a:rPr>
              <a:t> </a:t>
            </a: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dirty="0">
                <a:latin typeface="Times New Roman" charset="0"/>
              </a:rPr>
              <a:t>(</a:t>
            </a:r>
            <a:r>
              <a:rPr lang="en-US" altLang="ja-JP" sz="2400" i="1" dirty="0" err="1">
                <a:latin typeface="Times New Roman" charset="0"/>
              </a:rPr>
              <a:t>i</a:t>
            </a:r>
            <a:r>
              <a:rPr lang="en-US" altLang="ja-JP" sz="2400" dirty="0">
                <a:latin typeface="Times New Roman" charset="0"/>
              </a:rPr>
              <a:t>) </a:t>
            </a:r>
            <a:r>
              <a:rPr lang="ja-JP" altLang="en-US" sz="2400" dirty="0">
                <a:latin typeface="Times New Roman" charset="0"/>
              </a:rPr>
              <a:t>に値を書く；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sz="2400" dirty="0">
                <a:latin typeface="Times New Roman" charset="0"/>
              </a:rPr>
              <a:t>            </a:t>
            </a:r>
            <a:r>
              <a:rPr lang="en-US" altLang="ja-JP" sz="2400" dirty="0">
                <a:latin typeface="Times New Roman" charset="0"/>
              </a:rPr>
              <a:t>end for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dirty="0">
                <a:latin typeface="Times New Roman" charset="0"/>
              </a:rPr>
              <a:t>        end for.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1F0DDCC-0523-E74F-B140-FF1930D158C0}"/>
              </a:ext>
            </a:extLst>
          </p:cNvPr>
          <p:cNvSpPr/>
          <p:nvPr/>
        </p:nvSpPr>
        <p:spPr>
          <a:xfrm>
            <a:off x="2504728" y="6142048"/>
            <a:ext cx="6249144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このアルゴリズムの実行ステップ数は </a:t>
            </a:r>
            <a:r>
              <a:rPr lang="en-US" altLang="ja-JP" dirty="0">
                <a:solidFill>
                  <a:srgbClr val="FF0000"/>
                </a:solidFill>
              </a:rPr>
              <a:t>log</a:t>
            </a:r>
            <a:r>
              <a:rPr lang="en-US" altLang="ja-JP" baseline="-25000" dirty="0">
                <a:solidFill>
                  <a:srgbClr val="FF0000"/>
                </a:solidFill>
              </a:rPr>
              <a:t>2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i="1" dirty="0">
                <a:solidFill>
                  <a:srgbClr val="FF0000"/>
                </a:solidFill>
                <a:latin typeface="Times" pitchFamily="2" charset="0"/>
              </a:rPr>
              <a:t>N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ja-JP" altLang="en-US">
                <a:solidFill>
                  <a:srgbClr val="FF0000"/>
                </a:solidFill>
              </a:rPr>
              <a:t>に比例する。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>
                <a:solidFill>
                  <a:srgbClr val="FF0000"/>
                </a:solidFill>
              </a:rPr>
              <a:t> したがって実行時間</a:t>
            </a:r>
            <a:r>
              <a:rPr lang="en-US" altLang="ja-JP" dirty="0">
                <a:solidFill>
                  <a:srgbClr val="FF0000"/>
                </a:solidFill>
              </a:rPr>
              <a:t> T=O(log </a:t>
            </a:r>
            <a:r>
              <a:rPr lang="en-US" altLang="ja-JP" i="1" dirty="0">
                <a:solidFill>
                  <a:srgbClr val="FF0000"/>
                </a:solidFill>
                <a:latin typeface="Times" pitchFamily="2" charset="0"/>
              </a:rPr>
              <a:t>N</a:t>
            </a:r>
            <a:r>
              <a:rPr lang="en-US" altLang="ja-JP" dirty="0">
                <a:solidFill>
                  <a:srgbClr val="FF0000"/>
                </a:solidFill>
              </a:rPr>
              <a:t>).</a:t>
            </a:r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49737FF-2D9D-E647-A031-DA06B27A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24</a:t>
            </a:fld>
            <a:endParaRPr lang="en-US" altLang="ja-JP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F66F8239-3938-9D75-7A31-79B49A6398E4}"/>
              </a:ext>
            </a:extLst>
          </p:cNvPr>
          <p:cNvSpPr/>
          <p:nvPr/>
        </p:nvSpPr>
        <p:spPr bwMode="auto">
          <a:xfrm>
            <a:off x="1589076" y="4653136"/>
            <a:ext cx="5164124" cy="1152128"/>
          </a:xfrm>
          <a:prstGeom prst="roundRect">
            <a:avLst/>
          </a:prstGeom>
          <a:noFill/>
          <a:ln w="28575" cap="flat" cmpd="sng" algn="ctr">
            <a:solidFill>
              <a:srgbClr val="FF0066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7059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リダクション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dirty="0"/>
              <a:t>リダクション </a:t>
            </a:r>
            <a:r>
              <a:rPr lang="en-US" altLang="ja-JP" sz="2800" dirty="0"/>
              <a:t>(Reduction)</a:t>
            </a:r>
            <a:br>
              <a:rPr lang="en-US" altLang="ja-JP" sz="2800" dirty="0"/>
            </a:br>
            <a:r>
              <a:rPr lang="ja-JP" altLang="en-US" sz="2800" dirty="0"/>
              <a:t>各プロセッサのもつデータを</a:t>
            </a:r>
            <a:r>
              <a:rPr lang="en-US" altLang="ja-JP" sz="2800" dirty="0"/>
              <a:t>2</a:t>
            </a:r>
            <a:r>
              <a:rPr lang="ja-JP" altLang="en-US" sz="2800" dirty="0"/>
              <a:t>項演算し、</a:t>
            </a:r>
            <a:br>
              <a:rPr lang="en-US" altLang="ja-JP" sz="2800" dirty="0"/>
            </a:br>
            <a:r>
              <a:rPr lang="ja-JP" altLang="en-US" sz="2800" dirty="0"/>
              <a:t>その</a:t>
            </a:r>
            <a:r>
              <a:rPr lang="ja-JP" altLang="en-US" sz="2800"/>
              <a:t>結果をプロセッサ</a:t>
            </a:r>
            <a:r>
              <a:rPr lang="en-US" altLang="ja-JP" sz="2800" dirty="0"/>
              <a:t>P</a:t>
            </a:r>
            <a:r>
              <a:rPr lang="en-US" altLang="ja-JP" sz="2800" baseline="-25000" dirty="0">
                <a:solidFill>
                  <a:srgbClr val="FF0000"/>
                </a:solidFill>
              </a:rPr>
              <a:t>1</a:t>
            </a:r>
            <a:r>
              <a:rPr lang="ja-JP" altLang="en-US" sz="2800"/>
              <a:t>で求めることにする。</a:t>
            </a:r>
            <a:endParaRPr lang="en-US" altLang="ja-JP" dirty="0">
              <a:latin typeface="Times New Roman" charset="0"/>
            </a:endParaRPr>
          </a:p>
          <a:p>
            <a:pPr lvl="1"/>
            <a:r>
              <a:rPr lang="en-US" altLang="ja-JP" dirty="0">
                <a:latin typeface="Times New Roman" charset="0"/>
              </a:rPr>
              <a:t>2</a:t>
            </a:r>
            <a:r>
              <a:rPr lang="ja-JP" altLang="en-US" dirty="0">
                <a:latin typeface="Times New Roman" charset="0"/>
              </a:rPr>
              <a:t>項演算が加算の場合、</a:t>
            </a:r>
            <a:br>
              <a:rPr lang="en-US" altLang="ja-JP" dirty="0">
                <a:latin typeface="Times New Roman" charset="0"/>
              </a:rPr>
            </a:br>
            <a:r>
              <a:rPr lang="ja-JP" altLang="en-US" dirty="0">
                <a:latin typeface="Times New Roman" charset="0"/>
              </a:rPr>
              <a:t>リダクション操作は</a:t>
            </a:r>
            <a:r>
              <a:rPr lang="en-US" altLang="ja-JP" dirty="0">
                <a:latin typeface="Times New Roman" charset="0"/>
              </a:rPr>
              <a:t> </a:t>
            </a:r>
            <a:r>
              <a:rPr lang="en-US" altLang="ja-JP" i="1" dirty="0">
                <a:latin typeface="Times" pitchFamily="2" charset="0"/>
              </a:rPr>
              <a:t>a</a:t>
            </a:r>
            <a:r>
              <a:rPr lang="en-US" altLang="ja-JP" i="1" baseline="-25000" dirty="0">
                <a:latin typeface="Times" pitchFamily="2" charset="0"/>
              </a:rPr>
              <a:t>1-N </a:t>
            </a:r>
            <a:r>
              <a:rPr lang="en-US" altLang="ja-JP" i="1" dirty="0">
                <a:latin typeface="Times" pitchFamily="2" charset="0"/>
              </a:rPr>
              <a:t>= a</a:t>
            </a:r>
            <a:r>
              <a:rPr lang="en-US" altLang="ja-JP" i="1" baseline="-25000" dirty="0">
                <a:latin typeface="Times" pitchFamily="2" charset="0"/>
              </a:rPr>
              <a:t>1</a:t>
            </a:r>
            <a:r>
              <a:rPr lang="en-US" altLang="ja-JP" i="1" dirty="0">
                <a:latin typeface="Times" pitchFamily="2" charset="0"/>
              </a:rPr>
              <a:t> + a</a:t>
            </a:r>
            <a:r>
              <a:rPr lang="en-US" altLang="ja-JP" i="1" baseline="-25000" dirty="0">
                <a:latin typeface="Times" pitchFamily="2" charset="0"/>
              </a:rPr>
              <a:t>2</a:t>
            </a:r>
            <a:r>
              <a:rPr lang="en-US" altLang="ja-JP" i="1" dirty="0">
                <a:latin typeface="Times" pitchFamily="2" charset="0"/>
              </a:rPr>
              <a:t> +  </a:t>
            </a:r>
            <a:r>
              <a:rPr lang="mr-IN" altLang="ja-JP" i="1" dirty="0">
                <a:latin typeface="Times" pitchFamily="2" charset="0"/>
              </a:rPr>
              <a:t>…</a:t>
            </a:r>
            <a:r>
              <a:rPr lang="en-US" altLang="ja-JP" i="1" dirty="0">
                <a:latin typeface="Times" pitchFamily="2" charset="0"/>
              </a:rPr>
              <a:t>. + </a:t>
            </a:r>
            <a:r>
              <a:rPr lang="en-US" altLang="ja-JP" i="1" dirty="0" err="1">
                <a:latin typeface="Times" pitchFamily="2" charset="0"/>
              </a:rPr>
              <a:t>a</a:t>
            </a:r>
            <a:r>
              <a:rPr lang="en-US" altLang="ja-JP" i="1" baseline="-25000" dirty="0" err="1">
                <a:latin typeface="Times" pitchFamily="2" charset="0"/>
              </a:rPr>
              <a:t>N</a:t>
            </a:r>
            <a:r>
              <a:rPr lang="ja-JP" altLang="en-US" i="1" dirty="0">
                <a:latin typeface="Times" pitchFamily="2" charset="0"/>
              </a:rPr>
              <a:t>　</a:t>
            </a:r>
          </a:p>
          <a:p>
            <a:endParaRPr lang="en-US" altLang="ja-JP" sz="2800" dirty="0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5529064" y="5678923"/>
            <a:ext cx="609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1-4</a:t>
            </a:r>
            <a:endParaRPr lang="en-US" altLang="ja-JP" sz="2400" i="1" baseline="-25000" dirty="0">
              <a:latin typeface="Times New Roman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6470104" y="5678923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7384504" y="5678923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/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8298904" y="5678923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5564832" y="4722909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6470104" y="4722909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2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7384504" y="4722909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3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8298904" y="4722909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4</a:t>
            </a:r>
          </a:p>
        </p:txBody>
      </p:sp>
      <p:sp>
        <p:nvSpPr>
          <p:cNvPr id="27" name="フリーフォーム 26"/>
          <p:cNvSpPr/>
          <p:nvPr/>
        </p:nvSpPr>
        <p:spPr bwMode="auto">
          <a:xfrm>
            <a:off x="5706615" y="4383624"/>
            <a:ext cx="2870101" cy="300945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5565303" y="390522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1</a:t>
            </a:r>
          </a:p>
        </p:txBody>
      </p:sp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6413612" y="390522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2</a:t>
            </a:r>
          </a:p>
        </p:txBody>
      </p:sp>
      <p:sp>
        <p:nvSpPr>
          <p:cNvPr id="30" name="Rectangle 54"/>
          <p:cNvSpPr>
            <a:spLocks noChangeArrowheads="1"/>
          </p:cNvSpPr>
          <p:nvPr/>
        </p:nvSpPr>
        <p:spPr bwMode="auto">
          <a:xfrm>
            <a:off x="7328012" y="390522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3</a:t>
            </a:r>
          </a:p>
        </p:txBody>
      </p:sp>
      <p:sp>
        <p:nvSpPr>
          <p:cNvPr id="31" name="Rectangle 58"/>
          <p:cNvSpPr>
            <a:spLocks noChangeArrowheads="1"/>
          </p:cNvSpPr>
          <p:nvPr/>
        </p:nvSpPr>
        <p:spPr bwMode="auto">
          <a:xfrm>
            <a:off x="8242412" y="390522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4</a:t>
            </a:r>
          </a:p>
        </p:txBody>
      </p:sp>
      <p:sp>
        <p:nvSpPr>
          <p:cNvPr id="32" name="AutoShape 65"/>
          <p:cNvSpPr>
            <a:spLocks noChangeArrowheads="1"/>
          </p:cNvSpPr>
          <p:nvPr/>
        </p:nvSpPr>
        <p:spPr bwMode="auto">
          <a:xfrm>
            <a:off x="6546304" y="5297261"/>
            <a:ext cx="1295400" cy="319132"/>
          </a:xfrm>
          <a:prstGeom prst="downArrow">
            <a:avLst>
              <a:gd name="adj1" fmla="val 50000"/>
              <a:gd name="adj2" fmla="val 6009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 i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3" name="フリーフォーム 32"/>
          <p:cNvSpPr/>
          <p:nvPr/>
        </p:nvSpPr>
        <p:spPr bwMode="auto">
          <a:xfrm>
            <a:off x="5706614" y="4358705"/>
            <a:ext cx="1855706" cy="295258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34" name="フリーフォーム 33"/>
          <p:cNvSpPr/>
          <p:nvPr/>
        </p:nvSpPr>
        <p:spPr bwMode="auto">
          <a:xfrm>
            <a:off x="5706616" y="4397044"/>
            <a:ext cx="977816" cy="298687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67CF40C-F900-8142-9414-DB22BD93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6323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リダクション：方針と手順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604613" y="1560244"/>
            <a:ext cx="9301387" cy="4351338"/>
          </a:xfrm>
        </p:spPr>
        <p:txBody>
          <a:bodyPr/>
          <a:lstStyle/>
          <a:p>
            <a:r>
              <a:rPr lang="ja-JP" altLang="en-US"/>
              <a:t>方針：求める部分和の範囲をステップごとに</a:t>
            </a:r>
            <a:r>
              <a:rPr lang="en-US" altLang="ja-JP" dirty="0"/>
              <a:t>2</a:t>
            </a:r>
            <a:r>
              <a:rPr lang="ja-JP" altLang="en-US"/>
              <a:t>倍にする。</a:t>
            </a:r>
            <a:endParaRPr lang="en-US" altLang="ja-JP" dirty="0"/>
          </a:p>
          <a:p>
            <a:r>
              <a:rPr lang="ja-JP" altLang="en-US"/>
              <a:t>手順</a:t>
            </a:r>
            <a:endParaRPr lang="en-US" altLang="ja-JP" dirty="0"/>
          </a:p>
          <a:p>
            <a:pPr marL="828675" lvl="1" indent="-457200">
              <a:buFont typeface="+mj-lt"/>
              <a:buAutoNum type="arabicPeriod"/>
            </a:pPr>
            <a:r>
              <a:rPr lang="ja-JP" altLang="en-US"/>
              <a:t>各プロセッサは持っている値を共有メモリ</a:t>
            </a:r>
            <a:r>
              <a:rPr lang="en-US" altLang="ja-JP" dirty="0"/>
              <a:t>A</a:t>
            </a:r>
            <a:r>
              <a:rPr lang="ja-JP" altLang="en-US"/>
              <a:t>に書く。</a:t>
            </a:r>
            <a:endParaRPr lang="en-US" altLang="ja-JP" dirty="0"/>
          </a:p>
          <a:p>
            <a:pPr marL="828675" lvl="1" indent="-457200">
              <a:buFont typeface="+mj-lt"/>
              <a:buAutoNum type="arabicPeriod"/>
            </a:pPr>
            <a:r>
              <a:rPr lang="ja-JP" altLang="en-US"/>
              <a:t>各プロセッサは共有メモリ</a:t>
            </a:r>
            <a:r>
              <a:rPr lang="en-US" altLang="ja-JP" dirty="0"/>
              <a:t>A</a:t>
            </a:r>
            <a:r>
              <a:rPr lang="ja-JP" altLang="en-US"/>
              <a:t>から他の値（部分和）を読む。</a:t>
            </a:r>
            <a:endParaRPr lang="en-US" altLang="ja-JP" dirty="0"/>
          </a:p>
          <a:p>
            <a:pPr marL="828675" lvl="1" indent="-457200">
              <a:buFont typeface="+mj-lt"/>
              <a:buAutoNum type="arabicPeriod"/>
            </a:pPr>
            <a:r>
              <a:rPr lang="ja-JP" altLang="en-US"/>
              <a:t>読んだ値と持っている値を加算（して保持）する。</a:t>
            </a:r>
          </a:p>
          <a:p>
            <a:pPr marL="828675" lvl="1" indent="-457200">
              <a:buFont typeface="+mj-lt"/>
              <a:buAutoNum type="arabicPeriod"/>
            </a:pPr>
            <a:r>
              <a:rPr lang="ja-JP" altLang="en-US"/>
              <a:t>ステップ</a:t>
            </a:r>
            <a:r>
              <a:rPr lang="en-US" altLang="ja-JP" dirty="0"/>
              <a:t>1</a:t>
            </a:r>
            <a:r>
              <a:rPr lang="ja-JP" altLang="en-US"/>
              <a:t>～</a:t>
            </a:r>
            <a:r>
              <a:rPr lang="en-US" altLang="ja-JP" dirty="0"/>
              <a:t>3</a:t>
            </a:r>
            <a:r>
              <a:rPr lang="ja-JP" altLang="en-US"/>
              <a:t>を繰り返す。</a:t>
            </a:r>
          </a:p>
          <a:p>
            <a:endParaRPr lang="ja-JP" altLang="en-US" dirty="0"/>
          </a:p>
        </p:txBody>
      </p:sp>
      <p:sp>
        <p:nvSpPr>
          <p:cNvPr id="6191" name="Rectangle 93"/>
          <p:cNvSpPr>
            <a:spLocks noChangeArrowheads="1"/>
          </p:cNvSpPr>
          <p:nvPr/>
        </p:nvSpPr>
        <p:spPr bwMode="auto">
          <a:xfrm>
            <a:off x="970861" y="5237870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i="1" dirty="0">
                <a:latin typeface="Times New Roman" charset="0"/>
              </a:rPr>
              <a:t>A</a:t>
            </a:r>
          </a:p>
        </p:txBody>
      </p:sp>
      <p:sp>
        <p:nvSpPr>
          <p:cNvPr id="6219" name="Line 134"/>
          <p:cNvSpPr>
            <a:spLocks noChangeShapeType="1"/>
          </p:cNvSpPr>
          <p:nvPr/>
        </p:nvSpPr>
        <p:spPr bwMode="auto">
          <a:xfrm>
            <a:off x="1833563" y="5083258"/>
            <a:ext cx="0" cy="28729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91" name="Rectangle 14"/>
          <p:cNvSpPr>
            <a:spLocks noChangeArrowheads="1"/>
          </p:cNvSpPr>
          <p:nvPr/>
        </p:nvSpPr>
        <p:spPr bwMode="auto">
          <a:xfrm>
            <a:off x="1513740" y="4318436"/>
            <a:ext cx="666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1</a:t>
            </a:r>
          </a:p>
        </p:txBody>
      </p:sp>
      <p:sp>
        <p:nvSpPr>
          <p:cNvPr id="92" name="Rectangle 26"/>
          <p:cNvSpPr>
            <a:spLocks noChangeArrowheads="1"/>
          </p:cNvSpPr>
          <p:nvPr/>
        </p:nvSpPr>
        <p:spPr bwMode="auto">
          <a:xfrm>
            <a:off x="2424074" y="4318436"/>
            <a:ext cx="4267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2</a:t>
            </a:r>
          </a:p>
        </p:txBody>
      </p:sp>
      <p:sp>
        <p:nvSpPr>
          <p:cNvPr id="93" name="Rectangle 14"/>
          <p:cNvSpPr>
            <a:spLocks noChangeArrowheads="1"/>
          </p:cNvSpPr>
          <p:nvPr/>
        </p:nvSpPr>
        <p:spPr bwMode="auto">
          <a:xfrm>
            <a:off x="3195127" y="4301840"/>
            <a:ext cx="666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3</a:t>
            </a:r>
          </a:p>
        </p:txBody>
      </p:sp>
      <p:sp>
        <p:nvSpPr>
          <p:cNvPr id="94" name="Rectangle 26"/>
          <p:cNvSpPr>
            <a:spLocks noChangeArrowheads="1"/>
          </p:cNvSpPr>
          <p:nvPr/>
        </p:nvSpPr>
        <p:spPr bwMode="auto">
          <a:xfrm>
            <a:off x="4105461" y="4301840"/>
            <a:ext cx="4267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4</a:t>
            </a:r>
          </a:p>
        </p:txBody>
      </p:sp>
      <p:sp>
        <p:nvSpPr>
          <p:cNvPr id="95" name="Rectangle 14"/>
          <p:cNvSpPr>
            <a:spLocks noChangeArrowheads="1"/>
          </p:cNvSpPr>
          <p:nvPr/>
        </p:nvSpPr>
        <p:spPr bwMode="auto">
          <a:xfrm>
            <a:off x="4876514" y="4301840"/>
            <a:ext cx="666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5</a:t>
            </a:r>
          </a:p>
        </p:txBody>
      </p:sp>
      <p:sp>
        <p:nvSpPr>
          <p:cNvPr id="98" name="Rectangle 26"/>
          <p:cNvSpPr>
            <a:spLocks noChangeArrowheads="1"/>
          </p:cNvSpPr>
          <p:nvPr/>
        </p:nvSpPr>
        <p:spPr bwMode="auto">
          <a:xfrm>
            <a:off x="7453807" y="4301840"/>
            <a:ext cx="4555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N</a:t>
            </a:r>
          </a:p>
        </p:txBody>
      </p: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1549208" y="4702258"/>
            <a:ext cx="585896" cy="38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74" name="Rectangle 20"/>
          <p:cNvSpPr>
            <a:spLocks noChangeArrowheads="1"/>
          </p:cNvSpPr>
          <p:nvPr/>
        </p:nvSpPr>
        <p:spPr bwMode="auto">
          <a:xfrm>
            <a:off x="2382125" y="4702258"/>
            <a:ext cx="585896" cy="38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2</a:t>
            </a:r>
          </a:p>
        </p:txBody>
      </p:sp>
      <p:sp>
        <p:nvSpPr>
          <p:cNvPr id="75" name="Rectangle 20"/>
          <p:cNvSpPr>
            <a:spLocks noChangeArrowheads="1"/>
          </p:cNvSpPr>
          <p:nvPr/>
        </p:nvSpPr>
        <p:spPr bwMode="auto">
          <a:xfrm>
            <a:off x="3215042" y="4699041"/>
            <a:ext cx="585896" cy="38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3</a:t>
            </a:r>
          </a:p>
        </p:txBody>
      </p:sp>
      <p:sp>
        <p:nvSpPr>
          <p:cNvPr id="76" name="Rectangle 20"/>
          <p:cNvSpPr>
            <a:spLocks noChangeArrowheads="1"/>
          </p:cNvSpPr>
          <p:nvPr/>
        </p:nvSpPr>
        <p:spPr bwMode="auto">
          <a:xfrm>
            <a:off x="4047959" y="4695824"/>
            <a:ext cx="585896" cy="38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4</a:t>
            </a:r>
          </a:p>
        </p:txBody>
      </p:sp>
      <p:sp>
        <p:nvSpPr>
          <p:cNvPr id="77" name="Rectangle 20"/>
          <p:cNvSpPr>
            <a:spLocks noChangeArrowheads="1"/>
          </p:cNvSpPr>
          <p:nvPr/>
        </p:nvSpPr>
        <p:spPr bwMode="auto">
          <a:xfrm>
            <a:off x="4880876" y="4692607"/>
            <a:ext cx="585896" cy="38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5</a:t>
            </a:r>
          </a:p>
        </p:txBody>
      </p:sp>
      <p:sp>
        <p:nvSpPr>
          <p:cNvPr id="80" name="Rectangle 20"/>
          <p:cNvSpPr>
            <a:spLocks noChangeArrowheads="1"/>
          </p:cNvSpPr>
          <p:nvPr/>
        </p:nvSpPr>
        <p:spPr bwMode="auto">
          <a:xfrm>
            <a:off x="7379629" y="4682956"/>
            <a:ext cx="585896" cy="38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 err="1">
                <a:latin typeface="Times New Roman" charset="0"/>
              </a:rPr>
              <a:t>a</a:t>
            </a:r>
            <a:r>
              <a:rPr lang="en-US" altLang="ja-JP" sz="2400" baseline="-25000" dirty="0" err="1">
                <a:latin typeface="Times New Roman" charset="0"/>
              </a:rPr>
              <a:t>N</a:t>
            </a:r>
            <a:endParaRPr lang="en-US" altLang="ja-JP" sz="2400" baseline="-25000" dirty="0">
              <a:latin typeface="Times New Roman" charset="0"/>
            </a:endParaRPr>
          </a:p>
        </p:txBody>
      </p:sp>
      <p:sp>
        <p:nvSpPr>
          <p:cNvPr id="81" name="Line 134"/>
          <p:cNvSpPr>
            <a:spLocks noChangeShapeType="1"/>
          </p:cNvSpPr>
          <p:nvPr/>
        </p:nvSpPr>
        <p:spPr bwMode="auto">
          <a:xfrm>
            <a:off x="2670425" y="5083258"/>
            <a:ext cx="0" cy="28729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82" name="Line 134"/>
          <p:cNvSpPr>
            <a:spLocks noChangeShapeType="1"/>
          </p:cNvSpPr>
          <p:nvPr/>
        </p:nvSpPr>
        <p:spPr bwMode="auto">
          <a:xfrm>
            <a:off x="3507287" y="5083258"/>
            <a:ext cx="0" cy="28729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83" name="Line 134"/>
          <p:cNvSpPr>
            <a:spLocks noChangeShapeType="1"/>
          </p:cNvSpPr>
          <p:nvPr/>
        </p:nvSpPr>
        <p:spPr bwMode="auto">
          <a:xfrm>
            <a:off x="4344149" y="5083258"/>
            <a:ext cx="0" cy="28729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84" name="Line 134"/>
          <p:cNvSpPr>
            <a:spLocks noChangeShapeType="1"/>
          </p:cNvSpPr>
          <p:nvPr/>
        </p:nvSpPr>
        <p:spPr bwMode="auto">
          <a:xfrm>
            <a:off x="5181011" y="5083258"/>
            <a:ext cx="0" cy="287291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87" name="Line 134"/>
          <p:cNvSpPr>
            <a:spLocks noChangeShapeType="1"/>
          </p:cNvSpPr>
          <p:nvPr/>
        </p:nvSpPr>
        <p:spPr bwMode="auto">
          <a:xfrm>
            <a:off x="7691597" y="5083258"/>
            <a:ext cx="0" cy="28729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6192" name="Rectangle 95"/>
          <p:cNvSpPr>
            <a:spLocks noChangeArrowheads="1"/>
          </p:cNvSpPr>
          <p:nvPr/>
        </p:nvSpPr>
        <p:spPr bwMode="auto">
          <a:xfrm>
            <a:off x="1380556" y="5399839"/>
            <a:ext cx="850859" cy="2555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88" name="Rectangle 95"/>
          <p:cNvSpPr>
            <a:spLocks noChangeArrowheads="1"/>
          </p:cNvSpPr>
          <p:nvPr/>
        </p:nvSpPr>
        <p:spPr bwMode="auto">
          <a:xfrm>
            <a:off x="2233011" y="5399839"/>
            <a:ext cx="873658" cy="255501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89" name="Rectangle 95"/>
          <p:cNvSpPr>
            <a:spLocks noChangeArrowheads="1"/>
          </p:cNvSpPr>
          <p:nvPr/>
        </p:nvSpPr>
        <p:spPr bwMode="auto">
          <a:xfrm>
            <a:off x="3097726" y="5399839"/>
            <a:ext cx="835643" cy="2555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90" name="Rectangle 95"/>
          <p:cNvSpPr>
            <a:spLocks noChangeArrowheads="1"/>
          </p:cNvSpPr>
          <p:nvPr/>
        </p:nvSpPr>
        <p:spPr bwMode="auto">
          <a:xfrm>
            <a:off x="3927400" y="5399839"/>
            <a:ext cx="846405" cy="255501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99" name="Rectangle 95"/>
          <p:cNvSpPr>
            <a:spLocks noChangeArrowheads="1"/>
          </p:cNvSpPr>
          <p:nvPr/>
        </p:nvSpPr>
        <p:spPr bwMode="auto">
          <a:xfrm>
            <a:off x="4762183" y="5399839"/>
            <a:ext cx="832030" cy="2555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101" name="Rectangle 95"/>
          <p:cNvSpPr>
            <a:spLocks noChangeArrowheads="1"/>
          </p:cNvSpPr>
          <p:nvPr/>
        </p:nvSpPr>
        <p:spPr bwMode="auto">
          <a:xfrm>
            <a:off x="5591857" y="5399839"/>
            <a:ext cx="846405" cy="255501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102" name="Rectangle 95"/>
          <p:cNvSpPr>
            <a:spLocks noChangeArrowheads="1"/>
          </p:cNvSpPr>
          <p:nvPr/>
        </p:nvSpPr>
        <p:spPr bwMode="auto">
          <a:xfrm>
            <a:off x="6438262" y="5399839"/>
            <a:ext cx="829674" cy="2555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103" name="Rectangle 95"/>
          <p:cNvSpPr>
            <a:spLocks noChangeArrowheads="1"/>
          </p:cNvSpPr>
          <p:nvPr/>
        </p:nvSpPr>
        <p:spPr bwMode="auto">
          <a:xfrm>
            <a:off x="7274947" y="5399839"/>
            <a:ext cx="846405" cy="255501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grpSp>
        <p:nvGrpSpPr>
          <p:cNvPr id="5" name="図形グループ 4"/>
          <p:cNvGrpSpPr/>
          <p:nvPr/>
        </p:nvGrpSpPr>
        <p:grpSpPr>
          <a:xfrm>
            <a:off x="1549208" y="5655340"/>
            <a:ext cx="6416317" cy="870004"/>
            <a:chOff x="1549208" y="5513250"/>
            <a:chExt cx="6416317" cy="870004"/>
          </a:xfrm>
        </p:grpSpPr>
        <p:sp>
          <p:nvSpPr>
            <p:cNvPr id="104" name="Rectangle 20"/>
            <p:cNvSpPr>
              <a:spLocks noChangeArrowheads="1"/>
            </p:cNvSpPr>
            <p:nvPr/>
          </p:nvSpPr>
          <p:spPr bwMode="auto">
            <a:xfrm>
              <a:off x="1549208" y="5994886"/>
              <a:ext cx="585896" cy="3883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1-2</a:t>
              </a:r>
            </a:p>
          </p:txBody>
        </p:sp>
        <p:sp>
          <p:nvSpPr>
            <p:cNvPr id="105" name="Rectangle 20"/>
            <p:cNvSpPr>
              <a:spLocks noChangeArrowheads="1"/>
            </p:cNvSpPr>
            <p:nvPr/>
          </p:nvSpPr>
          <p:spPr bwMode="auto">
            <a:xfrm>
              <a:off x="2382125" y="5994886"/>
              <a:ext cx="585896" cy="3883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solidFill>
                    <a:schemeClr val="bg1">
                      <a:lumMod val="75000"/>
                    </a:schemeClr>
                  </a:solidFill>
                  <a:latin typeface="Times New Roman" charset="0"/>
                </a:rPr>
                <a:t>a</a:t>
              </a:r>
              <a:r>
                <a:rPr lang="en-US" altLang="ja-JP" sz="2400" baseline="-25000" dirty="0">
                  <a:solidFill>
                    <a:schemeClr val="bg1">
                      <a:lumMod val="75000"/>
                    </a:schemeClr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106" name="Rectangle 20"/>
            <p:cNvSpPr>
              <a:spLocks noChangeArrowheads="1"/>
            </p:cNvSpPr>
            <p:nvPr/>
          </p:nvSpPr>
          <p:spPr bwMode="auto">
            <a:xfrm>
              <a:off x="3215042" y="5991669"/>
              <a:ext cx="585896" cy="3883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3-4</a:t>
              </a:r>
            </a:p>
          </p:txBody>
        </p:sp>
        <p:sp>
          <p:nvSpPr>
            <p:cNvPr id="107" name="Rectangle 20"/>
            <p:cNvSpPr>
              <a:spLocks noChangeArrowheads="1"/>
            </p:cNvSpPr>
            <p:nvPr/>
          </p:nvSpPr>
          <p:spPr bwMode="auto">
            <a:xfrm>
              <a:off x="4047959" y="5988452"/>
              <a:ext cx="585896" cy="3883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solidFill>
                    <a:schemeClr val="bg1">
                      <a:lumMod val="75000"/>
                    </a:schemeClr>
                  </a:solidFill>
                  <a:latin typeface="Times New Roman" charset="0"/>
                </a:rPr>
                <a:t>a</a:t>
              </a:r>
              <a:r>
                <a:rPr lang="en-US" altLang="ja-JP" sz="2400" baseline="-25000" dirty="0">
                  <a:solidFill>
                    <a:schemeClr val="bg1">
                      <a:lumMod val="75000"/>
                    </a:schemeClr>
                  </a:solidFill>
                  <a:latin typeface="Times New Roman" charset="0"/>
                </a:rPr>
                <a:t>4</a:t>
              </a:r>
            </a:p>
          </p:txBody>
        </p:sp>
        <p:sp>
          <p:nvSpPr>
            <p:cNvPr id="108" name="Rectangle 20"/>
            <p:cNvSpPr>
              <a:spLocks noChangeArrowheads="1"/>
            </p:cNvSpPr>
            <p:nvPr/>
          </p:nvSpPr>
          <p:spPr bwMode="auto">
            <a:xfrm>
              <a:off x="4880876" y="5985235"/>
              <a:ext cx="585896" cy="3883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5-6</a:t>
              </a:r>
            </a:p>
          </p:txBody>
        </p:sp>
        <p:sp>
          <p:nvSpPr>
            <p:cNvPr id="111" name="Rectangle 20"/>
            <p:cNvSpPr>
              <a:spLocks noChangeArrowheads="1"/>
            </p:cNvSpPr>
            <p:nvPr/>
          </p:nvSpPr>
          <p:spPr bwMode="auto">
            <a:xfrm>
              <a:off x="7379629" y="5975584"/>
              <a:ext cx="585896" cy="3883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 err="1">
                  <a:solidFill>
                    <a:schemeClr val="bg1">
                      <a:lumMod val="75000"/>
                    </a:schemeClr>
                  </a:solidFill>
                  <a:latin typeface="Times New Roman" charset="0"/>
                </a:rPr>
                <a:t>a</a:t>
              </a:r>
              <a:r>
                <a:rPr lang="en-US" altLang="ja-JP" sz="2400" baseline="-25000" dirty="0" err="1">
                  <a:solidFill>
                    <a:schemeClr val="bg1">
                      <a:lumMod val="75000"/>
                    </a:schemeClr>
                  </a:solidFill>
                  <a:latin typeface="Times New Roman" charset="0"/>
                </a:rPr>
                <a:t>N</a:t>
              </a:r>
              <a:endParaRPr lang="en-US" altLang="ja-JP" sz="2400" baseline="-25000" dirty="0">
                <a:solidFill>
                  <a:schemeClr val="bg1">
                    <a:lumMod val="75000"/>
                  </a:schemeClr>
                </a:solidFill>
                <a:latin typeface="Times New Roman" charset="0"/>
              </a:endParaRPr>
            </a:p>
          </p:txBody>
        </p:sp>
        <p:sp>
          <p:nvSpPr>
            <p:cNvPr id="112" name="Line 134"/>
            <p:cNvSpPr>
              <a:spLocks noChangeShapeType="1"/>
            </p:cNvSpPr>
            <p:nvPr/>
          </p:nvSpPr>
          <p:spPr bwMode="auto">
            <a:xfrm>
              <a:off x="1833563" y="5513250"/>
              <a:ext cx="0" cy="48163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13" name="Line 134"/>
            <p:cNvSpPr>
              <a:spLocks noChangeShapeType="1"/>
            </p:cNvSpPr>
            <p:nvPr/>
          </p:nvSpPr>
          <p:spPr bwMode="auto">
            <a:xfrm flipH="1">
              <a:off x="1838325" y="5513251"/>
              <a:ext cx="859953" cy="462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14" name="Line 134"/>
            <p:cNvSpPr>
              <a:spLocks noChangeShapeType="1"/>
            </p:cNvSpPr>
            <p:nvPr/>
          </p:nvSpPr>
          <p:spPr bwMode="auto">
            <a:xfrm>
              <a:off x="3515979" y="5513250"/>
              <a:ext cx="0" cy="48163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15" name="Line 134"/>
            <p:cNvSpPr>
              <a:spLocks noChangeShapeType="1"/>
            </p:cNvSpPr>
            <p:nvPr/>
          </p:nvSpPr>
          <p:spPr bwMode="auto">
            <a:xfrm flipH="1">
              <a:off x="3520741" y="5513251"/>
              <a:ext cx="859953" cy="462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16" name="Line 134"/>
            <p:cNvSpPr>
              <a:spLocks noChangeShapeType="1"/>
            </p:cNvSpPr>
            <p:nvPr/>
          </p:nvSpPr>
          <p:spPr bwMode="auto">
            <a:xfrm>
              <a:off x="5192769" y="5513250"/>
              <a:ext cx="0" cy="48163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17" name="Line 134"/>
            <p:cNvSpPr>
              <a:spLocks noChangeShapeType="1"/>
            </p:cNvSpPr>
            <p:nvPr/>
          </p:nvSpPr>
          <p:spPr bwMode="auto">
            <a:xfrm flipH="1">
              <a:off x="5197531" y="5513251"/>
              <a:ext cx="859953" cy="462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19" name="Line 134"/>
            <p:cNvSpPr>
              <a:spLocks noChangeShapeType="1"/>
            </p:cNvSpPr>
            <p:nvPr/>
          </p:nvSpPr>
          <p:spPr bwMode="auto">
            <a:xfrm flipH="1">
              <a:off x="6873668" y="5513251"/>
              <a:ext cx="859953" cy="462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</p:grpSp>
      <p:sp>
        <p:nvSpPr>
          <p:cNvPr id="54" name="Rectangle 26"/>
          <p:cNvSpPr>
            <a:spLocks noChangeArrowheads="1"/>
          </p:cNvSpPr>
          <p:nvPr/>
        </p:nvSpPr>
        <p:spPr bwMode="auto">
          <a:xfrm>
            <a:off x="6091613" y="5911582"/>
            <a:ext cx="5501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ja-JP" i="1">
                <a:latin typeface="Times" charset="0"/>
                <a:ea typeface="Times" charset="0"/>
                <a:cs typeface="Times" charset="0"/>
              </a:rPr>
              <a:t>…</a:t>
            </a:r>
            <a:endParaRPr lang="en-US" altLang="ja-JP" i="1" baseline="-25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55" name="Rectangle 26"/>
          <p:cNvSpPr>
            <a:spLocks noChangeArrowheads="1"/>
          </p:cNvSpPr>
          <p:nvPr/>
        </p:nvSpPr>
        <p:spPr bwMode="auto">
          <a:xfrm>
            <a:off x="6091613" y="4477196"/>
            <a:ext cx="5501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mr-IN" altLang="ja-JP" i="1">
                <a:latin typeface="Times" charset="0"/>
                <a:ea typeface="Times" charset="0"/>
                <a:cs typeface="Times" charset="0"/>
              </a:rPr>
              <a:t>…</a:t>
            </a:r>
            <a:endParaRPr lang="en-US" altLang="ja-JP" i="1" baseline="-25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D8CEE62-3541-5B4C-ABFA-DA5D6617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2089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ja-JP" altLang="en-US"/>
              <a:t>リダクションの例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400">
                <a:latin typeface="Times New Roman" charset="0"/>
              </a:rPr>
              <a:t>初期状態として各プロセッサ </a:t>
            </a: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i</a:t>
            </a:r>
            <a:r>
              <a:rPr lang="en-US" altLang="ja-JP" sz="2400" dirty="0">
                <a:latin typeface="Times New Roman" charset="0"/>
              </a:rPr>
              <a:t> </a:t>
            </a:r>
            <a:r>
              <a:rPr lang="ja-JP" altLang="en-US" sz="2400" dirty="0">
                <a:latin typeface="Times New Roman" charset="0"/>
              </a:rPr>
              <a:t>が値</a:t>
            </a:r>
            <a:r>
              <a:rPr lang="en-US" altLang="ja-JP" sz="2400" dirty="0">
                <a:latin typeface="Times New Roman" charset="0"/>
              </a:rPr>
              <a:t> </a:t>
            </a:r>
            <a:r>
              <a:rPr lang="en-US" altLang="ja-JP" sz="2400" i="1" dirty="0" err="1">
                <a:latin typeface="Times New Roman" charset="0"/>
              </a:rPr>
              <a:t>a</a:t>
            </a:r>
            <a:r>
              <a:rPr lang="en-US" altLang="ja-JP" sz="2400" i="1" baseline="-25000" dirty="0" err="1">
                <a:latin typeface="Times New Roman" charset="0"/>
              </a:rPr>
              <a:t>i</a:t>
            </a:r>
            <a:r>
              <a:rPr lang="en-US" altLang="ja-JP" sz="2400" dirty="0">
                <a:latin typeface="Times New Roman" charset="0"/>
              </a:rPr>
              <a:t> </a:t>
            </a:r>
            <a:r>
              <a:rPr lang="ja-JP" altLang="en-US" sz="2400" dirty="0">
                <a:latin typeface="Times New Roman" charset="0"/>
              </a:rPr>
              <a:t>をもつ</a:t>
            </a:r>
            <a:r>
              <a:rPr lang="ja-JP" altLang="en-US" sz="2400">
                <a:latin typeface="Times New Roman" charset="0"/>
              </a:rPr>
              <a:t>とき、</a:t>
            </a:r>
            <a:br>
              <a:rPr lang="en-US" altLang="ja-JP" sz="2400" dirty="0">
                <a:latin typeface="Times New Roman" charset="0"/>
              </a:rPr>
            </a:br>
            <a:r>
              <a:rPr lang="ja-JP" altLang="en-US" sz="2400">
                <a:latin typeface="Times New Roman" charset="0"/>
              </a:rPr>
              <a:t>共有メモリ</a:t>
            </a:r>
            <a:r>
              <a:rPr lang="en-US" altLang="ja-JP" sz="2400" dirty="0">
                <a:latin typeface="Times New Roman" charset="0"/>
              </a:rPr>
              <a:t>A</a:t>
            </a:r>
            <a:r>
              <a:rPr lang="ja-JP" altLang="en-US" sz="2400">
                <a:latin typeface="Times New Roman" charset="0"/>
              </a:rPr>
              <a:t>を</a:t>
            </a:r>
            <a:r>
              <a:rPr lang="ja-JP" altLang="en-US" sz="2400" dirty="0">
                <a:latin typeface="Times New Roman" charset="0"/>
              </a:rPr>
              <a:t>用いてリダクション操作を</a:t>
            </a:r>
            <a:r>
              <a:rPr lang="ja-JP" altLang="en-US" sz="2400">
                <a:latin typeface="Times New Roman" charset="0"/>
              </a:rPr>
              <a:t>行う。</a:t>
            </a:r>
            <a:r>
              <a:rPr lang="en-US" altLang="ja-JP" sz="2400" dirty="0">
                <a:latin typeface="Times New Roman" charset="0"/>
              </a:rPr>
              <a:t>N=8</a:t>
            </a:r>
            <a:r>
              <a:rPr lang="ja-JP" altLang="en-US" sz="2400">
                <a:latin typeface="Times New Roman" charset="0"/>
              </a:rPr>
              <a:t>。</a:t>
            </a:r>
            <a:endParaRPr lang="ja-JP" altLang="en-US" sz="2400" dirty="0">
              <a:latin typeface="Times New Roman" charset="0"/>
            </a:endParaRPr>
          </a:p>
          <a:p>
            <a:endParaRPr kumimoji="1" lang="ja-JP" altLang="en-US" sz="2400" dirty="0"/>
          </a:p>
        </p:txBody>
      </p:sp>
      <p:sp>
        <p:nvSpPr>
          <p:cNvPr id="118" name="Rectangle 93"/>
          <p:cNvSpPr>
            <a:spLocks noChangeArrowheads="1"/>
          </p:cNvSpPr>
          <p:nvPr/>
        </p:nvSpPr>
        <p:spPr bwMode="auto">
          <a:xfrm>
            <a:off x="704528" y="3704588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i="1" dirty="0">
                <a:latin typeface="Times New Roman" charset="0"/>
              </a:rPr>
              <a:t>A</a:t>
            </a:r>
          </a:p>
        </p:txBody>
      </p:sp>
      <p:grpSp>
        <p:nvGrpSpPr>
          <p:cNvPr id="3" name="図形グループ 2"/>
          <p:cNvGrpSpPr/>
          <p:nvPr/>
        </p:nvGrpSpPr>
        <p:grpSpPr>
          <a:xfrm>
            <a:off x="1333079" y="2810135"/>
            <a:ext cx="6381215" cy="416706"/>
            <a:chOff x="1376363" y="1695133"/>
            <a:chExt cx="6381215" cy="416706"/>
          </a:xfrm>
        </p:grpSpPr>
        <p:sp>
          <p:nvSpPr>
            <p:cNvPr id="120" name="Rectangle 14"/>
            <p:cNvSpPr>
              <a:spLocks noChangeArrowheads="1"/>
            </p:cNvSpPr>
            <p:nvPr/>
          </p:nvSpPr>
          <p:spPr bwMode="auto">
            <a:xfrm>
              <a:off x="1376363" y="1711729"/>
              <a:ext cx="6667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i="1" dirty="0">
                  <a:latin typeface="Times" charset="0"/>
                  <a:ea typeface="Times" charset="0"/>
                  <a:cs typeface="Times" charset="0"/>
                </a:rPr>
                <a:t>P</a:t>
              </a:r>
              <a:r>
                <a:rPr lang="en-US" altLang="ja-JP" sz="2000" i="1" baseline="-25000" dirty="0">
                  <a:latin typeface="Times" charset="0"/>
                  <a:ea typeface="Times" charset="0"/>
                  <a:cs typeface="Times" charset="0"/>
                </a:rPr>
                <a:t>1</a:t>
              </a:r>
            </a:p>
          </p:txBody>
        </p:sp>
        <p:sp>
          <p:nvSpPr>
            <p:cNvPr id="121" name="Rectangle 26"/>
            <p:cNvSpPr>
              <a:spLocks noChangeArrowheads="1"/>
            </p:cNvSpPr>
            <p:nvPr/>
          </p:nvSpPr>
          <p:spPr bwMode="auto">
            <a:xfrm>
              <a:off x="2286697" y="1711729"/>
              <a:ext cx="4267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i="1" dirty="0">
                  <a:latin typeface="Times" charset="0"/>
                  <a:ea typeface="Times" charset="0"/>
                  <a:cs typeface="Times" charset="0"/>
                </a:rPr>
                <a:t>P</a:t>
              </a:r>
              <a:r>
                <a:rPr lang="en-US" altLang="ja-JP" sz="2000" i="1" baseline="-25000" dirty="0">
                  <a:latin typeface="Times" charset="0"/>
                  <a:ea typeface="Times" charset="0"/>
                  <a:cs typeface="Times" charset="0"/>
                </a:rPr>
                <a:t>2</a:t>
              </a:r>
            </a:p>
          </p:txBody>
        </p:sp>
        <p:sp>
          <p:nvSpPr>
            <p:cNvPr id="122" name="Rectangle 14"/>
            <p:cNvSpPr>
              <a:spLocks noChangeArrowheads="1"/>
            </p:cNvSpPr>
            <p:nvPr/>
          </p:nvSpPr>
          <p:spPr bwMode="auto">
            <a:xfrm>
              <a:off x="3057750" y="1695133"/>
              <a:ext cx="6667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i="1" dirty="0">
                  <a:latin typeface="Times" charset="0"/>
                  <a:ea typeface="Times" charset="0"/>
                  <a:cs typeface="Times" charset="0"/>
                </a:rPr>
                <a:t>P</a:t>
              </a:r>
              <a:r>
                <a:rPr lang="en-US" altLang="ja-JP" sz="2000" i="1" baseline="-25000" dirty="0">
                  <a:latin typeface="Times" charset="0"/>
                  <a:ea typeface="Times" charset="0"/>
                  <a:cs typeface="Times" charset="0"/>
                </a:rPr>
                <a:t>3</a:t>
              </a:r>
            </a:p>
          </p:txBody>
        </p:sp>
        <p:sp>
          <p:nvSpPr>
            <p:cNvPr id="123" name="Rectangle 26"/>
            <p:cNvSpPr>
              <a:spLocks noChangeArrowheads="1"/>
            </p:cNvSpPr>
            <p:nvPr/>
          </p:nvSpPr>
          <p:spPr bwMode="auto">
            <a:xfrm>
              <a:off x="3968084" y="1695133"/>
              <a:ext cx="4267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i="1" dirty="0">
                  <a:latin typeface="Times" charset="0"/>
                  <a:ea typeface="Times" charset="0"/>
                  <a:cs typeface="Times" charset="0"/>
                </a:rPr>
                <a:t>P</a:t>
              </a:r>
              <a:r>
                <a:rPr lang="en-US" altLang="ja-JP" sz="2000" i="1" baseline="-25000" dirty="0">
                  <a:latin typeface="Times" charset="0"/>
                  <a:ea typeface="Times" charset="0"/>
                  <a:cs typeface="Times" charset="0"/>
                </a:rPr>
                <a:t>4</a:t>
              </a:r>
            </a:p>
          </p:txBody>
        </p:sp>
        <p:sp>
          <p:nvSpPr>
            <p:cNvPr id="124" name="Rectangle 14"/>
            <p:cNvSpPr>
              <a:spLocks noChangeArrowheads="1"/>
            </p:cNvSpPr>
            <p:nvPr/>
          </p:nvSpPr>
          <p:spPr bwMode="auto">
            <a:xfrm>
              <a:off x="4739137" y="1695133"/>
              <a:ext cx="6667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i="1" dirty="0">
                  <a:latin typeface="Times" charset="0"/>
                  <a:ea typeface="Times" charset="0"/>
                  <a:cs typeface="Times" charset="0"/>
                </a:rPr>
                <a:t>P</a:t>
              </a:r>
              <a:r>
                <a:rPr lang="en-US" altLang="ja-JP" sz="2000" i="1" baseline="-25000" dirty="0">
                  <a:latin typeface="Times" charset="0"/>
                  <a:ea typeface="Times" charset="0"/>
                  <a:cs typeface="Times" charset="0"/>
                </a:rPr>
                <a:t>5</a:t>
              </a:r>
            </a:p>
          </p:txBody>
        </p:sp>
        <p:sp>
          <p:nvSpPr>
            <p:cNvPr id="125" name="Rectangle 26"/>
            <p:cNvSpPr>
              <a:spLocks noChangeArrowheads="1"/>
            </p:cNvSpPr>
            <p:nvPr/>
          </p:nvSpPr>
          <p:spPr bwMode="auto">
            <a:xfrm>
              <a:off x="5649471" y="1695133"/>
              <a:ext cx="4267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i="1" dirty="0">
                  <a:latin typeface="Times" charset="0"/>
                  <a:ea typeface="Times" charset="0"/>
                  <a:cs typeface="Times" charset="0"/>
                </a:rPr>
                <a:t>P</a:t>
              </a:r>
              <a:r>
                <a:rPr lang="en-US" altLang="ja-JP" sz="2000" i="1" baseline="-25000" dirty="0">
                  <a:latin typeface="Times" charset="0"/>
                  <a:ea typeface="Times" charset="0"/>
                  <a:cs typeface="Times" charset="0"/>
                </a:rPr>
                <a:t>6</a:t>
              </a:r>
            </a:p>
          </p:txBody>
        </p:sp>
        <p:sp>
          <p:nvSpPr>
            <p:cNvPr id="126" name="Rectangle 14"/>
            <p:cNvSpPr>
              <a:spLocks noChangeArrowheads="1"/>
            </p:cNvSpPr>
            <p:nvPr/>
          </p:nvSpPr>
          <p:spPr bwMode="auto">
            <a:xfrm>
              <a:off x="6420524" y="1695133"/>
              <a:ext cx="6667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i="1" dirty="0">
                  <a:latin typeface="Times" charset="0"/>
                  <a:ea typeface="Times" charset="0"/>
                  <a:cs typeface="Times" charset="0"/>
                </a:rPr>
                <a:t>P</a:t>
              </a:r>
              <a:r>
                <a:rPr lang="en-US" altLang="ja-JP" sz="2000" i="1" baseline="-25000" dirty="0">
                  <a:latin typeface="Times" charset="0"/>
                  <a:ea typeface="Times" charset="0"/>
                  <a:cs typeface="Times" charset="0"/>
                </a:rPr>
                <a:t>7</a:t>
              </a:r>
            </a:p>
          </p:txBody>
        </p:sp>
        <p:sp>
          <p:nvSpPr>
            <p:cNvPr id="127" name="Rectangle 26"/>
            <p:cNvSpPr>
              <a:spLocks noChangeArrowheads="1"/>
            </p:cNvSpPr>
            <p:nvPr/>
          </p:nvSpPr>
          <p:spPr bwMode="auto">
            <a:xfrm>
              <a:off x="7330858" y="1695133"/>
              <a:ext cx="4267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i="1" dirty="0">
                  <a:latin typeface="Times" charset="0"/>
                  <a:ea typeface="Times" charset="0"/>
                  <a:cs typeface="Times" charset="0"/>
                </a:rPr>
                <a:t>P</a:t>
              </a:r>
              <a:r>
                <a:rPr lang="en-US" altLang="ja-JP" sz="2000" i="1" baseline="-25000" dirty="0">
                  <a:latin typeface="Times" charset="0"/>
                  <a:ea typeface="Times" charset="0"/>
                  <a:cs typeface="Times" charset="0"/>
                </a:rPr>
                <a:t>8</a:t>
              </a:r>
            </a:p>
          </p:txBody>
        </p:sp>
      </p:grpSp>
      <p:sp>
        <p:nvSpPr>
          <p:cNvPr id="128" name="Rectangle 20"/>
          <p:cNvSpPr>
            <a:spLocks noChangeArrowheads="1"/>
          </p:cNvSpPr>
          <p:nvPr/>
        </p:nvSpPr>
        <p:spPr bwMode="auto">
          <a:xfrm>
            <a:off x="1282875" y="3219834"/>
            <a:ext cx="585896" cy="38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129" name="Rectangle 20"/>
          <p:cNvSpPr>
            <a:spLocks noChangeArrowheads="1"/>
          </p:cNvSpPr>
          <p:nvPr/>
        </p:nvSpPr>
        <p:spPr bwMode="auto">
          <a:xfrm>
            <a:off x="2115792" y="3219834"/>
            <a:ext cx="585896" cy="38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2</a:t>
            </a:r>
          </a:p>
        </p:txBody>
      </p:sp>
      <p:sp>
        <p:nvSpPr>
          <p:cNvPr id="130" name="Rectangle 20"/>
          <p:cNvSpPr>
            <a:spLocks noChangeArrowheads="1"/>
          </p:cNvSpPr>
          <p:nvPr/>
        </p:nvSpPr>
        <p:spPr bwMode="auto">
          <a:xfrm>
            <a:off x="2948709" y="3216617"/>
            <a:ext cx="585896" cy="38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3</a:t>
            </a:r>
          </a:p>
        </p:txBody>
      </p:sp>
      <p:sp>
        <p:nvSpPr>
          <p:cNvPr id="131" name="Rectangle 20"/>
          <p:cNvSpPr>
            <a:spLocks noChangeArrowheads="1"/>
          </p:cNvSpPr>
          <p:nvPr/>
        </p:nvSpPr>
        <p:spPr bwMode="auto">
          <a:xfrm>
            <a:off x="3781626" y="3213400"/>
            <a:ext cx="585896" cy="38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4</a:t>
            </a:r>
          </a:p>
        </p:txBody>
      </p:sp>
      <p:sp>
        <p:nvSpPr>
          <p:cNvPr id="132" name="Rectangle 20"/>
          <p:cNvSpPr>
            <a:spLocks noChangeArrowheads="1"/>
          </p:cNvSpPr>
          <p:nvPr/>
        </p:nvSpPr>
        <p:spPr bwMode="auto">
          <a:xfrm>
            <a:off x="4614543" y="3210183"/>
            <a:ext cx="585896" cy="38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5</a:t>
            </a:r>
          </a:p>
        </p:txBody>
      </p:sp>
      <p:sp>
        <p:nvSpPr>
          <p:cNvPr id="133" name="Rectangle 20"/>
          <p:cNvSpPr>
            <a:spLocks noChangeArrowheads="1"/>
          </p:cNvSpPr>
          <p:nvPr/>
        </p:nvSpPr>
        <p:spPr bwMode="auto">
          <a:xfrm>
            <a:off x="5447460" y="3206966"/>
            <a:ext cx="585896" cy="38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6</a:t>
            </a:r>
          </a:p>
        </p:txBody>
      </p:sp>
      <p:sp>
        <p:nvSpPr>
          <p:cNvPr id="134" name="Rectangle 20"/>
          <p:cNvSpPr>
            <a:spLocks noChangeArrowheads="1"/>
          </p:cNvSpPr>
          <p:nvPr/>
        </p:nvSpPr>
        <p:spPr bwMode="auto">
          <a:xfrm>
            <a:off x="6280377" y="3203749"/>
            <a:ext cx="585896" cy="38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7</a:t>
            </a:r>
          </a:p>
        </p:txBody>
      </p:sp>
      <p:sp>
        <p:nvSpPr>
          <p:cNvPr id="135" name="Rectangle 20"/>
          <p:cNvSpPr>
            <a:spLocks noChangeArrowheads="1"/>
          </p:cNvSpPr>
          <p:nvPr/>
        </p:nvSpPr>
        <p:spPr bwMode="auto">
          <a:xfrm>
            <a:off x="7113296" y="3200532"/>
            <a:ext cx="585896" cy="38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8</a:t>
            </a:r>
          </a:p>
        </p:txBody>
      </p:sp>
      <p:grpSp>
        <p:nvGrpSpPr>
          <p:cNvPr id="5" name="図形グループ 4"/>
          <p:cNvGrpSpPr/>
          <p:nvPr/>
        </p:nvGrpSpPr>
        <p:grpSpPr>
          <a:xfrm>
            <a:off x="1567230" y="3594926"/>
            <a:ext cx="5858034" cy="270451"/>
            <a:chOff x="1732586" y="2749182"/>
            <a:chExt cx="5858034" cy="287291"/>
          </a:xfrm>
        </p:grpSpPr>
        <p:sp>
          <p:nvSpPr>
            <p:cNvPr id="119" name="Line 134"/>
            <p:cNvSpPr>
              <a:spLocks noChangeShapeType="1"/>
            </p:cNvSpPr>
            <p:nvPr/>
          </p:nvSpPr>
          <p:spPr bwMode="auto">
            <a:xfrm>
              <a:off x="1732586" y="2749182"/>
              <a:ext cx="0" cy="287291"/>
            </a:xfrm>
            <a:prstGeom prst="line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36" name="Line 134"/>
            <p:cNvSpPr>
              <a:spLocks noChangeShapeType="1"/>
            </p:cNvSpPr>
            <p:nvPr/>
          </p:nvSpPr>
          <p:spPr bwMode="auto">
            <a:xfrm>
              <a:off x="2569448" y="2749182"/>
              <a:ext cx="0" cy="2872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37" name="Line 134"/>
            <p:cNvSpPr>
              <a:spLocks noChangeShapeType="1"/>
            </p:cNvSpPr>
            <p:nvPr/>
          </p:nvSpPr>
          <p:spPr bwMode="auto">
            <a:xfrm>
              <a:off x="3406310" y="2749182"/>
              <a:ext cx="0" cy="287291"/>
            </a:xfrm>
            <a:prstGeom prst="line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38" name="Line 134"/>
            <p:cNvSpPr>
              <a:spLocks noChangeShapeType="1"/>
            </p:cNvSpPr>
            <p:nvPr/>
          </p:nvSpPr>
          <p:spPr bwMode="auto">
            <a:xfrm>
              <a:off x="4243172" y="2749182"/>
              <a:ext cx="0" cy="2872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39" name="Line 134"/>
            <p:cNvSpPr>
              <a:spLocks noChangeShapeType="1"/>
            </p:cNvSpPr>
            <p:nvPr/>
          </p:nvSpPr>
          <p:spPr bwMode="auto">
            <a:xfrm>
              <a:off x="5080034" y="2749182"/>
              <a:ext cx="0" cy="287291"/>
            </a:xfrm>
            <a:prstGeom prst="line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40" name="Line 134"/>
            <p:cNvSpPr>
              <a:spLocks noChangeShapeType="1"/>
            </p:cNvSpPr>
            <p:nvPr/>
          </p:nvSpPr>
          <p:spPr bwMode="auto">
            <a:xfrm>
              <a:off x="5916896" y="2749182"/>
              <a:ext cx="0" cy="2872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41" name="Line 134"/>
            <p:cNvSpPr>
              <a:spLocks noChangeShapeType="1"/>
            </p:cNvSpPr>
            <p:nvPr/>
          </p:nvSpPr>
          <p:spPr bwMode="auto">
            <a:xfrm>
              <a:off x="6753758" y="2749182"/>
              <a:ext cx="0" cy="287291"/>
            </a:xfrm>
            <a:prstGeom prst="line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42" name="Line 134"/>
            <p:cNvSpPr>
              <a:spLocks noChangeShapeType="1"/>
            </p:cNvSpPr>
            <p:nvPr/>
          </p:nvSpPr>
          <p:spPr bwMode="auto">
            <a:xfrm>
              <a:off x="7590620" y="2749182"/>
              <a:ext cx="0" cy="2872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</p:grpSp>
      <p:sp>
        <p:nvSpPr>
          <p:cNvPr id="143" name="Rectangle 95"/>
          <p:cNvSpPr>
            <a:spLocks noChangeArrowheads="1"/>
          </p:cNvSpPr>
          <p:nvPr/>
        </p:nvSpPr>
        <p:spPr bwMode="auto">
          <a:xfrm>
            <a:off x="1114223" y="3866557"/>
            <a:ext cx="850859" cy="2555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145" name="Rectangle 95"/>
          <p:cNvSpPr>
            <a:spLocks noChangeArrowheads="1"/>
          </p:cNvSpPr>
          <p:nvPr/>
        </p:nvSpPr>
        <p:spPr bwMode="auto">
          <a:xfrm>
            <a:off x="2831393" y="3866557"/>
            <a:ext cx="835643" cy="2555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147" name="Rectangle 95"/>
          <p:cNvSpPr>
            <a:spLocks noChangeArrowheads="1"/>
          </p:cNvSpPr>
          <p:nvPr/>
        </p:nvSpPr>
        <p:spPr bwMode="auto">
          <a:xfrm>
            <a:off x="4495850" y="3866557"/>
            <a:ext cx="832030" cy="2555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149" name="Rectangle 95"/>
          <p:cNvSpPr>
            <a:spLocks noChangeArrowheads="1"/>
          </p:cNvSpPr>
          <p:nvPr/>
        </p:nvSpPr>
        <p:spPr bwMode="auto">
          <a:xfrm>
            <a:off x="6171929" y="3866557"/>
            <a:ext cx="829674" cy="2555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grpSp>
        <p:nvGrpSpPr>
          <p:cNvPr id="7" name="図形グループ 6"/>
          <p:cNvGrpSpPr/>
          <p:nvPr/>
        </p:nvGrpSpPr>
        <p:grpSpPr>
          <a:xfrm>
            <a:off x="1966678" y="3866557"/>
            <a:ext cx="5888341" cy="255501"/>
            <a:chOff x="1966678" y="3371954"/>
            <a:chExt cx="5888341" cy="255501"/>
          </a:xfrm>
          <a:solidFill>
            <a:schemeClr val="bg1"/>
          </a:solidFill>
        </p:grpSpPr>
        <p:sp>
          <p:nvSpPr>
            <p:cNvPr id="144" name="Rectangle 95"/>
            <p:cNvSpPr>
              <a:spLocks noChangeArrowheads="1"/>
            </p:cNvSpPr>
            <p:nvPr/>
          </p:nvSpPr>
          <p:spPr bwMode="auto">
            <a:xfrm>
              <a:off x="1966678" y="3371954"/>
              <a:ext cx="873658" cy="25550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146" name="Rectangle 95"/>
            <p:cNvSpPr>
              <a:spLocks noChangeArrowheads="1"/>
            </p:cNvSpPr>
            <p:nvPr/>
          </p:nvSpPr>
          <p:spPr bwMode="auto">
            <a:xfrm>
              <a:off x="3661067" y="3371954"/>
              <a:ext cx="846405" cy="25550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148" name="Rectangle 95"/>
            <p:cNvSpPr>
              <a:spLocks noChangeArrowheads="1"/>
            </p:cNvSpPr>
            <p:nvPr/>
          </p:nvSpPr>
          <p:spPr bwMode="auto">
            <a:xfrm>
              <a:off x="5325524" y="3371954"/>
              <a:ext cx="846405" cy="25550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150" name="Rectangle 95"/>
            <p:cNvSpPr>
              <a:spLocks noChangeArrowheads="1"/>
            </p:cNvSpPr>
            <p:nvPr/>
          </p:nvSpPr>
          <p:spPr bwMode="auto">
            <a:xfrm>
              <a:off x="7008614" y="3371954"/>
              <a:ext cx="846405" cy="25550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</p:grpSp>
      <p:grpSp>
        <p:nvGrpSpPr>
          <p:cNvPr id="8" name="図形グループ 7"/>
          <p:cNvGrpSpPr/>
          <p:nvPr/>
        </p:nvGrpSpPr>
        <p:grpSpPr>
          <a:xfrm>
            <a:off x="1282875" y="4132790"/>
            <a:ext cx="6416317" cy="750984"/>
            <a:chOff x="1282875" y="3638187"/>
            <a:chExt cx="6416317" cy="750984"/>
          </a:xfrm>
        </p:grpSpPr>
        <p:sp>
          <p:nvSpPr>
            <p:cNvPr id="152" name="Rectangle 20"/>
            <p:cNvSpPr>
              <a:spLocks noChangeArrowheads="1"/>
            </p:cNvSpPr>
            <p:nvPr/>
          </p:nvSpPr>
          <p:spPr bwMode="auto">
            <a:xfrm>
              <a:off x="1282875" y="4000803"/>
              <a:ext cx="585896" cy="3883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1-2</a:t>
              </a:r>
            </a:p>
          </p:txBody>
        </p:sp>
        <p:sp>
          <p:nvSpPr>
            <p:cNvPr id="153" name="Rectangle 20"/>
            <p:cNvSpPr>
              <a:spLocks noChangeArrowheads="1"/>
            </p:cNvSpPr>
            <p:nvPr/>
          </p:nvSpPr>
          <p:spPr bwMode="auto">
            <a:xfrm>
              <a:off x="2115792" y="4000803"/>
              <a:ext cx="585896" cy="3883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solidFill>
                    <a:schemeClr val="bg1">
                      <a:lumMod val="75000"/>
                    </a:schemeClr>
                  </a:solidFill>
                  <a:latin typeface="Times New Roman" charset="0"/>
                </a:rPr>
                <a:t>a</a:t>
              </a:r>
              <a:r>
                <a:rPr lang="en-US" altLang="ja-JP" sz="2400" baseline="-25000" dirty="0">
                  <a:solidFill>
                    <a:schemeClr val="bg1">
                      <a:lumMod val="75000"/>
                    </a:schemeClr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154" name="Rectangle 20"/>
            <p:cNvSpPr>
              <a:spLocks noChangeArrowheads="1"/>
            </p:cNvSpPr>
            <p:nvPr/>
          </p:nvSpPr>
          <p:spPr bwMode="auto">
            <a:xfrm>
              <a:off x="2948709" y="3997586"/>
              <a:ext cx="585896" cy="3883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3-4</a:t>
              </a:r>
            </a:p>
          </p:txBody>
        </p:sp>
        <p:sp>
          <p:nvSpPr>
            <p:cNvPr id="155" name="Rectangle 20"/>
            <p:cNvSpPr>
              <a:spLocks noChangeArrowheads="1"/>
            </p:cNvSpPr>
            <p:nvPr/>
          </p:nvSpPr>
          <p:spPr bwMode="auto">
            <a:xfrm>
              <a:off x="3781626" y="3994369"/>
              <a:ext cx="585896" cy="3883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solidFill>
                    <a:schemeClr val="bg1">
                      <a:lumMod val="75000"/>
                    </a:schemeClr>
                  </a:solidFill>
                  <a:latin typeface="Times New Roman" charset="0"/>
                </a:rPr>
                <a:t>a</a:t>
              </a:r>
              <a:r>
                <a:rPr lang="en-US" altLang="ja-JP" sz="2400" baseline="-25000" dirty="0">
                  <a:solidFill>
                    <a:schemeClr val="bg1">
                      <a:lumMod val="75000"/>
                    </a:schemeClr>
                  </a:solidFill>
                  <a:latin typeface="Times New Roman" charset="0"/>
                </a:rPr>
                <a:t>4</a:t>
              </a:r>
            </a:p>
          </p:txBody>
        </p:sp>
        <p:sp>
          <p:nvSpPr>
            <p:cNvPr id="156" name="Rectangle 20"/>
            <p:cNvSpPr>
              <a:spLocks noChangeArrowheads="1"/>
            </p:cNvSpPr>
            <p:nvPr/>
          </p:nvSpPr>
          <p:spPr bwMode="auto">
            <a:xfrm>
              <a:off x="4614543" y="3991152"/>
              <a:ext cx="585896" cy="3883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5-6</a:t>
              </a:r>
            </a:p>
          </p:txBody>
        </p:sp>
        <p:sp>
          <p:nvSpPr>
            <p:cNvPr id="157" name="Rectangle 20"/>
            <p:cNvSpPr>
              <a:spLocks noChangeArrowheads="1"/>
            </p:cNvSpPr>
            <p:nvPr/>
          </p:nvSpPr>
          <p:spPr bwMode="auto">
            <a:xfrm>
              <a:off x="5447460" y="3987935"/>
              <a:ext cx="585896" cy="3883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solidFill>
                    <a:schemeClr val="bg1">
                      <a:lumMod val="75000"/>
                    </a:schemeClr>
                  </a:solidFill>
                  <a:latin typeface="Times New Roman" charset="0"/>
                </a:rPr>
                <a:t>a</a:t>
              </a:r>
              <a:r>
                <a:rPr lang="en-US" altLang="ja-JP" sz="2400" baseline="-25000" dirty="0">
                  <a:solidFill>
                    <a:schemeClr val="bg1">
                      <a:lumMod val="75000"/>
                    </a:schemeClr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158" name="Rectangle 20"/>
            <p:cNvSpPr>
              <a:spLocks noChangeArrowheads="1"/>
            </p:cNvSpPr>
            <p:nvPr/>
          </p:nvSpPr>
          <p:spPr bwMode="auto">
            <a:xfrm>
              <a:off x="6280377" y="3984718"/>
              <a:ext cx="585896" cy="3883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7-8</a:t>
              </a:r>
            </a:p>
          </p:txBody>
        </p:sp>
        <p:sp>
          <p:nvSpPr>
            <p:cNvPr id="159" name="Rectangle 20"/>
            <p:cNvSpPr>
              <a:spLocks noChangeArrowheads="1"/>
            </p:cNvSpPr>
            <p:nvPr/>
          </p:nvSpPr>
          <p:spPr bwMode="auto">
            <a:xfrm>
              <a:off x="7113296" y="3981501"/>
              <a:ext cx="585896" cy="3883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solidFill>
                    <a:schemeClr val="bg1">
                      <a:lumMod val="75000"/>
                    </a:schemeClr>
                  </a:solidFill>
                  <a:latin typeface="Times New Roman" charset="0"/>
                </a:rPr>
                <a:t>a</a:t>
              </a:r>
              <a:r>
                <a:rPr lang="en-US" altLang="ja-JP" sz="2400" baseline="-25000" dirty="0">
                  <a:solidFill>
                    <a:schemeClr val="bg1">
                      <a:lumMod val="75000"/>
                    </a:schemeClr>
                  </a:solidFill>
                  <a:latin typeface="Times New Roman" charset="0"/>
                </a:rPr>
                <a:t>8</a:t>
              </a:r>
            </a:p>
          </p:txBody>
        </p:sp>
        <p:grpSp>
          <p:nvGrpSpPr>
            <p:cNvPr id="4" name="図形グループ 3"/>
            <p:cNvGrpSpPr/>
            <p:nvPr/>
          </p:nvGrpSpPr>
          <p:grpSpPr>
            <a:xfrm>
              <a:off x="1567230" y="3638187"/>
              <a:ext cx="5900058" cy="362616"/>
              <a:chOff x="1732586" y="3212976"/>
              <a:chExt cx="5900058" cy="481636"/>
            </a:xfrm>
          </p:grpSpPr>
          <p:sp>
            <p:nvSpPr>
              <p:cNvPr id="160" name="Line 134"/>
              <p:cNvSpPr>
                <a:spLocks noChangeShapeType="1"/>
              </p:cNvSpPr>
              <p:nvPr/>
            </p:nvSpPr>
            <p:spPr bwMode="auto">
              <a:xfrm>
                <a:off x="1732586" y="3212976"/>
                <a:ext cx="0" cy="48163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161" name="Line 134"/>
              <p:cNvSpPr>
                <a:spLocks noChangeShapeType="1"/>
              </p:cNvSpPr>
              <p:nvPr/>
            </p:nvSpPr>
            <p:spPr bwMode="auto">
              <a:xfrm flipH="1">
                <a:off x="1737348" y="3212977"/>
                <a:ext cx="859953" cy="462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162" name="Line 134"/>
              <p:cNvSpPr>
                <a:spLocks noChangeShapeType="1"/>
              </p:cNvSpPr>
              <p:nvPr/>
            </p:nvSpPr>
            <p:spPr bwMode="auto">
              <a:xfrm>
                <a:off x="3415002" y="3212976"/>
                <a:ext cx="0" cy="48163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163" name="Line 134"/>
              <p:cNvSpPr>
                <a:spLocks noChangeShapeType="1"/>
              </p:cNvSpPr>
              <p:nvPr/>
            </p:nvSpPr>
            <p:spPr bwMode="auto">
              <a:xfrm flipH="1">
                <a:off x="3419764" y="3212977"/>
                <a:ext cx="859953" cy="462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164" name="Line 134"/>
              <p:cNvSpPr>
                <a:spLocks noChangeShapeType="1"/>
              </p:cNvSpPr>
              <p:nvPr/>
            </p:nvSpPr>
            <p:spPr bwMode="auto">
              <a:xfrm>
                <a:off x="5091792" y="3212976"/>
                <a:ext cx="0" cy="48163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165" name="Line 134"/>
              <p:cNvSpPr>
                <a:spLocks noChangeShapeType="1"/>
              </p:cNvSpPr>
              <p:nvPr/>
            </p:nvSpPr>
            <p:spPr bwMode="auto">
              <a:xfrm flipH="1">
                <a:off x="5096554" y="3212977"/>
                <a:ext cx="859953" cy="462334"/>
              </a:xfrm>
              <a:prstGeom prst="line">
                <a:avLst/>
              </a:prstGeom>
              <a:noFill/>
              <a:ln w="9525">
                <a:solidFill>
                  <a:schemeClr val="accent4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166" name="Line 134"/>
              <p:cNvSpPr>
                <a:spLocks noChangeShapeType="1"/>
              </p:cNvSpPr>
              <p:nvPr/>
            </p:nvSpPr>
            <p:spPr bwMode="auto">
              <a:xfrm>
                <a:off x="6767929" y="3212976"/>
                <a:ext cx="0" cy="481636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167" name="Line 134"/>
              <p:cNvSpPr>
                <a:spLocks noChangeShapeType="1"/>
              </p:cNvSpPr>
              <p:nvPr/>
            </p:nvSpPr>
            <p:spPr bwMode="auto">
              <a:xfrm flipH="1">
                <a:off x="6772691" y="3212977"/>
                <a:ext cx="859953" cy="462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</p:grpSp>
      </p:grpSp>
      <p:grpSp>
        <p:nvGrpSpPr>
          <p:cNvPr id="11" name="図形グループ 10"/>
          <p:cNvGrpSpPr/>
          <p:nvPr/>
        </p:nvGrpSpPr>
        <p:grpSpPr>
          <a:xfrm>
            <a:off x="704528" y="4877340"/>
            <a:ext cx="7150491" cy="666664"/>
            <a:chOff x="704528" y="4382737"/>
            <a:chExt cx="7150491" cy="666664"/>
          </a:xfrm>
        </p:grpSpPr>
        <p:sp>
          <p:nvSpPr>
            <p:cNvPr id="171" name="Rectangle 93"/>
            <p:cNvSpPr>
              <a:spLocks noChangeArrowheads="1"/>
            </p:cNvSpPr>
            <p:nvPr/>
          </p:nvSpPr>
          <p:spPr bwMode="auto">
            <a:xfrm>
              <a:off x="704528" y="4469963"/>
              <a:ext cx="4318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i="1" dirty="0">
                  <a:latin typeface="Times New Roman" charset="0"/>
                </a:rPr>
                <a:t>A</a:t>
              </a:r>
            </a:p>
          </p:txBody>
        </p:sp>
        <p:grpSp>
          <p:nvGrpSpPr>
            <p:cNvPr id="172" name="図形グループ 171"/>
            <p:cNvGrpSpPr/>
            <p:nvPr/>
          </p:nvGrpSpPr>
          <p:grpSpPr>
            <a:xfrm>
              <a:off x="1567230" y="4382737"/>
              <a:ext cx="5858034" cy="249827"/>
              <a:chOff x="1732586" y="2749182"/>
              <a:chExt cx="5858034" cy="287291"/>
            </a:xfrm>
          </p:grpSpPr>
          <p:sp>
            <p:nvSpPr>
              <p:cNvPr id="173" name="Line 134"/>
              <p:cNvSpPr>
                <a:spLocks noChangeShapeType="1"/>
              </p:cNvSpPr>
              <p:nvPr/>
            </p:nvSpPr>
            <p:spPr bwMode="auto">
              <a:xfrm>
                <a:off x="1732586" y="2749182"/>
                <a:ext cx="0" cy="287291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174" name="Line 134"/>
              <p:cNvSpPr>
                <a:spLocks noChangeShapeType="1"/>
              </p:cNvSpPr>
              <p:nvPr/>
            </p:nvSpPr>
            <p:spPr bwMode="auto">
              <a:xfrm>
                <a:off x="2569448" y="2749182"/>
                <a:ext cx="0" cy="287291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175" name="Line 134"/>
              <p:cNvSpPr>
                <a:spLocks noChangeShapeType="1"/>
              </p:cNvSpPr>
              <p:nvPr/>
            </p:nvSpPr>
            <p:spPr bwMode="auto">
              <a:xfrm>
                <a:off x="3406310" y="2749182"/>
                <a:ext cx="0" cy="2872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176" name="Line 134"/>
              <p:cNvSpPr>
                <a:spLocks noChangeShapeType="1"/>
              </p:cNvSpPr>
              <p:nvPr/>
            </p:nvSpPr>
            <p:spPr bwMode="auto">
              <a:xfrm>
                <a:off x="4243172" y="2749182"/>
                <a:ext cx="0" cy="287291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177" name="Line 134"/>
              <p:cNvSpPr>
                <a:spLocks noChangeShapeType="1"/>
              </p:cNvSpPr>
              <p:nvPr/>
            </p:nvSpPr>
            <p:spPr bwMode="auto">
              <a:xfrm>
                <a:off x="5080034" y="2749182"/>
                <a:ext cx="0" cy="287291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178" name="Line 134"/>
              <p:cNvSpPr>
                <a:spLocks noChangeShapeType="1"/>
              </p:cNvSpPr>
              <p:nvPr/>
            </p:nvSpPr>
            <p:spPr bwMode="auto">
              <a:xfrm>
                <a:off x="5916896" y="2749182"/>
                <a:ext cx="0" cy="287291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179" name="Line 134"/>
              <p:cNvSpPr>
                <a:spLocks noChangeShapeType="1"/>
              </p:cNvSpPr>
              <p:nvPr/>
            </p:nvSpPr>
            <p:spPr bwMode="auto">
              <a:xfrm>
                <a:off x="6753758" y="2749182"/>
                <a:ext cx="0" cy="2872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180" name="Line 134"/>
              <p:cNvSpPr>
                <a:spLocks noChangeShapeType="1"/>
              </p:cNvSpPr>
              <p:nvPr/>
            </p:nvSpPr>
            <p:spPr bwMode="auto">
              <a:xfrm>
                <a:off x="7590620" y="2749182"/>
                <a:ext cx="0" cy="287291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</p:grpSp>
        <p:sp>
          <p:nvSpPr>
            <p:cNvPr id="181" name="Rectangle 95"/>
            <p:cNvSpPr>
              <a:spLocks noChangeArrowheads="1"/>
            </p:cNvSpPr>
            <p:nvPr/>
          </p:nvSpPr>
          <p:spPr bwMode="auto">
            <a:xfrm>
              <a:off x="1114223" y="4631932"/>
              <a:ext cx="850859" cy="2555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182" name="Rectangle 95"/>
            <p:cNvSpPr>
              <a:spLocks noChangeArrowheads="1"/>
            </p:cNvSpPr>
            <p:nvPr/>
          </p:nvSpPr>
          <p:spPr bwMode="auto">
            <a:xfrm>
              <a:off x="1966678" y="4631932"/>
              <a:ext cx="873658" cy="2555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183" name="Rectangle 95"/>
            <p:cNvSpPr>
              <a:spLocks noChangeArrowheads="1"/>
            </p:cNvSpPr>
            <p:nvPr/>
          </p:nvSpPr>
          <p:spPr bwMode="auto">
            <a:xfrm>
              <a:off x="2831393" y="4631932"/>
              <a:ext cx="835643" cy="255501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184" name="Rectangle 95"/>
            <p:cNvSpPr>
              <a:spLocks noChangeArrowheads="1"/>
            </p:cNvSpPr>
            <p:nvPr/>
          </p:nvSpPr>
          <p:spPr bwMode="auto">
            <a:xfrm>
              <a:off x="3661067" y="4631932"/>
              <a:ext cx="846405" cy="2555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185" name="Rectangle 95"/>
            <p:cNvSpPr>
              <a:spLocks noChangeArrowheads="1"/>
            </p:cNvSpPr>
            <p:nvPr/>
          </p:nvSpPr>
          <p:spPr bwMode="auto">
            <a:xfrm>
              <a:off x="4495850" y="4631932"/>
              <a:ext cx="832030" cy="2555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186" name="Rectangle 95"/>
            <p:cNvSpPr>
              <a:spLocks noChangeArrowheads="1"/>
            </p:cNvSpPr>
            <p:nvPr/>
          </p:nvSpPr>
          <p:spPr bwMode="auto">
            <a:xfrm>
              <a:off x="5325524" y="4631932"/>
              <a:ext cx="846405" cy="2555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187" name="Rectangle 95"/>
            <p:cNvSpPr>
              <a:spLocks noChangeArrowheads="1"/>
            </p:cNvSpPr>
            <p:nvPr/>
          </p:nvSpPr>
          <p:spPr bwMode="auto">
            <a:xfrm>
              <a:off x="6171929" y="4631932"/>
              <a:ext cx="829674" cy="255501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188" name="Rectangle 95"/>
            <p:cNvSpPr>
              <a:spLocks noChangeArrowheads="1"/>
            </p:cNvSpPr>
            <p:nvPr/>
          </p:nvSpPr>
          <p:spPr bwMode="auto">
            <a:xfrm>
              <a:off x="7008614" y="4631932"/>
              <a:ext cx="846405" cy="2555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1282875" y="5360772"/>
            <a:ext cx="6416317" cy="1011103"/>
            <a:chOff x="1282875" y="4866169"/>
            <a:chExt cx="6416317" cy="1011103"/>
          </a:xfrm>
        </p:grpSpPr>
        <p:sp>
          <p:nvSpPr>
            <p:cNvPr id="189" name="Rectangle 20"/>
            <p:cNvSpPr>
              <a:spLocks noChangeArrowheads="1"/>
            </p:cNvSpPr>
            <p:nvPr/>
          </p:nvSpPr>
          <p:spPr bwMode="auto">
            <a:xfrm>
              <a:off x="1282875" y="5245511"/>
              <a:ext cx="585896" cy="3883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1-4</a:t>
              </a:r>
            </a:p>
          </p:txBody>
        </p:sp>
        <p:sp>
          <p:nvSpPr>
            <p:cNvPr id="190" name="Rectangle 20"/>
            <p:cNvSpPr>
              <a:spLocks noChangeArrowheads="1"/>
            </p:cNvSpPr>
            <p:nvPr/>
          </p:nvSpPr>
          <p:spPr bwMode="auto">
            <a:xfrm>
              <a:off x="2115792" y="5245511"/>
              <a:ext cx="585896" cy="3883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solidFill>
                    <a:schemeClr val="bg1">
                      <a:lumMod val="75000"/>
                    </a:schemeClr>
                  </a:solidFill>
                  <a:latin typeface="Times New Roman" charset="0"/>
                </a:rPr>
                <a:t>a</a:t>
              </a:r>
              <a:r>
                <a:rPr lang="en-US" altLang="ja-JP" sz="2400" baseline="-25000" dirty="0">
                  <a:solidFill>
                    <a:schemeClr val="bg1">
                      <a:lumMod val="75000"/>
                    </a:schemeClr>
                  </a:solidFill>
                  <a:latin typeface="Times New Roman" charset="0"/>
                </a:rPr>
                <a:t>2</a:t>
              </a:r>
            </a:p>
          </p:txBody>
        </p:sp>
        <p:sp>
          <p:nvSpPr>
            <p:cNvPr id="191" name="Rectangle 20"/>
            <p:cNvSpPr>
              <a:spLocks noChangeArrowheads="1"/>
            </p:cNvSpPr>
            <p:nvPr/>
          </p:nvSpPr>
          <p:spPr bwMode="auto">
            <a:xfrm>
              <a:off x="2948709" y="5242294"/>
              <a:ext cx="585896" cy="3883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solidFill>
                    <a:schemeClr val="bg1">
                      <a:lumMod val="75000"/>
                    </a:schemeClr>
                  </a:solidFill>
                  <a:latin typeface="Times New Roman" charset="0"/>
                </a:rPr>
                <a:t>a</a:t>
              </a:r>
              <a:r>
                <a:rPr lang="en-US" altLang="ja-JP" sz="2400" baseline="-25000" dirty="0">
                  <a:solidFill>
                    <a:schemeClr val="bg1">
                      <a:lumMod val="75000"/>
                    </a:schemeClr>
                  </a:solidFill>
                  <a:latin typeface="Times New Roman" charset="0"/>
                </a:rPr>
                <a:t>3-4</a:t>
              </a:r>
            </a:p>
          </p:txBody>
        </p:sp>
        <p:sp>
          <p:nvSpPr>
            <p:cNvPr id="192" name="Rectangle 20"/>
            <p:cNvSpPr>
              <a:spLocks noChangeArrowheads="1"/>
            </p:cNvSpPr>
            <p:nvPr/>
          </p:nvSpPr>
          <p:spPr bwMode="auto">
            <a:xfrm>
              <a:off x="3781626" y="5239077"/>
              <a:ext cx="585896" cy="3883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solidFill>
                    <a:schemeClr val="bg1">
                      <a:lumMod val="75000"/>
                    </a:schemeClr>
                  </a:solidFill>
                  <a:latin typeface="Times New Roman" charset="0"/>
                </a:rPr>
                <a:t>a</a:t>
              </a:r>
              <a:r>
                <a:rPr lang="en-US" altLang="ja-JP" sz="2400" baseline="-25000" dirty="0">
                  <a:solidFill>
                    <a:schemeClr val="bg1">
                      <a:lumMod val="75000"/>
                    </a:schemeClr>
                  </a:solidFill>
                  <a:latin typeface="Times New Roman" charset="0"/>
                </a:rPr>
                <a:t>4</a:t>
              </a:r>
            </a:p>
          </p:txBody>
        </p:sp>
        <p:sp>
          <p:nvSpPr>
            <p:cNvPr id="193" name="Rectangle 20"/>
            <p:cNvSpPr>
              <a:spLocks noChangeArrowheads="1"/>
            </p:cNvSpPr>
            <p:nvPr/>
          </p:nvSpPr>
          <p:spPr bwMode="auto">
            <a:xfrm>
              <a:off x="4614543" y="5235860"/>
              <a:ext cx="585896" cy="3883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5-8</a:t>
              </a:r>
            </a:p>
          </p:txBody>
        </p:sp>
        <p:sp>
          <p:nvSpPr>
            <p:cNvPr id="194" name="Rectangle 20"/>
            <p:cNvSpPr>
              <a:spLocks noChangeArrowheads="1"/>
            </p:cNvSpPr>
            <p:nvPr/>
          </p:nvSpPr>
          <p:spPr bwMode="auto">
            <a:xfrm>
              <a:off x="5447460" y="5232643"/>
              <a:ext cx="585896" cy="3883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solidFill>
                    <a:schemeClr val="bg1">
                      <a:lumMod val="75000"/>
                    </a:schemeClr>
                  </a:solidFill>
                  <a:latin typeface="Times New Roman" charset="0"/>
                </a:rPr>
                <a:t>a</a:t>
              </a:r>
              <a:r>
                <a:rPr lang="en-US" altLang="ja-JP" sz="2400" baseline="-25000" dirty="0">
                  <a:solidFill>
                    <a:schemeClr val="bg1">
                      <a:lumMod val="75000"/>
                    </a:schemeClr>
                  </a:solidFill>
                  <a:latin typeface="Times New Roman" charset="0"/>
                </a:rPr>
                <a:t>5</a:t>
              </a:r>
            </a:p>
          </p:txBody>
        </p:sp>
        <p:sp>
          <p:nvSpPr>
            <p:cNvPr id="195" name="Rectangle 20"/>
            <p:cNvSpPr>
              <a:spLocks noChangeArrowheads="1"/>
            </p:cNvSpPr>
            <p:nvPr/>
          </p:nvSpPr>
          <p:spPr bwMode="auto">
            <a:xfrm>
              <a:off x="6280377" y="5229426"/>
              <a:ext cx="585896" cy="3883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solidFill>
                    <a:schemeClr val="bg1">
                      <a:lumMod val="75000"/>
                    </a:schemeClr>
                  </a:solidFill>
                  <a:latin typeface="Times New Roman" charset="0"/>
                </a:rPr>
                <a:t>a</a:t>
              </a:r>
              <a:r>
                <a:rPr lang="en-US" altLang="ja-JP" sz="2400" baseline="-25000" dirty="0">
                  <a:solidFill>
                    <a:schemeClr val="bg1">
                      <a:lumMod val="75000"/>
                    </a:schemeClr>
                  </a:solidFill>
                  <a:latin typeface="Times New Roman" charset="0"/>
                </a:rPr>
                <a:t>7-8</a:t>
              </a:r>
            </a:p>
          </p:txBody>
        </p:sp>
        <p:sp>
          <p:nvSpPr>
            <p:cNvPr id="196" name="Rectangle 20"/>
            <p:cNvSpPr>
              <a:spLocks noChangeArrowheads="1"/>
            </p:cNvSpPr>
            <p:nvPr/>
          </p:nvSpPr>
          <p:spPr bwMode="auto">
            <a:xfrm>
              <a:off x="7113296" y="5226209"/>
              <a:ext cx="585896" cy="3883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solidFill>
                    <a:schemeClr val="bg1">
                      <a:lumMod val="75000"/>
                    </a:schemeClr>
                  </a:solidFill>
                  <a:latin typeface="Times New Roman" charset="0"/>
                </a:rPr>
                <a:t>a</a:t>
              </a:r>
              <a:r>
                <a:rPr lang="en-US" altLang="ja-JP" sz="2400" baseline="-25000" dirty="0">
                  <a:solidFill>
                    <a:schemeClr val="bg1">
                      <a:lumMod val="75000"/>
                    </a:schemeClr>
                  </a:solidFill>
                  <a:latin typeface="Times New Roman" charset="0"/>
                </a:rPr>
                <a:t>8</a:t>
              </a:r>
            </a:p>
          </p:txBody>
        </p:sp>
        <p:grpSp>
          <p:nvGrpSpPr>
            <p:cNvPr id="197" name="図形グループ 196"/>
            <p:cNvGrpSpPr/>
            <p:nvPr/>
          </p:nvGrpSpPr>
          <p:grpSpPr>
            <a:xfrm>
              <a:off x="1567230" y="4866169"/>
              <a:ext cx="5035342" cy="399033"/>
              <a:chOff x="1732586" y="3164606"/>
              <a:chExt cx="5035342" cy="530006"/>
            </a:xfrm>
          </p:grpSpPr>
          <p:sp>
            <p:nvSpPr>
              <p:cNvPr id="198" name="Line 134"/>
              <p:cNvSpPr>
                <a:spLocks noChangeShapeType="1"/>
              </p:cNvSpPr>
              <p:nvPr/>
            </p:nvSpPr>
            <p:spPr bwMode="auto">
              <a:xfrm>
                <a:off x="1732586" y="3212976"/>
                <a:ext cx="0" cy="4816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199" name="Line 134"/>
              <p:cNvSpPr>
                <a:spLocks noChangeShapeType="1"/>
              </p:cNvSpPr>
              <p:nvPr/>
            </p:nvSpPr>
            <p:spPr bwMode="auto">
              <a:xfrm flipH="1">
                <a:off x="1737347" y="3183044"/>
                <a:ext cx="1672028" cy="492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202" name="Line 134"/>
              <p:cNvSpPr>
                <a:spLocks noChangeShapeType="1"/>
              </p:cNvSpPr>
              <p:nvPr/>
            </p:nvSpPr>
            <p:spPr bwMode="auto">
              <a:xfrm>
                <a:off x="5091792" y="3212976"/>
                <a:ext cx="0" cy="4816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203" name="Line 134"/>
              <p:cNvSpPr>
                <a:spLocks noChangeShapeType="1"/>
              </p:cNvSpPr>
              <p:nvPr/>
            </p:nvSpPr>
            <p:spPr bwMode="auto">
              <a:xfrm flipH="1">
                <a:off x="5096553" y="3164606"/>
                <a:ext cx="1671375" cy="5107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</p:grpSp>
        <p:grpSp>
          <p:nvGrpSpPr>
            <p:cNvPr id="206" name="図形グループ 205"/>
            <p:cNvGrpSpPr/>
            <p:nvPr/>
          </p:nvGrpSpPr>
          <p:grpSpPr>
            <a:xfrm>
              <a:off x="1567230" y="5627445"/>
              <a:ext cx="5858034" cy="249827"/>
              <a:chOff x="1732586" y="2749182"/>
              <a:chExt cx="5858034" cy="287291"/>
            </a:xfrm>
          </p:grpSpPr>
          <p:sp>
            <p:nvSpPr>
              <p:cNvPr id="207" name="Line 134"/>
              <p:cNvSpPr>
                <a:spLocks noChangeShapeType="1"/>
              </p:cNvSpPr>
              <p:nvPr/>
            </p:nvSpPr>
            <p:spPr bwMode="auto">
              <a:xfrm>
                <a:off x="1732586" y="2749182"/>
                <a:ext cx="0" cy="2872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208" name="Line 134"/>
              <p:cNvSpPr>
                <a:spLocks noChangeShapeType="1"/>
              </p:cNvSpPr>
              <p:nvPr/>
            </p:nvSpPr>
            <p:spPr bwMode="auto">
              <a:xfrm>
                <a:off x="2569448" y="2749182"/>
                <a:ext cx="0" cy="2872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209" name="Line 134"/>
              <p:cNvSpPr>
                <a:spLocks noChangeShapeType="1"/>
              </p:cNvSpPr>
              <p:nvPr/>
            </p:nvSpPr>
            <p:spPr bwMode="auto">
              <a:xfrm>
                <a:off x="3406310" y="2749182"/>
                <a:ext cx="0" cy="2872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210" name="Line 134"/>
              <p:cNvSpPr>
                <a:spLocks noChangeShapeType="1"/>
              </p:cNvSpPr>
              <p:nvPr/>
            </p:nvSpPr>
            <p:spPr bwMode="auto">
              <a:xfrm>
                <a:off x="4243172" y="2749182"/>
                <a:ext cx="0" cy="2872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211" name="Line 134"/>
              <p:cNvSpPr>
                <a:spLocks noChangeShapeType="1"/>
              </p:cNvSpPr>
              <p:nvPr/>
            </p:nvSpPr>
            <p:spPr bwMode="auto">
              <a:xfrm>
                <a:off x="5080034" y="2749182"/>
                <a:ext cx="0" cy="2872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212" name="Line 134"/>
              <p:cNvSpPr>
                <a:spLocks noChangeShapeType="1"/>
              </p:cNvSpPr>
              <p:nvPr/>
            </p:nvSpPr>
            <p:spPr bwMode="auto">
              <a:xfrm>
                <a:off x="5916896" y="2749182"/>
                <a:ext cx="0" cy="2872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213" name="Line 134"/>
              <p:cNvSpPr>
                <a:spLocks noChangeShapeType="1"/>
              </p:cNvSpPr>
              <p:nvPr/>
            </p:nvSpPr>
            <p:spPr bwMode="auto">
              <a:xfrm>
                <a:off x="6753758" y="2749182"/>
                <a:ext cx="0" cy="2872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214" name="Line 134"/>
              <p:cNvSpPr>
                <a:spLocks noChangeShapeType="1"/>
              </p:cNvSpPr>
              <p:nvPr/>
            </p:nvSpPr>
            <p:spPr bwMode="auto">
              <a:xfrm>
                <a:off x="7590620" y="2749182"/>
                <a:ext cx="0" cy="2872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</p:grpSp>
      </p:grpSp>
      <p:grpSp>
        <p:nvGrpSpPr>
          <p:cNvPr id="9" name="図形グループ 8"/>
          <p:cNvGrpSpPr/>
          <p:nvPr/>
        </p:nvGrpSpPr>
        <p:grpSpPr>
          <a:xfrm>
            <a:off x="7809413" y="3356992"/>
            <a:ext cx="2196965" cy="2932168"/>
            <a:chOff x="7809413" y="2862389"/>
            <a:chExt cx="2196965" cy="2932168"/>
          </a:xfrm>
        </p:grpSpPr>
        <p:sp>
          <p:nvSpPr>
            <p:cNvPr id="7247" name="Rectangle 129"/>
            <p:cNvSpPr>
              <a:spLocks noChangeArrowheads="1"/>
            </p:cNvSpPr>
            <p:nvPr/>
          </p:nvSpPr>
          <p:spPr bwMode="auto">
            <a:xfrm>
              <a:off x="8063083" y="3190026"/>
              <a:ext cx="5921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j</a:t>
              </a:r>
              <a:r>
                <a:rPr lang="en-US" altLang="ja-JP" sz="2400" dirty="0">
                  <a:latin typeface="Times New Roman" charset="0"/>
                </a:rPr>
                <a:t>=0</a:t>
              </a:r>
            </a:p>
          </p:txBody>
        </p:sp>
        <p:sp>
          <p:nvSpPr>
            <p:cNvPr id="7248" name="Rectangle 130"/>
            <p:cNvSpPr>
              <a:spLocks noChangeArrowheads="1"/>
            </p:cNvSpPr>
            <p:nvPr/>
          </p:nvSpPr>
          <p:spPr bwMode="auto">
            <a:xfrm>
              <a:off x="8089476" y="4607107"/>
              <a:ext cx="592137" cy="1187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>
                  <a:latin typeface="Times New Roman" charset="0"/>
                </a:rPr>
                <a:t>j</a:t>
              </a:r>
              <a:r>
                <a:rPr lang="en-US" altLang="ja-JP" sz="2400">
                  <a:latin typeface="Times New Roman" charset="0"/>
                </a:rPr>
                <a:t>=1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dirty="0">
                  <a:latin typeface="Times New Roman" charset="0"/>
                </a:rPr>
                <a:t> 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dirty="0">
                  <a:latin typeface="Times New Roman" charset="0"/>
                </a:rPr>
                <a:t>  </a:t>
              </a:r>
              <a:r>
                <a:rPr lang="ja-JP" altLang="en-US" sz="2400" dirty="0">
                  <a:latin typeface="Times New Roman" charset="0"/>
                </a:rPr>
                <a:t>：</a:t>
              </a:r>
            </a:p>
          </p:txBody>
        </p:sp>
        <p:sp>
          <p:nvSpPr>
            <p:cNvPr id="7284" name="Rectangle 181"/>
            <p:cNvSpPr>
              <a:spLocks noChangeArrowheads="1"/>
            </p:cNvSpPr>
            <p:nvPr/>
          </p:nvSpPr>
          <p:spPr bwMode="auto">
            <a:xfrm>
              <a:off x="8497632" y="3714612"/>
              <a:ext cx="1508746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000">
                  <a:solidFill>
                    <a:schemeClr val="hlink"/>
                  </a:solidFill>
                  <a:latin typeface="Times New Roman" charset="0"/>
                </a:rPr>
                <a:t>距離</a:t>
              </a:r>
              <a:r>
                <a:rPr lang="en-US" altLang="ja-JP" sz="2000" dirty="0">
                  <a:solidFill>
                    <a:schemeClr val="hlink"/>
                  </a:solidFill>
                  <a:latin typeface="Times New Roman" charset="0"/>
                </a:rPr>
                <a:t>2</a:t>
              </a:r>
              <a:r>
                <a:rPr lang="en-US" altLang="ja-JP" sz="2000" i="1" baseline="30000" dirty="0">
                  <a:solidFill>
                    <a:schemeClr val="hlink"/>
                  </a:solidFill>
                  <a:latin typeface="Times New Roman" charset="0"/>
                  <a:ea typeface="ＭＳ 明朝" charset="-128"/>
                </a:rPr>
                <a:t>j</a:t>
              </a:r>
              <a:r>
                <a:rPr lang="en-US" altLang="zh-CN" sz="2000" i="1" baseline="30000" dirty="0">
                  <a:solidFill>
                    <a:schemeClr val="hlink"/>
                  </a:solidFill>
                  <a:latin typeface="Times New Roman" charset="0"/>
                  <a:ea typeface="ＭＳ 明朝" charset="-128"/>
                </a:rPr>
                <a:t> </a:t>
              </a:r>
              <a:r>
                <a:rPr lang="ja-JP" altLang="en-US" sz="2000">
                  <a:solidFill>
                    <a:schemeClr val="hlink"/>
                  </a:solidFill>
                  <a:latin typeface="Times New Roman" charset="0"/>
                </a:rPr>
                <a:t>の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000">
                  <a:solidFill>
                    <a:schemeClr val="hlink"/>
                  </a:solidFill>
                  <a:latin typeface="Times New Roman" charset="0"/>
                </a:rPr>
                <a:t>アドレスから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000">
                  <a:solidFill>
                    <a:schemeClr val="hlink"/>
                  </a:solidFill>
                  <a:latin typeface="Times New Roman" charset="0"/>
                </a:rPr>
                <a:t>値を取得</a:t>
              </a:r>
            </a:p>
          </p:txBody>
        </p:sp>
        <p:sp>
          <p:nvSpPr>
            <p:cNvPr id="6" name="右大かっこ 5"/>
            <p:cNvSpPr/>
            <p:nvPr/>
          </p:nvSpPr>
          <p:spPr bwMode="auto">
            <a:xfrm>
              <a:off x="7809413" y="2862389"/>
              <a:ext cx="195295" cy="1216638"/>
            </a:xfrm>
            <a:prstGeom prst="righ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ＭＳ Ｐゴシック" pitchFamily="50" charset="-128"/>
              </a:endParaRPr>
            </a:p>
          </p:txBody>
        </p:sp>
        <p:sp>
          <p:nvSpPr>
            <p:cNvPr id="216" name="右大かっこ 215"/>
            <p:cNvSpPr/>
            <p:nvPr/>
          </p:nvSpPr>
          <p:spPr bwMode="auto">
            <a:xfrm>
              <a:off x="7809413" y="4287306"/>
              <a:ext cx="195295" cy="1216638"/>
            </a:xfrm>
            <a:prstGeom prst="righ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ＭＳ Ｐゴシック" pitchFamily="50" charset="-128"/>
              </a:endParaRPr>
            </a:p>
          </p:txBody>
        </p:sp>
      </p:grpSp>
      <p:grpSp>
        <p:nvGrpSpPr>
          <p:cNvPr id="103" name="図形グループ 102"/>
          <p:cNvGrpSpPr/>
          <p:nvPr/>
        </p:nvGrpSpPr>
        <p:grpSpPr>
          <a:xfrm>
            <a:off x="1944979" y="3884126"/>
            <a:ext cx="5888341" cy="255501"/>
            <a:chOff x="1966678" y="3371954"/>
            <a:chExt cx="5888341" cy="255501"/>
          </a:xfrm>
        </p:grpSpPr>
        <p:sp>
          <p:nvSpPr>
            <p:cNvPr id="104" name="Rectangle 95"/>
            <p:cNvSpPr>
              <a:spLocks noChangeArrowheads="1"/>
            </p:cNvSpPr>
            <p:nvPr/>
          </p:nvSpPr>
          <p:spPr bwMode="auto">
            <a:xfrm>
              <a:off x="1966678" y="3371954"/>
              <a:ext cx="873658" cy="255501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105" name="Rectangle 95"/>
            <p:cNvSpPr>
              <a:spLocks noChangeArrowheads="1"/>
            </p:cNvSpPr>
            <p:nvPr/>
          </p:nvSpPr>
          <p:spPr bwMode="auto">
            <a:xfrm>
              <a:off x="3661067" y="3371954"/>
              <a:ext cx="846405" cy="255501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106" name="Rectangle 95"/>
            <p:cNvSpPr>
              <a:spLocks noChangeArrowheads="1"/>
            </p:cNvSpPr>
            <p:nvPr/>
          </p:nvSpPr>
          <p:spPr bwMode="auto">
            <a:xfrm>
              <a:off x="5325524" y="3371954"/>
              <a:ext cx="846405" cy="255501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107" name="Rectangle 95"/>
            <p:cNvSpPr>
              <a:spLocks noChangeArrowheads="1"/>
            </p:cNvSpPr>
            <p:nvPr/>
          </p:nvSpPr>
          <p:spPr bwMode="auto">
            <a:xfrm>
              <a:off x="7008614" y="3371954"/>
              <a:ext cx="846405" cy="255501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</p:grp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96D0A0D-50DA-5D47-986B-00D782F3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600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操作の一般化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681037" y="1685379"/>
            <a:ext cx="8543925" cy="4351338"/>
          </a:xfrm>
        </p:spPr>
        <p:txBody>
          <a:bodyPr/>
          <a:lstStyle/>
          <a:p>
            <a:r>
              <a:rPr lang="ja-JP" altLang="en-US" dirty="0">
                <a:latin typeface="Times New Roman" charset="0"/>
              </a:rPr>
              <a:t>ステップ </a:t>
            </a:r>
            <a:r>
              <a:rPr lang="en-US" altLang="ja-JP" i="1" dirty="0">
                <a:latin typeface="Times New Roman" charset="0"/>
              </a:rPr>
              <a:t>j </a:t>
            </a:r>
            <a:r>
              <a:rPr lang="ja-JP" altLang="en-US" dirty="0">
                <a:latin typeface="Times New Roman" charset="0"/>
              </a:rPr>
              <a:t>でのプロセッサ</a:t>
            </a:r>
            <a:r>
              <a:rPr lang="en-US" altLang="ja-JP" i="1" dirty="0" err="1">
                <a:latin typeface="Times New Roman" charset="0"/>
              </a:rPr>
              <a:t>i</a:t>
            </a:r>
            <a:r>
              <a:rPr lang="en-US" altLang="ja-JP" i="1" dirty="0">
                <a:latin typeface="Times New Roman" charset="0"/>
              </a:rPr>
              <a:t> </a:t>
            </a:r>
            <a:r>
              <a:rPr lang="ja-JP" altLang="en-US" dirty="0">
                <a:latin typeface="Times New Roman" charset="0"/>
              </a:rPr>
              <a:t>の操作を記述する。</a:t>
            </a:r>
          </a:p>
          <a:p>
            <a:endParaRPr kumimoji="1" lang="ja-JP" altLang="en-US" dirty="0"/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64720"/>
              </p:ext>
            </p:extLst>
          </p:nvPr>
        </p:nvGraphicFramePr>
        <p:xfrm>
          <a:off x="2341444" y="2132856"/>
          <a:ext cx="5832647" cy="453364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78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38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i="1" dirty="0">
                          <a:latin typeface="Times" pitchFamily="2" charset="0"/>
                        </a:rPr>
                        <a:t>j</a:t>
                      </a:r>
                      <a:endParaRPr kumimoji="1" lang="ja-JP" altLang="en-US" sz="1800" i="1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i="1" dirty="0" err="1">
                          <a:latin typeface="Times" pitchFamily="2" charset="0"/>
                        </a:rPr>
                        <a:t>i</a:t>
                      </a:r>
                      <a:endParaRPr kumimoji="1" lang="ja-JP" altLang="en-US" sz="1800" i="1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i="1" dirty="0">
                          <a:latin typeface="Times" pitchFamily="2" charset="0"/>
                        </a:rPr>
                        <a:t>プロセッサ</a:t>
                      </a:r>
                      <a:r>
                        <a:rPr kumimoji="1" lang="en-US" altLang="ja-JP" sz="1800" i="1" dirty="0">
                          <a:latin typeface="Times" pitchFamily="2" charset="0"/>
                        </a:rPr>
                        <a:t> P</a:t>
                      </a:r>
                      <a:r>
                        <a:rPr kumimoji="1" lang="en-US" altLang="ja-JP" sz="1800" i="1" baseline="-25000" dirty="0">
                          <a:latin typeface="Times" pitchFamily="2" charset="0"/>
                        </a:rPr>
                        <a:t>i</a:t>
                      </a:r>
                      <a:endParaRPr kumimoji="1" lang="ja-JP" altLang="en-US" sz="1800" i="1" baseline="-2500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i="1" dirty="0">
                          <a:latin typeface="Times" pitchFamily="2" charset="0"/>
                        </a:rPr>
                        <a:t>書く</a:t>
                      </a:r>
                      <a:br>
                        <a:rPr kumimoji="1" lang="en-US" altLang="ja-JP" sz="1800" i="1" dirty="0">
                          <a:latin typeface="Times" pitchFamily="2" charset="0"/>
                        </a:rPr>
                      </a:br>
                      <a:r>
                        <a:rPr kumimoji="1" lang="ja-JP" altLang="en-US" sz="1800" i="1" dirty="0">
                          <a:latin typeface="Times" pitchFamily="2" charset="0"/>
                        </a:rPr>
                        <a:t>メモリ位置</a:t>
                      </a:r>
                      <a:endParaRPr kumimoji="1" lang="ja-JP" altLang="en-US" sz="1800" i="1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i="1" dirty="0">
                          <a:latin typeface="Times" pitchFamily="2" charset="0"/>
                        </a:rPr>
                        <a:t>読む</a:t>
                      </a:r>
                      <a:br>
                        <a:rPr kumimoji="1" lang="en-US" altLang="ja-JP" sz="1800" i="1" dirty="0">
                          <a:latin typeface="Times" pitchFamily="2" charset="0"/>
                        </a:rPr>
                      </a:br>
                      <a:r>
                        <a:rPr kumimoji="1" lang="ja-JP" altLang="en-US" sz="1800" i="1" dirty="0">
                          <a:latin typeface="Times" pitchFamily="2" charset="0"/>
                        </a:rPr>
                        <a:t>メモリ位置</a:t>
                      </a:r>
                      <a:endParaRPr kumimoji="1" lang="ja-JP" altLang="en-US" sz="1800" i="1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2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1800" i="1" dirty="0">
                          <a:latin typeface="Times" pitchFamily="2" charset="0"/>
                        </a:rPr>
                        <a:t>0</a:t>
                      </a:r>
                      <a:endParaRPr kumimoji="1" lang="ja-JP" altLang="en-US" sz="1800" i="1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1800" i="1" dirty="0">
                          <a:latin typeface="Times" pitchFamily="2" charset="0"/>
                        </a:rPr>
                        <a:t>2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1800" i="1" dirty="0">
                          <a:latin typeface="Times" pitchFamily="2" charset="0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1800" i="1" dirty="0">
                          <a:latin typeface="Times" pitchFamily="2" charset="0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1800" i="1" dirty="0">
                          <a:latin typeface="Times" pitchFamily="2" charset="0"/>
                        </a:rPr>
                        <a:t>8</a:t>
                      </a:r>
                      <a:br>
                        <a:rPr kumimoji="1" lang="en-US" altLang="ja-JP" sz="1800" i="1" dirty="0">
                          <a:latin typeface="Times" pitchFamily="2" charset="0"/>
                        </a:rPr>
                      </a:br>
                      <a:r>
                        <a:rPr kumimoji="1" lang="en-US" altLang="ja-JP" sz="1800" i="1" dirty="0">
                          <a:latin typeface="Times" pitchFamily="2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1800" i="1" dirty="0">
                          <a:latin typeface="Times" pitchFamily="2" charset="0"/>
                        </a:rPr>
                        <a:t>3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1800" i="1" dirty="0">
                          <a:latin typeface="Times" pitchFamily="2" charset="0"/>
                        </a:rPr>
                        <a:t>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1800" i="1" dirty="0">
                          <a:latin typeface="Times" pitchFamily="2" charset="0"/>
                        </a:rPr>
                        <a:t>7</a:t>
                      </a:r>
                      <a:endParaRPr kumimoji="1" lang="en-US" altLang="ja-JP" sz="1800" i="1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i="1" dirty="0">
                          <a:latin typeface="Times" pitchFamily="2" charset="0"/>
                        </a:rPr>
                        <a:t>P</a:t>
                      </a:r>
                      <a:r>
                        <a:rPr kumimoji="1" lang="en-US" altLang="ja-JP" sz="1800" i="1" baseline="-25000" dirty="0">
                          <a:latin typeface="Times" pitchFamily="2" charset="0"/>
                        </a:rPr>
                        <a:t>2</a:t>
                      </a:r>
                      <a:br>
                        <a:rPr kumimoji="1" lang="en-US" altLang="ja-JP" sz="1800" i="1" baseline="-25000" dirty="0">
                          <a:latin typeface="Times" pitchFamily="2" charset="0"/>
                        </a:rPr>
                      </a:br>
                      <a:r>
                        <a:rPr kumimoji="1" lang="en-US" altLang="ja-JP" sz="1800" i="1" dirty="0">
                          <a:latin typeface="Times" pitchFamily="2" charset="0"/>
                        </a:rPr>
                        <a:t>P</a:t>
                      </a:r>
                      <a:r>
                        <a:rPr kumimoji="1" lang="en-US" altLang="ja-JP" sz="1800" i="1" baseline="-25000" dirty="0">
                          <a:latin typeface="Times" pitchFamily="2" charset="0"/>
                        </a:rPr>
                        <a:t>4</a:t>
                      </a:r>
                      <a:endParaRPr kumimoji="1" lang="ja-JP" altLang="en-US" sz="1800" i="1" baseline="-25000" dirty="0">
                        <a:latin typeface="Times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i="1" dirty="0">
                          <a:latin typeface="Times" pitchFamily="2" charset="0"/>
                        </a:rPr>
                        <a:t>P</a:t>
                      </a:r>
                      <a:r>
                        <a:rPr kumimoji="1" lang="en-US" altLang="ja-JP" sz="1800" i="1" baseline="-25000" dirty="0">
                          <a:latin typeface="Times" pitchFamily="2" charset="0"/>
                        </a:rPr>
                        <a:t>6</a:t>
                      </a:r>
                      <a:endParaRPr kumimoji="1" lang="ja-JP" altLang="en-US" sz="1800" i="1" baseline="-25000" dirty="0">
                        <a:latin typeface="Times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i="1" dirty="0">
                          <a:latin typeface="Times" pitchFamily="2" charset="0"/>
                        </a:rPr>
                        <a:t>P</a:t>
                      </a:r>
                      <a:r>
                        <a:rPr kumimoji="1" lang="en-US" altLang="ja-JP" sz="1800" i="1" baseline="-25000" dirty="0">
                          <a:latin typeface="Times" pitchFamily="2" charset="0"/>
                        </a:rPr>
                        <a:t>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i="1" dirty="0">
                          <a:latin typeface="Times" pitchFamily="2" charset="0"/>
                        </a:rPr>
                        <a:t>P</a:t>
                      </a:r>
                      <a:r>
                        <a:rPr kumimoji="1" lang="en-US" altLang="ja-JP" sz="1800" i="1" baseline="-25000" dirty="0">
                          <a:latin typeface="Times" pitchFamily="2" charset="0"/>
                        </a:rPr>
                        <a:t>1</a:t>
                      </a:r>
                      <a:endParaRPr kumimoji="1" lang="ja-JP" altLang="en-US" sz="1800" i="1" baseline="-25000" dirty="0">
                        <a:latin typeface="Times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i="1" dirty="0">
                          <a:latin typeface="Times" pitchFamily="2" charset="0"/>
                        </a:rPr>
                        <a:t>P</a:t>
                      </a:r>
                      <a:r>
                        <a:rPr kumimoji="1" lang="en-US" altLang="ja-JP" sz="1800" i="1" baseline="-25000" dirty="0">
                          <a:latin typeface="Times" pitchFamily="2" charset="0"/>
                        </a:rPr>
                        <a:t>3</a:t>
                      </a:r>
                      <a:endParaRPr kumimoji="1" lang="ja-JP" altLang="en-US" sz="1800" i="1" baseline="-25000" dirty="0">
                        <a:latin typeface="Times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i="1" dirty="0">
                          <a:latin typeface="Times" pitchFamily="2" charset="0"/>
                        </a:rPr>
                        <a:t>P</a:t>
                      </a:r>
                      <a:r>
                        <a:rPr kumimoji="1" lang="en-US" altLang="ja-JP" sz="1800" i="1" baseline="-25000" dirty="0">
                          <a:latin typeface="Times" pitchFamily="2" charset="0"/>
                        </a:rPr>
                        <a:t>5</a:t>
                      </a:r>
                      <a:endParaRPr kumimoji="1" lang="ja-JP" altLang="en-US" sz="1800" i="1" baseline="-25000" dirty="0">
                        <a:latin typeface="Times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i="1" dirty="0">
                          <a:latin typeface="Times" pitchFamily="2" charset="0"/>
                        </a:rPr>
                        <a:t>P</a:t>
                      </a:r>
                      <a:r>
                        <a:rPr kumimoji="1" lang="en-US" altLang="ja-JP" sz="1800" i="1" baseline="-25000" dirty="0">
                          <a:latin typeface="Times" pitchFamily="2" charset="0"/>
                        </a:rPr>
                        <a:t>7</a:t>
                      </a:r>
                      <a:endParaRPr kumimoji="1" lang="ja-JP" altLang="en-US" sz="1800" i="1" baseline="-2500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en-US" altLang="ja-JP" sz="1800" i="1" dirty="0">
                          <a:latin typeface="Times" pitchFamily="2" charset="0"/>
                        </a:rPr>
                        <a:t>A(2)</a:t>
                      </a:r>
                      <a:br>
                        <a:rPr kumimoji="1" lang="en-US" altLang="ja-JP" sz="1800" i="1" dirty="0">
                          <a:latin typeface="Times" pitchFamily="2" charset="0"/>
                        </a:rPr>
                      </a:br>
                      <a:r>
                        <a:rPr kumimoji="1" lang="en-US" altLang="ja-JP" sz="1800" i="1" dirty="0">
                          <a:latin typeface="Times" pitchFamily="2" charset="0"/>
                        </a:rPr>
                        <a:t>A(4)</a:t>
                      </a:r>
                      <a:br>
                        <a:rPr kumimoji="1" lang="en-US" altLang="ja-JP" sz="1800" i="1" dirty="0">
                          <a:latin typeface="Times" pitchFamily="2" charset="0"/>
                        </a:rPr>
                      </a:br>
                      <a:r>
                        <a:rPr kumimoji="1" lang="en-US" altLang="ja-JP" sz="1800" i="1" dirty="0">
                          <a:latin typeface="Times" pitchFamily="2" charset="0"/>
                        </a:rPr>
                        <a:t>:</a:t>
                      </a:r>
                      <a:br>
                        <a:rPr kumimoji="1" lang="en-US" altLang="ja-JP" sz="1800" i="1" dirty="0">
                          <a:latin typeface="Times" pitchFamily="2" charset="0"/>
                        </a:rPr>
                      </a:br>
                      <a:r>
                        <a:rPr kumimoji="1" lang="en-US" altLang="ja-JP" sz="1800" i="1" dirty="0">
                          <a:latin typeface="Times" pitchFamily="2" charset="0"/>
                        </a:rPr>
                        <a:t>A(8)</a:t>
                      </a:r>
                      <a:br>
                        <a:rPr kumimoji="1" lang="en-US" altLang="ja-JP" sz="1800" i="1" dirty="0">
                          <a:latin typeface="Times" pitchFamily="2" charset="0"/>
                        </a:rPr>
                      </a:br>
                      <a:endParaRPr kumimoji="1" lang="ja-JP" altLang="en-US" sz="1800" i="1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i="1" dirty="0">
                        <a:latin typeface="Times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i="1" dirty="0">
                        <a:latin typeface="Times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i="1" dirty="0">
                        <a:latin typeface="Times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i="1" dirty="0">
                        <a:latin typeface="Times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i="1" dirty="0">
                          <a:latin typeface="Times" pitchFamily="2" charset="0"/>
                        </a:rPr>
                        <a:t>A(2)=A(1+1)</a:t>
                      </a:r>
                      <a:br>
                        <a:rPr kumimoji="1" lang="en-US" altLang="ja-JP" sz="1800" i="1" dirty="0">
                          <a:latin typeface="Times" pitchFamily="2" charset="0"/>
                        </a:rPr>
                      </a:br>
                      <a:r>
                        <a:rPr kumimoji="1" lang="en-US" altLang="ja-JP" sz="1800" i="1" dirty="0">
                          <a:latin typeface="Times" pitchFamily="2" charset="0"/>
                        </a:rPr>
                        <a:t>A(4)=A(3+1)</a:t>
                      </a:r>
                      <a:br>
                        <a:rPr kumimoji="1" lang="en-US" altLang="ja-JP" sz="1800" i="1" dirty="0">
                          <a:latin typeface="Times" pitchFamily="2" charset="0"/>
                        </a:rPr>
                      </a:br>
                      <a:r>
                        <a:rPr kumimoji="1" lang="en-US" altLang="ja-JP" sz="1800" i="1" dirty="0">
                          <a:latin typeface="Times" pitchFamily="2" charset="0"/>
                        </a:rPr>
                        <a:t>:</a:t>
                      </a:r>
                      <a:br>
                        <a:rPr kumimoji="1" lang="en-US" altLang="ja-JP" sz="1800" i="1" dirty="0">
                          <a:latin typeface="Times" pitchFamily="2" charset="0"/>
                        </a:rPr>
                      </a:br>
                      <a:r>
                        <a:rPr kumimoji="1" lang="en-US" altLang="ja-JP" sz="1800" i="1" dirty="0">
                          <a:latin typeface="Times" pitchFamily="2" charset="0"/>
                        </a:rPr>
                        <a:t>A(8)=A(7+1)</a:t>
                      </a:r>
                      <a:endParaRPr kumimoji="1" lang="ja-JP" altLang="en-US" sz="1800" i="1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477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i="1" dirty="0">
                          <a:latin typeface="Times" pitchFamily="2" charset="0"/>
                        </a:rPr>
                        <a:t>1</a:t>
                      </a:r>
                      <a:endParaRPr kumimoji="1" lang="ja-JP" altLang="en-US" sz="1800" i="1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i="1" dirty="0">
                          <a:latin typeface="Times" pitchFamily="2" charset="0"/>
                        </a:rPr>
                        <a:t>3</a:t>
                      </a:r>
                    </a:p>
                    <a:p>
                      <a:pPr algn="ctr"/>
                      <a:r>
                        <a:rPr kumimoji="1" lang="en-US" altLang="ja-JP" sz="1800" i="1" dirty="0">
                          <a:latin typeface="Times" pitchFamily="2" charset="0"/>
                        </a:rPr>
                        <a:t>7</a:t>
                      </a:r>
                    </a:p>
                    <a:p>
                      <a:pPr algn="ctr"/>
                      <a:r>
                        <a:rPr kumimoji="1" lang="en-US" altLang="ja-JP" sz="1800" i="1" dirty="0">
                          <a:latin typeface="Times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kumimoji="1" lang="en-US" altLang="ja-JP" sz="1800" i="1" dirty="0">
                          <a:latin typeface="Times" pitchFamily="2" charset="0"/>
                        </a:rPr>
                        <a:t>5</a:t>
                      </a:r>
                      <a:endParaRPr kumimoji="1" lang="en-US" altLang="ja-JP" sz="1800" i="1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i="1" dirty="0">
                          <a:latin typeface="Times" pitchFamily="2" charset="0"/>
                        </a:rPr>
                        <a:t>P</a:t>
                      </a:r>
                      <a:r>
                        <a:rPr kumimoji="1" lang="en-US" altLang="ja-JP" sz="1800" i="1" baseline="-25000" dirty="0">
                          <a:latin typeface="Times" pitchFamily="2" charset="0"/>
                        </a:rPr>
                        <a:t>3</a:t>
                      </a:r>
                      <a:br>
                        <a:rPr kumimoji="1" lang="en-US" altLang="ja-JP" sz="1800" i="1" baseline="-25000" dirty="0">
                          <a:latin typeface="Times" pitchFamily="2" charset="0"/>
                        </a:rPr>
                      </a:br>
                      <a:r>
                        <a:rPr kumimoji="1" lang="en-US" altLang="ja-JP" sz="1800" i="1" dirty="0">
                          <a:latin typeface="Times" pitchFamily="2" charset="0"/>
                        </a:rPr>
                        <a:t>P</a:t>
                      </a:r>
                      <a:r>
                        <a:rPr kumimoji="1" lang="en-US" altLang="ja-JP" sz="1800" i="1" baseline="-25000" dirty="0">
                          <a:latin typeface="Times" pitchFamily="2" charset="0"/>
                        </a:rPr>
                        <a:t>7</a:t>
                      </a:r>
                      <a:endParaRPr kumimoji="1" lang="ja-JP" altLang="en-US" sz="1800" i="1" baseline="-25000" dirty="0">
                        <a:latin typeface="Times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i="1" dirty="0">
                          <a:latin typeface="Times" pitchFamily="2" charset="0"/>
                        </a:rPr>
                        <a:t>P</a:t>
                      </a:r>
                      <a:r>
                        <a:rPr kumimoji="1" lang="en-US" altLang="ja-JP" sz="1800" i="1" baseline="-25000" dirty="0">
                          <a:latin typeface="Times" pitchFamily="2" charset="0"/>
                        </a:rPr>
                        <a:t>1</a:t>
                      </a:r>
                      <a:endParaRPr kumimoji="1" lang="ja-JP" altLang="en-US" sz="1800" i="1" baseline="-25000" dirty="0">
                        <a:latin typeface="Times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i="1" dirty="0">
                          <a:latin typeface="Times" pitchFamily="2" charset="0"/>
                        </a:rPr>
                        <a:t>P</a:t>
                      </a:r>
                      <a:r>
                        <a:rPr kumimoji="1" lang="en-US" altLang="ja-JP" sz="1800" i="1" baseline="-25000" dirty="0">
                          <a:latin typeface="Times" pitchFamily="2" charset="0"/>
                        </a:rPr>
                        <a:t>5</a:t>
                      </a:r>
                      <a:endParaRPr kumimoji="1" lang="en-US" altLang="ja-JP" sz="1800" i="1" baseline="-2500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i="1" dirty="0">
                          <a:latin typeface="Times" pitchFamily="2" charset="0"/>
                        </a:rPr>
                        <a:t>A(3)</a:t>
                      </a:r>
                      <a:br>
                        <a:rPr kumimoji="1" lang="en-US" altLang="ja-JP" sz="1800" i="1" dirty="0">
                          <a:latin typeface="Times" pitchFamily="2" charset="0"/>
                        </a:rPr>
                      </a:br>
                      <a:r>
                        <a:rPr kumimoji="1" lang="en-US" altLang="ja-JP" sz="1800" i="1" dirty="0">
                          <a:latin typeface="Times" pitchFamily="2" charset="0"/>
                        </a:rPr>
                        <a:t>A(7)</a:t>
                      </a:r>
                      <a:endParaRPr kumimoji="1" lang="ja-JP" altLang="en-US" sz="1800" i="1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i="1" dirty="0">
                        <a:latin typeface="Times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i="1" dirty="0">
                        <a:latin typeface="Times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i="1" dirty="0">
                          <a:latin typeface="Times" pitchFamily="2" charset="0"/>
                        </a:rPr>
                        <a:t>A(3)=A(1+2)</a:t>
                      </a:r>
                      <a:br>
                        <a:rPr kumimoji="1" lang="en-US" altLang="ja-JP" sz="1800" i="1" dirty="0">
                          <a:latin typeface="Times" pitchFamily="2" charset="0"/>
                        </a:rPr>
                      </a:br>
                      <a:r>
                        <a:rPr kumimoji="1" lang="en-US" altLang="ja-JP" sz="1800" i="1" dirty="0">
                          <a:latin typeface="Times" pitchFamily="2" charset="0"/>
                        </a:rPr>
                        <a:t>A(7)=A(5+2)</a:t>
                      </a:r>
                      <a:endParaRPr kumimoji="1" lang="ja-JP" altLang="en-US" sz="1800" i="1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i="1" dirty="0">
                          <a:latin typeface="Times" pitchFamily="2" charset="0"/>
                        </a:rPr>
                        <a:t>2</a:t>
                      </a:r>
                      <a:endParaRPr kumimoji="1" lang="ja-JP" altLang="en-US" sz="1800" i="1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i="1" dirty="0">
                          <a:latin typeface="Times" pitchFamily="2" charset="0"/>
                        </a:rPr>
                        <a:t>1</a:t>
                      </a:r>
                      <a:endParaRPr kumimoji="1" lang="en-US" altLang="ja-JP" sz="1800" i="1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i="1" dirty="0">
                          <a:latin typeface="Times" pitchFamily="2" charset="0"/>
                        </a:rPr>
                        <a:t>P</a:t>
                      </a:r>
                      <a:r>
                        <a:rPr kumimoji="1" lang="en-US" altLang="ja-JP" sz="1800" i="1" baseline="-25000" dirty="0">
                          <a:latin typeface="Times" pitchFamily="2" charset="0"/>
                        </a:rPr>
                        <a:t>1</a:t>
                      </a:r>
                      <a:endParaRPr kumimoji="1" lang="ja-JP" altLang="en-US" sz="1800" i="1" baseline="-2500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i="1" dirty="0">
                          <a:latin typeface="Times" pitchFamily="2" charset="0"/>
                        </a:rPr>
                        <a:t>A(1)</a:t>
                      </a:r>
                      <a:endParaRPr kumimoji="1" lang="ja-JP" altLang="en-US" sz="1800" i="1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i="1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2720751" y="3923819"/>
            <a:ext cx="5453339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 flipV="1">
            <a:off x="3224808" y="5714782"/>
            <a:ext cx="4949282" cy="1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DFEEDE5-D592-DE4E-AFBF-C8D29F51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40657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ja-JP" altLang="en-US"/>
              <a:t>リダクション：手続き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32520" y="1916832"/>
            <a:ext cx="9273480" cy="4690434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dirty="0">
                <a:latin typeface="Times New Roman" charset="0"/>
              </a:rPr>
              <a:t>Procedure Reduction( </a:t>
            </a:r>
            <a:r>
              <a:rPr lang="en-US" altLang="ja-JP" i="1" dirty="0">
                <a:latin typeface="Times New Roman" charset="0"/>
              </a:rPr>
              <a:t>a</a:t>
            </a:r>
            <a:r>
              <a:rPr lang="en-US" altLang="ja-JP" i="1" baseline="-25000" dirty="0">
                <a:latin typeface="Times New Roman" charset="0"/>
              </a:rPr>
              <a:t>1</a:t>
            </a:r>
            <a:r>
              <a:rPr lang="en-US" altLang="ja-JP" i="1" dirty="0">
                <a:latin typeface="Times New Roman" charset="0"/>
              </a:rPr>
              <a:t>,a</a:t>
            </a:r>
            <a:r>
              <a:rPr lang="en-US" altLang="ja-JP" i="1" baseline="-25000" dirty="0">
                <a:latin typeface="Times New Roman" charset="0"/>
              </a:rPr>
              <a:t>2</a:t>
            </a:r>
            <a:r>
              <a:rPr lang="en-US" altLang="ja-JP" i="1" dirty="0">
                <a:latin typeface="Times New Roman" charset="0"/>
              </a:rPr>
              <a:t>,</a:t>
            </a:r>
            <a:r>
              <a:rPr lang="mr-IN" altLang="ja-JP" i="1" dirty="0">
                <a:latin typeface="Times New Roman" charset="0"/>
              </a:rPr>
              <a:t>…</a:t>
            </a:r>
            <a:r>
              <a:rPr lang="en-US" altLang="ja-JP" i="1" dirty="0">
                <a:latin typeface="Times New Roman" charset="0"/>
              </a:rPr>
              <a:t>,</a:t>
            </a:r>
            <a:r>
              <a:rPr lang="en-US" altLang="ja-JP" i="1" dirty="0" err="1">
                <a:latin typeface="Times New Roman" charset="0"/>
              </a:rPr>
              <a:t>a</a:t>
            </a:r>
            <a:r>
              <a:rPr lang="en-US" altLang="ja-JP" i="1" baseline="-25000" dirty="0" err="1">
                <a:latin typeface="Times New Roman" charset="0"/>
              </a:rPr>
              <a:t>N</a:t>
            </a:r>
            <a:r>
              <a:rPr lang="en-US" altLang="ja-JP" i="1" dirty="0">
                <a:latin typeface="Times New Roman" charset="0"/>
              </a:rPr>
              <a:t> </a:t>
            </a:r>
            <a:r>
              <a:rPr lang="en-US" altLang="ja-JP" dirty="0">
                <a:latin typeface="Times New Roman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dirty="0">
                <a:latin typeface="Times New Roman" charset="0"/>
              </a:rPr>
              <a:t>    for </a:t>
            </a:r>
            <a:r>
              <a:rPr lang="en-US" altLang="ja-JP" i="1" dirty="0">
                <a:latin typeface="Times New Roman" charset="0"/>
              </a:rPr>
              <a:t>j</a:t>
            </a:r>
            <a:r>
              <a:rPr lang="en-US" altLang="ja-JP" dirty="0">
                <a:latin typeface="Times New Roman" charset="0"/>
              </a:rPr>
              <a:t>=0 to (log</a:t>
            </a:r>
            <a:r>
              <a:rPr lang="en-US" altLang="ja-JP" baseline="-25000" dirty="0">
                <a:latin typeface="Times New Roman" charset="0"/>
              </a:rPr>
              <a:t>2</a:t>
            </a:r>
            <a:r>
              <a:rPr lang="en-US" altLang="ja-JP" sz="2000" dirty="0">
                <a:latin typeface="Times New Roman" charset="0"/>
              </a:rPr>
              <a:t> </a:t>
            </a:r>
            <a:r>
              <a:rPr lang="en-US" altLang="ja-JP" i="1" dirty="0">
                <a:latin typeface="Times New Roman" charset="0"/>
              </a:rPr>
              <a:t>N</a:t>
            </a:r>
            <a:r>
              <a:rPr lang="en-US" altLang="ja-JP" dirty="0">
                <a:latin typeface="Times New Roman" charset="0"/>
              </a:rPr>
              <a:t>)-1 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dirty="0">
                <a:latin typeface="Times New Roman" charset="0"/>
              </a:rPr>
              <a:t>        for </a:t>
            </a:r>
            <a:r>
              <a:rPr lang="en-US" altLang="ja-JP" i="1" dirty="0" err="1">
                <a:latin typeface="Times New Roman" charset="0"/>
              </a:rPr>
              <a:t>i</a:t>
            </a:r>
            <a:r>
              <a:rPr lang="en-US" altLang="ja-JP" dirty="0">
                <a:latin typeface="Times New Roman" charset="0"/>
              </a:rPr>
              <a:t>=1 to </a:t>
            </a:r>
            <a:r>
              <a:rPr lang="en-US" altLang="ja-JP" i="1" dirty="0">
                <a:latin typeface="Times New Roman" charset="0"/>
              </a:rPr>
              <a:t>N</a:t>
            </a:r>
            <a:r>
              <a:rPr lang="en-US" altLang="ja-JP" dirty="0">
                <a:latin typeface="Times New Roman" charset="0"/>
              </a:rPr>
              <a:t> do in parallel  </a:t>
            </a:r>
            <a:r>
              <a:rPr lang="en-US" altLang="ja-JP" sz="2400" dirty="0">
                <a:latin typeface="Times New Roman" charset="0"/>
              </a:rPr>
              <a:t>/* </a:t>
            </a:r>
            <a:r>
              <a:rPr lang="ja-JP" altLang="en-US" sz="2400">
                <a:latin typeface="Times New Roman" charset="0"/>
              </a:rPr>
              <a:t>各プロセッサ並列 *</a:t>
            </a:r>
            <a:r>
              <a:rPr lang="en-US" altLang="ja-JP" sz="2400" dirty="0">
                <a:latin typeface="Times New Roman" charset="0"/>
              </a:rPr>
              <a:t>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dirty="0">
                <a:latin typeface="Times New Roman" charset="0"/>
              </a:rPr>
              <a:t>            </a:t>
            </a:r>
            <a:r>
              <a:rPr lang="en-US" altLang="ja-JP" i="1" dirty="0">
                <a:latin typeface="Times New Roman" charset="0"/>
              </a:rPr>
              <a:t>P</a:t>
            </a:r>
            <a:r>
              <a:rPr lang="en-US" altLang="ja-JP" i="1" baseline="-25000" dirty="0">
                <a:latin typeface="Times New Roman" charset="0"/>
              </a:rPr>
              <a:t>i</a:t>
            </a:r>
            <a:r>
              <a:rPr lang="en-US" altLang="ja-JP" sz="2000" dirty="0">
                <a:latin typeface="Times New Roman" charset="0"/>
              </a:rPr>
              <a:t> </a:t>
            </a:r>
            <a:r>
              <a:rPr lang="ja-JP" altLang="en-US">
                <a:latin typeface="Times New Roman" charset="0"/>
              </a:rPr>
              <a:t>は持っている値</a:t>
            </a:r>
            <a:r>
              <a:rPr lang="en-US" altLang="ja-JP" dirty="0">
                <a:latin typeface="Times New Roman" charset="0"/>
              </a:rPr>
              <a:t> </a:t>
            </a:r>
            <a:r>
              <a:rPr lang="en-US" altLang="ja-JP" i="1" dirty="0">
                <a:latin typeface="Times New Roman" charset="0"/>
              </a:rPr>
              <a:t>a</a:t>
            </a:r>
            <a:r>
              <a:rPr lang="en-US" altLang="ja-JP" dirty="0">
                <a:latin typeface="Times New Roman" charset="0"/>
              </a:rPr>
              <a:t>(</a:t>
            </a:r>
            <a:r>
              <a:rPr lang="en-US" altLang="ja-JP" i="1" dirty="0" err="1">
                <a:latin typeface="Times New Roman" charset="0"/>
              </a:rPr>
              <a:t>i</a:t>
            </a:r>
            <a:r>
              <a:rPr lang="en-US" altLang="ja-JP" dirty="0">
                <a:latin typeface="Times New Roman" charset="0"/>
              </a:rPr>
              <a:t>) </a:t>
            </a:r>
            <a:r>
              <a:rPr lang="ja-JP" altLang="en-US">
                <a:latin typeface="Times New Roman" charset="0"/>
              </a:rPr>
              <a:t>を</a:t>
            </a:r>
            <a:r>
              <a:rPr lang="en-US" altLang="ja-JP" dirty="0">
                <a:latin typeface="Times New Roman" charset="0"/>
              </a:rPr>
              <a:t> </a:t>
            </a:r>
            <a:r>
              <a:rPr lang="en-US" altLang="ja-JP" i="1" dirty="0">
                <a:latin typeface="Times New Roman" charset="0"/>
              </a:rPr>
              <a:t>A</a:t>
            </a:r>
            <a:r>
              <a:rPr lang="en-US" altLang="ja-JP" dirty="0">
                <a:latin typeface="Times New Roman" charset="0"/>
              </a:rPr>
              <a:t>(</a:t>
            </a:r>
            <a:r>
              <a:rPr lang="en-US" altLang="ja-JP" i="1" dirty="0" err="1">
                <a:latin typeface="Times New Roman" charset="0"/>
              </a:rPr>
              <a:t>i</a:t>
            </a:r>
            <a:r>
              <a:rPr lang="en-US" altLang="ja-JP" dirty="0">
                <a:latin typeface="Times New Roman" charset="0"/>
              </a:rPr>
              <a:t>) </a:t>
            </a:r>
            <a:r>
              <a:rPr lang="ja-JP" altLang="en-US">
                <a:latin typeface="Times New Roman" charset="0"/>
              </a:rPr>
              <a:t>に書く；</a:t>
            </a:r>
            <a:endParaRPr lang="en-US" altLang="ja-JP" dirty="0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dirty="0">
                <a:latin typeface="Times New Roman" charset="0"/>
              </a:rPr>
              <a:t>            if  (</a:t>
            </a:r>
            <a:r>
              <a:rPr lang="en-US" altLang="ja-JP" i="1" dirty="0" err="1">
                <a:latin typeface="Times New Roman" charset="0"/>
              </a:rPr>
              <a:t>i</a:t>
            </a:r>
            <a:r>
              <a:rPr lang="en-US" altLang="ja-JP" dirty="0">
                <a:latin typeface="Times New Roman" charset="0"/>
              </a:rPr>
              <a:t> mod 2</a:t>
            </a:r>
            <a:r>
              <a:rPr lang="en-US" altLang="ja-JP" baseline="30000" dirty="0">
                <a:latin typeface="Times New Roman" charset="0"/>
              </a:rPr>
              <a:t>j+1</a:t>
            </a:r>
            <a:r>
              <a:rPr lang="en-US" altLang="ja-JP" dirty="0">
                <a:latin typeface="Times New Roman" charset="0"/>
              </a:rPr>
              <a:t> ) = 1 then    </a:t>
            </a:r>
            <a:r>
              <a:rPr lang="en-US" altLang="ja-JP" sz="2800" dirty="0">
                <a:latin typeface="Times New Roman" charset="0"/>
              </a:rPr>
              <a:t>/* 2</a:t>
            </a:r>
            <a:r>
              <a:rPr lang="en-US" altLang="ja-JP" sz="2800" baseline="30000" dirty="0">
                <a:latin typeface="Times New Roman" charset="0"/>
              </a:rPr>
              <a:t>j+1 </a:t>
            </a:r>
            <a:r>
              <a:rPr lang="ja-JP" altLang="en-US" sz="2400">
                <a:latin typeface="Times New Roman" charset="0"/>
              </a:rPr>
              <a:t>で割ると</a:t>
            </a:r>
            <a:r>
              <a:rPr lang="en-US" altLang="ja-JP" sz="2400" dirty="0">
                <a:latin typeface="Times New Roman" charset="0"/>
              </a:rPr>
              <a:t>1</a:t>
            </a:r>
            <a:r>
              <a:rPr lang="ja-JP" altLang="en-US" sz="2400">
                <a:latin typeface="Times New Roman" charset="0"/>
              </a:rPr>
              <a:t>余り</a:t>
            </a:r>
            <a:r>
              <a:rPr lang="ja-JP" altLang="en-US" sz="2800">
                <a:latin typeface="Times New Roman" charset="0"/>
              </a:rPr>
              <a:t> *</a:t>
            </a:r>
            <a:r>
              <a:rPr lang="en-US" altLang="ja-JP" sz="2800" dirty="0">
                <a:latin typeface="Times New Roman" charset="0"/>
              </a:rPr>
              <a:t>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dirty="0">
                <a:latin typeface="Times New Roman" charset="0"/>
              </a:rPr>
              <a:t>                  </a:t>
            </a:r>
            <a:r>
              <a:rPr lang="en-US" altLang="ja-JP" i="1" dirty="0">
                <a:latin typeface="Times New Roman" charset="0"/>
              </a:rPr>
              <a:t>P</a:t>
            </a:r>
            <a:r>
              <a:rPr lang="en-US" altLang="ja-JP" sz="2000" i="1" dirty="0">
                <a:latin typeface="Times New Roman" charset="0"/>
              </a:rPr>
              <a:t>i </a:t>
            </a:r>
            <a:r>
              <a:rPr lang="ja-JP" altLang="en-US">
                <a:latin typeface="Times New Roman" charset="0"/>
              </a:rPr>
              <a:t>は </a:t>
            </a:r>
            <a:r>
              <a:rPr lang="en-US" altLang="ja-JP" i="1" dirty="0">
                <a:latin typeface="Times New Roman" charset="0"/>
              </a:rPr>
              <a:t>A</a:t>
            </a:r>
            <a:r>
              <a:rPr lang="en-US" altLang="ja-JP" dirty="0">
                <a:latin typeface="Times New Roman" charset="0"/>
              </a:rPr>
              <a:t>(</a:t>
            </a:r>
            <a:r>
              <a:rPr lang="en-US" altLang="ja-JP" i="1" dirty="0">
                <a:latin typeface="Times New Roman" charset="0"/>
              </a:rPr>
              <a:t>i</a:t>
            </a:r>
            <a:r>
              <a:rPr lang="en-US" altLang="ja-JP" dirty="0">
                <a:latin typeface="Times New Roman" charset="0"/>
              </a:rPr>
              <a:t>+2</a:t>
            </a:r>
            <a:r>
              <a:rPr lang="en-US" altLang="ja-JP" i="1" baseline="30000" dirty="0">
                <a:latin typeface="Times New Roman" charset="0"/>
              </a:rPr>
              <a:t>j</a:t>
            </a:r>
            <a:r>
              <a:rPr lang="ja-JP" altLang="en-US">
                <a:latin typeface="Times New Roman" charset="0"/>
              </a:rPr>
              <a:t> </a:t>
            </a:r>
            <a:r>
              <a:rPr lang="en-US" altLang="ja-JP" dirty="0">
                <a:latin typeface="Times New Roman" charset="0"/>
              </a:rPr>
              <a:t>)</a:t>
            </a:r>
            <a:r>
              <a:rPr lang="ja-JP" altLang="en-US">
                <a:latin typeface="Times New Roman" charset="0"/>
              </a:rPr>
              <a:t> から値 </a:t>
            </a:r>
            <a:r>
              <a:rPr lang="en-US" altLang="ja-JP" i="1" dirty="0">
                <a:latin typeface="Times New Roman" charset="0"/>
              </a:rPr>
              <a:t>a</a:t>
            </a:r>
            <a:r>
              <a:rPr lang="en-US" altLang="ja-JP" dirty="0">
                <a:latin typeface="Times New Roman" charset="0"/>
              </a:rPr>
              <a:t>(</a:t>
            </a:r>
            <a:r>
              <a:rPr lang="en-US" altLang="ja-JP" i="1" dirty="0">
                <a:latin typeface="Times New Roman" charset="0"/>
              </a:rPr>
              <a:t>i</a:t>
            </a:r>
            <a:r>
              <a:rPr lang="en-US" altLang="ja-JP" dirty="0">
                <a:latin typeface="Times New Roman" charset="0"/>
              </a:rPr>
              <a:t>+2</a:t>
            </a:r>
            <a:r>
              <a:rPr lang="en-US" altLang="ja-JP" i="1" baseline="30000" dirty="0">
                <a:latin typeface="Times New Roman" charset="0"/>
              </a:rPr>
              <a:t>j</a:t>
            </a:r>
            <a:r>
              <a:rPr lang="ja-JP" altLang="en-US">
                <a:latin typeface="Times New Roman" charset="0"/>
              </a:rPr>
              <a:t> </a:t>
            </a:r>
            <a:r>
              <a:rPr lang="en-US" altLang="ja-JP" dirty="0">
                <a:latin typeface="Times New Roman" charset="0"/>
              </a:rPr>
              <a:t>)</a:t>
            </a:r>
            <a:r>
              <a:rPr lang="ja-JP" altLang="en-US">
                <a:latin typeface="Times New Roman" charset="0"/>
              </a:rPr>
              <a:t> を読む；</a:t>
            </a:r>
            <a:br>
              <a:rPr lang="en-US" altLang="ja-JP" dirty="0">
                <a:latin typeface="Times New Roman" charset="0"/>
              </a:rPr>
            </a:br>
            <a:r>
              <a:rPr lang="en-US" altLang="ja-JP" dirty="0">
                <a:latin typeface="Times New Roman" charset="0"/>
              </a:rPr>
              <a:t>               </a:t>
            </a:r>
            <a:r>
              <a:rPr lang="en-US" altLang="ja-JP" i="1" dirty="0">
                <a:latin typeface="Times New Roman" charset="0"/>
              </a:rPr>
              <a:t>a</a:t>
            </a:r>
            <a:r>
              <a:rPr lang="en-US" altLang="ja-JP" dirty="0">
                <a:latin typeface="Times New Roman" charset="0"/>
              </a:rPr>
              <a:t>(</a:t>
            </a:r>
            <a:r>
              <a:rPr lang="en-US" altLang="ja-JP" i="1" dirty="0" err="1">
                <a:latin typeface="Times New Roman" charset="0"/>
              </a:rPr>
              <a:t>i</a:t>
            </a:r>
            <a:r>
              <a:rPr lang="en-US" altLang="ja-JP" dirty="0">
                <a:latin typeface="Times New Roman" charset="0"/>
              </a:rPr>
              <a:t>)</a:t>
            </a:r>
            <a:r>
              <a:rPr lang="ja-JP" altLang="en-US">
                <a:latin typeface="Times New Roman" charset="0"/>
              </a:rPr>
              <a:t> ←</a:t>
            </a:r>
            <a:r>
              <a:rPr lang="en-US" altLang="ja-JP" i="1" dirty="0">
                <a:latin typeface="Times New Roman" charset="0"/>
              </a:rPr>
              <a:t> a</a:t>
            </a:r>
            <a:r>
              <a:rPr lang="en-US" altLang="ja-JP" dirty="0">
                <a:latin typeface="Times New Roman" charset="0"/>
              </a:rPr>
              <a:t>(</a:t>
            </a:r>
            <a:r>
              <a:rPr lang="en-US" altLang="ja-JP" i="1" dirty="0" err="1">
                <a:latin typeface="Times New Roman" charset="0"/>
              </a:rPr>
              <a:t>i</a:t>
            </a:r>
            <a:r>
              <a:rPr lang="en-US" altLang="ja-JP" dirty="0">
                <a:latin typeface="Times New Roman" charset="0"/>
              </a:rPr>
              <a:t>) </a:t>
            </a:r>
            <a:r>
              <a:rPr lang="ja-JP" altLang="en-US">
                <a:latin typeface="Times New Roman" charset="0"/>
              </a:rPr>
              <a:t>   </a:t>
            </a:r>
            <a:r>
              <a:rPr lang="en-US" altLang="ja-JP" dirty="0">
                <a:latin typeface="Times New Roman" charset="0"/>
              </a:rPr>
              <a:t> </a:t>
            </a:r>
            <a:r>
              <a:rPr lang="en-US" altLang="ja-JP" i="1" dirty="0">
                <a:latin typeface="Times New Roman" charset="0"/>
              </a:rPr>
              <a:t>a</a:t>
            </a:r>
            <a:r>
              <a:rPr lang="en-US" altLang="ja-JP" dirty="0">
                <a:latin typeface="Times New Roman" charset="0"/>
              </a:rPr>
              <a:t>( </a:t>
            </a:r>
            <a:r>
              <a:rPr lang="en-US" altLang="ja-JP" i="1" dirty="0">
                <a:latin typeface="Times New Roman" charset="0"/>
              </a:rPr>
              <a:t>i</a:t>
            </a:r>
            <a:r>
              <a:rPr lang="en-US" altLang="ja-JP" dirty="0">
                <a:latin typeface="Times New Roman" charset="0"/>
              </a:rPr>
              <a:t>+2</a:t>
            </a:r>
            <a:r>
              <a:rPr lang="en-US" altLang="ja-JP" i="1" baseline="30000" dirty="0">
                <a:latin typeface="Times New Roman" charset="0"/>
              </a:rPr>
              <a:t>j</a:t>
            </a:r>
            <a:r>
              <a:rPr lang="ja-JP" altLang="en-US">
                <a:latin typeface="Times New Roman" charset="0"/>
              </a:rPr>
              <a:t> </a:t>
            </a:r>
            <a:r>
              <a:rPr lang="en-US" altLang="ja-JP" dirty="0">
                <a:latin typeface="Times New Roman" charset="0"/>
              </a:rPr>
              <a:t>);</a:t>
            </a:r>
            <a:r>
              <a:rPr lang="ja-JP" altLang="en-US">
                <a:latin typeface="Times New Roman" charset="0"/>
              </a:rPr>
              <a:t>        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>
                <a:latin typeface="Times New Roman" charset="0"/>
              </a:rPr>
              <a:t>        </a:t>
            </a:r>
            <a:r>
              <a:rPr lang="en-US" altLang="ja-JP" dirty="0">
                <a:latin typeface="Times New Roman" charset="0"/>
              </a:rPr>
              <a:t>end for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dirty="0">
                <a:latin typeface="Times New Roman" charset="0"/>
              </a:rPr>
              <a:t>    end for.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632520" y="6135144"/>
            <a:ext cx="42755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dirty="0">
                <a:latin typeface="Times New Roman" charset="0"/>
              </a:rPr>
              <a:t>(</a:t>
            </a:r>
            <a:r>
              <a:rPr lang="en-US" altLang="ja-JP" sz="2400" i="1" dirty="0" err="1">
                <a:latin typeface="Times New Roman" charset="0"/>
              </a:rPr>
              <a:t>i</a:t>
            </a:r>
            <a:r>
              <a:rPr lang="en-US" altLang="ja-JP" sz="2400" dirty="0">
                <a:latin typeface="Times New Roman" charset="0"/>
              </a:rPr>
              <a:t>)</a:t>
            </a:r>
            <a:r>
              <a:rPr lang="ja-JP" altLang="en-US" sz="2400" dirty="0">
                <a:latin typeface="Times New Roman" charset="0"/>
              </a:rPr>
              <a:t>： </a:t>
            </a: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1600" i="1" dirty="0">
                <a:latin typeface="Times New Roman" charset="0"/>
              </a:rPr>
              <a:t>i</a:t>
            </a:r>
            <a:r>
              <a:rPr lang="en-US" altLang="ja-JP" sz="2400" dirty="0">
                <a:latin typeface="Times New Roman" charset="0"/>
              </a:rPr>
              <a:t> </a:t>
            </a:r>
            <a:r>
              <a:rPr lang="ja-JP" altLang="en-US" sz="2400" dirty="0">
                <a:latin typeface="Times New Roman" charset="0"/>
              </a:rPr>
              <a:t>が</a:t>
            </a:r>
            <a:r>
              <a:rPr lang="ja-JP" altLang="en-US" sz="2400">
                <a:latin typeface="Times New Roman" charset="0"/>
              </a:rPr>
              <a:t>そのとき持っている値</a:t>
            </a:r>
            <a:endParaRPr lang="ja-JP" altLang="en-US" sz="2400" dirty="0">
              <a:latin typeface="Times New Roman" charset="0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D42C369-0BEC-394D-952F-BD484074D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408" y="4262049"/>
            <a:ext cx="266948" cy="27807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51D6214-2C1A-7A4E-8F3C-92912B5D3625}"/>
              </a:ext>
            </a:extLst>
          </p:cNvPr>
          <p:cNvSpPr/>
          <p:nvPr/>
        </p:nvSpPr>
        <p:spPr>
          <a:xfrm>
            <a:off x="2504728" y="5349154"/>
            <a:ext cx="6249144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このアルゴリズムの実行ステップ数は </a:t>
            </a:r>
            <a:r>
              <a:rPr lang="en-US" altLang="ja-JP" dirty="0">
                <a:solidFill>
                  <a:srgbClr val="FF0000"/>
                </a:solidFill>
              </a:rPr>
              <a:t>log</a:t>
            </a:r>
            <a:r>
              <a:rPr lang="en-US" altLang="ja-JP" baseline="-25000" dirty="0">
                <a:solidFill>
                  <a:srgbClr val="FF0000"/>
                </a:solidFill>
              </a:rPr>
              <a:t>2</a:t>
            </a:r>
            <a:r>
              <a:rPr lang="en-US" altLang="ja-JP" dirty="0">
                <a:solidFill>
                  <a:srgbClr val="FF0000"/>
                </a:solidFill>
              </a:rPr>
              <a:t> N </a:t>
            </a:r>
            <a:r>
              <a:rPr lang="ja-JP" altLang="en-US">
                <a:solidFill>
                  <a:srgbClr val="FF0000"/>
                </a:solidFill>
              </a:rPr>
              <a:t>に比例する。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>
                <a:solidFill>
                  <a:srgbClr val="FF0000"/>
                </a:solidFill>
              </a:rPr>
              <a:t>したがって実行時間</a:t>
            </a:r>
            <a:r>
              <a:rPr lang="en-US" altLang="ja-JP" dirty="0">
                <a:solidFill>
                  <a:srgbClr val="FF0000"/>
                </a:solidFill>
              </a:rPr>
              <a:t> T=O(</a:t>
            </a:r>
            <a:r>
              <a:rPr lang="en-US" altLang="ja-JP" dirty="0" err="1">
                <a:solidFill>
                  <a:srgbClr val="FF0000"/>
                </a:solidFill>
              </a:rPr>
              <a:t>logN</a:t>
            </a:r>
            <a:r>
              <a:rPr lang="en-US" altLang="ja-JP" dirty="0">
                <a:solidFill>
                  <a:srgbClr val="FF0000"/>
                </a:solidFill>
              </a:rPr>
              <a:t>).</a:t>
            </a:r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C86E941-CC27-F94D-8ED8-0DD6AF9A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029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ja-JP" altLang="en-US"/>
              <a:t>問題の並列解法</a:t>
            </a:r>
            <a:endParaRPr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3029546" y="1858285"/>
            <a:ext cx="5778279" cy="4211309"/>
          </a:xfrm>
        </p:spPr>
        <p:txBody>
          <a:bodyPr>
            <a:normAutofit/>
          </a:bodyPr>
          <a:lstStyle/>
          <a:p>
            <a:pPr marL="474796" indent="-474796">
              <a:spcBef>
                <a:spcPct val="0"/>
              </a:spcBef>
              <a:buFont typeface="+mj-lt"/>
              <a:buAutoNum type="arabicPeriod"/>
              <a:defRPr/>
            </a:pPr>
            <a:r>
              <a:rPr lang="ja-JP" altLang="en-US" sz="2215" dirty="0"/>
              <a:t>（前処理）</a:t>
            </a:r>
            <a:br>
              <a:rPr lang="en-US" altLang="ja-JP" sz="2215" dirty="0"/>
            </a:br>
            <a:r>
              <a:rPr lang="ja-JP" altLang="en-US" sz="2215" dirty="0"/>
              <a:t>問題を部分問題に分割し、</a:t>
            </a:r>
            <a:br>
              <a:rPr lang="en-US" altLang="ja-JP" sz="2215" dirty="0"/>
            </a:br>
            <a:r>
              <a:rPr lang="ja-JP" altLang="en-US" sz="2215" u="sng" dirty="0">
                <a:solidFill>
                  <a:srgbClr val="FF0000"/>
                </a:solidFill>
              </a:rPr>
              <a:t>各部分問題を各プロセッサ</a:t>
            </a:r>
            <a:r>
              <a:rPr lang="ja-JP" altLang="en-US" sz="2215" u="sng">
                <a:solidFill>
                  <a:srgbClr val="FF0000"/>
                </a:solidFill>
              </a:rPr>
              <a:t>に割り当てる</a:t>
            </a:r>
            <a:r>
              <a:rPr lang="ja-JP" altLang="en-US" sz="2215"/>
              <a:t>。</a:t>
            </a:r>
            <a:endParaRPr lang="en-US" altLang="ja-JP" sz="2215" dirty="0"/>
          </a:p>
          <a:p>
            <a:pPr marL="474796" indent="-474796">
              <a:spcBef>
                <a:spcPct val="0"/>
              </a:spcBef>
              <a:buFont typeface="+mj-lt"/>
              <a:buAutoNum type="arabicPeriod"/>
              <a:defRPr/>
            </a:pPr>
            <a:endParaRPr lang="en-US" altLang="ja-JP" sz="2215" dirty="0"/>
          </a:p>
          <a:p>
            <a:pPr marL="474796" indent="-474796">
              <a:spcBef>
                <a:spcPct val="0"/>
              </a:spcBef>
              <a:buFont typeface="+mj-lt"/>
              <a:buAutoNum type="arabicPeriod"/>
              <a:defRPr/>
            </a:pPr>
            <a:endParaRPr lang="en-US" altLang="ja-JP" sz="2215" dirty="0"/>
          </a:p>
          <a:p>
            <a:pPr marL="474796" indent="-474796">
              <a:spcBef>
                <a:spcPct val="0"/>
              </a:spcBef>
              <a:buFont typeface="+mj-lt"/>
              <a:buAutoNum type="arabicPeriod"/>
              <a:defRPr/>
            </a:pPr>
            <a:r>
              <a:rPr lang="ja-JP" altLang="en-US" sz="2215" dirty="0"/>
              <a:t>（最大でプロセッサ数分の並列処理）</a:t>
            </a:r>
            <a:br>
              <a:rPr lang="en-US" altLang="ja-JP" sz="2215" dirty="0"/>
            </a:br>
            <a:r>
              <a:rPr lang="ja-JP" altLang="en-US" sz="2215" dirty="0"/>
              <a:t>各プロセッサが部分問題を並列</a:t>
            </a:r>
            <a:r>
              <a:rPr lang="ja-JP" altLang="en-US" sz="2215"/>
              <a:t>に解く。</a:t>
            </a:r>
            <a:br>
              <a:rPr lang="en-US" altLang="ja-JP" sz="2215" dirty="0"/>
            </a:br>
            <a:r>
              <a:rPr lang="ja-JP" altLang="en-US" sz="2215" dirty="0"/>
              <a:t>部分解</a:t>
            </a:r>
            <a:r>
              <a:rPr lang="en-US" altLang="ja-JP" sz="2215" dirty="0"/>
              <a:t>Si</a:t>
            </a:r>
            <a:r>
              <a:rPr lang="ja-JP" altLang="en-US" sz="2215" dirty="0"/>
              <a:t>が求まる。</a:t>
            </a:r>
            <a:br>
              <a:rPr lang="en-US" altLang="ja-JP" sz="2215" dirty="0"/>
            </a:br>
            <a:endParaRPr lang="en-US" altLang="ja-JP" sz="2215" dirty="0"/>
          </a:p>
          <a:p>
            <a:pPr marL="474796" indent="-474796">
              <a:spcBef>
                <a:spcPct val="0"/>
              </a:spcBef>
              <a:buFont typeface="+mj-lt"/>
              <a:buAutoNum type="arabicPeriod"/>
              <a:defRPr/>
            </a:pPr>
            <a:r>
              <a:rPr lang="ja-JP" altLang="en-US" sz="2215" dirty="0"/>
              <a:t>（後処理）</a:t>
            </a:r>
            <a:br>
              <a:rPr lang="en-US" altLang="ja-JP" sz="2215" dirty="0"/>
            </a:br>
            <a:r>
              <a:rPr lang="ja-JP" altLang="en-US" sz="2215" u="sng" dirty="0">
                <a:solidFill>
                  <a:srgbClr val="FF0000"/>
                </a:solidFill>
              </a:rPr>
              <a:t>部分解を集めて統合</a:t>
            </a:r>
            <a:r>
              <a:rPr lang="ja-JP" altLang="en-US" sz="2215" dirty="0"/>
              <a:t>し、</a:t>
            </a:r>
            <a:br>
              <a:rPr lang="ja-JP" altLang="en-US" sz="2215" dirty="0"/>
            </a:br>
            <a:r>
              <a:rPr lang="ja-JP" altLang="en-US" sz="2215" dirty="0"/>
              <a:t>最終解 </a:t>
            </a:r>
            <a:r>
              <a:rPr lang="en-US" altLang="ja-JP" sz="2215" dirty="0"/>
              <a:t>S </a:t>
            </a:r>
            <a:r>
              <a:rPr lang="ja-JP" altLang="en-US" sz="2215"/>
              <a:t>を導く。</a:t>
            </a:r>
            <a:endParaRPr lang="ja-JP" altLang="en-US" sz="2215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802022" y="1351364"/>
            <a:ext cx="1547446" cy="11172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dirty="0">
                <a:latin typeface="MS PGothic" charset="-128"/>
                <a:ea typeface="MS PGothic" charset="-128"/>
                <a:cs typeface="MS PGothic" charset="-128"/>
              </a:rPr>
              <a:t>Q</a:t>
            </a:r>
          </a:p>
        </p:txBody>
      </p:sp>
      <p:grpSp>
        <p:nvGrpSpPr>
          <p:cNvPr id="10" name="図形グループ 9"/>
          <p:cNvGrpSpPr/>
          <p:nvPr/>
        </p:nvGrpSpPr>
        <p:grpSpPr>
          <a:xfrm>
            <a:off x="802023" y="2060749"/>
            <a:ext cx="2227523" cy="1883277"/>
            <a:chOff x="421022" y="2060748"/>
            <a:chExt cx="2227523" cy="1883277"/>
          </a:xfrm>
        </p:grpSpPr>
        <p:grpSp>
          <p:nvGrpSpPr>
            <p:cNvPr id="5" name="図形グループ 4"/>
            <p:cNvGrpSpPr/>
            <p:nvPr/>
          </p:nvGrpSpPr>
          <p:grpSpPr>
            <a:xfrm>
              <a:off x="421022" y="2798177"/>
              <a:ext cx="1547446" cy="1145848"/>
              <a:chOff x="6471138" y="1975588"/>
              <a:chExt cx="1547446" cy="1145848"/>
            </a:xfrm>
          </p:grpSpPr>
          <p:sp>
            <p:nvSpPr>
              <p:cNvPr id="6" name="Rectangle 10"/>
              <p:cNvSpPr>
                <a:spLocks noChangeArrowheads="1"/>
              </p:cNvSpPr>
              <p:nvPr/>
            </p:nvSpPr>
            <p:spPr bwMode="auto">
              <a:xfrm>
                <a:off x="6471138" y="2357524"/>
                <a:ext cx="773723" cy="76391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ja-JP" sz="2000" dirty="0">
                    <a:latin typeface="MS PGothic" charset="-128"/>
                    <a:ea typeface="MS PGothic" charset="-128"/>
                    <a:cs typeface="MS PGothic" charset="-128"/>
                  </a:rPr>
                  <a:t>Q3</a:t>
                </a:r>
              </a:p>
            </p:txBody>
          </p:sp>
          <p:sp>
            <p:nvSpPr>
              <p:cNvPr id="7" name="Rectangle 10"/>
              <p:cNvSpPr>
                <a:spLocks noChangeArrowheads="1"/>
              </p:cNvSpPr>
              <p:nvPr/>
            </p:nvSpPr>
            <p:spPr bwMode="auto">
              <a:xfrm>
                <a:off x="7152107" y="2548248"/>
                <a:ext cx="866477" cy="573188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ja-JP" sz="2000" dirty="0">
                    <a:latin typeface="MS PGothic" charset="-128"/>
                    <a:ea typeface="MS PGothic" charset="-128"/>
                    <a:cs typeface="MS PGothic" charset="-128"/>
                  </a:rPr>
                  <a:t>Q4</a:t>
                </a:r>
              </a:p>
            </p:txBody>
          </p:sp>
          <p:sp>
            <p:nvSpPr>
              <p:cNvPr id="8" name="Rectangle 10"/>
              <p:cNvSpPr>
                <a:spLocks noChangeArrowheads="1"/>
              </p:cNvSpPr>
              <p:nvPr/>
            </p:nvSpPr>
            <p:spPr bwMode="auto">
              <a:xfrm>
                <a:off x="6471139" y="1975588"/>
                <a:ext cx="773720" cy="38193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ja-JP" sz="2000" dirty="0">
                    <a:latin typeface="MS PGothic" charset="-128"/>
                    <a:ea typeface="MS PGothic" charset="-128"/>
                    <a:cs typeface="MS PGothic" charset="-128"/>
                  </a:rPr>
                  <a:t>Q1</a:t>
                </a:r>
              </a:p>
            </p:txBody>
          </p:sp>
          <p:sp>
            <p:nvSpPr>
              <p:cNvPr id="9" name="Rectangle 10"/>
              <p:cNvSpPr>
                <a:spLocks noChangeArrowheads="1"/>
              </p:cNvSpPr>
              <p:nvPr/>
            </p:nvSpPr>
            <p:spPr bwMode="auto">
              <a:xfrm>
                <a:off x="7244861" y="1975588"/>
                <a:ext cx="773723" cy="573188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ja-JP" sz="2000" dirty="0">
                    <a:latin typeface="MS PGothic" charset="-128"/>
                    <a:ea typeface="MS PGothic" charset="-128"/>
                    <a:cs typeface="MS PGothic" charset="-128"/>
                  </a:rPr>
                  <a:t>Q2</a:t>
                </a:r>
              </a:p>
            </p:txBody>
          </p:sp>
        </p:grpSp>
        <p:sp>
          <p:nvSpPr>
            <p:cNvPr id="3" name="右カーブ矢印 2"/>
            <p:cNvSpPr/>
            <p:nvPr/>
          </p:nvSpPr>
          <p:spPr>
            <a:xfrm flipH="1">
              <a:off x="2149937" y="2060748"/>
              <a:ext cx="498608" cy="1119365"/>
            </a:xfrm>
            <a:prstGeom prst="curved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図形グループ 11"/>
          <p:cNvGrpSpPr/>
          <p:nvPr/>
        </p:nvGrpSpPr>
        <p:grpSpPr>
          <a:xfrm>
            <a:off x="801131" y="3568325"/>
            <a:ext cx="2228415" cy="1796031"/>
            <a:chOff x="420130" y="3568324"/>
            <a:chExt cx="2228415" cy="1796031"/>
          </a:xfrm>
        </p:grpSpPr>
        <p:grpSp>
          <p:nvGrpSpPr>
            <p:cNvPr id="11" name="図形グループ 10"/>
            <p:cNvGrpSpPr/>
            <p:nvPr/>
          </p:nvGrpSpPr>
          <p:grpSpPr>
            <a:xfrm>
              <a:off x="420130" y="4218507"/>
              <a:ext cx="1547446" cy="1145848"/>
              <a:chOff x="6471138" y="1975588"/>
              <a:chExt cx="1547446" cy="1145848"/>
            </a:xfrm>
          </p:grpSpPr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>
                <a:off x="6471138" y="2357524"/>
                <a:ext cx="773723" cy="76391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ja-JP" sz="2000" dirty="0">
                    <a:latin typeface="MS PGothic" charset="-128"/>
                    <a:ea typeface="MS PGothic" charset="-128"/>
                    <a:cs typeface="MS PGothic" charset="-128"/>
                  </a:rPr>
                  <a:t>S3</a:t>
                </a:r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7152107" y="2548248"/>
                <a:ext cx="866477" cy="573188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ja-JP" sz="2000" dirty="0">
                    <a:latin typeface="MS PGothic" charset="-128"/>
                    <a:ea typeface="MS PGothic" charset="-128"/>
                    <a:cs typeface="MS PGothic" charset="-128"/>
                  </a:rPr>
                  <a:t>S4</a:t>
                </a:r>
              </a:p>
            </p:txBody>
          </p:sp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6471139" y="1975588"/>
                <a:ext cx="773720" cy="381936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ja-JP" sz="2000" dirty="0">
                    <a:latin typeface="MS PGothic" charset="-128"/>
                    <a:ea typeface="MS PGothic" charset="-128"/>
                    <a:cs typeface="MS PGothic" charset="-128"/>
                  </a:rPr>
                  <a:t>S1</a:t>
                </a:r>
              </a:p>
            </p:txBody>
          </p:sp>
          <p:sp>
            <p:nvSpPr>
              <p:cNvPr id="24" name="Rectangle 10"/>
              <p:cNvSpPr>
                <a:spLocks noChangeArrowheads="1"/>
              </p:cNvSpPr>
              <p:nvPr/>
            </p:nvSpPr>
            <p:spPr bwMode="auto">
              <a:xfrm>
                <a:off x="7244861" y="1975588"/>
                <a:ext cx="773723" cy="573188"/>
              </a:xfrm>
              <a:prstGeom prst="rect">
                <a:avLst/>
              </a:prstGeom>
              <a:solidFill>
                <a:srgbClr val="92D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ja-JP" sz="2000" dirty="0">
                    <a:latin typeface="MS PGothic" charset="-128"/>
                    <a:ea typeface="MS PGothic" charset="-128"/>
                    <a:cs typeface="MS PGothic" charset="-128"/>
                  </a:rPr>
                  <a:t>S2</a:t>
                </a:r>
              </a:p>
            </p:txBody>
          </p:sp>
        </p:grpSp>
        <p:sp>
          <p:nvSpPr>
            <p:cNvPr id="17" name="右カーブ矢印 16"/>
            <p:cNvSpPr/>
            <p:nvPr/>
          </p:nvSpPr>
          <p:spPr>
            <a:xfrm flipH="1">
              <a:off x="2149937" y="3568324"/>
              <a:ext cx="498608" cy="1119365"/>
            </a:xfrm>
            <a:prstGeom prst="curved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図形グループ 12"/>
          <p:cNvGrpSpPr/>
          <p:nvPr/>
        </p:nvGrpSpPr>
        <p:grpSpPr>
          <a:xfrm>
            <a:off x="802023" y="4950228"/>
            <a:ext cx="2227523" cy="1782046"/>
            <a:chOff x="421022" y="4950228"/>
            <a:chExt cx="2227523" cy="1782046"/>
          </a:xfrm>
        </p:grpSpPr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421022" y="5615025"/>
              <a:ext cx="1547446" cy="11172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dirty="0">
                  <a:latin typeface="MS PGothic" charset="-128"/>
                  <a:ea typeface="MS PGothic" charset="-128"/>
                  <a:cs typeface="MS PGothic" charset="-128"/>
                </a:rPr>
                <a:t>S</a:t>
              </a:r>
            </a:p>
          </p:txBody>
        </p:sp>
        <p:sp>
          <p:nvSpPr>
            <p:cNvPr id="18" name="右カーブ矢印 17"/>
            <p:cNvSpPr/>
            <p:nvPr/>
          </p:nvSpPr>
          <p:spPr>
            <a:xfrm flipH="1">
              <a:off x="2149937" y="4950228"/>
              <a:ext cx="498608" cy="1119365"/>
            </a:xfrm>
            <a:prstGeom prst="curved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B4C57BD2-AF72-2D47-751D-147C0235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9140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7"/>
            <a:ext cx="9906000" cy="1119658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/>
              <a:t>プレフィックス計算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dirty="0">
                <a:latin typeface="Times New Roman" charset="0"/>
              </a:rPr>
              <a:t>プロセッサ </a:t>
            </a:r>
            <a:r>
              <a:rPr lang="en-US" altLang="ja-JP" i="1" dirty="0">
                <a:latin typeface="Times New Roman" charset="0"/>
              </a:rPr>
              <a:t>P</a:t>
            </a:r>
            <a:r>
              <a:rPr lang="en-US" altLang="ja-JP" sz="2000" i="1" dirty="0">
                <a:latin typeface="Times New Roman" charset="0"/>
              </a:rPr>
              <a:t>i</a:t>
            </a:r>
            <a:r>
              <a:rPr lang="en-US" altLang="ja-JP" sz="2000" dirty="0">
                <a:latin typeface="Times New Roman" charset="0"/>
              </a:rPr>
              <a:t> </a:t>
            </a:r>
            <a:r>
              <a:rPr lang="ja-JP" altLang="en-US" dirty="0">
                <a:latin typeface="Times New Roman" charset="0"/>
              </a:rPr>
              <a:t>が値</a:t>
            </a:r>
            <a:r>
              <a:rPr lang="en-US" altLang="ja-JP" i="1" dirty="0" err="1">
                <a:latin typeface="Times New Roman" charset="0"/>
              </a:rPr>
              <a:t>a</a:t>
            </a:r>
            <a:r>
              <a:rPr lang="en-US" altLang="ja-JP" i="1" baseline="-25000" dirty="0" err="1">
                <a:latin typeface="Times New Roman" charset="0"/>
              </a:rPr>
              <a:t>i</a:t>
            </a:r>
            <a:r>
              <a:rPr lang="en-US" altLang="ja-JP" sz="2000" dirty="0">
                <a:latin typeface="Times New Roman" charset="0"/>
              </a:rPr>
              <a:t> </a:t>
            </a:r>
            <a:r>
              <a:rPr lang="ja-JP" altLang="en-US" dirty="0">
                <a:latin typeface="Times New Roman" charset="0"/>
              </a:rPr>
              <a:t>をもつ。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dirty="0">
                <a:latin typeface="Times New Roman" charset="0"/>
              </a:rPr>
              <a:t>記号　　が</a:t>
            </a:r>
            <a:r>
              <a:rPr lang="en-US" altLang="ja-JP" dirty="0">
                <a:latin typeface="Times New Roman" charset="0"/>
              </a:rPr>
              <a:t>2</a:t>
            </a:r>
            <a:r>
              <a:rPr lang="ja-JP" altLang="en-US" dirty="0">
                <a:latin typeface="Times New Roman" charset="0"/>
              </a:rPr>
              <a:t>項演算を表すとき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dirty="0">
                <a:latin typeface="Times New Roman" charset="0"/>
              </a:rPr>
              <a:t>プレフィックス計算</a:t>
            </a:r>
            <a:r>
              <a:rPr lang="en-US" altLang="ja-JP" dirty="0">
                <a:latin typeface="Times New Roman" charset="0"/>
              </a:rPr>
              <a:t> </a:t>
            </a:r>
            <a:r>
              <a:rPr lang="en-US" altLang="ja-JP" i="1" dirty="0">
                <a:latin typeface="Times New Roman" charset="0"/>
              </a:rPr>
              <a:t>a</a:t>
            </a:r>
            <a:r>
              <a:rPr lang="en-US" altLang="ja-JP" i="1" baseline="-25000" dirty="0">
                <a:latin typeface="Times New Roman" charset="0"/>
              </a:rPr>
              <a:t>1-</a:t>
            </a:r>
            <a:r>
              <a:rPr lang="en-US" altLang="ja-JP" i="1" baseline="-25000" dirty="0">
                <a:solidFill>
                  <a:srgbClr val="FF0000"/>
                </a:solidFill>
                <a:latin typeface="Times New Roman" charset="0"/>
              </a:rPr>
              <a:t>i</a:t>
            </a:r>
            <a:r>
              <a:rPr lang="en-US" altLang="ja-JP" i="1" dirty="0">
                <a:latin typeface="Times New Roman" charset="0"/>
              </a:rPr>
              <a:t>=a</a:t>
            </a:r>
            <a:r>
              <a:rPr lang="en-US" altLang="ja-JP" i="1" baseline="-25000" dirty="0">
                <a:latin typeface="Times New Roman" charset="0"/>
              </a:rPr>
              <a:t>1</a:t>
            </a:r>
            <a:r>
              <a:rPr lang="en-US" altLang="ja-JP" i="1" dirty="0">
                <a:latin typeface="Times New Roman" charset="0"/>
              </a:rPr>
              <a:t>    a</a:t>
            </a:r>
            <a:r>
              <a:rPr lang="en-US" altLang="ja-JP" i="1" baseline="-25000" dirty="0">
                <a:latin typeface="Times New Roman" charset="0"/>
              </a:rPr>
              <a:t>2</a:t>
            </a:r>
            <a:r>
              <a:rPr lang="en-US" altLang="ja-JP" i="1" dirty="0">
                <a:latin typeface="Times New Roman" charset="0"/>
              </a:rPr>
              <a:t>     </a:t>
            </a:r>
            <a:r>
              <a:rPr lang="mr-IN" altLang="ja-JP" i="1" dirty="0">
                <a:latin typeface="Times New Roman" charset="0"/>
              </a:rPr>
              <a:t>…</a:t>
            </a:r>
            <a:r>
              <a:rPr lang="en-US" altLang="ja-JP" i="1" dirty="0">
                <a:latin typeface="Times New Roman" charset="0"/>
              </a:rPr>
              <a:t>      </a:t>
            </a:r>
            <a:r>
              <a:rPr lang="en-US" altLang="ja-JP" i="1" dirty="0" err="1">
                <a:latin typeface="Times New Roman" charset="0"/>
              </a:rPr>
              <a:t>a</a:t>
            </a:r>
            <a:r>
              <a:rPr lang="en-US" altLang="ja-JP" i="1" baseline="-25000" dirty="0" err="1">
                <a:solidFill>
                  <a:srgbClr val="FF0000"/>
                </a:solidFill>
                <a:latin typeface="Times New Roman" charset="0"/>
              </a:rPr>
              <a:t>i</a:t>
            </a:r>
            <a:r>
              <a:rPr lang="en-US" altLang="ja-JP" i="1" dirty="0">
                <a:latin typeface="Times New Roman" charset="0"/>
              </a:rPr>
              <a:t>  </a:t>
            </a:r>
            <a:endParaRPr lang="ja-JP" altLang="en-US" i="1" dirty="0">
              <a:latin typeface="Times New Roman" charset="0"/>
            </a:endParaRPr>
          </a:p>
          <a:p>
            <a:endParaRPr kumimoji="1" lang="ja-JP" altLang="en-US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44402" y="6023861"/>
            <a:ext cx="89091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sz="2400" dirty="0">
                <a:latin typeface="Times New Roman" charset="0"/>
              </a:rPr>
              <a:t>演算が加算のとき</a:t>
            </a:r>
            <a:r>
              <a:rPr lang="ja-JP" altLang="en-US" sz="2400" dirty="0">
                <a:solidFill>
                  <a:srgbClr val="FF0000"/>
                </a:solidFill>
                <a:latin typeface="Times New Roman" charset="0"/>
              </a:rPr>
              <a:t>プレフィックス和</a:t>
            </a:r>
            <a:r>
              <a:rPr lang="en-US" altLang="ja-JP" sz="2400" dirty="0">
                <a:latin typeface="Times New Roman" charset="0"/>
              </a:rPr>
              <a:t> </a:t>
            </a: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i="1" baseline="-25000" dirty="0">
                <a:latin typeface="Times New Roman" charset="0"/>
              </a:rPr>
              <a:t>1-i</a:t>
            </a:r>
            <a:r>
              <a:rPr lang="en-US" altLang="ja-JP" sz="2400" i="1" dirty="0">
                <a:latin typeface="Times New Roman" charset="0"/>
              </a:rPr>
              <a:t>=a</a:t>
            </a:r>
            <a:r>
              <a:rPr lang="en-US" altLang="ja-JP" sz="2400" i="1" baseline="-25000" dirty="0">
                <a:latin typeface="Times New Roman" charset="0"/>
              </a:rPr>
              <a:t>1</a:t>
            </a:r>
            <a:r>
              <a:rPr lang="en-US" altLang="ja-JP" sz="2400" i="1" dirty="0">
                <a:latin typeface="Times New Roman" charset="0"/>
              </a:rPr>
              <a:t> + a</a:t>
            </a:r>
            <a:r>
              <a:rPr lang="en-US" altLang="ja-JP" sz="2400" i="1" baseline="-25000" dirty="0">
                <a:latin typeface="Times New Roman" charset="0"/>
              </a:rPr>
              <a:t>2</a:t>
            </a:r>
            <a:r>
              <a:rPr lang="en-US" altLang="ja-JP" sz="2400" i="1" dirty="0">
                <a:latin typeface="Times New Roman" charset="0"/>
              </a:rPr>
              <a:t> + </a:t>
            </a:r>
            <a:r>
              <a:rPr lang="mr-IN" altLang="ja-JP" sz="2400" i="1" dirty="0">
                <a:latin typeface="Times New Roman" charset="0"/>
              </a:rPr>
              <a:t>…</a:t>
            </a:r>
            <a:r>
              <a:rPr lang="en-US" altLang="ja-JP" sz="2400" i="1" dirty="0">
                <a:latin typeface="Times New Roman" charset="0"/>
              </a:rPr>
              <a:t> + </a:t>
            </a:r>
            <a:r>
              <a:rPr lang="en-US" altLang="ja-JP" sz="2400" i="1" dirty="0" err="1">
                <a:latin typeface="Times New Roman" charset="0"/>
              </a:rPr>
              <a:t>a</a:t>
            </a:r>
            <a:r>
              <a:rPr lang="en-US" altLang="ja-JP" sz="2400" i="1" baseline="-25000" dirty="0" err="1">
                <a:latin typeface="Times New Roman" charset="0"/>
              </a:rPr>
              <a:t>i</a:t>
            </a:r>
            <a:r>
              <a:rPr lang="en-US" altLang="ja-JP" sz="2400" i="1" dirty="0">
                <a:latin typeface="Times New Roman" charset="0"/>
              </a:rPr>
              <a:t> </a:t>
            </a:r>
            <a:endParaRPr lang="ja-JP" altLang="en-US" sz="2400" dirty="0">
              <a:latin typeface="Times New Roman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353175" y="3214422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>
                <a:latin typeface="Times New Roman" charset="0"/>
              </a:rPr>
              <a:t>P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505575" y="3366822"/>
            <a:ext cx="2616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1200">
                <a:latin typeface="Times New Roman" charset="0"/>
              </a:rPr>
              <a:t>1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7343775" y="3214422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>
                <a:latin typeface="Times New Roman" charset="0"/>
              </a:rPr>
              <a:t>P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7496175" y="3366822"/>
            <a:ext cx="2616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1200">
                <a:latin typeface="Times New Roman" charset="0"/>
              </a:rPr>
              <a:t>2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8258175" y="3214422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>
                <a:latin typeface="Times New Roman" charset="0"/>
              </a:rPr>
              <a:t>P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8410575" y="3366822"/>
            <a:ext cx="2616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1200">
                <a:latin typeface="Times New Roman" charset="0"/>
              </a:rPr>
              <a:t>3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9172575" y="3214422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>
                <a:latin typeface="Times New Roman" charset="0"/>
              </a:rPr>
              <a:t>P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9324975" y="3366822"/>
            <a:ext cx="26161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1200">
                <a:latin typeface="Times New Roman" charset="0"/>
              </a:rPr>
              <a:t>4</a:t>
            </a:r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5204252" y="4681627"/>
            <a:ext cx="954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sz="2000">
                <a:latin typeface="Times New Roman" charset="0"/>
              </a:rPr>
              <a:t>実行後</a:t>
            </a:r>
          </a:p>
        </p:txBody>
      </p:sp>
      <p:sp>
        <p:nvSpPr>
          <p:cNvPr id="12322" name="Rectangle 34"/>
          <p:cNvSpPr>
            <a:spLocks noChangeArrowheads="1"/>
          </p:cNvSpPr>
          <p:nvPr/>
        </p:nvSpPr>
        <p:spPr bwMode="auto">
          <a:xfrm>
            <a:off x="642489" y="3361375"/>
            <a:ext cx="447858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最初の</a:t>
            </a:r>
            <a:r>
              <a: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プロセッサから</a:t>
            </a:r>
            <a:b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ja-JP" altLang="en-US" sz="20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各プロセッサ</a:t>
            </a:r>
            <a:r>
              <a:rPr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までのデータを</a:t>
            </a:r>
            <a:b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2</a:t>
            </a:r>
            <a:r>
              <a:rPr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項演算し、結果をそれぞれの</a:t>
            </a:r>
            <a:br>
              <a:rPr lang="en-US" altLang="ja-JP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lang="ja-JP" altLang="en-US" sz="20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プロセッサで求める。</a:t>
            </a:r>
          </a:p>
        </p:txBody>
      </p:sp>
      <p:grpSp>
        <p:nvGrpSpPr>
          <p:cNvPr id="35" name="図形グループ 34"/>
          <p:cNvGrpSpPr/>
          <p:nvPr/>
        </p:nvGrpSpPr>
        <p:grpSpPr>
          <a:xfrm>
            <a:off x="6353175" y="3594343"/>
            <a:ext cx="3200400" cy="394802"/>
            <a:chOff x="2819399" y="4404720"/>
            <a:chExt cx="3084647" cy="394802"/>
          </a:xfrm>
        </p:grpSpPr>
        <p:sp>
          <p:nvSpPr>
            <p:cNvPr id="36" name="Rectangle 20"/>
            <p:cNvSpPr>
              <a:spLocks noChangeArrowheads="1"/>
            </p:cNvSpPr>
            <p:nvPr/>
          </p:nvSpPr>
          <p:spPr bwMode="auto">
            <a:xfrm>
              <a:off x="2819399" y="4411154"/>
              <a:ext cx="585896" cy="3883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1</a:t>
              </a:r>
            </a:p>
          </p:txBody>
        </p:sp>
        <p:sp>
          <p:nvSpPr>
            <p:cNvPr id="37" name="Rectangle 20"/>
            <p:cNvSpPr>
              <a:spLocks noChangeArrowheads="1"/>
            </p:cNvSpPr>
            <p:nvPr/>
          </p:nvSpPr>
          <p:spPr bwMode="auto">
            <a:xfrm>
              <a:off x="3652316" y="4411154"/>
              <a:ext cx="585896" cy="3883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2</a:t>
              </a: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4485233" y="4407937"/>
              <a:ext cx="585896" cy="3883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3</a:t>
              </a:r>
            </a:p>
          </p:txBody>
        </p:sp>
        <p:sp>
          <p:nvSpPr>
            <p:cNvPr id="39" name="Rectangle 20"/>
            <p:cNvSpPr>
              <a:spLocks noChangeArrowheads="1"/>
            </p:cNvSpPr>
            <p:nvPr/>
          </p:nvSpPr>
          <p:spPr bwMode="auto">
            <a:xfrm>
              <a:off x="5318150" y="4404720"/>
              <a:ext cx="585896" cy="3883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4</a:t>
              </a:r>
            </a:p>
          </p:txBody>
        </p:sp>
      </p:grpSp>
      <p:grpSp>
        <p:nvGrpSpPr>
          <p:cNvPr id="44" name="図形グループ 43"/>
          <p:cNvGrpSpPr/>
          <p:nvPr/>
        </p:nvGrpSpPr>
        <p:grpSpPr>
          <a:xfrm>
            <a:off x="6353175" y="4667497"/>
            <a:ext cx="3200400" cy="410481"/>
            <a:chOff x="2766904" y="5745075"/>
            <a:chExt cx="3084647" cy="394802"/>
          </a:xfrm>
          <a:solidFill>
            <a:schemeClr val="bg1"/>
          </a:solidFill>
        </p:grpSpPr>
        <p:sp>
          <p:nvSpPr>
            <p:cNvPr id="45" name="Rectangle 20"/>
            <p:cNvSpPr>
              <a:spLocks noChangeArrowheads="1"/>
            </p:cNvSpPr>
            <p:nvPr/>
          </p:nvSpPr>
          <p:spPr bwMode="auto">
            <a:xfrm>
              <a:off x="2766904" y="5751509"/>
              <a:ext cx="585896" cy="38836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1-1</a:t>
              </a:r>
            </a:p>
          </p:txBody>
        </p:sp>
        <p:sp>
          <p:nvSpPr>
            <p:cNvPr id="46" name="Rectangle 20"/>
            <p:cNvSpPr>
              <a:spLocks noChangeArrowheads="1"/>
            </p:cNvSpPr>
            <p:nvPr/>
          </p:nvSpPr>
          <p:spPr bwMode="auto">
            <a:xfrm>
              <a:off x="3599821" y="5751509"/>
              <a:ext cx="585896" cy="38836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1-2</a:t>
              </a:r>
            </a:p>
          </p:txBody>
        </p:sp>
        <p:sp>
          <p:nvSpPr>
            <p:cNvPr id="47" name="Rectangle 20"/>
            <p:cNvSpPr>
              <a:spLocks noChangeArrowheads="1"/>
            </p:cNvSpPr>
            <p:nvPr/>
          </p:nvSpPr>
          <p:spPr bwMode="auto">
            <a:xfrm>
              <a:off x="4432738" y="5748292"/>
              <a:ext cx="585896" cy="38836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1-3</a:t>
              </a:r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5265655" y="5745075"/>
              <a:ext cx="585896" cy="38836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1-4</a:t>
              </a:r>
            </a:p>
          </p:txBody>
        </p:sp>
      </p:grpSp>
      <p:sp>
        <p:nvSpPr>
          <p:cNvPr id="53" name="AutoShape 65"/>
          <p:cNvSpPr>
            <a:spLocks noChangeArrowheads="1"/>
          </p:cNvSpPr>
          <p:nvPr/>
        </p:nvSpPr>
        <p:spPr bwMode="auto">
          <a:xfrm>
            <a:off x="7370501" y="4168755"/>
            <a:ext cx="1295400" cy="319132"/>
          </a:xfrm>
          <a:prstGeom prst="downArrow">
            <a:avLst>
              <a:gd name="adj1" fmla="val 50000"/>
              <a:gd name="adj2" fmla="val 6009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 i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6515874" y="2533032"/>
            <a:ext cx="1402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>
                <a:latin typeface="Times New Roman" charset="0"/>
              </a:rPr>
              <a:t>（</a:t>
            </a:r>
            <a:r>
              <a:rPr lang="en-US" altLang="ja-JP" dirty="0">
                <a:latin typeface="Times New Roman" charset="0"/>
              </a:rPr>
              <a:t>1</a:t>
            </a:r>
            <a:r>
              <a:rPr lang="ja-JP" altLang="en-US" dirty="0">
                <a:latin typeface="Times New Roman" charset="0"/>
              </a:rPr>
              <a:t>≦</a:t>
            </a:r>
            <a:r>
              <a:rPr lang="en-US" altLang="ja-JP" dirty="0" err="1">
                <a:latin typeface="Times New Roman" charset="0"/>
              </a:rPr>
              <a:t>i</a:t>
            </a:r>
            <a:r>
              <a:rPr lang="ja-JP" altLang="en-US" dirty="0">
                <a:latin typeface="Times New Roman" charset="0"/>
              </a:rPr>
              <a:t> ≦</a:t>
            </a:r>
            <a:r>
              <a:rPr lang="en-US" altLang="ja-JP" dirty="0">
                <a:latin typeface="Times New Roman" charset="0"/>
              </a:rPr>
              <a:t>N</a:t>
            </a:r>
            <a:r>
              <a:rPr lang="ja-JP" altLang="en-US" dirty="0">
                <a:latin typeface="Times New Roman" charset="0"/>
              </a:rPr>
              <a:t>）</a:t>
            </a:r>
            <a:endParaRPr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2976B2E-7DBF-1540-8894-6F84C3386AB6}"/>
              </a:ext>
            </a:extLst>
          </p:cNvPr>
          <p:cNvGrpSpPr/>
          <p:nvPr/>
        </p:nvGrpSpPr>
        <p:grpSpPr>
          <a:xfrm>
            <a:off x="1569073" y="2289537"/>
            <a:ext cx="4474280" cy="642726"/>
            <a:chOff x="1568624" y="2201361"/>
            <a:chExt cx="4474280" cy="642726"/>
          </a:xfrm>
        </p:grpSpPr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33CF3B13-6055-034C-915B-2E19023F3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8624" y="2201361"/>
              <a:ext cx="266948" cy="278072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F4E58F5B-5BDD-6442-AF60-6568546AB8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38646" y="2566015"/>
              <a:ext cx="266948" cy="278072"/>
            </a:xfrm>
            <a:prstGeom prst="rect">
              <a:avLst/>
            </a:prstGeom>
          </p:spPr>
        </p:pic>
        <p:pic>
          <p:nvPicPr>
            <p:cNvPr id="33" name="図 32">
              <a:extLst>
                <a:ext uri="{FF2B5EF4-FFF2-40B4-BE49-F238E27FC236}">
                  <a16:creationId xmlns:a16="http://schemas.microsoft.com/office/drawing/2014/main" id="{47881E20-F0AF-5648-98EE-A7F8FA24F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5866" y="2566015"/>
              <a:ext cx="266948" cy="278072"/>
            </a:xfrm>
            <a:prstGeom prst="rect">
              <a:avLst/>
            </a:prstGeom>
          </p:spPr>
        </p:pic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B25E2DCF-E458-D748-954F-FC18A887B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5956" y="2566015"/>
              <a:ext cx="266948" cy="278072"/>
            </a:xfrm>
            <a:prstGeom prst="rect">
              <a:avLst/>
            </a:prstGeom>
          </p:spPr>
        </p:pic>
      </p:grp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796233-B20C-7D48-96E5-3F6E27F7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75310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プレフィックス和の計算：方針</a:t>
            </a:r>
            <a:r>
              <a:rPr lang="ja-JP" altLang="en-US" dirty="0"/>
              <a:t>と手順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681038" y="1646960"/>
            <a:ext cx="8543925" cy="4351338"/>
          </a:xfrm>
        </p:spPr>
        <p:txBody>
          <a:bodyPr numCol="1"/>
          <a:lstStyle/>
          <a:p>
            <a:r>
              <a:rPr lang="ja-JP" altLang="en-US" sz="2400" dirty="0"/>
              <a:t>方針</a:t>
            </a:r>
            <a:br>
              <a:rPr lang="en-US" altLang="ja-JP" sz="2400" dirty="0"/>
            </a:br>
            <a:r>
              <a:rPr lang="ja-JP" altLang="en-US" sz="2400" dirty="0"/>
              <a:t>求める部分和の範囲をステップごとに</a:t>
            </a:r>
            <a:r>
              <a:rPr lang="en-US" altLang="ja-JP" sz="2400" dirty="0"/>
              <a:t>2</a:t>
            </a:r>
            <a:r>
              <a:rPr lang="ja-JP" altLang="en-US" sz="2400" dirty="0"/>
              <a:t>倍にする。</a:t>
            </a:r>
            <a:endParaRPr lang="en-US" altLang="ja-JP" sz="2400" dirty="0"/>
          </a:p>
          <a:p>
            <a:r>
              <a:rPr lang="ja-JP" altLang="en-US" sz="2400" dirty="0"/>
              <a:t>手順</a:t>
            </a:r>
            <a:endParaRPr lang="en-US" altLang="ja-JP" sz="2400" dirty="0"/>
          </a:p>
          <a:p>
            <a:pPr marL="971550" lvl="1" indent="-514350">
              <a:buSzPct val="100000"/>
              <a:buFont typeface="+mj-lt"/>
              <a:buAutoNum type="arabicPeriod"/>
            </a:pPr>
            <a:r>
              <a:rPr lang="ja-JP" altLang="en-US" sz="2000" dirty="0"/>
              <a:t>各プロセッサはもっている値を共有メモリ</a:t>
            </a:r>
            <a:r>
              <a:rPr lang="en-US" altLang="ja-JP" sz="2000" dirty="0"/>
              <a:t>A</a:t>
            </a:r>
            <a:r>
              <a:rPr lang="ja-JP" altLang="en-US" sz="2000" dirty="0"/>
              <a:t>に書く。</a:t>
            </a:r>
            <a:endParaRPr lang="en-US" altLang="ja-JP" sz="2000" dirty="0"/>
          </a:p>
          <a:p>
            <a:pPr marL="971550" lvl="1" indent="-514350">
              <a:buSzPct val="100000"/>
              <a:buFont typeface="+mj-lt"/>
              <a:buAutoNum type="arabicPeriod"/>
            </a:pPr>
            <a:r>
              <a:rPr lang="ja-JP" altLang="en-US" sz="2000" dirty="0"/>
              <a:t>各プロセッサは</a:t>
            </a:r>
            <a:r>
              <a:rPr lang="en-US" altLang="ja-JP" sz="2000" dirty="0"/>
              <a:t>A</a:t>
            </a:r>
            <a:r>
              <a:rPr lang="ja-JP" altLang="en-US" sz="2000" dirty="0"/>
              <a:t>から他の値（部分和）を読む。</a:t>
            </a:r>
            <a:endParaRPr lang="en-US" altLang="ja-JP" sz="2000" dirty="0"/>
          </a:p>
          <a:p>
            <a:pPr marL="971550" lvl="1" indent="-514350">
              <a:buSzPct val="100000"/>
              <a:buFont typeface="+mj-lt"/>
              <a:buAutoNum type="arabicPeriod"/>
            </a:pPr>
            <a:r>
              <a:rPr lang="ja-JP" altLang="en-US" sz="2000" dirty="0"/>
              <a:t>各プロセッサは読んだ値と持っている値を加算する。</a:t>
            </a:r>
          </a:p>
          <a:p>
            <a:pPr marL="971550" lvl="1" indent="-514350">
              <a:buSzPct val="100000"/>
              <a:buFont typeface="+mj-lt"/>
              <a:buAutoNum type="arabicPeriod"/>
            </a:pPr>
            <a:r>
              <a:rPr lang="ja-JP" altLang="en-US" sz="2000" dirty="0"/>
              <a:t>ステップ</a:t>
            </a:r>
            <a:r>
              <a:rPr lang="en-US" altLang="ja-JP" sz="2000" dirty="0"/>
              <a:t>1</a:t>
            </a:r>
            <a:r>
              <a:rPr lang="ja-JP" altLang="en-US" sz="2000" dirty="0"/>
              <a:t>～</a:t>
            </a:r>
            <a:r>
              <a:rPr lang="en-US" altLang="ja-JP" sz="2000" dirty="0"/>
              <a:t>3</a:t>
            </a:r>
            <a:r>
              <a:rPr lang="ja-JP" altLang="en-US" sz="2000" dirty="0"/>
              <a:t>を繰り返す。</a:t>
            </a:r>
          </a:p>
          <a:p>
            <a:pPr marL="514350" indent="-514350">
              <a:buFont typeface="+mj-lt"/>
              <a:buAutoNum type="arabicPeriod"/>
            </a:pPr>
            <a:endParaRPr lang="ja-JP" altLang="en-US" sz="2400" dirty="0"/>
          </a:p>
          <a:p>
            <a:endParaRPr lang="ja-JP" altLang="en-US" sz="2400" dirty="0"/>
          </a:p>
          <a:p>
            <a:endParaRPr lang="en-US" altLang="ja-JP" sz="2400" dirty="0"/>
          </a:p>
          <a:p>
            <a:endParaRPr lang="ja-JP" altLang="en-US" sz="2400" dirty="0"/>
          </a:p>
          <a:p>
            <a:endParaRPr lang="ja-JP" altLang="en-US" sz="2400" dirty="0"/>
          </a:p>
        </p:txBody>
      </p:sp>
      <p:sp>
        <p:nvSpPr>
          <p:cNvPr id="13359" name="Rectangle 47"/>
          <p:cNvSpPr>
            <a:spLocks noChangeArrowheads="1"/>
          </p:cNvSpPr>
          <p:nvPr/>
        </p:nvSpPr>
        <p:spPr bwMode="auto">
          <a:xfrm>
            <a:off x="1362650" y="5386052"/>
            <a:ext cx="12731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sz="1600" dirty="0">
                <a:latin typeface="Times New Roman" charset="0"/>
              </a:rPr>
              <a:t>共有メモリ</a:t>
            </a:r>
            <a:r>
              <a:rPr lang="en-US" altLang="ja-JP" sz="1600" dirty="0">
                <a:latin typeface="Times New Roman" charset="0"/>
              </a:rPr>
              <a:t> </a:t>
            </a:r>
            <a:r>
              <a:rPr lang="en-US" altLang="ja-JP" sz="1800" i="1" dirty="0">
                <a:latin typeface="Times New Roman" charset="0"/>
              </a:rPr>
              <a:t>A</a:t>
            </a:r>
          </a:p>
        </p:txBody>
      </p:sp>
      <p:sp>
        <p:nvSpPr>
          <p:cNvPr id="13360" name="Rectangle 48"/>
          <p:cNvSpPr>
            <a:spLocks noChangeArrowheads="1"/>
          </p:cNvSpPr>
          <p:nvPr/>
        </p:nvSpPr>
        <p:spPr bwMode="auto">
          <a:xfrm>
            <a:off x="2819400" y="5456418"/>
            <a:ext cx="58674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13361" name="Line 49"/>
          <p:cNvSpPr>
            <a:spLocks noChangeShapeType="1"/>
          </p:cNvSpPr>
          <p:nvPr/>
        </p:nvSpPr>
        <p:spPr bwMode="auto">
          <a:xfrm>
            <a:off x="3429000" y="545641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13362" name="Line 50"/>
          <p:cNvSpPr>
            <a:spLocks noChangeShapeType="1"/>
          </p:cNvSpPr>
          <p:nvPr/>
        </p:nvSpPr>
        <p:spPr bwMode="auto">
          <a:xfrm>
            <a:off x="4267200" y="545641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13363" name="Line 51"/>
          <p:cNvSpPr>
            <a:spLocks noChangeShapeType="1"/>
          </p:cNvSpPr>
          <p:nvPr/>
        </p:nvSpPr>
        <p:spPr bwMode="auto">
          <a:xfrm>
            <a:off x="5029200" y="545641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13364" name="Line 52"/>
          <p:cNvSpPr>
            <a:spLocks noChangeShapeType="1"/>
          </p:cNvSpPr>
          <p:nvPr/>
        </p:nvSpPr>
        <p:spPr bwMode="auto">
          <a:xfrm>
            <a:off x="5791200" y="545641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13365" name="Line 53"/>
          <p:cNvSpPr>
            <a:spLocks noChangeShapeType="1"/>
          </p:cNvSpPr>
          <p:nvPr/>
        </p:nvSpPr>
        <p:spPr bwMode="auto">
          <a:xfrm>
            <a:off x="6553200" y="545641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13366" name="Line 54"/>
          <p:cNvSpPr>
            <a:spLocks noChangeShapeType="1"/>
          </p:cNvSpPr>
          <p:nvPr/>
        </p:nvSpPr>
        <p:spPr bwMode="auto">
          <a:xfrm>
            <a:off x="7315200" y="545641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13367" name="Line 55"/>
          <p:cNvSpPr>
            <a:spLocks noChangeShapeType="1"/>
          </p:cNvSpPr>
          <p:nvPr/>
        </p:nvSpPr>
        <p:spPr bwMode="auto">
          <a:xfrm>
            <a:off x="8077200" y="545641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13392" name="Line 80"/>
          <p:cNvSpPr>
            <a:spLocks noChangeShapeType="1"/>
          </p:cNvSpPr>
          <p:nvPr/>
        </p:nvSpPr>
        <p:spPr bwMode="auto">
          <a:xfrm>
            <a:off x="3048000" y="522781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13393" name="Line 81"/>
          <p:cNvSpPr>
            <a:spLocks noChangeShapeType="1"/>
          </p:cNvSpPr>
          <p:nvPr/>
        </p:nvSpPr>
        <p:spPr bwMode="auto">
          <a:xfrm>
            <a:off x="3810000" y="522781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13394" name="Line 82"/>
          <p:cNvSpPr>
            <a:spLocks noChangeShapeType="1"/>
          </p:cNvSpPr>
          <p:nvPr/>
        </p:nvSpPr>
        <p:spPr bwMode="auto">
          <a:xfrm>
            <a:off x="4572000" y="522781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13395" name="Line 83"/>
          <p:cNvSpPr>
            <a:spLocks noChangeShapeType="1"/>
          </p:cNvSpPr>
          <p:nvPr/>
        </p:nvSpPr>
        <p:spPr bwMode="auto">
          <a:xfrm>
            <a:off x="5334000" y="522781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13399" name="Line 87"/>
          <p:cNvSpPr>
            <a:spLocks noChangeShapeType="1"/>
          </p:cNvSpPr>
          <p:nvPr/>
        </p:nvSpPr>
        <p:spPr bwMode="auto">
          <a:xfrm>
            <a:off x="8382000" y="522781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grpSp>
        <p:nvGrpSpPr>
          <p:cNvPr id="6" name="図形グループ 5"/>
          <p:cNvGrpSpPr/>
          <p:nvPr/>
        </p:nvGrpSpPr>
        <p:grpSpPr>
          <a:xfrm>
            <a:off x="2819399" y="5685018"/>
            <a:ext cx="6022033" cy="899317"/>
            <a:chOff x="2819399" y="5685018"/>
            <a:chExt cx="6022033" cy="899317"/>
          </a:xfrm>
        </p:grpSpPr>
        <p:sp>
          <p:nvSpPr>
            <p:cNvPr id="22616" name="Line 88"/>
            <p:cNvSpPr>
              <a:spLocks noChangeShapeType="1"/>
            </p:cNvSpPr>
            <p:nvPr/>
          </p:nvSpPr>
          <p:spPr bwMode="auto">
            <a:xfrm>
              <a:off x="3048000" y="5685018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2617" name="Line 89"/>
            <p:cNvSpPr>
              <a:spLocks noChangeShapeType="1"/>
            </p:cNvSpPr>
            <p:nvPr/>
          </p:nvSpPr>
          <p:spPr bwMode="auto">
            <a:xfrm>
              <a:off x="3810000" y="5685018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2618" name="Line 90"/>
            <p:cNvSpPr>
              <a:spLocks noChangeShapeType="1"/>
            </p:cNvSpPr>
            <p:nvPr/>
          </p:nvSpPr>
          <p:spPr bwMode="auto">
            <a:xfrm>
              <a:off x="4648200" y="5685018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>
              <a:off x="5410200" y="5685018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2622" name="Line 94"/>
            <p:cNvSpPr>
              <a:spLocks noChangeShapeType="1"/>
            </p:cNvSpPr>
            <p:nvPr/>
          </p:nvSpPr>
          <p:spPr bwMode="auto">
            <a:xfrm>
              <a:off x="7696200" y="5685018"/>
              <a:ext cx="762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grpSp>
          <p:nvGrpSpPr>
            <p:cNvPr id="2" name="図形グループ 1"/>
            <p:cNvGrpSpPr/>
            <p:nvPr/>
          </p:nvGrpSpPr>
          <p:grpSpPr>
            <a:xfrm>
              <a:off x="2819399" y="6160474"/>
              <a:ext cx="6022033" cy="423861"/>
              <a:chOff x="2766904" y="5732207"/>
              <a:chExt cx="6592550" cy="407670"/>
            </a:xfrm>
            <a:solidFill>
              <a:schemeClr val="bg1"/>
            </a:solidFill>
          </p:grpSpPr>
          <p:sp>
            <p:nvSpPr>
              <p:cNvPr id="94" name="Rectangle 20"/>
              <p:cNvSpPr>
                <a:spLocks noChangeArrowheads="1"/>
              </p:cNvSpPr>
              <p:nvPr/>
            </p:nvSpPr>
            <p:spPr bwMode="auto">
              <a:xfrm>
                <a:off x="2766904" y="5751509"/>
                <a:ext cx="585896" cy="38836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b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ja-JP" sz="2400" i="1" dirty="0">
                    <a:latin typeface="Times New Roman" charset="0"/>
                  </a:rPr>
                  <a:t>a</a:t>
                </a:r>
                <a:r>
                  <a:rPr lang="en-US" altLang="ja-JP" sz="2400" baseline="-25000" dirty="0">
                    <a:latin typeface="Times New Roman" charset="0"/>
                  </a:rPr>
                  <a:t>1-1</a:t>
                </a:r>
              </a:p>
            </p:txBody>
          </p:sp>
          <p:sp>
            <p:nvSpPr>
              <p:cNvPr id="95" name="Rectangle 20"/>
              <p:cNvSpPr>
                <a:spLocks noChangeArrowheads="1"/>
              </p:cNvSpPr>
              <p:nvPr/>
            </p:nvSpPr>
            <p:spPr bwMode="auto">
              <a:xfrm>
                <a:off x="3599821" y="5751509"/>
                <a:ext cx="585896" cy="38836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b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ja-JP" sz="2400" i="1" dirty="0">
                    <a:latin typeface="Times New Roman" charset="0"/>
                  </a:rPr>
                  <a:t>a</a:t>
                </a:r>
                <a:r>
                  <a:rPr lang="en-US" altLang="ja-JP" sz="2400" baseline="-25000" dirty="0">
                    <a:latin typeface="Times New Roman" charset="0"/>
                  </a:rPr>
                  <a:t>1-2</a:t>
                </a:r>
              </a:p>
            </p:txBody>
          </p:sp>
          <p:sp>
            <p:nvSpPr>
              <p:cNvPr id="96" name="Rectangle 20"/>
              <p:cNvSpPr>
                <a:spLocks noChangeArrowheads="1"/>
              </p:cNvSpPr>
              <p:nvPr/>
            </p:nvSpPr>
            <p:spPr bwMode="auto">
              <a:xfrm>
                <a:off x="4432738" y="5748292"/>
                <a:ext cx="585896" cy="38836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b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ja-JP" sz="2400" i="1" dirty="0">
                    <a:latin typeface="Times New Roman" charset="0"/>
                  </a:rPr>
                  <a:t>a</a:t>
                </a:r>
                <a:r>
                  <a:rPr lang="en-US" altLang="ja-JP" sz="2400" baseline="-25000" dirty="0">
                    <a:latin typeface="Times New Roman" charset="0"/>
                  </a:rPr>
                  <a:t>2-3</a:t>
                </a:r>
              </a:p>
            </p:txBody>
          </p:sp>
          <p:sp>
            <p:nvSpPr>
              <p:cNvPr id="97" name="Rectangle 20"/>
              <p:cNvSpPr>
                <a:spLocks noChangeArrowheads="1"/>
              </p:cNvSpPr>
              <p:nvPr/>
            </p:nvSpPr>
            <p:spPr bwMode="auto">
              <a:xfrm>
                <a:off x="5265655" y="5745075"/>
                <a:ext cx="585896" cy="38836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b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ja-JP" sz="2400" i="1" dirty="0">
                    <a:latin typeface="Times New Roman" charset="0"/>
                  </a:rPr>
                  <a:t>a</a:t>
                </a:r>
                <a:r>
                  <a:rPr lang="en-US" altLang="ja-JP" sz="2400" baseline="-25000" dirty="0">
                    <a:latin typeface="Times New Roman" charset="0"/>
                  </a:rPr>
                  <a:t>3-4</a:t>
                </a:r>
              </a:p>
            </p:txBody>
          </p:sp>
          <p:sp>
            <p:nvSpPr>
              <p:cNvPr id="101" name="Rectangle 20"/>
              <p:cNvSpPr>
                <a:spLocks noChangeArrowheads="1"/>
              </p:cNvSpPr>
              <p:nvPr/>
            </p:nvSpPr>
            <p:spPr bwMode="auto">
              <a:xfrm>
                <a:off x="8360835" y="5732207"/>
                <a:ext cx="998619" cy="388368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b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r>
                  <a:rPr lang="en-US" altLang="ja-JP" sz="2400" i="1" dirty="0">
                    <a:latin typeface="Times New Roman" charset="0"/>
                  </a:rPr>
                  <a:t>A</a:t>
                </a:r>
                <a:r>
                  <a:rPr lang="en-US" altLang="ja-JP" sz="2400" baseline="-25000" dirty="0">
                    <a:latin typeface="Times New Roman" charset="0"/>
                  </a:rPr>
                  <a:t>(N-1)-N</a:t>
                </a:r>
              </a:p>
            </p:txBody>
          </p:sp>
        </p:grpSp>
      </p:grpSp>
      <p:grpSp>
        <p:nvGrpSpPr>
          <p:cNvPr id="3" name="図形グループ 2"/>
          <p:cNvGrpSpPr/>
          <p:nvPr/>
        </p:nvGrpSpPr>
        <p:grpSpPr>
          <a:xfrm>
            <a:off x="2819399" y="4819070"/>
            <a:ext cx="5861051" cy="407670"/>
            <a:chOff x="2819399" y="4391852"/>
            <a:chExt cx="6416317" cy="407670"/>
          </a:xfrm>
        </p:grpSpPr>
        <p:sp>
          <p:nvSpPr>
            <p:cNvPr id="111" name="Rectangle 20"/>
            <p:cNvSpPr>
              <a:spLocks noChangeArrowheads="1"/>
            </p:cNvSpPr>
            <p:nvPr/>
          </p:nvSpPr>
          <p:spPr bwMode="auto">
            <a:xfrm>
              <a:off x="2819399" y="4411154"/>
              <a:ext cx="585896" cy="3883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1</a:t>
              </a:r>
            </a:p>
          </p:txBody>
        </p:sp>
        <p:sp>
          <p:nvSpPr>
            <p:cNvPr id="112" name="Rectangle 20"/>
            <p:cNvSpPr>
              <a:spLocks noChangeArrowheads="1"/>
            </p:cNvSpPr>
            <p:nvPr/>
          </p:nvSpPr>
          <p:spPr bwMode="auto">
            <a:xfrm>
              <a:off x="3652316" y="4411154"/>
              <a:ext cx="585896" cy="3883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2</a:t>
              </a:r>
            </a:p>
          </p:txBody>
        </p:sp>
        <p:sp>
          <p:nvSpPr>
            <p:cNvPr id="113" name="Rectangle 20"/>
            <p:cNvSpPr>
              <a:spLocks noChangeArrowheads="1"/>
            </p:cNvSpPr>
            <p:nvPr/>
          </p:nvSpPr>
          <p:spPr bwMode="auto">
            <a:xfrm>
              <a:off x="4485233" y="4407937"/>
              <a:ext cx="585896" cy="3883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3</a:t>
              </a:r>
            </a:p>
          </p:txBody>
        </p:sp>
        <p:sp>
          <p:nvSpPr>
            <p:cNvPr id="114" name="Rectangle 20"/>
            <p:cNvSpPr>
              <a:spLocks noChangeArrowheads="1"/>
            </p:cNvSpPr>
            <p:nvPr/>
          </p:nvSpPr>
          <p:spPr bwMode="auto">
            <a:xfrm>
              <a:off x="5318150" y="4404720"/>
              <a:ext cx="585896" cy="3883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4</a:t>
              </a:r>
            </a:p>
          </p:txBody>
        </p:sp>
        <p:sp>
          <p:nvSpPr>
            <p:cNvPr id="118" name="Rectangle 20"/>
            <p:cNvSpPr>
              <a:spLocks noChangeArrowheads="1"/>
            </p:cNvSpPr>
            <p:nvPr/>
          </p:nvSpPr>
          <p:spPr bwMode="auto">
            <a:xfrm>
              <a:off x="8649820" y="4391852"/>
              <a:ext cx="585896" cy="3883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 err="1">
                  <a:latin typeface="Times New Roman" charset="0"/>
                </a:rPr>
                <a:t>a</a:t>
              </a:r>
              <a:r>
                <a:rPr lang="en-US" altLang="ja-JP" sz="2400" baseline="-25000" dirty="0" err="1">
                  <a:latin typeface="Times New Roman" charset="0"/>
                </a:rPr>
                <a:t>N</a:t>
              </a:r>
              <a:endParaRPr lang="en-US" altLang="ja-JP" sz="2400" baseline="-25000" dirty="0">
                <a:latin typeface="Times New Roman" charset="0"/>
              </a:endParaRPr>
            </a:p>
          </p:txBody>
        </p:sp>
      </p:grpSp>
      <p:grpSp>
        <p:nvGrpSpPr>
          <p:cNvPr id="4" name="図形グループ 3"/>
          <p:cNvGrpSpPr/>
          <p:nvPr/>
        </p:nvGrpSpPr>
        <p:grpSpPr>
          <a:xfrm>
            <a:off x="2794570" y="4469050"/>
            <a:ext cx="5917059" cy="400110"/>
            <a:chOff x="2318664" y="3777867"/>
            <a:chExt cx="6414803" cy="400110"/>
          </a:xfrm>
        </p:grpSpPr>
        <p:sp>
          <p:nvSpPr>
            <p:cNvPr id="120" name="Rectangle 14"/>
            <p:cNvSpPr>
              <a:spLocks noChangeArrowheads="1"/>
            </p:cNvSpPr>
            <p:nvPr/>
          </p:nvSpPr>
          <p:spPr bwMode="auto">
            <a:xfrm>
              <a:off x="2318664" y="3777867"/>
              <a:ext cx="6667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i="1" dirty="0">
                  <a:latin typeface="Times" charset="0"/>
                  <a:ea typeface="Times" charset="0"/>
                  <a:cs typeface="Times" charset="0"/>
                </a:rPr>
                <a:t>P</a:t>
              </a:r>
              <a:r>
                <a:rPr lang="en-US" altLang="ja-JP" sz="2000" i="1" baseline="-25000" dirty="0">
                  <a:latin typeface="Times" charset="0"/>
                  <a:ea typeface="Times" charset="0"/>
                  <a:cs typeface="Times" charset="0"/>
                </a:rPr>
                <a:t>1</a:t>
              </a:r>
            </a:p>
          </p:txBody>
        </p:sp>
        <p:sp>
          <p:nvSpPr>
            <p:cNvPr id="121" name="Rectangle 26"/>
            <p:cNvSpPr>
              <a:spLocks noChangeArrowheads="1"/>
            </p:cNvSpPr>
            <p:nvPr/>
          </p:nvSpPr>
          <p:spPr bwMode="auto">
            <a:xfrm>
              <a:off x="3211050" y="3777867"/>
              <a:ext cx="46261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i="1" dirty="0">
                  <a:latin typeface="Times" charset="0"/>
                  <a:ea typeface="Times" charset="0"/>
                  <a:cs typeface="Times" charset="0"/>
                </a:rPr>
                <a:t>P</a:t>
              </a:r>
              <a:r>
                <a:rPr lang="en-US" altLang="ja-JP" sz="2000" i="1" baseline="-25000" dirty="0">
                  <a:latin typeface="Times" charset="0"/>
                  <a:ea typeface="Times" charset="0"/>
                  <a:cs typeface="Times" charset="0"/>
                </a:rPr>
                <a:t>2</a:t>
              </a:r>
            </a:p>
          </p:txBody>
        </p:sp>
        <p:sp>
          <p:nvSpPr>
            <p:cNvPr id="122" name="Rectangle 14"/>
            <p:cNvSpPr>
              <a:spLocks noChangeArrowheads="1"/>
            </p:cNvSpPr>
            <p:nvPr/>
          </p:nvSpPr>
          <p:spPr bwMode="auto">
            <a:xfrm>
              <a:off x="4000051" y="3777867"/>
              <a:ext cx="6667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i="1" dirty="0">
                  <a:latin typeface="Times" charset="0"/>
                  <a:ea typeface="Times" charset="0"/>
                  <a:cs typeface="Times" charset="0"/>
                </a:rPr>
                <a:t>P</a:t>
              </a:r>
              <a:r>
                <a:rPr lang="en-US" altLang="ja-JP" sz="2000" i="1" baseline="-25000" dirty="0">
                  <a:latin typeface="Times" charset="0"/>
                  <a:ea typeface="Times" charset="0"/>
                  <a:cs typeface="Times" charset="0"/>
                </a:rPr>
                <a:t>3</a:t>
              </a:r>
            </a:p>
          </p:txBody>
        </p:sp>
        <p:sp>
          <p:nvSpPr>
            <p:cNvPr id="123" name="Rectangle 26"/>
            <p:cNvSpPr>
              <a:spLocks noChangeArrowheads="1"/>
            </p:cNvSpPr>
            <p:nvPr/>
          </p:nvSpPr>
          <p:spPr bwMode="auto">
            <a:xfrm>
              <a:off x="4892438" y="3777867"/>
              <a:ext cx="46261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i="1" dirty="0">
                  <a:latin typeface="Times" charset="0"/>
                  <a:ea typeface="Times" charset="0"/>
                  <a:cs typeface="Times" charset="0"/>
                </a:rPr>
                <a:t>P</a:t>
              </a:r>
              <a:r>
                <a:rPr lang="en-US" altLang="ja-JP" sz="2000" i="1" baseline="-25000" dirty="0">
                  <a:latin typeface="Times" charset="0"/>
                  <a:ea typeface="Times" charset="0"/>
                  <a:cs typeface="Times" charset="0"/>
                </a:rPr>
                <a:t>4</a:t>
              </a:r>
            </a:p>
          </p:txBody>
        </p:sp>
        <p:sp>
          <p:nvSpPr>
            <p:cNvPr id="127" name="Rectangle 26"/>
            <p:cNvSpPr>
              <a:spLocks noChangeArrowheads="1"/>
            </p:cNvSpPr>
            <p:nvPr/>
          </p:nvSpPr>
          <p:spPr bwMode="auto">
            <a:xfrm>
              <a:off x="8239570" y="3777867"/>
              <a:ext cx="49389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i="1" dirty="0">
                  <a:latin typeface="Times" charset="0"/>
                  <a:ea typeface="Times" charset="0"/>
                  <a:cs typeface="Times" charset="0"/>
                </a:rPr>
                <a:t>P</a:t>
              </a:r>
              <a:r>
                <a:rPr lang="en-US" altLang="ja-JP" sz="2000" i="1" baseline="-25000" dirty="0">
                  <a:latin typeface="Times" charset="0"/>
                  <a:ea typeface="Times" charset="0"/>
                  <a:cs typeface="Times" charset="0"/>
                </a:rPr>
                <a:t>N</a:t>
              </a:r>
            </a:p>
          </p:txBody>
        </p:sp>
      </p:grp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F01601-3C5D-4440-B383-EFA38DA0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97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プレフィックス計算の例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/>
              <a:t>プロセッサ </a:t>
            </a:r>
            <a:r>
              <a:rPr lang="en-US" altLang="ja-JP" i="1" dirty="0">
                <a:latin typeface="Times" pitchFamily="2" charset="0"/>
              </a:rPr>
              <a:t>P</a:t>
            </a:r>
            <a:r>
              <a:rPr lang="en-US" altLang="ja-JP" i="1" baseline="-25000" dirty="0">
                <a:latin typeface="Times" pitchFamily="2" charset="0"/>
              </a:rPr>
              <a:t>i</a:t>
            </a:r>
            <a:r>
              <a:rPr lang="en-US" altLang="ja-JP" i="1" dirty="0">
                <a:latin typeface="Times" pitchFamily="2" charset="0"/>
              </a:rPr>
              <a:t> </a:t>
            </a:r>
            <a:r>
              <a:rPr lang="ja-JP" altLang="en-US"/>
              <a:t>が値</a:t>
            </a:r>
            <a:r>
              <a:rPr lang="en-US" altLang="ja-JP" dirty="0"/>
              <a:t> </a:t>
            </a:r>
            <a:r>
              <a:rPr lang="en-US" altLang="ja-JP" i="1" dirty="0" err="1">
                <a:latin typeface="Times" pitchFamily="2" charset="0"/>
              </a:rPr>
              <a:t>a</a:t>
            </a:r>
            <a:r>
              <a:rPr lang="en-US" altLang="ja-JP" baseline="-25000" dirty="0" err="1"/>
              <a:t>i</a:t>
            </a:r>
            <a:r>
              <a:rPr lang="en-US" altLang="ja-JP" dirty="0"/>
              <a:t> </a:t>
            </a:r>
            <a:r>
              <a:rPr lang="ja-JP" altLang="en-US"/>
              <a:t>をもつとき、</a:t>
            </a:r>
            <a:r>
              <a:rPr lang="en-US" altLang="ja-JP" i="1" dirty="0">
                <a:latin typeface="Times" pitchFamily="2" charset="0"/>
              </a:rPr>
              <a:t>N</a:t>
            </a:r>
            <a:r>
              <a:rPr lang="en-US" altLang="ja-JP" dirty="0"/>
              <a:t>=8</a:t>
            </a:r>
            <a:r>
              <a:rPr lang="ja-JP" altLang="en-US"/>
              <a:t>に対して、</a:t>
            </a:r>
            <a:br>
              <a:rPr lang="en-US" altLang="ja-JP" dirty="0"/>
            </a:br>
            <a:r>
              <a:rPr lang="ja-JP" altLang="en-US"/>
              <a:t>共有メモリを用いてプレフィックス計算を行う。</a:t>
            </a:r>
            <a:endParaRPr lang="en-US" altLang="ja-JP" dirty="0"/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/>
              <a:t>初期状態：</a:t>
            </a:r>
          </a:p>
          <a:p>
            <a:pPr>
              <a:lnSpc>
                <a:spcPct val="100000"/>
              </a:lnSpc>
            </a:pPr>
            <a:endParaRPr lang="ja-JP" altLang="en-US"/>
          </a:p>
          <a:p>
            <a:pPr>
              <a:lnSpc>
                <a:spcPct val="100000"/>
              </a:lnSpc>
            </a:pPr>
            <a:endParaRPr lang="ja-JP" altLang="en-US" dirty="0"/>
          </a:p>
        </p:txBody>
      </p:sp>
      <p:sp>
        <p:nvSpPr>
          <p:cNvPr id="55" name="Rectangle 93"/>
          <p:cNvSpPr>
            <a:spLocks noChangeArrowheads="1"/>
          </p:cNvSpPr>
          <p:nvPr/>
        </p:nvSpPr>
        <p:spPr bwMode="auto">
          <a:xfrm>
            <a:off x="261860" y="4652839"/>
            <a:ext cx="15247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sz="2000">
                <a:latin typeface="Times New Roman" charset="0"/>
              </a:rPr>
              <a:t>共有メモリ </a:t>
            </a:r>
            <a:r>
              <a:rPr lang="en-US" altLang="ja-JP" sz="2000" i="1" dirty="0">
                <a:latin typeface="Times New Roman" charset="0"/>
              </a:rPr>
              <a:t>A</a:t>
            </a:r>
          </a:p>
        </p:txBody>
      </p:sp>
      <p:sp>
        <p:nvSpPr>
          <p:cNvPr id="56" name="Rectangle 14"/>
          <p:cNvSpPr>
            <a:spLocks noChangeArrowheads="1"/>
          </p:cNvSpPr>
          <p:nvPr/>
        </p:nvSpPr>
        <p:spPr bwMode="auto">
          <a:xfrm>
            <a:off x="2061357" y="3688644"/>
            <a:ext cx="666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1</a:t>
            </a:r>
          </a:p>
        </p:txBody>
      </p:sp>
      <p:sp>
        <p:nvSpPr>
          <p:cNvPr id="57" name="Rectangle 26"/>
          <p:cNvSpPr>
            <a:spLocks noChangeArrowheads="1"/>
          </p:cNvSpPr>
          <p:nvPr/>
        </p:nvSpPr>
        <p:spPr bwMode="auto">
          <a:xfrm>
            <a:off x="2971691" y="3688644"/>
            <a:ext cx="4267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2</a:t>
            </a:r>
          </a:p>
        </p:txBody>
      </p:sp>
      <p:sp>
        <p:nvSpPr>
          <p:cNvPr id="58" name="Rectangle 14"/>
          <p:cNvSpPr>
            <a:spLocks noChangeArrowheads="1"/>
          </p:cNvSpPr>
          <p:nvPr/>
        </p:nvSpPr>
        <p:spPr bwMode="auto">
          <a:xfrm>
            <a:off x="3742744" y="3688644"/>
            <a:ext cx="666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3</a:t>
            </a:r>
          </a:p>
        </p:txBody>
      </p:sp>
      <p:sp>
        <p:nvSpPr>
          <p:cNvPr id="59" name="Rectangle 26"/>
          <p:cNvSpPr>
            <a:spLocks noChangeArrowheads="1"/>
          </p:cNvSpPr>
          <p:nvPr/>
        </p:nvSpPr>
        <p:spPr bwMode="auto">
          <a:xfrm>
            <a:off x="4653078" y="3688644"/>
            <a:ext cx="4267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4</a:t>
            </a:r>
          </a:p>
        </p:txBody>
      </p:sp>
      <p:sp>
        <p:nvSpPr>
          <p:cNvPr id="60" name="Rectangle 14"/>
          <p:cNvSpPr>
            <a:spLocks noChangeArrowheads="1"/>
          </p:cNvSpPr>
          <p:nvPr/>
        </p:nvSpPr>
        <p:spPr bwMode="auto">
          <a:xfrm>
            <a:off x="5424131" y="3688644"/>
            <a:ext cx="666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5</a:t>
            </a:r>
          </a:p>
        </p:txBody>
      </p:sp>
      <p:sp>
        <p:nvSpPr>
          <p:cNvPr id="61" name="Rectangle 26"/>
          <p:cNvSpPr>
            <a:spLocks noChangeArrowheads="1"/>
          </p:cNvSpPr>
          <p:nvPr/>
        </p:nvSpPr>
        <p:spPr bwMode="auto">
          <a:xfrm>
            <a:off x="6334465" y="3688644"/>
            <a:ext cx="4267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6</a:t>
            </a:r>
          </a:p>
        </p:txBody>
      </p:sp>
      <p:sp>
        <p:nvSpPr>
          <p:cNvPr id="62" name="Rectangle 14"/>
          <p:cNvSpPr>
            <a:spLocks noChangeArrowheads="1"/>
          </p:cNvSpPr>
          <p:nvPr/>
        </p:nvSpPr>
        <p:spPr bwMode="auto">
          <a:xfrm>
            <a:off x="7105518" y="3688644"/>
            <a:ext cx="666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7</a:t>
            </a:r>
          </a:p>
        </p:txBody>
      </p: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8015852" y="3688644"/>
            <a:ext cx="4267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8</a:t>
            </a:r>
          </a:p>
        </p:txBody>
      </p:sp>
      <p:sp>
        <p:nvSpPr>
          <p:cNvPr id="64" name="Rectangle 20"/>
          <p:cNvSpPr>
            <a:spLocks noChangeArrowheads="1"/>
          </p:cNvSpPr>
          <p:nvPr/>
        </p:nvSpPr>
        <p:spPr bwMode="auto">
          <a:xfrm>
            <a:off x="2036949" y="4078421"/>
            <a:ext cx="585896" cy="38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65" name="Rectangle 20"/>
          <p:cNvSpPr>
            <a:spLocks noChangeArrowheads="1"/>
          </p:cNvSpPr>
          <p:nvPr/>
        </p:nvSpPr>
        <p:spPr bwMode="auto">
          <a:xfrm>
            <a:off x="2869866" y="4078421"/>
            <a:ext cx="585896" cy="38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2</a:t>
            </a:r>
          </a:p>
        </p:txBody>
      </p:sp>
      <p:sp>
        <p:nvSpPr>
          <p:cNvPr id="66" name="Rectangle 20"/>
          <p:cNvSpPr>
            <a:spLocks noChangeArrowheads="1"/>
          </p:cNvSpPr>
          <p:nvPr/>
        </p:nvSpPr>
        <p:spPr bwMode="auto">
          <a:xfrm>
            <a:off x="3702783" y="4075204"/>
            <a:ext cx="585896" cy="38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3</a:t>
            </a:r>
          </a:p>
        </p:txBody>
      </p:sp>
      <p:sp>
        <p:nvSpPr>
          <p:cNvPr id="67" name="Rectangle 20"/>
          <p:cNvSpPr>
            <a:spLocks noChangeArrowheads="1"/>
          </p:cNvSpPr>
          <p:nvPr/>
        </p:nvSpPr>
        <p:spPr bwMode="auto">
          <a:xfrm>
            <a:off x="4535700" y="4071987"/>
            <a:ext cx="585896" cy="38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4</a:t>
            </a:r>
          </a:p>
        </p:txBody>
      </p:sp>
      <p:sp>
        <p:nvSpPr>
          <p:cNvPr id="68" name="Rectangle 20"/>
          <p:cNvSpPr>
            <a:spLocks noChangeArrowheads="1"/>
          </p:cNvSpPr>
          <p:nvPr/>
        </p:nvSpPr>
        <p:spPr bwMode="auto">
          <a:xfrm>
            <a:off x="5368617" y="4068770"/>
            <a:ext cx="585896" cy="38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5</a:t>
            </a:r>
          </a:p>
        </p:txBody>
      </p:sp>
      <p:sp>
        <p:nvSpPr>
          <p:cNvPr id="69" name="Rectangle 20"/>
          <p:cNvSpPr>
            <a:spLocks noChangeArrowheads="1"/>
          </p:cNvSpPr>
          <p:nvPr/>
        </p:nvSpPr>
        <p:spPr bwMode="auto">
          <a:xfrm>
            <a:off x="6201534" y="4065553"/>
            <a:ext cx="585896" cy="38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5</a:t>
            </a:r>
          </a:p>
        </p:txBody>
      </p:sp>
      <p:sp>
        <p:nvSpPr>
          <p:cNvPr id="70" name="Rectangle 20"/>
          <p:cNvSpPr>
            <a:spLocks noChangeArrowheads="1"/>
          </p:cNvSpPr>
          <p:nvPr/>
        </p:nvSpPr>
        <p:spPr bwMode="auto">
          <a:xfrm>
            <a:off x="7034451" y="4062336"/>
            <a:ext cx="585896" cy="38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7</a:t>
            </a:r>
          </a:p>
        </p:txBody>
      </p:sp>
      <p:sp>
        <p:nvSpPr>
          <p:cNvPr id="71" name="Rectangle 20"/>
          <p:cNvSpPr>
            <a:spLocks noChangeArrowheads="1"/>
          </p:cNvSpPr>
          <p:nvPr/>
        </p:nvSpPr>
        <p:spPr bwMode="auto">
          <a:xfrm>
            <a:off x="7867370" y="4059119"/>
            <a:ext cx="585896" cy="38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8</a:t>
            </a:r>
          </a:p>
        </p:txBody>
      </p:sp>
      <p:sp>
        <p:nvSpPr>
          <p:cNvPr id="80" name="Rectangle 95"/>
          <p:cNvSpPr>
            <a:spLocks noChangeArrowheads="1"/>
          </p:cNvSpPr>
          <p:nvPr/>
        </p:nvSpPr>
        <p:spPr bwMode="auto">
          <a:xfrm>
            <a:off x="1868297" y="4725144"/>
            <a:ext cx="850859" cy="2555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81" name="Rectangle 95"/>
          <p:cNvSpPr>
            <a:spLocks noChangeArrowheads="1"/>
          </p:cNvSpPr>
          <p:nvPr/>
        </p:nvSpPr>
        <p:spPr bwMode="auto">
          <a:xfrm>
            <a:off x="2720752" y="4725144"/>
            <a:ext cx="873658" cy="2555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82" name="Rectangle 95"/>
          <p:cNvSpPr>
            <a:spLocks noChangeArrowheads="1"/>
          </p:cNvSpPr>
          <p:nvPr/>
        </p:nvSpPr>
        <p:spPr bwMode="auto">
          <a:xfrm>
            <a:off x="3585467" y="4725144"/>
            <a:ext cx="835643" cy="2555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83" name="Rectangle 95"/>
          <p:cNvSpPr>
            <a:spLocks noChangeArrowheads="1"/>
          </p:cNvSpPr>
          <p:nvPr/>
        </p:nvSpPr>
        <p:spPr bwMode="auto">
          <a:xfrm>
            <a:off x="4415141" y="4725144"/>
            <a:ext cx="846405" cy="2555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84" name="Rectangle 95"/>
          <p:cNvSpPr>
            <a:spLocks noChangeArrowheads="1"/>
          </p:cNvSpPr>
          <p:nvPr/>
        </p:nvSpPr>
        <p:spPr bwMode="auto">
          <a:xfrm>
            <a:off x="5249924" y="4725144"/>
            <a:ext cx="832030" cy="2555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85" name="Rectangle 95"/>
          <p:cNvSpPr>
            <a:spLocks noChangeArrowheads="1"/>
          </p:cNvSpPr>
          <p:nvPr/>
        </p:nvSpPr>
        <p:spPr bwMode="auto">
          <a:xfrm>
            <a:off x="6079598" y="4725144"/>
            <a:ext cx="846405" cy="2555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86" name="Rectangle 95"/>
          <p:cNvSpPr>
            <a:spLocks noChangeArrowheads="1"/>
          </p:cNvSpPr>
          <p:nvPr/>
        </p:nvSpPr>
        <p:spPr bwMode="auto">
          <a:xfrm>
            <a:off x="6926003" y="4725144"/>
            <a:ext cx="829674" cy="2555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87" name="Rectangle 95"/>
          <p:cNvSpPr>
            <a:spLocks noChangeArrowheads="1"/>
          </p:cNvSpPr>
          <p:nvPr/>
        </p:nvSpPr>
        <p:spPr bwMode="auto">
          <a:xfrm>
            <a:off x="7740989" y="4725144"/>
            <a:ext cx="846405" cy="2555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A829993-939C-A242-9096-932FF698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60874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プレフィックス計算の例（続き）</a:t>
            </a:r>
            <a:endParaRPr kumimoji="1" lang="ja-JP" altLang="en-US" dirty="0"/>
          </a:p>
        </p:txBody>
      </p:sp>
      <p:sp>
        <p:nvSpPr>
          <p:cNvPr id="5" name="Rectangle 93"/>
          <p:cNvSpPr>
            <a:spLocks noChangeArrowheads="1"/>
          </p:cNvSpPr>
          <p:nvPr/>
        </p:nvSpPr>
        <p:spPr bwMode="auto">
          <a:xfrm>
            <a:off x="704528" y="2496742"/>
            <a:ext cx="43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i="1" dirty="0">
                <a:latin typeface="Times New Roman" charset="0"/>
              </a:rPr>
              <a:t>A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1226192" y="1618515"/>
            <a:ext cx="666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1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2136526" y="1618515"/>
            <a:ext cx="4267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2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2907579" y="1601919"/>
            <a:ext cx="666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3</a:t>
            </a: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3817913" y="1601919"/>
            <a:ext cx="4267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4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4588966" y="1601919"/>
            <a:ext cx="666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5</a:t>
            </a:r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5499300" y="1601919"/>
            <a:ext cx="4267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6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270353" y="1601919"/>
            <a:ext cx="6667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7</a:t>
            </a:r>
          </a:p>
        </p:txBody>
      </p:sp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7180687" y="1601919"/>
            <a:ext cx="4267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000" i="1" baseline="-25000" dirty="0">
                <a:latin typeface="Times" charset="0"/>
                <a:ea typeface="Times" charset="0"/>
                <a:cs typeface="Times" charset="0"/>
              </a:rPr>
              <a:t>8</a:t>
            </a: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1282875" y="2011988"/>
            <a:ext cx="585896" cy="38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2115792" y="2011988"/>
            <a:ext cx="585896" cy="38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2</a:t>
            </a: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2948709" y="2008771"/>
            <a:ext cx="585896" cy="38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3</a:t>
            </a: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3781626" y="2005554"/>
            <a:ext cx="585896" cy="38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4</a:t>
            </a: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4614543" y="2002337"/>
            <a:ext cx="585896" cy="38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5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447460" y="1999120"/>
            <a:ext cx="585896" cy="38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5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80377" y="1995903"/>
            <a:ext cx="585896" cy="38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7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7113296" y="1992686"/>
            <a:ext cx="585896" cy="38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b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8</a:t>
            </a:r>
          </a:p>
        </p:txBody>
      </p:sp>
      <p:sp>
        <p:nvSpPr>
          <p:cNvPr id="32" name="Rectangle 95"/>
          <p:cNvSpPr>
            <a:spLocks noChangeArrowheads="1"/>
          </p:cNvSpPr>
          <p:nvPr/>
        </p:nvSpPr>
        <p:spPr bwMode="auto">
          <a:xfrm>
            <a:off x="1114223" y="2658711"/>
            <a:ext cx="850859" cy="2555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33" name="Rectangle 95"/>
          <p:cNvSpPr>
            <a:spLocks noChangeArrowheads="1"/>
          </p:cNvSpPr>
          <p:nvPr/>
        </p:nvSpPr>
        <p:spPr bwMode="auto">
          <a:xfrm>
            <a:off x="1966678" y="2658711"/>
            <a:ext cx="873658" cy="2555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34" name="Rectangle 95"/>
          <p:cNvSpPr>
            <a:spLocks noChangeArrowheads="1"/>
          </p:cNvSpPr>
          <p:nvPr/>
        </p:nvSpPr>
        <p:spPr bwMode="auto">
          <a:xfrm>
            <a:off x="2831393" y="2658711"/>
            <a:ext cx="835643" cy="2555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35" name="Rectangle 95"/>
          <p:cNvSpPr>
            <a:spLocks noChangeArrowheads="1"/>
          </p:cNvSpPr>
          <p:nvPr/>
        </p:nvSpPr>
        <p:spPr bwMode="auto">
          <a:xfrm>
            <a:off x="3661067" y="2658711"/>
            <a:ext cx="846405" cy="2555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36" name="Rectangle 95"/>
          <p:cNvSpPr>
            <a:spLocks noChangeArrowheads="1"/>
          </p:cNvSpPr>
          <p:nvPr/>
        </p:nvSpPr>
        <p:spPr bwMode="auto">
          <a:xfrm>
            <a:off x="4495850" y="2658711"/>
            <a:ext cx="832030" cy="2555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37" name="Rectangle 95"/>
          <p:cNvSpPr>
            <a:spLocks noChangeArrowheads="1"/>
          </p:cNvSpPr>
          <p:nvPr/>
        </p:nvSpPr>
        <p:spPr bwMode="auto">
          <a:xfrm>
            <a:off x="5325524" y="2658711"/>
            <a:ext cx="846405" cy="2555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38" name="Rectangle 95"/>
          <p:cNvSpPr>
            <a:spLocks noChangeArrowheads="1"/>
          </p:cNvSpPr>
          <p:nvPr/>
        </p:nvSpPr>
        <p:spPr bwMode="auto">
          <a:xfrm>
            <a:off x="6171929" y="2658711"/>
            <a:ext cx="829674" cy="2555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39" name="Rectangle 95"/>
          <p:cNvSpPr>
            <a:spLocks noChangeArrowheads="1"/>
          </p:cNvSpPr>
          <p:nvPr/>
        </p:nvSpPr>
        <p:spPr bwMode="auto">
          <a:xfrm>
            <a:off x="6986915" y="2658711"/>
            <a:ext cx="846405" cy="2555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grpSp>
        <p:nvGrpSpPr>
          <p:cNvPr id="52" name="図形グループ 51"/>
          <p:cNvGrpSpPr/>
          <p:nvPr/>
        </p:nvGrpSpPr>
        <p:grpSpPr>
          <a:xfrm>
            <a:off x="704528" y="3717032"/>
            <a:ext cx="7128792" cy="689100"/>
            <a:chOff x="704528" y="3717032"/>
            <a:chExt cx="7128792" cy="689100"/>
          </a:xfrm>
        </p:grpSpPr>
        <p:sp>
          <p:nvSpPr>
            <p:cNvPr id="59" name="Rectangle 93"/>
            <p:cNvSpPr>
              <a:spLocks noChangeArrowheads="1"/>
            </p:cNvSpPr>
            <p:nvPr/>
          </p:nvSpPr>
          <p:spPr bwMode="auto">
            <a:xfrm>
              <a:off x="704528" y="3826694"/>
              <a:ext cx="4318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i="1" dirty="0">
                  <a:latin typeface="Times New Roman" charset="0"/>
                </a:rPr>
                <a:t>A</a:t>
              </a:r>
            </a:p>
          </p:txBody>
        </p:sp>
        <p:sp>
          <p:nvSpPr>
            <p:cNvPr id="61" name="Line 134"/>
            <p:cNvSpPr>
              <a:spLocks noChangeShapeType="1"/>
            </p:cNvSpPr>
            <p:nvPr/>
          </p:nvSpPr>
          <p:spPr bwMode="auto">
            <a:xfrm>
              <a:off x="1567230" y="3717032"/>
              <a:ext cx="0" cy="270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62" name="Line 134"/>
            <p:cNvSpPr>
              <a:spLocks noChangeShapeType="1"/>
            </p:cNvSpPr>
            <p:nvPr/>
          </p:nvSpPr>
          <p:spPr bwMode="auto">
            <a:xfrm>
              <a:off x="2404092" y="3717032"/>
              <a:ext cx="0" cy="270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63" name="Line 134"/>
            <p:cNvSpPr>
              <a:spLocks noChangeShapeType="1"/>
            </p:cNvSpPr>
            <p:nvPr/>
          </p:nvSpPr>
          <p:spPr bwMode="auto">
            <a:xfrm>
              <a:off x="3240954" y="3717032"/>
              <a:ext cx="0" cy="270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64" name="Line 134"/>
            <p:cNvSpPr>
              <a:spLocks noChangeShapeType="1"/>
            </p:cNvSpPr>
            <p:nvPr/>
          </p:nvSpPr>
          <p:spPr bwMode="auto">
            <a:xfrm>
              <a:off x="4077816" y="3717032"/>
              <a:ext cx="0" cy="270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65" name="Line 134"/>
            <p:cNvSpPr>
              <a:spLocks noChangeShapeType="1"/>
            </p:cNvSpPr>
            <p:nvPr/>
          </p:nvSpPr>
          <p:spPr bwMode="auto">
            <a:xfrm>
              <a:off x="4914678" y="3717032"/>
              <a:ext cx="0" cy="270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66" name="Line 134"/>
            <p:cNvSpPr>
              <a:spLocks noChangeShapeType="1"/>
            </p:cNvSpPr>
            <p:nvPr/>
          </p:nvSpPr>
          <p:spPr bwMode="auto">
            <a:xfrm>
              <a:off x="5751540" y="3717032"/>
              <a:ext cx="0" cy="270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67" name="Line 134"/>
            <p:cNvSpPr>
              <a:spLocks noChangeShapeType="1"/>
            </p:cNvSpPr>
            <p:nvPr/>
          </p:nvSpPr>
          <p:spPr bwMode="auto">
            <a:xfrm>
              <a:off x="6588402" y="3717032"/>
              <a:ext cx="0" cy="270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68" name="Line 134"/>
            <p:cNvSpPr>
              <a:spLocks noChangeShapeType="1"/>
            </p:cNvSpPr>
            <p:nvPr/>
          </p:nvSpPr>
          <p:spPr bwMode="auto">
            <a:xfrm>
              <a:off x="7425264" y="3717032"/>
              <a:ext cx="0" cy="270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69" name="Rectangle 95"/>
            <p:cNvSpPr>
              <a:spLocks noChangeArrowheads="1"/>
            </p:cNvSpPr>
            <p:nvPr/>
          </p:nvSpPr>
          <p:spPr bwMode="auto">
            <a:xfrm>
              <a:off x="1114223" y="3988663"/>
              <a:ext cx="850859" cy="255501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70" name="Rectangle 95"/>
            <p:cNvSpPr>
              <a:spLocks noChangeArrowheads="1"/>
            </p:cNvSpPr>
            <p:nvPr/>
          </p:nvSpPr>
          <p:spPr bwMode="auto">
            <a:xfrm>
              <a:off x="1966678" y="3988663"/>
              <a:ext cx="873658" cy="255501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71" name="Rectangle 95"/>
            <p:cNvSpPr>
              <a:spLocks noChangeArrowheads="1"/>
            </p:cNvSpPr>
            <p:nvPr/>
          </p:nvSpPr>
          <p:spPr bwMode="auto">
            <a:xfrm>
              <a:off x="2831393" y="3988663"/>
              <a:ext cx="835643" cy="255501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72" name="Rectangle 95"/>
            <p:cNvSpPr>
              <a:spLocks noChangeArrowheads="1"/>
            </p:cNvSpPr>
            <p:nvPr/>
          </p:nvSpPr>
          <p:spPr bwMode="auto">
            <a:xfrm>
              <a:off x="3661067" y="3988663"/>
              <a:ext cx="846405" cy="255501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73" name="Rectangle 95"/>
            <p:cNvSpPr>
              <a:spLocks noChangeArrowheads="1"/>
            </p:cNvSpPr>
            <p:nvPr/>
          </p:nvSpPr>
          <p:spPr bwMode="auto">
            <a:xfrm>
              <a:off x="4495850" y="3988663"/>
              <a:ext cx="832030" cy="255501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74" name="Rectangle 95"/>
            <p:cNvSpPr>
              <a:spLocks noChangeArrowheads="1"/>
            </p:cNvSpPr>
            <p:nvPr/>
          </p:nvSpPr>
          <p:spPr bwMode="auto">
            <a:xfrm>
              <a:off x="5325524" y="3988663"/>
              <a:ext cx="846405" cy="255501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75" name="Rectangle 95"/>
            <p:cNvSpPr>
              <a:spLocks noChangeArrowheads="1"/>
            </p:cNvSpPr>
            <p:nvPr/>
          </p:nvSpPr>
          <p:spPr bwMode="auto">
            <a:xfrm>
              <a:off x="6171929" y="3988663"/>
              <a:ext cx="829674" cy="2555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76" name="Rectangle 95"/>
            <p:cNvSpPr>
              <a:spLocks noChangeArrowheads="1"/>
            </p:cNvSpPr>
            <p:nvPr/>
          </p:nvSpPr>
          <p:spPr bwMode="auto">
            <a:xfrm>
              <a:off x="6986915" y="3988663"/>
              <a:ext cx="846405" cy="2555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</p:grpSp>
      <p:grpSp>
        <p:nvGrpSpPr>
          <p:cNvPr id="54" name="図形グループ 53"/>
          <p:cNvGrpSpPr/>
          <p:nvPr/>
        </p:nvGrpSpPr>
        <p:grpSpPr>
          <a:xfrm>
            <a:off x="704528" y="5013176"/>
            <a:ext cx="7128792" cy="689100"/>
            <a:chOff x="704528" y="5013176"/>
            <a:chExt cx="7128792" cy="689100"/>
          </a:xfrm>
        </p:grpSpPr>
        <p:sp>
          <p:nvSpPr>
            <p:cNvPr id="95" name="Rectangle 93"/>
            <p:cNvSpPr>
              <a:spLocks noChangeArrowheads="1"/>
            </p:cNvSpPr>
            <p:nvPr/>
          </p:nvSpPr>
          <p:spPr bwMode="auto">
            <a:xfrm>
              <a:off x="704528" y="5122838"/>
              <a:ext cx="431800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i="1" dirty="0">
                  <a:latin typeface="Times New Roman" charset="0"/>
                </a:rPr>
                <a:t>A</a:t>
              </a:r>
            </a:p>
          </p:txBody>
        </p:sp>
        <p:sp>
          <p:nvSpPr>
            <p:cNvPr id="97" name="Line 134"/>
            <p:cNvSpPr>
              <a:spLocks noChangeShapeType="1"/>
            </p:cNvSpPr>
            <p:nvPr/>
          </p:nvSpPr>
          <p:spPr bwMode="auto">
            <a:xfrm>
              <a:off x="1567230" y="5013176"/>
              <a:ext cx="0" cy="270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98" name="Line 134"/>
            <p:cNvSpPr>
              <a:spLocks noChangeShapeType="1"/>
            </p:cNvSpPr>
            <p:nvPr/>
          </p:nvSpPr>
          <p:spPr bwMode="auto">
            <a:xfrm>
              <a:off x="2404092" y="5013176"/>
              <a:ext cx="0" cy="270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99" name="Line 134"/>
            <p:cNvSpPr>
              <a:spLocks noChangeShapeType="1"/>
            </p:cNvSpPr>
            <p:nvPr/>
          </p:nvSpPr>
          <p:spPr bwMode="auto">
            <a:xfrm>
              <a:off x="3240954" y="5013176"/>
              <a:ext cx="0" cy="270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00" name="Line 134"/>
            <p:cNvSpPr>
              <a:spLocks noChangeShapeType="1"/>
            </p:cNvSpPr>
            <p:nvPr/>
          </p:nvSpPr>
          <p:spPr bwMode="auto">
            <a:xfrm>
              <a:off x="4077816" y="5013176"/>
              <a:ext cx="0" cy="270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01" name="Line 134"/>
            <p:cNvSpPr>
              <a:spLocks noChangeShapeType="1"/>
            </p:cNvSpPr>
            <p:nvPr/>
          </p:nvSpPr>
          <p:spPr bwMode="auto">
            <a:xfrm>
              <a:off x="4914678" y="5013176"/>
              <a:ext cx="0" cy="270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02" name="Line 134"/>
            <p:cNvSpPr>
              <a:spLocks noChangeShapeType="1"/>
            </p:cNvSpPr>
            <p:nvPr/>
          </p:nvSpPr>
          <p:spPr bwMode="auto">
            <a:xfrm>
              <a:off x="5751540" y="5013176"/>
              <a:ext cx="0" cy="270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03" name="Line 134"/>
            <p:cNvSpPr>
              <a:spLocks noChangeShapeType="1"/>
            </p:cNvSpPr>
            <p:nvPr/>
          </p:nvSpPr>
          <p:spPr bwMode="auto">
            <a:xfrm>
              <a:off x="6588402" y="5013176"/>
              <a:ext cx="0" cy="270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04" name="Line 134"/>
            <p:cNvSpPr>
              <a:spLocks noChangeShapeType="1"/>
            </p:cNvSpPr>
            <p:nvPr/>
          </p:nvSpPr>
          <p:spPr bwMode="auto">
            <a:xfrm>
              <a:off x="7425264" y="5013176"/>
              <a:ext cx="0" cy="270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05" name="Rectangle 95"/>
            <p:cNvSpPr>
              <a:spLocks noChangeArrowheads="1"/>
            </p:cNvSpPr>
            <p:nvPr/>
          </p:nvSpPr>
          <p:spPr bwMode="auto">
            <a:xfrm>
              <a:off x="1114223" y="5284807"/>
              <a:ext cx="850859" cy="255501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106" name="Rectangle 95"/>
            <p:cNvSpPr>
              <a:spLocks noChangeArrowheads="1"/>
            </p:cNvSpPr>
            <p:nvPr/>
          </p:nvSpPr>
          <p:spPr bwMode="auto">
            <a:xfrm>
              <a:off x="1966678" y="5284807"/>
              <a:ext cx="873658" cy="255501"/>
            </a:xfrm>
            <a:prstGeom prst="rect">
              <a:avLst/>
            </a:prstGeom>
            <a:solidFill>
              <a:schemeClr val="accent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107" name="Rectangle 95"/>
            <p:cNvSpPr>
              <a:spLocks noChangeArrowheads="1"/>
            </p:cNvSpPr>
            <p:nvPr/>
          </p:nvSpPr>
          <p:spPr bwMode="auto">
            <a:xfrm>
              <a:off x="2831393" y="5284807"/>
              <a:ext cx="835643" cy="255501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108" name="Rectangle 95"/>
            <p:cNvSpPr>
              <a:spLocks noChangeArrowheads="1"/>
            </p:cNvSpPr>
            <p:nvPr/>
          </p:nvSpPr>
          <p:spPr bwMode="auto">
            <a:xfrm>
              <a:off x="3661067" y="5284807"/>
              <a:ext cx="846405" cy="255501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109" name="Rectangle 95"/>
            <p:cNvSpPr>
              <a:spLocks noChangeArrowheads="1"/>
            </p:cNvSpPr>
            <p:nvPr/>
          </p:nvSpPr>
          <p:spPr bwMode="auto">
            <a:xfrm>
              <a:off x="4495850" y="5284807"/>
              <a:ext cx="832030" cy="2555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110" name="Rectangle 95"/>
            <p:cNvSpPr>
              <a:spLocks noChangeArrowheads="1"/>
            </p:cNvSpPr>
            <p:nvPr/>
          </p:nvSpPr>
          <p:spPr bwMode="auto">
            <a:xfrm>
              <a:off x="5325524" y="5284807"/>
              <a:ext cx="846405" cy="2555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111" name="Rectangle 95"/>
            <p:cNvSpPr>
              <a:spLocks noChangeArrowheads="1"/>
            </p:cNvSpPr>
            <p:nvPr/>
          </p:nvSpPr>
          <p:spPr bwMode="auto">
            <a:xfrm>
              <a:off x="6171929" y="5284807"/>
              <a:ext cx="829674" cy="2555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112" name="Rectangle 95"/>
            <p:cNvSpPr>
              <a:spLocks noChangeArrowheads="1"/>
            </p:cNvSpPr>
            <p:nvPr/>
          </p:nvSpPr>
          <p:spPr bwMode="auto">
            <a:xfrm>
              <a:off x="6986915" y="5284807"/>
              <a:ext cx="846405" cy="2555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</p:grpSp>
      <p:grpSp>
        <p:nvGrpSpPr>
          <p:cNvPr id="48" name="図形グループ 47"/>
          <p:cNvGrpSpPr/>
          <p:nvPr/>
        </p:nvGrpSpPr>
        <p:grpSpPr>
          <a:xfrm>
            <a:off x="7809413" y="2149146"/>
            <a:ext cx="850308" cy="4016158"/>
            <a:chOff x="7809413" y="2149146"/>
            <a:chExt cx="850308" cy="4016158"/>
          </a:xfrm>
        </p:grpSpPr>
        <p:sp>
          <p:nvSpPr>
            <p:cNvPr id="4" name="Rectangle 129"/>
            <p:cNvSpPr>
              <a:spLocks noChangeArrowheads="1"/>
            </p:cNvSpPr>
            <p:nvPr/>
          </p:nvSpPr>
          <p:spPr bwMode="auto">
            <a:xfrm>
              <a:off x="8063083" y="2476783"/>
              <a:ext cx="5921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j</a:t>
              </a:r>
              <a:r>
                <a:rPr lang="en-US" altLang="ja-JP" sz="2400" dirty="0">
                  <a:latin typeface="Times New Roman" charset="0"/>
                </a:rPr>
                <a:t>=0</a:t>
              </a:r>
            </a:p>
          </p:txBody>
        </p:sp>
        <p:sp>
          <p:nvSpPr>
            <p:cNvPr id="57" name="右大かっこ 56"/>
            <p:cNvSpPr/>
            <p:nvPr/>
          </p:nvSpPr>
          <p:spPr bwMode="auto">
            <a:xfrm>
              <a:off x="7809413" y="2149146"/>
              <a:ext cx="195295" cy="1216638"/>
            </a:xfrm>
            <a:prstGeom prst="righ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>
                <a:ln>
                  <a:noFill/>
                </a:ln>
                <a:effectLst/>
                <a:latin typeface="Tahoma" pitchFamily="34" charset="0"/>
                <a:ea typeface="ＭＳ Ｐゴシック" pitchFamily="50" charset="-128"/>
              </a:endParaRPr>
            </a:p>
          </p:txBody>
        </p:sp>
        <p:sp>
          <p:nvSpPr>
            <p:cNvPr id="58" name="Rectangle 129"/>
            <p:cNvSpPr>
              <a:spLocks noChangeArrowheads="1"/>
            </p:cNvSpPr>
            <p:nvPr/>
          </p:nvSpPr>
          <p:spPr bwMode="auto">
            <a:xfrm>
              <a:off x="8063083" y="3806735"/>
              <a:ext cx="5966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j</a:t>
              </a:r>
              <a:r>
                <a:rPr lang="en-US" altLang="ja-JP" sz="2400" dirty="0">
                  <a:latin typeface="Times New Roman" charset="0"/>
                </a:rPr>
                <a:t>=1</a:t>
              </a:r>
            </a:p>
          </p:txBody>
        </p:sp>
        <p:sp>
          <p:nvSpPr>
            <p:cNvPr id="94" name="Rectangle 129"/>
            <p:cNvSpPr>
              <a:spLocks noChangeArrowheads="1"/>
            </p:cNvSpPr>
            <p:nvPr/>
          </p:nvSpPr>
          <p:spPr bwMode="auto">
            <a:xfrm>
              <a:off x="8063083" y="5174887"/>
              <a:ext cx="5966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j</a:t>
              </a:r>
              <a:r>
                <a:rPr lang="en-US" altLang="ja-JP" sz="2400" dirty="0">
                  <a:latin typeface="Times New Roman" charset="0"/>
                </a:rPr>
                <a:t>=2</a:t>
              </a:r>
            </a:p>
          </p:txBody>
        </p:sp>
        <p:sp>
          <p:nvSpPr>
            <p:cNvPr id="130" name="右大かっこ 129"/>
            <p:cNvSpPr/>
            <p:nvPr/>
          </p:nvSpPr>
          <p:spPr bwMode="auto">
            <a:xfrm>
              <a:off x="7809413" y="3547848"/>
              <a:ext cx="195295" cy="1216638"/>
            </a:xfrm>
            <a:prstGeom prst="righ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>
                <a:ln>
                  <a:noFill/>
                </a:ln>
                <a:effectLst/>
                <a:latin typeface="Tahoma" pitchFamily="34" charset="0"/>
                <a:ea typeface="ＭＳ Ｐゴシック" pitchFamily="50" charset="-128"/>
              </a:endParaRPr>
            </a:p>
          </p:txBody>
        </p:sp>
        <p:sp>
          <p:nvSpPr>
            <p:cNvPr id="131" name="右大かっこ 130"/>
            <p:cNvSpPr/>
            <p:nvPr/>
          </p:nvSpPr>
          <p:spPr bwMode="auto">
            <a:xfrm>
              <a:off x="7809413" y="4948666"/>
              <a:ext cx="195295" cy="1216638"/>
            </a:xfrm>
            <a:prstGeom prst="righ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>
                <a:ln>
                  <a:noFill/>
                </a:ln>
                <a:effectLst/>
                <a:latin typeface="Tahoma" pitchFamily="34" charset="0"/>
                <a:ea typeface="ＭＳ Ｐゴシック" pitchFamily="50" charset="-128"/>
              </a:endParaRPr>
            </a:p>
          </p:txBody>
        </p:sp>
      </p:grpSp>
      <p:grpSp>
        <p:nvGrpSpPr>
          <p:cNvPr id="51" name="図形グループ 50"/>
          <p:cNvGrpSpPr/>
          <p:nvPr/>
        </p:nvGrpSpPr>
        <p:grpSpPr>
          <a:xfrm>
            <a:off x="1282875" y="2924944"/>
            <a:ext cx="6416317" cy="750984"/>
            <a:chOff x="1282875" y="2924944"/>
            <a:chExt cx="6416317" cy="750984"/>
          </a:xfrm>
        </p:grpSpPr>
        <p:sp>
          <p:nvSpPr>
            <p:cNvPr id="40" name="Rectangle 20"/>
            <p:cNvSpPr>
              <a:spLocks noChangeArrowheads="1"/>
            </p:cNvSpPr>
            <p:nvPr/>
          </p:nvSpPr>
          <p:spPr bwMode="auto">
            <a:xfrm>
              <a:off x="1282875" y="3287560"/>
              <a:ext cx="585896" cy="38836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1-1</a:t>
              </a:r>
            </a:p>
          </p:txBody>
        </p:sp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2115792" y="3287560"/>
              <a:ext cx="585896" cy="38836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1-2</a:t>
              </a:r>
            </a:p>
          </p:txBody>
        </p:sp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2948709" y="3284343"/>
              <a:ext cx="585896" cy="3883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2-3</a:t>
              </a:r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3781626" y="3281126"/>
              <a:ext cx="585896" cy="3883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3-4</a:t>
              </a:r>
            </a:p>
          </p:txBody>
        </p:sp>
        <p:sp>
          <p:nvSpPr>
            <p:cNvPr id="44" name="Rectangle 20"/>
            <p:cNvSpPr>
              <a:spLocks noChangeArrowheads="1"/>
            </p:cNvSpPr>
            <p:nvPr/>
          </p:nvSpPr>
          <p:spPr bwMode="auto">
            <a:xfrm>
              <a:off x="4614543" y="3277909"/>
              <a:ext cx="585896" cy="3883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4-5</a:t>
              </a:r>
            </a:p>
          </p:txBody>
        </p:sp>
        <p:sp>
          <p:nvSpPr>
            <p:cNvPr id="45" name="Rectangle 20"/>
            <p:cNvSpPr>
              <a:spLocks noChangeArrowheads="1"/>
            </p:cNvSpPr>
            <p:nvPr/>
          </p:nvSpPr>
          <p:spPr bwMode="auto">
            <a:xfrm>
              <a:off x="5447460" y="3274692"/>
              <a:ext cx="585896" cy="3883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5-6</a:t>
              </a:r>
            </a:p>
          </p:txBody>
        </p:sp>
        <p:sp>
          <p:nvSpPr>
            <p:cNvPr id="46" name="Rectangle 20"/>
            <p:cNvSpPr>
              <a:spLocks noChangeArrowheads="1"/>
            </p:cNvSpPr>
            <p:nvPr/>
          </p:nvSpPr>
          <p:spPr bwMode="auto">
            <a:xfrm>
              <a:off x="6280377" y="3271475"/>
              <a:ext cx="585896" cy="3883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6-7</a:t>
              </a:r>
            </a:p>
          </p:txBody>
        </p:sp>
        <p:sp>
          <p:nvSpPr>
            <p:cNvPr id="47" name="Rectangle 20"/>
            <p:cNvSpPr>
              <a:spLocks noChangeArrowheads="1"/>
            </p:cNvSpPr>
            <p:nvPr/>
          </p:nvSpPr>
          <p:spPr bwMode="auto">
            <a:xfrm>
              <a:off x="7113296" y="3268258"/>
              <a:ext cx="585896" cy="3883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7-8</a:t>
              </a:r>
            </a:p>
          </p:txBody>
        </p:sp>
        <p:sp>
          <p:nvSpPr>
            <p:cNvPr id="50" name="Line 134"/>
            <p:cNvSpPr>
              <a:spLocks noChangeShapeType="1"/>
            </p:cNvSpPr>
            <p:nvPr/>
          </p:nvSpPr>
          <p:spPr bwMode="auto">
            <a:xfrm>
              <a:off x="1571992" y="2924944"/>
              <a:ext cx="828758" cy="324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32" name="Line 134"/>
            <p:cNvSpPr>
              <a:spLocks noChangeShapeType="1"/>
            </p:cNvSpPr>
            <p:nvPr/>
          </p:nvSpPr>
          <p:spPr bwMode="auto">
            <a:xfrm>
              <a:off x="2397530" y="2924944"/>
              <a:ext cx="828758" cy="324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33" name="Line 134"/>
            <p:cNvSpPr>
              <a:spLocks noChangeShapeType="1"/>
            </p:cNvSpPr>
            <p:nvPr/>
          </p:nvSpPr>
          <p:spPr bwMode="auto">
            <a:xfrm>
              <a:off x="3270005" y="2924944"/>
              <a:ext cx="828758" cy="324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34" name="Line 134"/>
            <p:cNvSpPr>
              <a:spLocks noChangeShapeType="1"/>
            </p:cNvSpPr>
            <p:nvPr/>
          </p:nvSpPr>
          <p:spPr bwMode="auto">
            <a:xfrm>
              <a:off x="4142480" y="2924944"/>
              <a:ext cx="828758" cy="324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35" name="Line 134"/>
            <p:cNvSpPr>
              <a:spLocks noChangeShapeType="1"/>
            </p:cNvSpPr>
            <p:nvPr/>
          </p:nvSpPr>
          <p:spPr bwMode="auto">
            <a:xfrm>
              <a:off x="5014955" y="2924944"/>
              <a:ext cx="828758" cy="324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36" name="Line 134"/>
            <p:cNvSpPr>
              <a:spLocks noChangeShapeType="1"/>
            </p:cNvSpPr>
            <p:nvPr/>
          </p:nvSpPr>
          <p:spPr bwMode="auto">
            <a:xfrm>
              <a:off x="5817096" y="2924944"/>
              <a:ext cx="828758" cy="324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37" name="Line 134"/>
            <p:cNvSpPr>
              <a:spLocks noChangeShapeType="1"/>
            </p:cNvSpPr>
            <p:nvPr/>
          </p:nvSpPr>
          <p:spPr bwMode="auto">
            <a:xfrm>
              <a:off x="6619237" y="2924944"/>
              <a:ext cx="828758" cy="324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</p:grpSp>
      <p:grpSp>
        <p:nvGrpSpPr>
          <p:cNvPr id="53" name="図形グループ 52"/>
          <p:cNvGrpSpPr/>
          <p:nvPr/>
        </p:nvGrpSpPr>
        <p:grpSpPr>
          <a:xfrm>
            <a:off x="1282875" y="4236124"/>
            <a:ext cx="6416317" cy="762874"/>
            <a:chOff x="1282875" y="4236124"/>
            <a:chExt cx="6416317" cy="762874"/>
          </a:xfrm>
        </p:grpSpPr>
        <p:sp>
          <p:nvSpPr>
            <p:cNvPr id="138" name="Line 134"/>
            <p:cNvSpPr>
              <a:spLocks noChangeShapeType="1"/>
            </p:cNvSpPr>
            <p:nvPr/>
          </p:nvSpPr>
          <p:spPr bwMode="auto">
            <a:xfrm>
              <a:off x="1571992" y="4252576"/>
              <a:ext cx="1654296" cy="354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39" name="Rectangle 20"/>
            <p:cNvSpPr>
              <a:spLocks noChangeArrowheads="1"/>
            </p:cNvSpPr>
            <p:nvPr/>
          </p:nvSpPr>
          <p:spPr bwMode="auto">
            <a:xfrm>
              <a:off x="1282875" y="4610630"/>
              <a:ext cx="585896" cy="38836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1-1</a:t>
              </a:r>
            </a:p>
          </p:txBody>
        </p:sp>
        <p:sp>
          <p:nvSpPr>
            <p:cNvPr id="140" name="Rectangle 20"/>
            <p:cNvSpPr>
              <a:spLocks noChangeArrowheads="1"/>
            </p:cNvSpPr>
            <p:nvPr/>
          </p:nvSpPr>
          <p:spPr bwMode="auto">
            <a:xfrm>
              <a:off x="2115792" y="4610630"/>
              <a:ext cx="585896" cy="38836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1-2</a:t>
              </a:r>
            </a:p>
          </p:txBody>
        </p:sp>
        <p:sp>
          <p:nvSpPr>
            <p:cNvPr id="141" name="Rectangle 20"/>
            <p:cNvSpPr>
              <a:spLocks noChangeArrowheads="1"/>
            </p:cNvSpPr>
            <p:nvPr/>
          </p:nvSpPr>
          <p:spPr bwMode="auto">
            <a:xfrm>
              <a:off x="2948709" y="4607413"/>
              <a:ext cx="585896" cy="38836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1-3</a:t>
              </a:r>
            </a:p>
          </p:txBody>
        </p:sp>
        <p:sp>
          <p:nvSpPr>
            <p:cNvPr id="142" name="Rectangle 20"/>
            <p:cNvSpPr>
              <a:spLocks noChangeArrowheads="1"/>
            </p:cNvSpPr>
            <p:nvPr/>
          </p:nvSpPr>
          <p:spPr bwMode="auto">
            <a:xfrm>
              <a:off x="3781626" y="4604196"/>
              <a:ext cx="585896" cy="38836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1-4</a:t>
              </a:r>
            </a:p>
          </p:txBody>
        </p:sp>
        <p:sp>
          <p:nvSpPr>
            <p:cNvPr id="143" name="Rectangle 20"/>
            <p:cNvSpPr>
              <a:spLocks noChangeArrowheads="1"/>
            </p:cNvSpPr>
            <p:nvPr/>
          </p:nvSpPr>
          <p:spPr bwMode="auto">
            <a:xfrm>
              <a:off x="4614543" y="4600979"/>
              <a:ext cx="585896" cy="3883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2-5</a:t>
              </a:r>
            </a:p>
          </p:txBody>
        </p:sp>
        <p:sp>
          <p:nvSpPr>
            <p:cNvPr id="144" name="Rectangle 20"/>
            <p:cNvSpPr>
              <a:spLocks noChangeArrowheads="1"/>
            </p:cNvSpPr>
            <p:nvPr/>
          </p:nvSpPr>
          <p:spPr bwMode="auto">
            <a:xfrm>
              <a:off x="5447460" y="4597762"/>
              <a:ext cx="585896" cy="3883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3-6</a:t>
              </a:r>
            </a:p>
          </p:txBody>
        </p:sp>
        <p:sp>
          <p:nvSpPr>
            <p:cNvPr id="145" name="Rectangle 20"/>
            <p:cNvSpPr>
              <a:spLocks noChangeArrowheads="1"/>
            </p:cNvSpPr>
            <p:nvPr/>
          </p:nvSpPr>
          <p:spPr bwMode="auto">
            <a:xfrm>
              <a:off x="6280377" y="4594545"/>
              <a:ext cx="585896" cy="3883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4-7</a:t>
              </a:r>
            </a:p>
          </p:txBody>
        </p:sp>
        <p:sp>
          <p:nvSpPr>
            <p:cNvPr id="146" name="Rectangle 20"/>
            <p:cNvSpPr>
              <a:spLocks noChangeArrowheads="1"/>
            </p:cNvSpPr>
            <p:nvPr/>
          </p:nvSpPr>
          <p:spPr bwMode="auto">
            <a:xfrm>
              <a:off x="7113296" y="4591328"/>
              <a:ext cx="585896" cy="3883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5-8</a:t>
              </a:r>
            </a:p>
          </p:txBody>
        </p:sp>
        <p:sp>
          <p:nvSpPr>
            <p:cNvPr id="147" name="Line 134"/>
            <p:cNvSpPr>
              <a:spLocks noChangeShapeType="1"/>
            </p:cNvSpPr>
            <p:nvPr/>
          </p:nvSpPr>
          <p:spPr bwMode="auto">
            <a:xfrm>
              <a:off x="2442857" y="4252576"/>
              <a:ext cx="1654296" cy="354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48" name="Line 134"/>
            <p:cNvSpPr>
              <a:spLocks noChangeShapeType="1"/>
            </p:cNvSpPr>
            <p:nvPr/>
          </p:nvSpPr>
          <p:spPr bwMode="auto">
            <a:xfrm>
              <a:off x="3209476" y="4248463"/>
              <a:ext cx="1654296" cy="354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49" name="Line 134"/>
            <p:cNvSpPr>
              <a:spLocks noChangeShapeType="1"/>
            </p:cNvSpPr>
            <p:nvPr/>
          </p:nvSpPr>
          <p:spPr bwMode="auto">
            <a:xfrm>
              <a:off x="4018784" y="4244350"/>
              <a:ext cx="1654296" cy="354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50" name="Line 134"/>
            <p:cNvSpPr>
              <a:spLocks noChangeShapeType="1"/>
            </p:cNvSpPr>
            <p:nvPr/>
          </p:nvSpPr>
          <p:spPr bwMode="auto">
            <a:xfrm>
              <a:off x="4882880" y="4240237"/>
              <a:ext cx="1654296" cy="354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51" name="Line 134"/>
            <p:cNvSpPr>
              <a:spLocks noChangeShapeType="1"/>
            </p:cNvSpPr>
            <p:nvPr/>
          </p:nvSpPr>
          <p:spPr bwMode="auto">
            <a:xfrm>
              <a:off x="5746976" y="4236124"/>
              <a:ext cx="1654296" cy="354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</p:grpSp>
      <p:grpSp>
        <p:nvGrpSpPr>
          <p:cNvPr id="55" name="図形グループ 54"/>
          <p:cNvGrpSpPr/>
          <p:nvPr/>
        </p:nvGrpSpPr>
        <p:grpSpPr>
          <a:xfrm>
            <a:off x="1282875" y="5562032"/>
            <a:ext cx="6416317" cy="819296"/>
            <a:chOff x="1282875" y="5562032"/>
            <a:chExt cx="6416317" cy="819296"/>
          </a:xfrm>
        </p:grpSpPr>
        <p:sp>
          <p:nvSpPr>
            <p:cNvPr id="160" name="Rectangle 20"/>
            <p:cNvSpPr>
              <a:spLocks noChangeArrowheads="1"/>
            </p:cNvSpPr>
            <p:nvPr/>
          </p:nvSpPr>
          <p:spPr bwMode="auto">
            <a:xfrm>
              <a:off x="1282875" y="5992960"/>
              <a:ext cx="585896" cy="38836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1-1</a:t>
              </a:r>
            </a:p>
          </p:txBody>
        </p:sp>
        <p:sp>
          <p:nvSpPr>
            <p:cNvPr id="161" name="Rectangle 20"/>
            <p:cNvSpPr>
              <a:spLocks noChangeArrowheads="1"/>
            </p:cNvSpPr>
            <p:nvPr/>
          </p:nvSpPr>
          <p:spPr bwMode="auto">
            <a:xfrm>
              <a:off x="2115792" y="5992960"/>
              <a:ext cx="585896" cy="38836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1-2</a:t>
              </a:r>
            </a:p>
          </p:txBody>
        </p:sp>
        <p:sp>
          <p:nvSpPr>
            <p:cNvPr id="162" name="Rectangle 20"/>
            <p:cNvSpPr>
              <a:spLocks noChangeArrowheads="1"/>
            </p:cNvSpPr>
            <p:nvPr/>
          </p:nvSpPr>
          <p:spPr bwMode="auto">
            <a:xfrm>
              <a:off x="2948709" y="5989743"/>
              <a:ext cx="585896" cy="38836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1-3</a:t>
              </a:r>
            </a:p>
          </p:txBody>
        </p:sp>
        <p:sp>
          <p:nvSpPr>
            <p:cNvPr id="163" name="Rectangle 20"/>
            <p:cNvSpPr>
              <a:spLocks noChangeArrowheads="1"/>
            </p:cNvSpPr>
            <p:nvPr/>
          </p:nvSpPr>
          <p:spPr bwMode="auto">
            <a:xfrm>
              <a:off x="3781626" y="5986526"/>
              <a:ext cx="585896" cy="38836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1-4</a:t>
              </a:r>
            </a:p>
          </p:txBody>
        </p:sp>
        <p:sp>
          <p:nvSpPr>
            <p:cNvPr id="164" name="Rectangle 20"/>
            <p:cNvSpPr>
              <a:spLocks noChangeArrowheads="1"/>
            </p:cNvSpPr>
            <p:nvPr/>
          </p:nvSpPr>
          <p:spPr bwMode="auto">
            <a:xfrm>
              <a:off x="4614543" y="5983309"/>
              <a:ext cx="585896" cy="38836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1-5</a:t>
              </a:r>
            </a:p>
          </p:txBody>
        </p:sp>
        <p:sp>
          <p:nvSpPr>
            <p:cNvPr id="165" name="Rectangle 20"/>
            <p:cNvSpPr>
              <a:spLocks noChangeArrowheads="1"/>
            </p:cNvSpPr>
            <p:nvPr/>
          </p:nvSpPr>
          <p:spPr bwMode="auto">
            <a:xfrm>
              <a:off x="5447460" y="5980092"/>
              <a:ext cx="585896" cy="38836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1-6</a:t>
              </a:r>
            </a:p>
          </p:txBody>
        </p:sp>
        <p:sp>
          <p:nvSpPr>
            <p:cNvPr id="166" name="Rectangle 20"/>
            <p:cNvSpPr>
              <a:spLocks noChangeArrowheads="1"/>
            </p:cNvSpPr>
            <p:nvPr/>
          </p:nvSpPr>
          <p:spPr bwMode="auto">
            <a:xfrm>
              <a:off x="6280377" y="5976875"/>
              <a:ext cx="585896" cy="38836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1-7</a:t>
              </a:r>
            </a:p>
          </p:txBody>
        </p:sp>
        <p:sp>
          <p:nvSpPr>
            <p:cNvPr id="167" name="Rectangle 20"/>
            <p:cNvSpPr>
              <a:spLocks noChangeArrowheads="1"/>
            </p:cNvSpPr>
            <p:nvPr/>
          </p:nvSpPr>
          <p:spPr bwMode="auto">
            <a:xfrm>
              <a:off x="7113296" y="5973658"/>
              <a:ext cx="585896" cy="388368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b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a</a:t>
              </a:r>
              <a:r>
                <a:rPr lang="en-US" altLang="ja-JP" sz="2400" baseline="-25000" dirty="0">
                  <a:latin typeface="Times New Roman" charset="0"/>
                </a:rPr>
                <a:t>1-8</a:t>
              </a:r>
            </a:p>
          </p:txBody>
        </p:sp>
        <p:sp>
          <p:nvSpPr>
            <p:cNvPr id="171" name="Line 134"/>
            <p:cNvSpPr>
              <a:spLocks noChangeShapeType="1"/>
            </p:cNvSpPr>
            <p:nvPr/>
          </p:nvSpPr>
          <p:spPr bwMode="auto">
            <a:xfrm>
              <a:off x="1567230" y="5579087"/>
              <a:ext cx="3296542" cy="3639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72" name="Line 134"/>
            <p:cNvSpPr>
              <a:spLocks noChangeShapeType="1"/>
            </p:cNvSpPr>
            <p:nvPr/>
          </p:nvSpPr>
          <p:spPr bwMode="auto">
            <a:xfrm>
              <a:off x="2404092" y="5562032"/>
              <a:ext cx="3268988" cy="3769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73" name="Line 134"/>
            <p:cNvSpPr>
              <a:spLocks noChangeShapeType="1"/>
            </p:cNvSpPr>
            <p:nvPr/>
          </p:nvSpPr>
          <p:spPr bwMode="auto">
            <a:xfrm>
              <a:off x="3270005" y="5564545"/>
              <a:ext cx="3267171" cy="3703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74" name="Line 134"/>
            <p:cNvSpPr>
              <a:spLocks noChangeShapeType="1"/>
            </p:cNvSpPr>
            <p:nvPr/>
          </p:nvSpPr>
          <p:spPr bwMode="auto">
            <a:xfrm>
              <a:off x="4142480" y="5579087"/>
              <a:ext cx="3258792" cy="3516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</p:grpSp>
      <p:grpSp>
        <p:nvGrpSpPr>
          <p:cNvPr id="49" name="図形グループ 48"/>
          <p:cNvGrpSpPr/>
          <p:nvPr/>
        </p:nvGrpSpPr>
        <p:grpSpPr>
          <a:xfrm>
            <a:off x="8485412" y="2910688"/>
            <a:ext cx="1329338" cy="3062970"/>
            <a:chOff x="8485412" y="2910688"/>
            <a:chExt cx="1329338" cy="3062970"/>
          </a:xfrm>
        </p:grpSpPr>
        <p:sp>
          <p:nvSpPr>
            <p:cNvPr id="175" name="Rectangle 45"/>
            <p:cNvSpPr>
              <a:spLocks noChangeArrowheads="1"/>
            </p:cNvSpPr>
            <p:nvPr/>
          </p:nvSpPr>
          <p:spPr bwMode="auto">
            <a:xfrm>
              <a:off x="8485412" y="2910688"/>
              <a:ext cx="1243013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000" dirty="0">
                  <a:latin typeface="Times New Roman" charset="0"/>
                </a:rPr>
                <a:t>距離</a:t>
              </a:r>
              <a:r>
                <a:rPr lang="en-US" altLang="ja-JP" sz="2000" dirty="0">
                  <a:latin typeface="Times New Roman" charset="0"/>
                </a:rPr>
                <a:t>1</a:t>
              </a:r>
              <a:r>
                <a:rPr lang="ja-JP" altLang="en-US" sz="2000" dirty="0">
                  <a:latin typeface="Times New Roman" charset="0"/>
                </a:rPr>
                <a:t>の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000" dirty="0">
                  <a:latin typeface="Times New Roman" charset="0"/>
                </a:rPr>
                <a:t>メモリから</a:t>
              </a:r>
            </a:p>
          </p:txBody>
        </p:sp>
        <p:sp>
          <p:nvSpPr>
            <p:cNvPr id="176" name="Rectangle 142"/>
            <p:cNvSpPr>
              <a:spLocks noChangeArrowheads="1"/>
            </p:cNvSpPr>
            <p:nvPr/>
          </p:nvSpPr>
          <p:spPr bwMode="auto">
            <a:xfrm>
              <a:off x="8485412" y="4080675"/>
              <a:ext cx="1243013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000" dirty="0">
                  <a:latin typeface="Times New Roman" charset="0"/>
                </a:rPr>
                <a:t>距離</a:t>
              </a:r>
              <a:r>
                <a:rPr lang="en-US" altLang="ja-JP" sz="2000" dirty="0">
                  <a:latin typeface="Times New Roman" charset="0"/>
                </a:rPr>
                <a:t>2</a:t>
              </a:r>
              <a:r>
                <a:rPr lang="zh-CN" altLang="en-US" sz="2000" baseline="30000" dirty="0">
                  <a:latin typeface="Times New Roman" charset="0"/>
                  <a:ea typeface="ＭＳ 明朝" charset="-128"/>
                </a:rPr>
                <a:t>1 </a:t>
              </a:r>
              <a:r>
                <a:rPr lang="ja-JP" altLang="en-US" sz="2000" dirty="0">
                  <a:latin typeface="Times New Roman" charset="0"/>
                </a:rPr>
                <a:t>の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000" dirty="0">
                  <a:latin typeface="Times New Roman" charset="0"/>
                </a:rPr>
                <a:t>メモリから</a:t>
              </a:r>
            </a:p>
          </p:txBody>
        </p:sp>
        <p:sp>
          <p:nvSpPr>
            <p:cNvPr id="177" name="Rectangle 143"/>
            <p:cNvSpPr>
              <a:spLocks noChangeArrowheads="1"/>
            </p:cNvSpPr>
            <p:nvPr/>
          </p:nvSpPr>
          <p:spPr bwMode="auto">
            <a:xfrm>
              <a:off x="8560881" y="5265772"/>
              <a:ext cx="125386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000" dirty="0">
                  <a:latin typeface="Times New Roman" charset="0"/>
                </a:rPr>
                <a:t>距離</a:t>
              </a:r>
              <a:r>
                <a:rPr lang="en-US" altLang="ja-JP" sz="2000" dirty="0">
                  <a:latin typeface="Times New Roman" charset="0"/>
                </a:rPr>
                <a:t>2</a:t>
              </a:r>
              <a:r>
                <a:rPr lang="en-US" altLang="ja-JP" sz="2000" baseline="30000" dirty="0">
                  <a:latin typeface="Times New Roman" charset="0"/>
                </a:rPr>
                <a:t>2</a:t>
              </a:r>
              <a:r>
                <a:rPr lang="zh-CN" altLang="en-US" sz="2000" baseline="30000" dirty="0">
                  <a:latin typeface="Times New Roman" charset="0"/>
                  <a:ea typeface="ＭＳ 明朝" charset="-128"/>
                </a:rPr>
                <a:t> </a:t>
              </a:r>
              <a:r>
                <a:rPr lang="ja-JP" altLang="en-US" sz="2000" dirty="0">
                  <a:latin typeface="Times New Roman" charset="0"/>
                </a:rPr>
                <a:t>の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000" dirty="0">
                  <a:latin typeface="Times New Roman" charset="0"/>
                </a:rPr>
                <a:t>メモリから</a:t>
              </a:r>
            </a:p>
          </p:txBody>
        </p:sp>
      </p:grpSp>
      <p:sp>
        <p:nvSpPr>
          <p:cNvPr id="31" name="Line 134"/>
          <p:cNvSpPr>
            <a:spLocks noChangeShapeType="1"/>
          </p:cNvSpPr>
          <p:nvPr/>
        </p:nvSpPr>
        <p:spPr bwMode="auto">
          <a:xfrm>
            <a:off x="7425264" y="2387080"/>
            <a:ext cx="0" cy="27045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grpSp>
        <p:nvGrpSpPr>
          <p:cNvPr id="60" name="図形グループ 59"/>
          <p:cNvGrpSpPr/>
          <p:nvPr/>
        </p:nvGrpSpPr>
        <p:grpSpPr>
          <a:xfrm>
            <a:off x="1081844" y="2387080"/>
            <a:ext cx="5887380" cy="537864"/>
            <a:chOff x="1081844" y="2387080"/>
            <a:chExt cx="5887380" cy="537864"/>
          </a:xfrm>
        </p:grpSpPr>
        <p:sp>
          <p:nvSpPr>
            <p:cNvPr id="24" name="Line 134"/>
            <p:cNvSpPr>
              <a:spLocks noChangeShapeType="1"/>
            </p:cNvSpPr>
            <p:nvPr/>
          </p:nvSpPr>
          <p:spPr bwMode="auto">
            <a:xfrm>
              <a:off x="1567230" y="2387080"/>
              <a:ext cx="0" cy="270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5" name="Line 134"/>
            <p:cNvSpPr>
              <a:spLocks noChangeShapeType="1"/>
            </p:cNvSpPr>
            <p:nvPr/>
          </p:nvSpPr>
          <p:spPr bwMode="auto">
            <a:xfrm>
              <a:off x="2404092" y="2387080"/>
              <a:ext cx="0" cy="270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6" name="Line 134"/>
            <p:cNvSpPr>
              <a:spLocks noChangeShapeType="1"/>
            </p:cNvSpPr>
            <p:nvPr/>
          </p:nvSpPr>
          <p:spPr bwMode="auto">
            <a:xfrm>
              <a:off x="3240954" y="2387080"/>
              <a:ext cx="0" cy="270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7" name="Line 134"/>
            <p:cNvSpPr>
              <a:spLocks noChangeShapeType="1"/>
            </p:cNvSpPr>
            <p:nvPr/>
          </p:nvSpPr>
          <p:spPr bwMode="auto">
            <a:xfrm>
              <a:off x="4077816" y="2387080"/>
              <a:ext cx="0" cy="270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8" name="Line 134"/>
            <p:cNvSpPr>
              <a:spLocks noChangeShapeType="1"/>
            </p:cNvSpPr>
            <p:nvPr/>
          </p:nvSpPr>
          <p:spPr bwMode="auto">
            <a:xfrm>
              <a:off x="4914678" y="2387080"/>
              <a:ext cx="0" cy="270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29" name="Line 134"/>
            <p:cNvSpPr>
              <a:spLocks noChangeShapeType="1"/>
            </p:cNvSpPr>
            <p:nvPr/>
          </p:nvSpPr>
          <p:spPr bwMode="auto">
            <a:xfrm>
              <a:off x="5751540" y="2387080"/>
              <a:ext cx="0" cy="270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30" name="Line 134"/>
            <p:cNvSpPr>
              <a:spLocks noChangeShapeType="1"/>
            </p:cNvSpPr>
            <p:nvPr/>
          </p:nvSpPr>
          <p:spPr bwMode="auto">
            <a:xfrm>
              <a:off x="6588402" y="2387080"/>
              <a:ext cx="0" cy="2704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grpSp>
          <p:nvGrpSpPr>
            <p:cNvPr id="56" name="図形グループ 55"/>
            <p:cNvGrpSpPr/>
            <p:nvPr/>
          </p:nvGrpSpPr>
          <p:grpSpPr>
            <a:xfrm>
              <a:off x="1081844" y="2669443"/>
              <a:ext cx="5887380" cy="255501"/>
              <a:chOff x="1266623" y="2811111"/>
              <a:chExt cx="5887380" cy="255501"/>
            </a:xfrm>
            <a:solidFill>
              <a:schemeClr val="accent5"/>
            </a:solidFill>
          </p:grpSpPr>
          <p:sp>
            <p:nvSpPr>
              <p:cNvPr id="152" name="Rectangle 95"/>
              <p:cNvSpPr>
                <a:spLocks noChangeArrowheads="1"/>
              </p:cNvSpPr>
              <p:nvPr/>
            </p:nvSpPr>
            <p:spPr bwMode="auto">
              <a:xfrm>
                <a:off x="1266623" y="2811111"/>
                <a:ext cx="850859" cy="25550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ja-JP" altLang="en-US"/>
              </a:p>
            </p:txBody>
          </p:sp>
          <p:sp>
            <p:nvSpPr>
              <p:cNvPr id="153" name="Rectangle 95"/>
              <p:cNvSpPr>
                <a:spLocks noChangeArrowheads="1"/>
              </p:cNvSpPr>
              <p:nvPr/>
            </p:nvSpPr>
            <p:spPr bwMode="auto">
              <a:xfrm>
                <a:off x="2119078" y="2811111"/>
                <a:ext cx="873658" cy="25550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ja-JP" altLang="en-US"/>
              </a:p>
            </p:txBody>
          </p:sp>
          <p:sp>
            <p:nvSpPr>
              <p:cNvPr id="154" name="Rectangle 95"/>
              <p:cNvSpPr>
                <a:spLocks noChangeArrowheads="1"/>
              </p:cNvSpPr>
              <p:nvPr/>
            </p:nvSpPr>
            <p:spPr bwMode="auto">
              <a:xfrm>
                <a:off x="2983793" y="2811111"/>
                <a:ext cx="835643" cy="25550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ja-JP" altLang="en-US"/>
              </a:p>
            </p:txBody>
          </p:sp>
          <p:sp>
            <p:nvSpPr>
              <p:cNvPr id="155" name="Rectangle 95"/>
              <p:cNvSpPr>
                <a:spLocks noChangeArrowheads="1"/>
              </p:cNvSpPr>
              <p:nvPr/>
            </p:nvSpPr>
            <p:spPr bwMode="auto">
              <a:xfrm>
                <a:off x="3813467" y="2811111"/>
                <a:ext cx="846405" cy="25550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ja-JP" altLang="en-US"/>
              </a:p>
            </p:txBody>
          </p:sp>
          <p:sp>
            <p:nvSpPr>
              <p:cNvPr id="156" name="Rectangle 95"/>
              <p:cNvSpPr>
                <a:spLocks noChangeArrowheads="1"/>
              </p:cNvSpPr>
              <p:nvPr/>
            </p:nvSpPr>
            <p:spPr bwMode="auto">
              <a:xfrm>
                <a:off x="4648250" y="2811111"/>
                <a:ext cx="832030" cy="25550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ja-JP" altLang="en-US"/>
              </a:p>
            </p:txBody>
          </p:sp>
          <p:sp>
            <p:nvSpPr>
              <p:cNvPr id="157" name="Rectangle 95"/>
              <p:cNvSpPr>
                <a:spLocks noChangeArrowheads="1"/>
              </p:cNvSpPr>
              <p:nvPr/>
            </p:nvSpPr>
            <p:spPr bwMode="auto">
              <a:xfrm>
                <a:off x="5477924" y="2811111"/>
                <a:ext cx="846405" cy="25550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ja-JP" altLang="en-US"/>
              </a:p>
            </p:txBody>
          </p:sp>
          <p:sp>
            <p:nvSpPr>
              <p:cNvPr id="158" name="Rectangle 95"/>
              <p:cNvSpPr>
                <a:spLocks noChangeArrowheads="1"/>
              </p:cNvSpPr>
              <p:nvPr/>
            </p:nvSpPr>
            <p:spPr bwMode="auto">
              <a:xfrm>
                <a:off x="6324329" y="2811111"/>
                <a:ext cx="829674" cy="255501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ja-JP" altLang="en-US"/>
              </a:p>
            </p:txBody>
          </p:sp>
        </p:grpSp>
      </p:grp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1FB5A80-927B-2B48-A9BC-58CD9028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137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ja-JP" altLang="en-US"/>
              <a:t>操作の一般化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81038" y="1644125"/>
            <a:ext cx="8543925" cy="4351338"/>
          </a:xfrm>
        </p:spPr>
        <p:txBody>
          <a:bodyPr/>
          <a:lstStyle/>
          <a:p>
            <a:r>
              <a:rPr lang="ja-JP" altLang="en-US" sz="2800" dirty="0">
                <a:latin typeface="Times New Roman" charset="0"/>
              </a:rPr>
              <a:t>ステップ </a:t>
            </a:r>
            <a:r>
              <a:rPr lang="en-US" altLang="ja-JP" sz="2800" i="1" dirty="0">
                <a:latin typeface="Times New Roman" charset="0"/>
              </a:rPr>
              <a:t>j </a:t>
            </a:r>
            <a:r>
              <a:rPr lang="ja-JP" altLang="en-US" sz="2800" dirty="0">
                <a:latin typeface="Times New Roman" charset="0"/>
              </a:rPr>
              <a:t>でのプロセッサ</a:t>
            </a:r>
            <a:r>
              <a:rPr lang="en-US" altLang="ja-JP" sz="2800" i="1" dirty="0" err="1">
                <a:latin typeface="Times New Roman" charset="0"/>
              </a:rPr>
              <a:t>i</a:t>
            </a:r>
            <a:r>
              <a:rPr lang="en-US" altLang="ja-JP" sz="2800" i="1" dirty="0">
                <a:latin typeface="Times New Roman" charset="0"/>
              </a:rPr>
              <a:t> </a:t>
            </a:r>
            <a:r>
              <a:rPr lang="ja-JP" altLang="en-US" sz="2800">
                <a:latin typeface="Times New Roman" charset="0"/>
              </a:rPr>
              <a:t>の操作</a:t>
            </a:r>
            <a:endParaRPr lang="ja-JP" altLang="en-US" sz="2800" dirty="0">
              <a:latin typeface="Times New Roman" charset="0"/>
            </a:endParaRPr>
          </a:p>
          <a:p>
            <a:endParaRPr kumimoji="1" lang="ja-JP" altLang="en-US" sz="2800" dirty="0"/>
          </a:p>
        </p:txBody>
      </p:sp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513707"/>
              </p:ext>
            </p:extLst>
          </p:nvPr>
        </p:nvGraphicFramePr>
        <p:xfrm>
          <a:off x="2532380" y="2276872"/>
          <a:ext cx="5146040" cy="44117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4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386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i="0" dirty="0">
                          <a:latin typeface="Times" pitchFamily="2" charset="0"/>
                        </a:rPr>
                        <a:t>j</a:t>
                      </a:r>
                      <a:endParaRPr kumimoji="1" lang="ja-JP" altLang="en-US" sz="1600" i="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i="0" dirty="0" err="1">
                          <a:latin typeface="Times" pitchFamily="2" charset="0"/>
                        </a:rPr>
                        <a:t>i</a:t>
                      </a:r>
                      <a:endParaRPr kumimoji="1" lang="ja-JP" altLang="en-US" sz="1600" i="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i="0" dirty="0">
                          <a:latin typeface="Times" pitchFamily="2" charset="0"/>
                        </a:rPr>
                        <a:t>プロセッサ</a:t>
                      </a:r>
                      <a:r>
                        <a:rPr kumimoji="1" lang="en-US" altLang="ja-JP" sz="1600" i="0" dirty="0">
                          <a:latin typeface="Times" pitchFamily="2" charset="0"/>
                        </a:rPr>
                        <a:t> P</a:t>
                      </a:r>
                      <a:r>
                        <a:rPr kumimoji="1" lang="en-US" altLang="ja-JP" sz="1600" i="0" baseline="-25000" dirty="0">
                          <a:latin typeface="Times" pitchFamily="2" charset="0"/>
                        </a:rPr>
                        <a:t>i</a:t>
                      </a:r>
                      <a:endParaRPr kumimoji="1" lang="ja-JP" altLang="en-US" sz="1600" i="0" baseline="-2500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i="0" dirty="0">
                          <a:latin typeface="Times" pitchFamily="2" charset="0"/>
                        </a:rPr>
                        <a:t>書く</a:t>
                      </a:r>
                      <a:br>
                        <a:rPr kumimoji="1" lang="en-US" altLang="ja-JP" sz="1600" i="0" dirty="0">
                          <a:latin typeface="Times" pitchFamily="2" charset="0"/>
                        </a:rPr>
                      </a:br>
                      <a:r>
                        <a:rPr kumimoji="1" lang="ja-JP" altLang="en-US" sz="1600" i="0" dirty="0">
                          <a:latin typeface="Times" pitchFamily="2" charset="0"/>
                        </a:rPr>
                        <a:t>メモリ位置</a:t>
                      </a:r>
                      <a:endParaRPr kumimoji="1" lang="ja-JP" altLang="en-US" sz="1600" i="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i="0" dirty="0">
                          <a:latin typeface="Times" pitchFamily="2" charset="0"/>
                        </a:rPr>
                        <a:t>読む</a:t>
                      </a:r>
                      <a:br>
                        <a:rPr kumimoji="1" lang="en-US" altLang="ja-JP" sz="1600" i="0" dirty="0">
                          <a:latin typeface="Times" pitchFamily="2" charset="0"/>
                        </a:rPr>
                      </a:br>
                      <a:r>
                        <a:rPr kumimoji="1" lang="ja-JP" altLang="en-US" sz="1600" i="0" dirty="0">
                          <a:latin typeface="Times" pitchFamily="2" charset="0"/>
                        </a:rPr>
                        <a:t>メモリ位置</a:t>
                      </a:r>
                      <a:endParaRPr kumimoji="1" lang="ja-JP" altLang="en-US" sz="1600" i="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90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i="0" dirty="0">
                          <a:latin typeface="Times" pitchFamily="2" charset="0"/>
                        </a:rPr>
                        <a:t>0</a:t>
                      </a:r>
                      <a:endParaRPr kumimoji="1" lang="ja-JP" altLang="en-US" sz="1600" i="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i="0" dirty="0">
                          <a:latin typeface="Times" pitchFamily="2" charset="0"/>
                        </a:rPr>
                        <a:t>1</a:t>
                      </a:r>
                    </a:p>
                    <a:p>
                      <a:pPr algn="ctr"/>
                      <a:r>
                        <a:rPr kumimoji="1" lang="en-US" altLang="ja-JP" sz="1600" i="0" dirty="0">
                          <a:latin typeface="Times" pitchFamily="2" charset="0"/>
                        </a:rPr>
                        <a:t>2</a:t>
                      </a:r>
                    </a:p>
                    <a:p>
                      <a:pPr algn="ctr"/>
                      <a:r>
                        <a:rPr kumimoji="1" lang="en-US" altLang="ja-JP" sz="1600" i="0" dirty="0">
                          <a:latin typeface="Times" pitchFamily="2" charset="0"/>
                        </a:rPr>
                        <a:t>:</a:t>
                      </a:r>
                    </a:p>
                    <a:p>
                      <a:pPr algn="ctr"/>
                      <a:r>
                        <a:rPr kumimoji="1" lang="en-US" altLang="ja-JP" sz="1600" i="0" dirty="0">
                          <a:latin typeface="Times" pitchFamily="2" charset="0"/>
                        </a:rPr>
                        <a:t>2</a:t>
                      </a:r>
                    </a:p>
                    <a:p>
                      <a:pPr algn="ctr"/>
                      <a:r>
                        <a:rPr kumimoji="1" lang="en-US" altLang="ja-JP" sz="1600" i="0" dirty="0">
                          <a:latin typeface="Times" pitchFamily="2" charset="0"/>
                        </a:rPr>
                        <a:t>:</a:t>
                      </a:r>
                    </a:p>
                    <a:p>
                      <a:pPr algn="ctr"/>
                      <a:r>
                        <a:rPr kumimoji="1" lang="en-US" altLang="ja-JP" sz="1600" i="0" dirty="0" err="1">
                          <a:latin typeface="Times" pitchFamily="2" charset="0"/>
                        </a:rPr>
                        <a:t>i</a:t>
                      </a:r>
                      <a:endParaRPr kumimoji="1" lang="en-US" altLang="ja-JP" sz="1600" i="0" dirty="0">
                        <a:latin typeface="Times" pitchFamily="2" charset="0"/>
                      </a:endParaRPr>
                    </a:p>
                    <a:p>
                      <a:pPr algn="ctr"/>
                      <a:r>
                        <a:rPr kumimoji="1" lang="en-US" altLang="ja-JP" sz="1600" i="0" dirty="0">
                          <a:latin typeface="Times" pitchFamily="2" charset="0"/>
                        </a:rPr>
                        <a:t>:</a:t>
                      </a:r>
                      <a:endParaRPr kumimoji="1" lang="en-US" altLang="ja-JP" sz="1600" i="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i="0" dirty="0">
                          <a:latin typeface="Times" pitchFamily="2" charset="0"/>
                        </a:rPr>
                        <a:t>P</a:t>
                      </a:r>
                      <a:r>
                        <a:rPr kumimoji="1" lang="en-US" altLang="ja-JP" sz="1600" i="0" baseline="-25000" dirty="0">
                          <a:latin typeface="Times" pitchFamily="2" charset="0"/>
                        </a:rPr>
                        <a:t>1</a:t>
                      </a:r>
                      <a:br>
                        <a:rPr kumimoji="1" lang="en-US" altLang="ja-JP" sz="1600" i="0" baseline="-25000" dirty="0">
                          <a:latin typeface="Times" pitchFamily="2" charset="0"/>
                        </a:rPr>
                      </a:br>
                      <a:r>
                        <a:rPr kumimoji="1" lang="en-US" altLang="ja-JP" sz="1600" i="0" dirty="0">
                          <a:latin typeface="Times" pitchFamily="2" charset="0"/>
                        </a:rPr>
                        <a:t>P</a:t>
                      </a:r>
                      <a:r>
                        <a:rPr kumimoji="1" lang="en-US" altLang="ja-JP" sz="1600" i="0" baseline="-25000" dirty="0">
                          <a:latin typeface="Times" pitchFamily="2" charset="0"/>
                        </a:rPr>
                        <a:t>2</a:t>
                      </a:r>
                      <a:endParaRPr kumimoji="1" lang="ja-JP" altLang="en-US" sz="1600" i="0" baseline="-25000" dirty="0">
                        <a:latin typeface="Times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i="0" dirty="0">
                          <a:latin typeface="Times" pitchFamily="2" charset="0"/>
                        </a:rPr>
                        <a:t>:</a:t>
                      </a:r>
                      <a:endParaRPr kumimoji="1" lang="ja-JP" altLang="en-US" sz="1600" i="0" baseline="-25000" dirty="0">
                        <a:latin typeface="Times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i="0" dirty="0">
                          <a:latin typeface="Times" pitchFamily="2" charset="0"/>
                        </a:rPr>
                        <a:t>P</a:t>
                      </a:r>
                      <a:r>
                        <a:rPr kumimoji="1" lang="en-US" altLang="ja-JP" sz="1600" i="0" baseline="-25000" dirty="0">
                          <a:latin typeface="Times" pitchFamily="2" charset="0"/>
                        </a:rPr>
                        <a:t>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i="0" dirty="0">
                          <a:latin typeface="Times" pitchFamily="2" charset="0"/>
                        </a:rPr>
                        <a:t>:</a:t>
                      </a:r>
                      <a:endParaRPr kumimoji="1" lang="ja-JP" altLang="en-US" sz="1600" i="0" baseline="-25000" dirty="0">
                        <a:latin typeface="Times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i="0" dirty="0">
                          <a:latin typeface="Times" pitchFamily="2" charset="0"/>
                        </a:rPr>
                        <a:t>P</a:t>
                      </a:r>
                      <a:r>
                        <a:rPr kumimoji="1" lang="en-US" altLang="ja-JP" sz="1600" i="0" baseline="-25000" dirty="0">
                          <a:latin typeface="Times" pitchFamily="2" charset="0"/>
                        </a:rPr>
                        <a:t>i</a:t>
                      </a:r>
                      <a:endParaRPr kumimoji="1" lang="ja-JP" altLang="en-US" sz="1600" i="0" baseline="-25000" dirty="0">
                        <a:latin typeface="Times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i="0" dirty="0">
                          <a:latin typeface="Times" pitchFamily="2" charset="0"/>
                        </a:rPr>
                        <a:t>:</a:t>
                      </a:r>
                      <a:endParaRPr kumimoji="1" lang="en-US" altLang="ja-JP" sz="1600" i="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i="0" dirty="0">
                          <a:latin typeface="Times" pitchFamily="2" charset="0"/>
                        </a:rPr>
                        <a:t>A(1)</a:t>
                      </a:r>
                      <a:br>
                        <a:rPr kumimoji="1" lang="en-US" altLang="ja-JP" sz="1600" i="0" dirty="0">
                          <a:latin typeface="Times" pitchFamily="2" charset="0"/>
                        </a:rPr>
                      </a:br>
                      <a:r>
                        <a:rPr kumimoji="1" lang="en-US" altLang="ja-JP" sz="1600" i="0" dirty="0">
                          <a:latin typeface="Times" pitchFamily="2" charset="0"/>
                        </a:rPr>
                        <a:t>A(2)</a:t>
                      </a:r>
                      <a:br>
                        <a:rPr kumimoji="1" lang="en-US" altLang="ja-JP" sz="1600" i="0" dirty="0">
                          <a:latin typeface="Times" pitchFamily="2" charset="0"/>
                        </a:rPr>
                      </a:br>
                      <a:r>
                        <a:rPr kumimoji="1" lang="en-US" altLang="ja-JP" sz="1600" i="0" dirty="0">
                          <a:latin typeface="Times" pitchFamily="2" charset="0"/>
                        </a:rPr>
                        <a:t>:</a:t>
                      </a:r>
                      <a:br>
                        <a:rPr kumimoji="1" lang="en-US" altLang="ja-JP" sz="1600" i="0" dirty="0">
                          <a:latin typeface="Times" pitchFamily="2" charset="0"/>
                        </a:rPr>
                      </a:br>
                      <a:endParaRPr kumimoji="1" lang="ja-JP" altLang="en-US" sz="1600" i="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600" i="0" dirty="0">
                        <a:latin typeface="Times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600" i="0" dirty="0">
                        <a:latin typeface="Times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600" i="0" dirty="0">
                        <a:latin typeface="Times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i="0" dirty="0">
                          <a:latin typeface="Times" pitchFamily="2" charset="0"/>
                        </a:rPr>
                        <a:t>A(1)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i="0" dirty="0">
                          <a:latin typeface="Times" pitchFamily="2" charset="0"/>
                        </a:rPr>
                        <a:t>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i="0" dirty="0">
                          <a:latin typeface="Times" pitchFamily="2" charset="0"/>
                        </a:rPr>
                        <a:t>A(i-1)</a:t>
                      </a:r>
                      <a:br>
                        <a:rPr kumimoji="1" lang="en-US" altLang="ja-JP" sz="1600" i="0" dirty="0">
                          <a:latin typeface="Times" pitchFamily="2" charset="0"/>
                        </a:rPr>
                      </a:br>
                      <a:r>
                        <a:rPr kumimoji="1" lang="en-US" altLang="ja-JP" sz="1600" i="0" dirty="0">
                          <a:latin typeface="Times" pitchFamily="2" charset="0"/>
                        </a:rPr>
                        <a:t>:</a:t>
                      </a:r>
                      <a:endParaRPr kumimoji="1" lang="ja-JP" altLang="en-US" sz="1600" i="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145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i="0" dirty="0">
                          <a:latin typeface="Times" pitchFamily="2" charset="0"/>
                        </a:rPr>
                        <a:t>1</a:t>
                      </a:r>
                      <a:endParaRPr kumimoji="1" lang="ja-JP" altLang="en-US" sz="1600" i="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i="0" dirty="0">
                          <a:latin typeface="Times" pitchFamily="2" charset="0"/>
                        </a:rPr>
                        <a:t>2</a:t>
                      </a:r>
                    </a:p>
                    <a:p>
                      <a:pPr algn="ctr"/>
                      <a:r>
                        <a:rPr kumimoji="1" lang="en-US" altLang="ja-JP" sz="1600" i="0" dirty="0">
                          <a:latin typeface="Times" pitchFamily="2" charset="0"/>
                        </a:rPr>
                        <a:t>:</a:t>
                      </a:r>
                    </a:p>
                    <a:p>
                      <a:pPr algn="ctr"/>
                      <a:r>
                        <a:rPr kumimoji="1" lang="en-US" altLang="ja-JP" sz="1600" i="0" dirty="0">
                          <a:latin typeface="Times" pitchFamily="2" charset="0"/>
                        </a:rPr>
                        <a:t>3</a:t>
                      </a:r>
                    </a:p>
                    <a:p>
                      <a:pPr algn="ctr"/>
                      <a:r>
                        <a:rPr kumimoji="1" lang="en-US" altLang="ja-JP" sz="1600" i="0" dirty="0">
                          <a:latin typeface="Times" pitchFamily="2" charset="0"/>
                        </a:rPr>
                        <a:t>:</a:t>
                      </a:r>
                    </a:p>
                    <a:p>
                      <a:pPr algn="ctr"/>
                      <a:r>
                        <a:rPr kumimoji="1" lang="en-US" altLang="ja-JP" sz="1600" i="0" dirty="0" err="1">
                          <a:latin typeface="Times" pitchFamily="2" charset="0"/>
                        </a:rPr>
                        <a:t>i</a:t>
                      </a:r>
                      <a:endParaRPr kumimoji="1" lang="en-US" altLang="ja-JP" sz="1600" i="0" dirty="0">
                        <a:latin typeface="Times" pitchFamily="2" charset="0"/>
                      </a:endParaRPr>
                    </a:p>
                    <a:p>
                      <a:pPr algn="ctr"/>
                      <a:r>
                        <a:rPr kumimoji="1" lang="en-US" altLang="ja-JP" sz="1600" i="0" dirty="0">
                          <a:latin typeface="Times" pitchFamily="2" charset="0"/>
                        </a:rPr>
                        <a:t>:</a:t>
                      </a:r>
                      <a:endParaRPr kumimoji="1" lang="en-US" altLang="ja-JP" sz="1600" i="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i="0" dirty="0">
                          <a:latin typeface="Times" pitchFamily="2" charset="0"/>
                        </a:rPr>
                        <a:t>P</a:t>
                      </a:r>
                      <a:r>
                        <a:rPr kumimoji="1" lang="en-US" altLang="ja-JP" sz="1600" i="0" baseline="-25000" dirty="0">
                          <a:latin typeface="Times" pitchFamily="2" charset="0"/>
                        </a:rPr>
                        <a:t>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i="0" baseline="0" dirty="0">
                          <a:latin typeface="Times" pitchFamily="2" charset="0"/>
                        </a:rPr>
                        <a:t>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i="0" dirty="0">
                          <a:latin typeface="Times" pitchFamily="2" charset="0"/>
                        </a:rPr>
                        <a:t>P</a:t>
                      </a:r>
                      <a:r>
                        <a:rPr kumimoji="1" lang="en-US" altLang="ja-JP" sz="1600" i="0" baseline="-25000" dirty="0">
                          <a:latin typeface="Times" pitchFamily="2" charset="0"/>
                        </a:rPr>
                        <a:t>3</a:t>
                      </a:r>
                      <a:endParaRPr kumimoji="1" lang="ja-JP" altLang="en-US" sz="1600" i="0" baseline="-25000" dirty="0">
                        <a:latin typeface="Times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i="0" dirty="0">
                          <a:latin typeface="Times" pitchFamily="2" charset="0"/>
                        </a:rPr>
                        <a:t>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i="0" dirty="0">
                          <a:latin typeface="Times" pitchFamily="2" charset="0"/>
                        </a:rPr>
                        <a:t>P</a:t>
                      </a:r>
                      <a:r>
                        <a:rPr kumimoji="1" lang="en-US" altLang="ja-JP" sz="1600" i="0" baseline="-25000" dirty="0">
                          <a:latin typeface="Times" pitchFamily="2" charset="0"/>
                        </a:rPr>
                        <a:t>i</a:t>
                      </a:r>
                      <a:endParaRPr kumimoji="1" lang="ja-JP" altLang="en-US" sz="1600" i="0" baseline="-25000" dirty="0">
                        <a:latin typeface="Times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i="0" dirty="0">
                          <a:latin typeface="Times" pitchFamily="2" charset="0"/>
                        </a:rPr>
                        <a:t>:</a:t>
                      </a:r>
                      <a:endParaRPr kumimoji="1" lang="en-US" altLang="ja-JP" sz="1600" i="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i="0" dirty="0">
                          <a:latin typeface="Times" pitchFamily="2" charset="0"/>
                        </a:rPr>
                        <a:t>A(2)</a:t>
                      </a:r>
                    </a:p>
                    <a:p>
                      <a:pPr algn="ctr"/>
                      <a:r>
                        <a:rPr kumimoji="1" lang="en-US" altLang="ja-JP" sz="1600" i="0" dirty="0">
                          <a:latin typeface="Times" pitchFamily="2" charset="0"/>
                        </a:rPr>
                        <a:t>:</a:t>
                      </a:r>
                      <a:br>
                        <a:rPr kumimoji="1" lang="en-US" altLang="ja-JP" sz="1600" i="0" dirty="0">
                          <a:latin typeface="Times" pitchFamily="2" charset="0"/>
                        </a:rPr>
                      </a:br>
                      <a:endParaRPr kumimoji="1" lang="ja-JP" altLang="en-US" sz="1600" i="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600" i="0" dirty="0">
                        <a:latin typeface="Times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600" i="0" dirty="0">
                        <a:latin typeface="Times" pitchFamily="2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i="0" dirty="0">
                          <a:latin typeface="Times" pitchFamily="2" charset="0"/>
                        </a:rPr>
                        <a:t>A(1)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i="0" dirty="0">
                          <a:latin typeface="Times" pitchFamily="2" charset="0"/>
                        </a:rPr>
                        <a:t>: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i="0" dirty="0">
                          <a:latin typeface="Times" pitchFamily="2" charset="0"/>
                        </a:rPr>
                        <a:t>A(i-2</a:t>
                      </a:r>
                      <a:r>
                        <a:rPr kumimoji="1" lang="en-US" altLang="ja-JP" sz="1600" i="0" baseline="30000" dirty="0">
                          <a:latin typeface="Times" pitchFamily="2" charset="0"/>
                        </a:rPr>
                        <a:t>1</a:t>
                      </a:r>
                      <a:r>
                        <a:rPr kumimoji="1" lang="en-US" altLang="ja-JP" sz="1600" i="0" dirty="0">
                          <a:latin typeface="Times" pitchFamily="2" charset="0"/>
                        </a:rPr>
                        <a:t>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i="0" dirty="0">
                          <a:latin typeface="Times" pitchFamily="2" charset="0"/>
                        </a:rPr>
                        <a:t>:</a:t>
                      </a:r>
                      <a:endParaRPr kumimoji="1" lang="ja-JP" altLang="en-US" sz="1600" i="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06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i="0" dirty="0">
                          <a:latin typeface="Times" pitchFamily="2" charset="0"/>
                        </a:rPr>
                        <a:t>:</a:t>
                      </a:r>
                      <a:endParaRPr kumimoji="1" lang="ja-JP" altLang="en-US" sz="1600" i="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600" i="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i="0" baseline="-2500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i="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i="0" dirty="0">
                        <a:solidFill>
                          <a:schemeClr val="tx1"/>
                        </a:solidFill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Line 7"/>
          <p:cNvSpPr>
            <a:spLocks noChangeShapeType="1"/>
          </p:cNvSpPr>
          <p:nvPr/>
        </p:nvSpPr>
        <p:spPr bwMode="auto">
          <a:xfrm>
            <a:off x="2922612" y="3717032"/>
            <a:ext cx="475580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2922612" y="5301208"/>
            <a:ext cx="475580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24C1A8D-3D22-0643-90EF-56F42EE2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34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60225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ja-JP" altLang="en-US"/>
              <a:t>プレフィックス計算：手続き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800" dirty="0">
                <a:latin typeface="Times New Roman" charset="0"/>
              </a:rPr>
              <a:t>Procedure Prefix( </a:t>
            </a:r>
            <a:r>
              <a:rPr lang="en-US" altLang="ja-JP" sz="2800" i="1" dirty="0">
                <a:latin typeface="Times New Roman" charset="0"/>
              </a:rPr>
              <a:t>a</a:t>
            </a:r>
            <a:r>
              <a:rPr lang="en-US" altLang="ja-JP" sz="2800" i="1" baseline="-25000" dirty="0">
                <a:latin typeface="Times New Roman" charset="0"/>
              </a:rPr>
              <a:t>1</a:t>
            </a:r>
            <a:r>
              <a:rPr lang="en-US" altLang="ja-JP" sz="2800" i="1" dirty="0">
                <a:latin typeface="Times New Roman" charset="0"/>
              </a:rPr>
              <a:t>, a</a:t>
            </a:r>
            <a:r>
              <a:rPr lang="en-US" altLang="ja-JP" sz="2800" i="1" baseline="-25000" dirty="0">
                <a:latin typeface="Times New Roman" charset="0"/>
              </a:rPr>
              <a:t>2</a:t>
            </a:r>
            <a:r>
              <a:rPr lang="en-US" altLang="ja-JP" sz="2800" i="1" dirty="0">
                <a:latin typeface="Times New Roman" charset="0"/>
              </a:rPr>
              <a:t>, ..., </a:t>
            </a:r>
            <a:r>
              <a:rPr lang="en-US" altLang="ja-JP" sz="2800" i="1" dirty="0" err="1">
                <a:latin typeface="Times New Roman" charset="0"/>
              </a:rPr>
              <a:t>a</a:t>
            </a:r>
            <a:r>
              <a:rPr lang="en-US" altLang="ja-JP" sz="2800" i="1" baseline="-25000" dirty="0" err="1">
                <a:latin typeface="Times New Roman" charset="0"/>
              </a:rPr>
              <a:t>N</a:t>
            </a:r>
            <a:r>
              <a:rPr lang="en-US" altLang="ja-JP" sz="2800" dirty="0">
                <a:latin typeface="Times New Roman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800" dirty="0">
                <a:latin typeface="Times New Roman" charset="0"/>
              </a:rPr>
              <a:t>    for </a:t>
            </a:r>
            <a:r>
              <a:rPr lang="en-US" altLang="ja-JP" sz="2800" i="1" dirty="0">
                <a:latin typeface="Times New Roman" charset="0"/>
              </a:rPr>
              <a:t>j </a:t>
            </a:r>
            <a:r>
              <a:rPr lang="en-US" altLang="ja-JP" sz="2800" dirty="0">
                <a:latin typeface="Times New Roman" charset="0"/>
              </a:rPr>
              <a:t>= 0 to (log</a:t>
            </a:r>
            <a:r>
              <a:rPr lang="en-US" altLang="ja-JP" baseline="-25000" dirty="0">
                <a:latin typeface="Times New Roman" charset="0"/>
              </a:rPr>
              <a:t>2</a:t>
            </a:r>
            <a:r>
              <a:rPr lang="en-US" altLang="ja-JP" sz="1800" dirty="0">
                <a:latin typeface="Times New Roman" charset="0"/>
              </a:rPr>
              <a:t> </a:t>
            </a:r>
            <a:r>
              <a:rPr lang="en-US" altLang="ja-JP" sz="2800" i="1" dirty="0">
                <a:latin typeface="Times New Roman" charset="0"/>
              </a:rPr>
              <a:t>N</a:t>
            </a:r>
            <a:r>
              <a:rPr lang="en-US" altLang="ja-JP" sz="2800" dirty="0">
                <a:latin typeface="Times New Roman" charset="0"/>
              </a:rPr>
              <a:t>)-1 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800" dirty="0">
                <a:latin typeface="Times New Roman" charset="0"/>
              </a:rPr>
              <a:t>        for </a:t>
            </a:r>
            <a:r>
              <a:rPr lang="en-US" altLang="ja-JP" sz="2800" i="1" dirty="0" err="1">
                <a:latin typeface="Times New Roman" charset="0"/>
              </a:rPr>
              <a:t>i</a:t>
            </a:r>
            <a:r>
              <a:rPr lang="en-US" altLang="ja-JP" sz="2800" dirty="0">
                <a:latin typeface="Times New Roman" charset="0"/>
              </a:rPr>
              <a:t>=1 to </a:t>
            </a:r>
            <a:r>
              <a:rPr lang="en-US" altLang="ja-JP" sz="2800" i="1" dirty="0">
                <a:latin typeface="Times New Roman" charset="0"/>
              </a:rPr>
              <a:t>N</a:t>
            </a:r>
            <a:r>
              <a:rPr lang="en-US" altLang="ja-JP" sz="2800" dirty="0">
                <a:latin typeface="Times New Roman" charset="0"/>
              </a:rPr>
              <a:t> do in parallel  </a:t>
            </a:r>
            <a:r>
              <a:rPr lang="en-US" altLang="ja-JP" sz="2000" dirty="0">
                <a:latin typeface="Times New Roman" charset="0"/>
              </a:rPr>
              <a:t>/* </a:t>
            </a:r>
            <a:r>
              <a:rPr lang="ja-JP" altLang="en-US" sz="2000" dirty="0">
                <a:latin typeface="Times New Roman" charset="0"/>
              </a:rPr>
              <a:t>各プロセッサ並列 *</a:t>
            </a:r>
            <a:r>
              <a:rPr lang="en-US" altLang="ja-JP" sz="2000" dirty="0">
                <a:latin typeface="Times New Roman" charset="0"/>
              </a:rPr>
              <a:t>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800" dirty="0">
                <a:latin typeface="Times New Roman" charset="0"/>
              </a:rPr>
              <a:t>            </a:t>
            </a:r>
            <a:r>
              <a:rPr lang="en-US" altLang="ja-JP" sz="2800" i="1" dirty="0">
                <a:latin typeface="Times New Roman" charset="0"/>
              </a:rPr>
              <a:t>P</a:t>
            </a:r>
            <a:r>
              <a:rPr lang="en-US" altLang="ja-JP" sz="2800" i="1" baseline="-25000" dirty="0">
                <a:latin typeface="Times New Roman" charset="0"/>
              </a:rPr>
              <a:t>i</a:t>
            </a:r>
            <a:r>
              <a:rPr lang="en-US" altLang="ja-JP" sz="1800" dirty="0">
                <a:latin typeface="Times New Roman" charset="0"/>
              </a:rPr>
              <a:t> </a:t>
            </a:r>
            <a:r>
              <a:rPr lang="ja-JP" altLang="en-US" sz="2800" dirty="0">
                <a:latin typeface="Times New Roman" charset="0"/>
              </a:rPr>
              <a:t>は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sz="2800" dirty="0">
                <a:latin typeface="Times New Roman" charset="0"/>
              </a:rPr>
              <a:t>            </a:t>
            </a:r>
            <a:r>
              <a:rPr lang="en-US" altLang="ja-JP" sz="2800" dirty="0">
                <a:latin typeface="Times New Roman" charset="0"/>
              </a:rPr>
              <a:t>(1) </a:t>
            </a:r>
            <a:r>
              <a:rPr lang="ja-JP" altLang="en-US" sz="2800" dirty="0">
                <a:latin typeface="Times New Roman" charset="0"/>
              </a:rPr>
              <a:t>もっている値</a:t>
            </a:r>
            <a:r>
              <a:rPr lang="en-US" altLang="ja-JP" sz="2800" dirty="0">
                <a:latin typeface="Times New Roman" charset="0"/>
              </a:rPr>
              <a:t> </a:t>
            </a:r>
            <a:r>
              <a:rPr lang="en-US" altLang="ja-JP" sz="2800" i="1" dirty="0">
                <a:latin typeface="Times New Roman" charset="0"/>
              </a:rPr>
              <a:t>a</a:t>
            </a:r>
            <a:r>
              <a:rPr lang="en-US" altLang="ja-JP" sz="2800" dirty="0">
                <a:latin typeface="Times New Roman" charset="0"/>
              </a:rPr>
              <a:t>(</a:t>
            </a:r>
            <a:r>
              <a:rPr lang="en-US" altLang="ja-JP" sz="2800" i="1" dirty="0" err="1">
                <a:latin typeface="Times New Roman" charset="0"/>
              </a:rPr>
              <a:t>i</a:t>
            </a:r>
            <a:r>
              <a:rPr lang="en-US" altLang="ja-JP" sz="2800" dirty="0">
                <a:latin typeface="Times New Roman" charset="0"/>
              </a:rPr>
              <a:t>) </a:t>
            </a:r>
            <a:r>
              <a:rPr lang="ja-JP" altLang="en-US" sz="2800" dirty="0">
                <a:latin typeface="Times New Roman" charset="0"/>
              </a:rPr>
              <a:t>を</a:t>
            </a:r>
            <a:r>
              <a:rPr lang="en-US" altLang="ja-JP" sz="2800" dirty="0">
                <a:latin typeface="Times New Roman" charset="0"/>
              </a:rPr>
              <a:t> </a:t>
            </a:r>
            <a:r>
              <a:rPr lang="en-US" altLang="ja-JP" sz="2800" i="1" dirty="0">
                <a:latin typeface="Times New Roman" charset="0"/>
              </a:rPr>
              <a:t>A</a:t>
            </a:r>
            <a:r>
              <a:rPr lang="en-US" altLang="ja-JP" sz="2800" dirty="0">
                <a:latin typeface="Times New Roman" charset="0"/>
              </a:rPr>
              <a:t>(</a:t>
            </a:r>
            <a:r>
              <a:rPr lang="en-US" altLang="ja-JP" sz="2800" i="1" dirty="0" err="1">
                <a:latin typeface="Times New Roman" charset="0"/>
              </a:rPr>
              <a:t>i</a:t>
            </a:r>
            <a:r>
              <a:rPr lang="en-US" altLang="ja-JP" sz="2800" dirty="0">
                <a:latin typeface="Times New Roman" charset="0"/>
              </a:rPr>
              <a:t>) </a:t>
            </a:r>
            <a:r>
              <a:rPr lang="ja-JP" altLang="en-US" sz="2800" dirty="0">
                <a:latin typeface="Times New Roman" charset="0"/>
              </a:rPr>
              <a:t>に書く；</a:t>
            </a:r>
            <a:endParaRPr lang="en-US" altLang="ja-JP" sz="2800" dirty="0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800" i="1" dirty="0">
                <a:latin typeface="Times New Roman" charset="0"/>
              </a:rPr>
              <a:t>           </a:t>
            </a:r>
            <a:r>
              <a:rPr lang="ja-JP" altLang="en-US" sz="2800" i="1" dirty="0">
                <a:latin typeface="Times New Roman" charset="0"/>
              </a:rPr>
              <a:t> </a:t>
            </a:r>
            <a:r>
              <a:rPr lang="en-US" altLang="ja-JP" sz="2800" dirty="0">
                <a:latin typeface="Times New Roman" charset="0"/>
              </a:rPr>
              <a:t>(2) </a:t>
            </a:r>
            <a:r>
              <a:rPr lang="en-US" altLang="ja-JP" sz="2800" i="1" dirty="0">
                <a:latin typeface="Times New Roman" charset="0"/>
              </a:rPr>
              <a:t>A</a:t>
            </a:r>
            <a:r>
              <a:rPr lang="en-US" altLang="ja-JP" sz="2800" dirty="0">
                <a:latin typeface="Times New Roman" charset="0"/>
              </a:rPr>
              <a:t>(</a:t>
            </a:r>
            <a:r>
              <a:rPr lang="en-US" altLang="ja-JP" sz="2800" i="1" dirty="0">
                <a:latin typeface="Times New Roman" charset="0"/>
              </a:rPr>
              <a:t>i</a:t>
            </a:r>
            <a:r>
              <a:rPr lang="en-US" altLang="ja-JP" sz="2800" dirty="0">
                <a:latin typeface="Times New Roman" charset="0"/>
              </a:rPr>
              <a:t>-2</a:t>
            </a:r>
            <a:r>
              <a:rPr lang="en-US" altLang="ja-JP" sz="2800" i="1" baseline="30000" dirty="0">
                <a:latin typeface="Times New Roman" charset="0"/>
              </a:rPr>
              <a:t>j</a:t>
            </a:r>
            <a:r>
              <a:rPr lang="ja-JP" altLang="en-US" sz="2800" dirty="0">
                <a:latin typeface="Times New Roman" charset="0"/>
              </a:rPr>
              <a:t> </a:t>
            </a:r>
            <a:r>
              <a:rPr lang="en-US" altLang="ja-JP" sz="2800" dirty="0">
                <a:latin typeface="Times New Roman" charset="0"/>
              </a:rPr>
              <a:t>) </a:t>
            </a:r>
            <a:r>
              <a:rPr lang="ja-JP" altLang="en-US" sz="2800" dirty="0">
                <a:latin typeface="Times New Roman" charset="0"/>
              </a:rPr>
              <a:t>から値 </a:t>
            </a:r>
            <a:r>
              <a:rPr lang="en-US" altLang="ja-JP" sz="2800" i="1" dirty="0">
                <a:latin typeface="Times New Roman" charset="0"/>
              </a:rPr>
              <a:t>a</a:t>
            </a:r>
            <a:r>
              <a:rPr lang="en-US" altLang="ja-JP" sz="2800" dirty="0">
                <a:latin typeface="Times New Roman" charset="0"/>
              </a:rPr>
              <a:t>(</a:t>
            </a:r>
            <a:r>
              <a:rPr lang="en-US" altLang="ja-JP" sz="2800" i="1" dirty="0">
                <a:latin typeface="Times New Roman" charset="0"/>
              </a:rPr>
              <a:t>i-</a:t>
            </a:r>
            <a:r>
              <a:rPr lang="en-US" altLang="ja-JP" sz="2800" dirty="0">
                <a:latin typeface="Times New Roman" charset="0"/>
              </a:rPr>
              <a:t>2</a:t>
            </a:r>
            <a:r>
              <a:rPr lang="en-US" altLang="ja-JP" sz="2800" i="1" baseline="30000" dirty="0">
                <a:latin typeface="Times New Roman" charset="0"/>
              </a:rPr>
              <a:t>j</a:t>
            </a:r>
            <a:r>
              <a:rPr lang="ja-JP" altLang="en-US" sz="2800" dirty="0">
                <a:latin typeface="Times New Roman" charset="0"/>
              </a:rPr>
              <a:t> </a:t>
            </a:r>
            <a:r>
              <a:rPr lang="en-US" altLang="ja-JP" sz="2800" dirty="0">
                <a:latin typeface="Times New Roman" charset="0"/>
              </a:rPr>
              <a:t>)</a:t>
            </a:r>
            <a:r>
              <a:rPr lang="ja-JP" altLang="en-US" sz="2800" dirty="0">
                <a:latin typeface="Times New Roman" charset="0"/>
              </a:rPr>
              <a:t> を読む；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sz="2800" dirty="0">
                <a:latin typeface="Times New Roman" charset="0"/>
              </a:rPr>
              <a:t>            </a:t>
            </a:r>
            <a:r>
              <a:rPr lang="en-US" altLang="ja-JP" sz="2800" dirty="0">
                <a:latin typeface="Times New Roman" charset="0"/>
              </a:rPr>
              <a:t>(3) </a:t>
            </a:r>
            <a:r>
              <a:rPr lang="en-US" altLang="ja-JP" sz="2800" i="1" dirty="0">
                <a:latin typeface="Times New Roman" charset="0"/>
              </a:rPr>
              <a:t>a</a:t>
            </a:r>
            <a:r>
              <a:rPr lang="en-US" altLang="ja-JP" sz="2800" dirty="0">
                <a:latin typeface="Times New Roman" charset="0"/>
              </a:rPr>
              <a:t>(</a:t>
            </a:r>
            <a:r>
              <a:rPr lang="en-US" altLang="ja-JP" sz="2800" i="1" dirty="0" err="1">
                <a:latin typeface="Times New Roman" charset="0"/>
              </a:rPr>
              <a:t>i</a:t>
            </a:r>
            <a:r>
              <a:rPr lang="en-US" altLang="ja-JP" sz="2800" dirty="0">
                <a:latin typeface="Times New Roman" charset="0"/>
              </a:rPr>
              <a:t>)</a:t>
            </a:r>
            <a:r>
              <a:rPr lang="ja-JP" altLang="en-US" sz="2800" dirty="0">
                <a:latin typeface="Times New Roman" charset="0"/>
              </a:rPr>
              <a:t> ←</a:t>
            </a:r>
            <a:r>
              <a:rPr lang="en-US" altLang="ja-JP" sz="2800" i="1" dirty="0">
                <a:latin typeface="Times New Roman" charset="0"/>
              </a:rPr>
              <a:t> a</a:t>
            </a:r>
            <a:r>
              <a:rPr lang="en-US" altLang="ja-JP" sz="2800" dirty="0">
                <a:latin typeface="Times New Roman" charset="0"/>
              </a:rPr>
              <a:t>(</a:t>
            </a:r>
            <a:r>
              <a:rPr lang="en-US" altLang="ja-JP" sz="2800" i="1" dirty="0" err="1">
                <a:latin typeface="Times New Roman" charset="0"/>
              </a:rPr>
              <a:t>i</a:t>
            </a:r>
            <a:r>
              <a:rPr lang="en-US" altLang="ja-JP" sz="2800" dirty="0">
                <a:latin typeface="Times New Roman" charset="0"/>
              </a:rPr>
              <a:t>)     </a:t>
            </a:r>
            <a:r>
              <a:rPr lang="en-US" altLang="ja-JP" sz="2800" i="1" dirty="0">
                <a:latin typeface="Times New Roman" charset="0"/>
              </a:rPr>
              <a:t>a</a:t>
            </a:r>
            <a:r>
              <a:rPr lang="en-US" altLang="ja-JP" sz="2800" dirty="0">
                <a:latin typeface="Times New Roman" charset="0"/>
              </a:rPr>
              <a:t>( </a:t>
            </a:r>
            <a:r>
              <a:rPr lang="en-US" altLang="ja-JP" sz="2800" i="1" dirty="0">
                <a:latin typeface="Times New Roman" charset="0"/>
              </a:rPr>
              <a:t>i</a:t>
            </a:r>
            <a:r>
              <a:rPr lang="en-US" altLang="ja-JP" sz="2800" dirty="0">
                <a:latin typeface="Times New Roman" charset="0"/>
              </a:rPr>
              <a:t>-2</a:t>
            </a:r>
            <a:r>
              <a:rPr lang="en-US" altLang="ja-JP" sz="2800" i="1" baseline="30000" dirty="0">
                <a:latin typeface="Times New Roman" charset="0"/>
              </a:rPr>
              <a:t>j</a:t>
            </a:r>
            <a:r>
              <a:rPr lang="ja-JP" altLang="en-US" sz="2800" dirty="0">
                <a:latin typeface="Times New Roman" charset="0"/>
              </a:rPr>
              <a:t> </a:t>
            </a:r>
            <a:r>
              <a:rPr lang="en-US" altLang="ja-JP" sz="2800" dirty="0">
                <a:latin typeface="Times New Roman" charset="0"/>
              </a:rPr>
              <a:t>);</a:t>
            </a:r>
            <a:r>
              <a:rPr lang="ja-JP" altLang="en-US" sz="2800" dirty="0">
                <a:latin typeface="Times New Roman" charset="0"/>
              </a:rPr>
              <a:t> </a:t>
            </a:r>
            <a:endParaRPr lang="en-US" altLang="ja-JP" sz="2800" dirty="0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800" dirty="0">
                <a:latin typeface="Times New Roman" charset="0"/>
              </a:rPr>
              <a:t>        end for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800" dirty="0">
                <a:latin typeface="Times New Roman" charset="0"/>
              </a:rPr>
              <a:t>    end for.</a:t>
            </a:r>
          </a:p>
          <a:p>
            <a:endParaRPr kumimoji="1" lang="ja-JP" altLang="en-US" sz="2800" dirty="0"/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633403" y="5669131"/>
            <a:ext cx="88804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 dirty="0">
                <a:latin typeface="Times New Roman" charset="0"/>
              </a:rPr>
              <a:t>（注）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charset="2"/>
              <a:buChar char="l"/>
            </a:pPr>
            <a:r>
              <a:rPr lang="en-US" altLang="ja-JP" sz="2000" i="1" dirty="0">
                <a:latin typeface="Times New Roman" charset="0"/>
              </a:rPr>
              <a:t>a</a:t>
            </a:r>
            <a:r>
              <a:rPr lang="en-US" altLang="ja-JP" sz="2000" dirty="0">
                <a:latin typeface="Times New Roman" charset="0"/>
              </a:rPr>
              <a:t>(</a:t>
            </a:r>
            <a:r>
              <a:rPr lang="en-US" altLang="ja-JP" sz="2000" i="1" dirty="0" err="1">
                <a:latin typeface="Times New Roman" charset="0"/>
              </a:rPr>
              <a:t>i</a:t>
            </a:r>
            <a:r>
              <a:rPr lang="en-US" altLang="ja-JP" sz="2000" dirty="0">
                <a:latin typeface="Times New Roman" charset="0"/>
              </a:rPr>
              <a:t>)</a:t>
            </a:r>
            <a:r>
              <a:rPr lang="ja-JP" altLang="en-US" sz="2000" dirty="0">
                <a:latin typeface="Times New Roman" charset="0"/>
              </a:rPr>
              <a:t>： </a:t>
            </a:r>
            <a:r>
              <a:rPr lang="en-US" altLang="ja-JP" sz="2000" i="1" dirty="0">
                <a:latin typeface="Times New Roman" charset="0"/>
              </a:rPr>
              <a:t>P</a:t>
            </a:r>
            <a:r>
              <a:rPr lang="en-US" altLang="ja-JP" sz="2000" i="1" baseline="-25000" dirty="0">
                <a:latin typeface="Times New Roman" charset="0"/>
              </a:rPr>
              <a:t>i</a:t>
            </a:r>
            <a:r>
              <a:rPr lang="en-US" altLang="ja-JP" sz="2000" dirty="0">
                <a:latin typeface="Times New Roman" charset="0"/>
              </a:rPr>
              <a:t> </a:t>
            </a:r>
            <a:r>
              <a:rPr lang="ja-JP" altLang="en-US" sz="2000" dirty="0">
                <a:latin typeface="Times New Roman" charset="0"/>
              </a:rPr>
              <a:t>がそのとき持っている値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charset="2"/>
              <a:buChar char="l"/>
            </a:pPr>
            <a:r>
              <a:rPr lang="ja-JP" altLang="en-US" sz="2000" dirty="0">
                <a:latin typeface="Times New Roman" charset="0"/>
              </a:rPr>
              <a:t>ステップ</a:t>
            </a:r>
            <a:r>
              <a:rPr lang="en-US" altLang="ja-JP" sz="2000" dirty="0">
                <a:latin typeface="Times New Roman" charset="0"/>
              </a:rPr>
              <a:t>(2)</a:t>
            </a:r>
            <a:r>
              <a:rPr lang="ja-JP" altLang="en-US" sz="2000" dirty="0">
                <a:latin typeface="Times New Roman" charset="0"/>
              </a:rPr>
              <a:t>で、メモリ</a:t>
            </a:r>
            <a:r>
              <a:rPr lang="en-US" altLang="ja-JP" sz="2000" i="1" dirty="0">
                <a:latin typeface="Times New Roman" charset="0"/>
              </a:rPr>
              <a:t>A</a:t>
            </a:r>
            <a:r>
              <a:rPr lang="ja-JP" altLang="en-US" sz="2000" dirty="0">
                <a:latin typeface="Times New Roman" charset="0"/>
              </a:rPr>
              <a:t>の値を読む必要のないプロセッサ</a:t>
            </a:r>
            <a:r>
              <a:rPr lang="ja-JP" altLang="en-US" sz="2000">
                <a:latin typeface="Times New Roman" charset="0"/>
              </a:rPr>
              <a:t>の条件は省略</a:t>
            </a:r>
            <a:endParaRPr lang="ja-JP" altLang="en-US" sz="2000" dirty="0">
              <a:latin typeface="Times New Roman" charset="0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51FFCCA-EE5A-464E-B31E-98BA796A8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888" y="4509120"/>
            <a:ext cx="266948" cy="27807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274521F-1283-D54D-83BA-7A65C03B32B8}"/>
              </a:ext>
            </a:extLst>
          </p:cNvPr>
          <p:cNvSpPr/>
          <p:nvPr/>
        </p:nvSpPr>
        <p:spPr>
          <a:xfrm>
            <a:off x="3512840" y="5128032"/>
            <a:ext cx="6249144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このアルゴリズムの実行ステップ数は </a:t>
            </a:r>
            <a:r>
              <a:rPr lang="en-US" altLang="ja-JP" dirty="0">
                <a:solidFill>
                  <a:srgbClr val="FF0000"/>
                </a:solidFill>
              </a:rPr>
              <a:t>log</a:t>
            </a:r>
            <a:r>
              <a:rPr lang="en-US" altLang="ja-JP" baseline="-25000" dirty="0">
                <a:solidFill>
                  <a:srgbClr val="FF0000"/>
                </a:solidFill>
              </a:rPr>
              <a:t>2</a:t>
            </a:r>
            <a:r>
              <a:rPr lang="en-US" altLang="ja-JP" dirty="0">
                <a:solidFill>
                  <a:srgbClr val="FF0000"/>
                </a:solidFill>
              </a:rPr>
              <a:t> N </a:t>
            </a:r>
            <a:r>
              <a:rPr lang="ja-JP" altLang="en-US">
                <a:solidFill>
                  <a:srgbClr val="FF0000"/>
                </a:solidFill>
              </a:rPr>
              <a:t>に比例する。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>
                <a:solidFill>
                  <a:srgbClr val="FF0000"/>
                </a:solidFill>
              </a:rPr>
              <a:t>このため実行時間</a:t>
            </a:r>
            <a:r>
              <a:rPr lang="en-US" altLang="ja-JP" dirty="0">
                <a:solidFill>
                  <a:srgbClr val="FF0000"/>
                </a:solidFill>
              </a:rPr>
              <a:t> T=O(</a:t>
            </a:r>
            <a:r>
              <a:rPr lang="en-US" altLang="ja-JP" dirty="0" err="1">
                <a:solidFill>
                  <a:srgbClr val="FF0000"/>
                </a:solidFill>
              </a:rPr>
              <a:t>logN</a:t>
            </a:r>
            <a:r>
              <a:rPr lang="en-US" altLang="ja-JP" dirty="0">
                <a:solidFill>
                  <a:srgbClr val="FF0000"/>
                </a:solidFill>
              </a:rPr>
              <a:t>).</a:t>
            </a:r>
            <a:endParaRPr lang="ja-JP" altLang="en-US">
              <a:solidFill>
                <a:srgbClr val="FF0000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8C1A39E-DDF7-134B-92D5-A962CF80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35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29056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1443B0-7575-644E-AE9C-D7C853DB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補足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B2BE8F-3487-6F49-AF0B-A0D27D879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772816"/>
            <a:ext cx="8543925" cy="4824535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/>
              <a:t>リダクションやプレフィックス計算で登場した「二項演算」は</a:t>
            </a:r>
            <a:br>
              <a:rPr lang="en-US" altLang="ja-JP" dirty="0"/>
            </a:br>
            <a:r>
              <a:rPr lang="ja-JP" altLang="en-US"/>
              <a:t>任意のものではなく、</a:t>
            </a:r>
            <a:r>
              <a:rPr lang="ja-JP" altLang="en-US">
                <a:solidFill>
                  <a:srgbClr val="FF0000"/>
                </a:solidFill>
              </a:rPr>
              <a:t>結合律が成り立つもの</a:t>
            </a:r>
            <a:r>
              <a:rPr lang="ja-JP" altLang="en-US"/>
              <a:t>に限られる。</a:t>
            </a:r>
            <a:br>
              <a:rPr lang="en-US" altLang="ja-JP" dirty="0"/>
            </a:br>
            <a:r>
              <a:rPr lang="ja-JP" altLang="en-US"/>
              <a:t>　　</a:t>
            </a:r>
            <a:r>
              <a:rPr lang="en-US" altLang="ja-JP" dirty="0"/>
              <a:t>(</a:t>
            </a:r>
            <a:r>
              <a:rPr lang="ja-JP" altLang="en-US"/>
              <a:t>（</a:t>
            </a:r>
            <a:r>
              <a:rPr lang="en-US" altLang="ja-JP" dirty="0"/>
              <a:t>A   B)     C)</a:t>
            </a:r>
            <a:r>
              <a:rPr lang="ja-JP" altLang="en-US"/>
              <a:t>＝</a:t>
            </a:r>
            <a:r>
              <a:rPr lang="en-US" altLang="ja-JP" dirty="0"/>
              <a:t>(A   </a:t>
            </a:r>
            <a:r>
              <a:rPr lang="ja-JP" altLang="en-US"/>
              <a:t>（</a:t>
            </a:r>
            <a:r>
              <a:rPr lang="en-US" altLang="ja-JP" dirty="0"/>
              <a:t>B     C)</a:t>
            </a:r>
            <a:r>
              <a:rPr lang="ja-JP" altLang="en-US"/>
              <a:t>）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OK</a:t>
            </a:r>
            <a:r>
              <a:rPr lang="ja-JP" altLang="en-US"/>
              <a:t>なもの</a:t>
            </a:r>
            <a:endParaRPr lang="en-US" altLang="ja-JP" dirty="0"/>
          </a:p>
          <a:p>
            <a:pPr lvl="2"/>
            <a:r>
              <a:rPr lang="ja-JP" altLang="en-US"/>
              <a:t>和</a:t>
            </a:r>
            <a:endParaRPr kumimoji="1" lang="en-US" altLang="ja-JP" dirty="0"/>
          </a:p>
          <a:p>
            <a:pPr lvl="2"/>
            <a:r>
              <a:rPr lang="ja-JP" altLang="en-US"/>
              <a:t>積</a:t>
            </a:r>
            <a:endParaRPr lang="en-US" altLang="ja-JP" dirty="0"/>
          </a:p>
          <a:p>
            <a:pPr lvl="2"/>
            <a:r>
              <a:rPr kumimoji="1" lang="ja-JP" altLang="en-US"/>
              <a:t>最大値</a:t>
            </a:r>
            <a:r>
              <a:rPr kumimoji="1" lang="en-US" altLang="ja-JP" dirty="0"/>
              <a:t> </a:t>
            </a:r>
            <a:r>
              <a:rPr kumimoji="1" lang="ja-JP" altLang="en-US"/>
              <a:t>（全順序集合なら）</a:t>
            </a:r>
            <a:endParaRPr kumimoji="1" lang="en-US" altLang="ja-JP" dirty="0"/>
          </a:p>
          <a:p>
            <a:pPr lvl="2"/>
            <a:r>
              <a:rPr lang="ja-JP" altLang="en-US"/>
              <a:t>最小値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/>
              <a:t>ダメなもの</a:t>
            </a:r>
            <a:endParaRPr lang="en-US" altLang="ja-JP" dirty="0"/>
          </a:p>
          <a:p>
            <a:pPr lvl="2"/>
            <a:r>
              <a:rPr lang="ja-JP" altLang="en-US"/>
              <a:t>差</a:t>
            </a:r>
            <a:endParaRPr lang="en-US" altLang="ja-JP" dirty="0"/>
          </a:p>
          <a:p>
            <a:pPr lvl="2"/>
            <a:r>
              <a:rPr lang="ja-JP" altLang="en-US"/>
              <a:t>除算</a:t>
            </a:r>
            <a:endParaRPr lang="en-US" altLang="ja-JP" dirty="0"/>
          </a:p>
          <a:p>
            <a:pPr lvl="2"/>
            <a:r>
              <a:rPr lang="ja-JP" altLang="en-US"/>
              <a:t>じゃんけん</a:t>
            </a:r>
            <a:r>
              <a:rPr lang="en-US" altLang="ja-JP" dirty="0"/>
              <a:t> </a:t>
            </a:r>
            <a:r>
              <a:rPr lang="ja-JP" altLang="en-US"/>
              <a:t>のように順序によって結果が変わるもの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6BC8367-A3E9-9941-A61A-380F6FDB1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80" y="2420888"/>
            <a:ext cx="266948" cy="27807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90DBA54-23E3-8B40-817F-86A097CD0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223" y="2420888"/>
            <a:ext cx="266948" cy="27807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696971D-B976-6E40-817B-EB2078630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72" y="2420888"/>
            <a:ext cx="266948" cy="27807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5CFB352-9D47-294E-A6E4-8AA3731CB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194" y="2420888"/>
            <a:ext cx="266948" cy="278072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4B49B8E-F3DF-3948-BEDB-B6ABF35A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36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24459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1C983BF4-80BD-A485-3903-72C88CA7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相互結合ネットワーク上</a:t>
            </a:r>
            <a:br>
              <a:rPr lang="en-US" altLang="ja-JP"/>
            </a:br>
            <a:r>
              <a:rPr lang="ja-JP" altLang="en-US"/>
              <a:t>でのグループ操作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32AF056-B367-C7E4-9BCC-481FAA04F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超立方体結合ネットワーク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8EC0745-4A9B-5637-A41F-0094A6A0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37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76128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超立方体結合モデル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超立方体結合モデル</a:t>
            </a:r>
            <a:br>
              <a:rPr lang="en-US" altLang="ja-JP"/>
            </a:br>
            <a:r>
              <a:rPr lang="en-US" altLang="ja-JP" i="1">
                <a:latin typeface="Times New Roman" charset="0"/>
              </a:rPr>
              <a:t>N=</a:t>
            </a:r>
            <a:r>
              <a:rPr lang="en-US" altLang="ja-JP">
                <a:latin typeface="Times New Roman" charset="0"/>
              </a:rPr>
              <a:t>2</a:t>
            </a:r>
            <a:r>
              <a:rPr lang="en-US" altLang="ja-JP" baseline="30000">
                <a:latin typeface="Times New Roman" charset="0"/>
                <a:ea typeface="ＭＳ 明朝" charset="-128"/>
              </a:rPr>
              <a:t>3</a:t>
            </a:r>
            <a:r>
              <a:rPr lang="ja-JP" altLang="en-US">
                <a:latin typeface="Times New Roman" charset="0"/>
              </a:rPr>
              <a:t>のとき、プロセッサ</a:t>
            </a:r>
            <a:r>
              <a:rPr lang="en-US" altLang="ja-JP">
                <a:latin typeface="Times New Roman" charset="0"/>
              </a:rPr>
              <a:t> </a:t>
            </a:r>
            <a:r>
              <a:rPr lang="en-US" altLang="ja-JP" i="1">
                <a:latin typeface="Times New Roman" charset="0"/>
              </a:rPr>
              <a:t>P</a:t>
            </a:r>
            <a:r>
              <a:rPr lang="en-US" altLang="ja-JP" i="1" baseline="-25000">
                <a:latin typeface="Times New Roman" charset="0"/>
              </a:rPr>
              <a:t>i</a:t>
            </a:r>
            <a:r>
              <a:rPr lang="en-US" altLang="ja-JP">
                <a:latin typeface="Times New Roman" charset="0"/>
              </a:rPr>
              <a:t> : [</a:t>
            </a:r>
            <a:r>
              <a:rPr lang="en-US" altLang="ja-JP" i="1">
                <a:latin typeface="Times New Roman" charset="0"/>
              </a:rPr>
              <a:t>u</a:t>
            </a:r>
            <a:r>
              <a:rPr lang="en-US" altLang="ja-JP" i="1" baseline="-25000">
                <a:latin typeface="Times New Roman" charset="0"/>
              </a:rPr>
              <a:t>2</a:t>
            </a:r>
            <a:r>
              <a:rPr lang="en-US" altLang="ja-JP" i="1">
                <a:latin typeface="Times New Roman" charset="0"/>
              </a:rPr>
              <a:t>u</a:t>
            </a:r>
            <a:r>
              <a:rPr lang="en-US" altLang="ja-JP" i="1" baseline="-25000">
                <a:latin typeface="Times New Roman" charset="0"/>
              </a:rPr>
              <a:t>1</a:t>
            </a:r>
            <a:r>
              <a:rPr lang="en-US" altLang="ja-JP" i="1">
                <a:latin typeface="Times New Roman" charset="0"/>
              </a:rPr>
              <a:t>u</a:t>
            </a:r>
            <a:r>
              <a:rPr lang="en-US" altLang="ja-JP" i="1" baseline="-25000">
                <a:latin typeface="Times New Roman" charset="0"/>
              </a:rPr>
              <a:t>0</a:t>
            </a:r>
            <a:r>
              <a:rPr lang="en-US" altLang="ja-JP">
                <a:latin typeface="Times New Roman" charset="0"/>
              </a:rPr>
              <a:t>], </a:t>
            </a:r>
            <a:r>
              <a:rPr lang="en-US" altLang="ja-JP" i="1">
                <a:latin typeface="Times New Roman" charset="0"/>
              </a:rPr>
              <a:t>u</a:t>
            </a:r>
            <a:r>
              <a:rPr lang="en-US" altLang="ja-JP" i="1" baseline="-25000">
                <a:latin typeface="Times New Roman" charset="0"/>
              </a:rPr>
              <a:t>i</a:t>
            </a:r>
            <a:r>
              <a:rPr lang="ja-JP" altLang="en-US">
                <a:latin typeface="Times New Roman" charset="0"/>
              </a:rPr>
              <a:t>∈</a:t>
            </a:r>
            <a:r>
              <a:rPr lang="en-US" altLang="ja-JP">
                <a:latin typeface="Times New Roman" charset="0"/>
              </a:rPr>
              <a:t>{0,1}</a:t>
            </a:r>
            <a:endParaRPr lang="ja-JP" altLang="en-US" dirty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4016896" y="2606895"/>
            <a:ext cx="5405228" cy="3515247"/>
            <a:chOff x="1064718" y="2606895"/>
            <a:chExt cx="5405228" cy="3515247"/>
          </a:xfrm>
        </p:grpSpPr>
        <p:sp>
          <p:nvSpPr>
            <p:cNvPr id="19460" name="Oval 7"/>
            <p:cNvSpPr>
              <a:spLocks noChangeArrowheads="1"/>
            </p:cNvSpPr>
            <p:nvPr/>
          </p:nvSpPr>
          <p:spPr bwMode="auto">
            <a:xfrm>
              <a:off x="22912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19461" name="Oval 8"/>
            <p:cNvSpPr>
              <a:spLocks noChangeArrowheads="1"/>
            </p:cNvSpPr>
            <p:nvPr/>
          </p:nvSpPr>
          <p:spPr bwMode="auto">
            <a:xfrm>
              <a:off x="40438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19462" name="Oval 9"/>
            <p:cNvSpPr>
              <a:spLocks noChangeArrowheads="1"/>
            </p:cNvSpPr>
            <p:nvPr/>
          </p:nvSpPr>
          <p:spPr bwMode="auto">
            <a:xfrm>
              <a:off x="22912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19463" name="Oval 10"/>
            <p:cNvSpPr>
              <a:spLocks noChangeArrowheads="1"/>
            </p:cNvSpPr>
            <p:nvPr/>
          </p:nvSpPr>
          <p:spPr bwMode="auto">
            <a:xfrm>
              <a:off x="40438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19464" name="Line 11"/>
            <p:cNvSpPr>
              <a:spLocks noChangeShapeType="1"/>
            </p:cNvSpPr>
            <p:nvPr/>
          </p:nvSpPr>
          <p:spPr bwMode="auto">
            <a:xfrm>
              <a:off x="2748433" y="55080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19465" name="Line 12"/>
            <p:cNvSpPr>
              <a:spLocks noChangeShapeType="1"/>
            </p:cNvSpPr>
            <p:nvPr/>
          </p:nvSpPr>
          <p:spPr bwMode="auto">
            <a:xfrm>
              <a:off x="2748433" y="39078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19466" name="Line 13"/>
            <p:cNvSpPr>
              <a:spLocks noChangeShapeType="1"/>
            </p:cNvSpPr>
            <p:nvPr/>
          </p:nvSpPr>
          <p:spPr bwMode="auto">
            <a:xfrm>
              <a:off x="25198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19467" name="Line 14"/>
            <p:cNvSpPr>
              <a:spLocks noChangeShapeType="1"/>
            </p:cNvSpPr>
            <p:nvPr/>
          </p:nvSpPr>
          <p:spPr bwMode="auto">
            <a:xfrm>
              <a:off x="42724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19468" name="Oval 15"/>
            <p:cNvSpPr>
              <a:spLocks noChangeArrowheads="1"/>
            </p:cNvSpPr>
            <p:nvPr/>
          </p:nvSpPr>
          <p:spPr bwMode="auto">
            <a:xfrm>
              <a:off x="30532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19469" name="Oval 16"/>
            <p:cNvSpPr>
              <a:spLocks noChangeArrowheads="1"/>
            </p:cNvSpPr>
            <p:nvPr/>
          </p:nvSpPr>
          <p:spPr bwMode="auto">
            <a:xfrm>
              <a:off x="48058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19470" name="Oval 17"/>
            <p:cNvSpPr>
              <a:spLocks noChangeArrowheads="1"/>
            </p:cNvSpPr>
            <p:nvPr/>
          </p:nvSpPr>
          <p:spPr bwMode="auto">
            <a:xfrm>
              <a:off x="30532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19471" name="Oval 18"/>
            <p:cNvSpPr>
              <a:spLocks noChangeArrowheads="1"/>
            </p:cNvSpPr>
            <p:nvPr/>
          </p:nvSpPr>
          <p:spPr bwMode="auto">
            <a:xfrm>
              <a:off x="48058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19472" name="Line 19"/>
            <p:cNvSpPr>
              <a:spLocks noChangeShapeType="1"/>
            </p:cNvSpPr>
            <p:nvPr/>
          </p:nvSpPr>
          <p:spPr bwMode="auto">
            <a:xfrm>
              <a:off x="3510433" y="48984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19473" name="Line 20"/>
            <p:cNvSpPr>
              <a:spLocks noChangeShapeType="1"/>
            </p:cNvSpPr>
            <p:nvPr/>
          </p:nvSpPr>
          <p:spPr bwMode="auto">
            <a:xfrm>
              <a:off x="3510433" y="32982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19474" name="Line 21"/>
            <p:cNvSpPr>
              <a:spLocks noChangeShapeType="1"/>
            </p:cNvSpPr>
            <p:nvPr/>
          </p:nvSpPr>
          <p:spPr bwMode="auto">
            <a:xfrm>
              <a:off x="32818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19475" name="Line 22"/>
            <p:cNvSpPr>
              <a:spLocks noChangeShapeType="1"/>
            </p:cNvSpPr>
            <p:nvPr/>
          </p:nvSpPr>
          <p:spPr bwMode="auto">
            <a:xfrm>
              <a:off x="50344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19476" name="Line 23"/>
            <p:cNvSpPr>
              <a:spLocks noChangeShapeType="1"/>
            </p:cNvSpPr>
            <p:nvPr/>
          </p:nvSpPr>
          <p:spPr bwMode="auto">
            <a:xfrm flipV="1">
              <a:off x="26722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19477" name="Line 24"/>
            <p:cNvSpPr>
              <a:spLocks noChangeShapeType="1"/>
            </p:cNvSpPr>
            <p:nvPr/>
          </p:nvSpPr>
          <p:spPr bwMode="auto">
            <a:xfrm flipV="1">
              <a:off x="44248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19478" name="Line 25"/>
            <p:cNvSpPr>
              <a:spLocks noChangeShapeType="1"/>
            </p:cNvSpPr>
            <p:nvPr/>
          </p:nvSpPr>
          <p:spPr bwMode="auto">
            <a:xfrm flipV="1">
              <a:off x="26722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19479" name="Line 26"/>
            <p:cNvSpPr>
              <a:spLocks noChangeShapeType="1"/>
            </p:cNvSpPr>
            <p:nvPr/>
          </p:nvSpPr>
          <p:spPr bwMode="auto">
            <a:xfrm flipV="1">
              <a:off x="44248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19480" name="Rectangle 27"/>
            <p:cNvSpPr>
              <a:spLocks noChangeArrowheads="1"/>
            </p:cNvSpPr>
            <p:nvPr/>
          </p:nvSpPr>
          <p:spPr bwMode="auto">
            <a:xfrm>
              <a:off x="1064718" y="5320874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0</a:t>
              </a:r>
              <a:r>
                <a:rPr lang="en-US" altLang="ja-JP" sz="2400" dirty="0">
                  <a:latin typeface="Times New Roman" charset="0"/>
                </a:rPr>
                <a:t> [000]</a:t>
              </a:r>
            </a:p>
          </p:txBody>
        </p:sp>
        <p:sp>
          <p:nvSpPr>
            <p:cNvPr id="19481" name="Rectangle 28"/>
            <p:cNvSpPr>
              <a:spLocks noChangeArrowheads="1"/>
            </p:cNvSpPr>
            <p:nvPr/>
          </p:nvSpPr>
          <p:spPr bwMode="auto">
            <a:xfrm>
              <a:off x="3662833" y="5660477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1</a:t>
              </a:r>
              <a:r>
                <a:rPr lang="en-US" altLang="ja-JP" sz="2400" dirty="0">
                  <a:latin typeface="Times New Roman" charset="0"/>
                </a:rPr>
                <a:t> [001]</a:t>
              </a:r>
            </a:p>
          </p:txBody>
        </p:sp>
        <p:sp>
          <p:nvSpPr>
            <p:cNvPr id="19482" name="Rectangle 29"/>
            <p:cNvSpPr>
              <a:spLocks noChangeArrowheads="1"/>
            </p:cNvSpPr>
            <p:nvPr/>
          </p:nvSpPr>
          <p:spPr bwMode="auto">
            <a:xfrm>
              <a:off x="2870850" y="4244080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2</a:t>
              </a:r>
              <a:r>
                <a:rPr lang="en-US" altLang="ja-JP" sz="2400" dirty="0">
                  <a:latin typeface="Times New Roman" charset="0"/>
                </a:rPr>
                <a:t> [010]</a:t>
              </a:r>
            </a:p>
          </p:txBody>
        </p:sp>
        <p:sp>
          <p:nvSpPr>
            <p:cNvPr id="19483" name="Rectangle 30"/>
            <p:cNvSpPr>
              <a:spLocks noChangeArrowheads="1"/>
            </p:cNvSpPr>
            <p:nvPr/>
          </p:nvSpPr>
          <p:spPr bwMode="auto">
            <a:xfrm>
              <a:off x="5262436" y="4530461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3</a:t>
              </a:r>
              <a:r>
                <a:rPr lang="en-US" altLang="ja-JP" sz="2400" dirty="0">
                  <a:latin typeface="Times New Roman" charset="0"/>
                </a:rPr>
                <a:t> [011]</a:t>
              </a:r>
            </a:p>
          </p:txBody>
        </p:sp>
        <p:sp>
          <p:nvSpPr>
            <p:cNvPr id="19484" name="Rectangle 31"/>
            <p:cNvSpPr>
              <a:spLocks noChangeArrowheads="1"/>
            </p:cNvSpPr>
            <p:nvPr/>
          </p:nvSpPr>
          <p:spPr bwMode="auto">
            <a:xfrm>
              <a:off x="1072630" y="3636712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4</a:t>
              </a:r>
              <a:r>
                <a:rPr lang="en-US" altLang="ja-JP" sz="2400" dirty="0">
                  <a:latin typeface="Times New Roman" charset="0"/>
                </a:rPr>
                <a:t> [100]</a:t>
              </a:r>
            </a:p>
          </p:txBody>
        </p:sp>
        <p:sp>
          <p:nvSpPr>
            <p:cNvPr id="19485" name="Rectangle 32"/>
            <p:cNvSpPr>
              <a:spLocks noChangeArrowheads="1"/>
            </p:cNvSpPr>
            <p:nvPr/>
          </p:nvSpPr>
          <p:spPr bwMode="auto">
            <a:xfrm>
              <a:off x="2621823" y="2606895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6</a:t>
              </a:r>
              <a:r>
                <a:rPr lang="en-US" altLang="ja-JP" sz="2400" dirty="0">
                  <a:latin typeface="Times New Roman" charset="0"/>
                </a:rPr>
                <a:t> [110]</a:t>
              </a:r>
            </a:p>
          </p:txBody>
        </p:sp>
        <p:sp>
          <p:nvSpPr>
            <p:cNvPr id="19486" name="Rectangle 33"/>
            <p:cNvSpPr>
              <a:spLocks noChangeArrowheads="1"/>
            </p:cNvSpPr>
            <p:nvPr/>
          </p:nvSpPr>
          <p:spPr bwMode="auto">
            <a:xfrm>
              <a:off x="4966171" y="2645814"/>
              <a:ext cx="12733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7</a:t>
              </a:r>
              <a:r>
                <a:rPr lang="en-US" altLang="ja-JP" sz="2400" dirty="0">
                  <a:latin typeface="Times New Roman" charset="0"/>
                </a:rPr>
                <a:t>  [111]</a:t>
              </a:r>
            </a:p>
          </p:txBody>
        </p:sp>
        <p:sp>
          <p:nvSpPr>
            <p:cNvPr id="19487" name="Rectangle 34"/>
            <p:cNvSpPr>
              <a:spLocks noChangeArrowheads="1"/>
            </p:cNvSpPr>
            <p:nvPr/>
          </p:nvSpPr>
          <p:spPr bwMode="auto">
            <a:xfrm>
              <a:off x="4424833" y="3672579"/>
              <a:ext cx="16081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5</a:t>
              </a:r>
              <a:r>
                <a:rPr lang="en-US" altLang="ja-JP" sz="2400" dirty="0">
                  <a:latin typeface="Times New Roman" charset="0"/>
                </a:rPr>
                <a:t> [101]</a:t>
              </a:r>
            </a:p>
          </p:txBody>
        </p:sp>
      </p:grpSp>
      <p:grpSp>
        <p:nvGrpSpPr>
          <p:cNvPr id="6" name="図形グループ 5"/>
          <p:cNvGrpSpPr/>
          <p:nvPr/>
        </p:nvGrpSpPr>
        <p:grpSpPr>
          <a:xfrm>
            <a:off x="1529466" y="5260440"/>
            <a:ext cx="2273300" cy="1261738"/>
            <a:chOff x="7319498" y="5308917"/>
            <a:chExt cx="2273300" cy="1261738"/>
          </a:xfrm>
        </p:grpSpPr>
        <p:sp>
          <p:nvSpPr>
            <p:cNvPr id="19493" name="Line 57"/>
            <p:cNvSpPr>
              <a:spLocks noChangeShapeType="1"/>
            </p:cNvSpPr>
            <p:nvPr/>
          </p:nvSpPr>
          <p:spPr bwMode="auto">
            <a:xfrm flipV="1">
              <a:off x="7808448" y="6113455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9494" name="Line 58"/>
            <p:cNvSpPr>
              <a:spLocks noChangeShapeType="1"/>
            </p:cNvSpPr>
            <p:nvPr/>
          </p:nvSpPr>
          <p:spPr bwMode="auto">
            <a:xfrm>
              <a:off x="7808448" y="5808655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19495" name="Line 59"/>
            <p:cNvSpPr>
              <a:spLocks noChangeShapeType="1"/>
            </p:cNvSpPr>
            <p:nvPr/>
          </p:nvSpPr>
          <p:spPr bwMode="auto">
            <a:xfrm>
              <a:off x="7808448" y="641825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9496" name="Rectangle 60"/>
            <p:cNvSpPr>
              <a:spLocks noChangeArrowheads="1"/>
            </p:cNvSpPr>
            <p:nvPr/>
          </p:nvSpPr>
          <p:spPr bwMode="auto">
            <a:xfrm>
              <a:off x="7319498" y="5308917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次元</a:t>
              </a:r>
              <a:r>
                <a:rPr lang="en-US" altLang="ja-JP" sz="2400" dirty="0">
                  <a:latin typeface="Times New Roman" charset="0"/>
                </a:rPr>
                <a:t>2</a:t>
              </a:r>
            </a:p>
          </p:txBody>
        </p:sp>
        <p:sp>
          <p:nvSpPr>
            <p:cNvPr id="19497" name="Rectangle 61"/>
            <p:cNvSpPr>
              <a:spLocks noChangeArrowheads="1"/>
            </p:cNvSpPr>
            <p:nvPr/>
          </p:nvSpPr>
          <p:spPr bwMode="auto">
            <a:xfrm>
              <a:off x="8265648" y="5580055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次元</a:t>
              </a:r>
              <a:r>
                <a:rPr lang="en-US" altLang="ja-JP" sz="2400">
                  <a:latin typeface="Times New Roman" charset="0"/>
                </a:rPr>
                <a:t>1</a:t>
              </a:r>
            </a:p>
          </p:txBody>
        </p:sp>
        <p:sp>
          <p:nvSpPr>
            <p:cNvPr id="19498" name="Rectangle 62"/>
            <p:cNvSpPr>
              <a:spLocks noChangeArrowheads="1"/>
            </p:cNvSpPr>
            <p:nvPr/>
          </p:nvSpPr>
          <p:spPr bwMode="auto">
            <a:xfrm>
              <a:off x="8646648" y="6113455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次元</a:t>
              </a:r>
              <a:r>
                <a:rPr lang="en-US" altLang="ja-JP" sz="2400">
                  <a:latin typeface="Times New Roman" charset="0"/>
                </a:rPr>
                <a:t>0</a:t>
              </a:r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91880BE-D31A-B048-9CAE-3EAAC1EF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38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2166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ブロードキャスト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90070" y="1675540"/>
            <a:ext cx="906197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[000]</a:t>
            </a:r>
            <a:r>
              <a:rPr lang="ja-JP" altLang="en-US"/>
              <a:t>がもつデータ</a:t>
            </a:r>
            <a:r>
              <a:rPr lang="en-US" altLang="ja-JP" dirty="0"/>
              <a:t>D</a:t>
            </a:r>
            <a:r>
              <a:rPr lang="ja-JP" altLang="en-US"/>
              <a:t>を全プロセッサに配布したい。</a:t>
            </a:r>
            <a:endParaRPr lang="en-US" altLang="ja-JP" dirty="0"/>
          </a:p>
          <a:p>
            <a:r>
              <a:rPr lang="ja-JP" altLang="en-US"/>
              <a:t>方針：次元ごとに</a:t>
            </a:r>
            <a:r>
              <a:rPr lang="en-US" altLang="ja-JP" dirty="0"/>
              <a:t>1</a:t>
            </a:r>
            <a:r>
              <a:rPr lang="ja-JP" altLang="en-US"/>
              <a:t>対</a:t>
            </a:r>
            <a:r>
              <a:rPr lang="en-US" altLang="ja-JP" dirty="0"/>
              <a:t>1</a:t>
            </a:r>
            <a:r>
              <a:rPr lang="ja-JP" altLang="en-US"/>
              <a:t>通信する</a:t>
            </a:r>
          </a:p>
          <a:p>
            <a:r>
              <a:rPr lang="ja-JP" altLang="en-US"/>
              <a:t>手順：次元</a:t>
            </a:r>
            <a:r>
              <a:rPr lang="en-US" altLang="ja-JP" dirty="0"/>
              <a:t>0, 1, …</a:t>
            </a:r>
            <a:r>
              <a:rPr lang="ja-JP" altLang="en-US"/>
              <a:t>と順に実行する</a:t>
            </a:r>
          </a:p>
          <a:p>
            <a:endParaRPr lang="ja-JP" altLang="en-US" dirty="0"/>
          </a:p>
        </p:txBody>
      </p:sp>
      <p:sp>
        <p:nvSpPr>
          <p:cNvPr id="20512" name="Rectangle 36"/>
          <p:cNvSpPr>
            <a:spLocks noChangeArrowheads="1"/>
          </p:cNvSpPr>
          <p:nvPr/>
        </p:nvSpPr>
        <p:spPr bwMode="auto">
          <a:xfrm>
            <a:off x="4445078" y="6064978"/>
            <a:ext cx="137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D</a:t>
            </a:r>
            <a:r>
              <a:rPr lang="ja-JP" altLang="en-US" sz="2400" dirty="0">
                <a:latin typeface="Times New Roman" charset="0"/>
              </a:rPr>
              <a:t>：データ</a:t>
            </a:r>
          </a:p>
        </p:txBody>
      </p:sp>
      <p:grpSp>
        <p:nvGrpSpPr>
          <p:cNvPr id="69" name="図形グループ 68"/>
          <p:cNvGrpSpPr/>
          <p:nvPr/>
        </p:nvGrpSpPr>
        <p:grpSpPr>
          <a:xfrm>
            <a:off x="4016896" y="2606895"/>
            <a:ext cx="5405228" cy="3515247"/>
            <a:chOff x="1064718" y="2606895"/>
            <a:chExt cx="5405228" cy="3515247"/>
          </a:xfrm>
        </p:grpSpPr>
        <p:sp>
          <p:nvSpPr>
            <p:cNvPr id="70" name="Oval 7"/>
            <p:cNvSpPr>
              <a:spLocks noChangeArrowheads="1"/>
            </p:cNvSpPr>
            <p:nvPr/>
          </p:nvSpPr>
          <p:spPr bwMode="auto">
            <a:xfrm>
              <a:off x="22912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71" name="Oval 8"/>
            <p:cNvSpPr>
              <a:spLocks noChangeArrowheads="1"/>
            </p:cNvSpPr>
            <p:nvPr/>
          </p:nvSpPr>
          <p:spPr bwMode="auto">
            <a:xfrm>
              <a:off x="40438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72" name="Oval 9"/>
            <p:cNvSpPr>
              <a:spLocks noChangeArrowheads="1"/>
            </p:cNvSpPr>
            <p:nvPr/>
          </p:nvSpPr>
          <p:spPr bwMode="auto">
            <a:xfrm>
              <a:off x="22912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 i="1" dirty="0"/>
            </a:p>
          </p:txBody>
        </p:sp>
        <p:sp>
          <p:nvSpPr>
            <p:cNvPr id="73" name="Oval 10"/>
            <p:cNvSpPr>
              <a:spLocks noChangeArrowheads="1"/>
            </p:cNvSpPr>
            <p:nvPr/>
          </p:nvSpPr>
          <p:spPr bwMode="auto">
            <a:xfrm>
              <a:off x="40438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74" name="Line 11"/>
            <p:cNvSpPr>
              <a:spLocks noChangeShapeType="1"/>
            </p:cNvSpPr>
            <p:nvPr/>
          </p:nvSpPr>
          <p:spPr bwMode="auto">
            <a:xfrm>
              <a:off x="2748433" y="55080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75" name="Line 12"/>
            <p:cNvSpPr>
              <a:spLocks noChangeShapeType="1"/>
            </p:cNvSpPr>
            <p:nvPr/>
          </p:nvSpPr>
          <p:spPr bwMode="auto">
            <a:xfrm>
              <a:off x="2748433" y="39078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76" name="Line 13"/>
            <p:cNvSpPr>
              <a:spLocks noChangeShapeType="1"/>
            </p:cNvSpPr>
            <p:nvPr/>
          </p:nvSpPr>
          <p:spPr bwMode="auto">
            <a:xfrm>
              <a:off x="25198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77" name="Line 14"/>
            <p:cNvSpPr>
              <a:spLocks noChangeShapeType="1"/>
            </p:cNvSpPr>
            <p:nvPr/>
          </p:nvSpPr>
          <p:spPr bwMode="auto">
            <a:xfrm>
              <a:off x="42724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78" name="Oval 15"/>
            <p:cNvSpPr>
              <a:spLocks noChangeArrowheads="1"/>
            </p:cNvSpPr>
            <p:nvPr/>
          </p:nvSpPr>
          <p:spPr bwMode="auto">
            <a:xfrm>
              <a:off x="30532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79" name="Oval 16"/>
            <p:cNvSpPr>
              <a:spLocks noChangeArrowheads="1"/>
            </p:cNvSpPr>
            <p:nvPr/>
          </p:nvSpPr>
          <p:spPr bwMode="auto">
            <a:xfrm>
              <a:off x="48058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80" name="Oval 17"/>
            <p:cNvSpPr>
              <a:spLocks noChangeArrowheads="1"/>
            </p:cNvSpPr>
            <p:nvPr/>
          </p:nvSpPr>
          <p:spPr bwMode="auto">
            <a:xfrm>
              <a:off x="30532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81" name="Oval 18"/>
            <p:cNvSpPr>
              <a:spLocks noChangeArrowheads="1"/>
            </p:cNvSpPr>
            <p:nvPr/>
          </p:nvSpPr>
          <p:spPr bwMode="auto">
            <a:xfrm>
              <a:off x="48058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3510433" y="48984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3510433" y="32982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32818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50344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 flipV="1">
              <a:off x="26722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7" name="Line 24"/>
            <p:cNvSpPr>
              <a:spLocks noChangeShapeType="1"/>
            </p:cNvSpPr>
            <p:nvPr/>
          </p:nvSpPr>
          <p:spPr bwMode="auto">
            <a:xfrm flipV="1">
              <a:off x="44248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V="1">
              <a:off x="26722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9" name="Line 26"/>
            <p:cNvSpPr>
              <a:spLocks noChangeShapeType="1"/>
            </p:cNvSpPr>
            <p:nvPr/>
          </p:nvSpPr>
          <p:spPr bwMode="auto">
            <a:xfrm flipV="1">
              <a:off x="44248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90" name="Rectangle 27"/>
            <p:cNvSpPr>
              <a:spLocks noChangeArrowheads="1"/>
            </p:cNvSpPr>
            <p:nvPr/>
          </p:nvSpPr>
          <p:spPr bwMode="auto">
            <a:xfrm>
              <a:off x="1064718" y="5320874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0</a:t>
              </a:r>
              <a:r>
                <a:rPr lang="en-US" altLang="ja-JP" sz="2400" dirty="0">
                  <a:latin typeface="Times New Roman" charset="0"/>
                </a:rPr>
                <a:t> [000]</a:t>
              </a:r>
            </a:p>
          </p:txBody>
        </p:sp>
        <p:sp>
          <p:nvSpPr>
            <p:cNvPr id="91" name="Rectangle 28"/>
            <p:cNvSpPr>
              <a:spLocks noChangeArrowheads="1"/>
            </p:cNvSpPr>
            <p:nvPr/>
          </p:nvSpPr>
          <p:spPr bwMode="auto">
            <a:xfrm>
              <a:off x="3662833" y="5660477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1</a:t>
              </a:r>
              <a:r>
                <a:rPr lang="en-US" altLang="ja-JP" sz="2400" dirty="0">
                  <a:latin typeface="Times New Roman" charset="0"/>
                </a:rPr>
                <a:t> [001]</a:t>
              </a:r>
            </a:p>
          </p:txBody>
        </p:sp>
        <p:sp>
          <p:nvSpPr>
            <p:cNvPr id="92" name="Rectangle 29"/>
            <p:cNvSpPr>
              <a:spLocks noChangeArrowheads="1"/>
            </p:cNvSpPr>
            <p:nvPr/>
          </p:nvSpPr>
          <p:spPr bwMode="auto">
            <a:xfrm>
              <a:off x="2870850" y="4244080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2</a:t>
              </a:r>
              <a:r>
                <a:rPr lang="en-US" altLang="ja-JP" sz="2400" dirty="0">
                  <a:latin typeface="Times New Roman" charset="0"/>
                </a:rPr>
                <a:t> [010]</a:t>
              </a:r>
            </a:p>
          </p:txBody>
        </p:sp>
        <p:sp>
          <p:nvSpPr>
            <p:cNvPr id="93" name="Rectangle 30"/>
            <p:cNvSpPr>
              <a:spLocks noChangeArrowheads="1"/>
            </p:cNvSpPr>
            <p:nvPr/>
          </p:nvSpPr>
          <p:spPr bwMode="auto">
            <a:xfrm>
              <a:off x="5262436" y="4530461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3</a:t>
              </a:r>
              <a:r>
                <a:rPr lang="en-US" altLang="ja-JP" sz="2400" dirty="0">
                  <a:latin typeface="Times New Roman" charset="0"/>
                </a:rPr>
                <a:t> [011]</a:t>
              </a:r>
            </a:p>
          </p:txBody>
        </p:sp>
        <p:sp>
          <p:nvSpPr>
            <p:cNvPr id="94" name="Rectangle 31"/>
            <p:cNvSpPr>
              <a:spLocks noChangeArrowheads="1"/>
            </p:cNvSpPr>
            <p:nvPr/>
          </p:nvSpPr>
          <p:spPr bwMode="auto">
            <a:xfrm>
              <a:off x="1072630" y="3636712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4</a:t>
              </a:r>
              <a:r>
                <a:rPr lang="en-US" altLang="ja-JP" sz="2400" dirty="0">
                  <a:latin typeface="Times New Roman" charset="0"/>
                </a:rPr>
                <a:t> [100]</a:t>
              </a:r>
            </a:p>
          </p:txBody>
        </p:sp>
        <p:sp>
          <p:nvSpPr>
            <p:cNvPr id="95" name="Rectangle 32"/>
            <p:cNvSpPr>
              <a:spLocks noChangeArrowheads="1"/>
            </p:cNvSpPr>
            <p:nvPr/>
          </p:nvSpPr>
          <p:spPr bwMode="auto">
            <a:xfrm>
              <a:off x="2621823" y="2606895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6</a:t>
              </a:r>
              <a:r>
                <a:rPr lang="en-US" altLang="ja-JP" sz="2400" dirty="0">
                  <a:latin typeface="Times New Roman" charset="0"/>
                </a:rPr>
                <a:t> [110]</a:t>
              </a:r>
            </a:p>
          </p:txBody>
        </p:sp>
        <p:sp>
          <p:nvSpPr>
            <p:cNvPr id="96" name="Rectangle 33"/>
            <p:cNvSpPr>
              <a:spLocks noChangeArrowheads="1"/>
            </p:cNvSpPr>
            <p:nvPr/>
          </p:nvSpPr>
          <p:spPr bwMode="auto">
            <a:xfrm>
              <a:off x="4966171" y="2645814"/>
              <a:ext cx="12733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7</a:t>
              </a:r>
              <a:r>
                <a:rPr lang="en-US" altLang="ja-JP" sz="2400" dirty="0">
                  <a:latin typeface="Times New Roman" charset="0"/>
                </a:rPr>
                <a:t>  [111]</a:t>
              </a:r>
            </a:p>
          </p:txBody>
        </p:sp>
        <p:sp>
          <p:nvSpPr>
            <p:cNvPr id="97" name="Rectangle 34"/>
            <p:cNvSpPr>
              <a:spLocks noChangeArrowheads="1"/>
            </p:cNvSpPr>
            <p:nvPr/>
          </p:nvSpPr>
          <p:spPr bwMode="auto">
            <a:xfrm>
              <a:off x="4424833" y="3672579"/>
              <a:ext cx="16081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5</a:t>
              </a:r>
              <a:r>
                <a:rPr lang="en-US" altLang="ja-JP" sz="2400" dirty="0">
                  <a:latin typeface="Times New Roman" charset="0"/>
                </a:rPr>
                <a:t> [101]</a:t>
              </a:r>
            </a:p>
          </p:txBody>
        </p:sp>
      </p:grpSp>
      <p:grpSp>
        <p:nvGrpSpPr>
          <p:cNvPr id="98" name="図形グループ 97"/>
          <p:cNvGrpSpPr/>
          <p:nvPr/>
        </p:nvGrpSpPr>
        <p:grpSpPr>
          <a:xfrm>
            <a:off x="1529466" y="5260440"/>
            <a:ext cx="2273300" cy="1261738"/>
            <a:chOff x="7319498" y="5308917"/>
            <a:chExt cx="2273300" cy="1261738"/>
          </a:xfrm>
        </p:grpSpPr>
        <p:sp>
          <p:nvSpPr>
            <p:cNvPr id="99" name="Line 57"/>
            <p:cNvSpPr>
              <a:spLocks noChangeShapeType="1"/>
            </p:cNvSpPr>
            <p:nvPr/>
          </p:nvSpPr>
          <p:spPr bwMode="auto">
            <a:xfrm flipV="1">
              <a:off x="7808448" y="6113455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00" name="Line 58"/>
            <p:cNvSpPr>
              <a:spLocks noChangeShapeType="1"/>
            </p:cNvSpPr>
            <p:nvPr/>
          </p:nvSpPr>
          <p:spPr bwMode="auto">
            <a:xfrm>
              <a:off x="7808448" y="5808655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101" name="Line 59"/>
            <p:cNvSpPr>
              <a:spLocks noChangeShapeType="1"/>
            </p:cNvSpPr>
            <p:nvPr/>
          </p:nvSpPr>
          <p:spPr bwMode="auto">
            <a:xfrm>
              <a:off x="7808448" y="641825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02" name="Rectangle 60"/>
            <p:cNvSpPr>
              <a:spLocks noChangeArrowheads="1"/>
            </p:cNvSpPr>
            <p:nvPr/>
          </p:nvSpPr>
          <p:spPr bwMode="auto">
            <a:xfrm>
              <a:off x="7319498" y="5308917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次元</a:t>
              </a:r>
              <a:r>
                <a:rPr lang="en-US" altLang="ja-JP" sz="2400" dirty="0">
                  <a:latin typeface="Times New Roman" charset="0"/>
                </a:rPr>
                <a:t>2</a:t>
              </a:r>
            </a:p>
          </p:txBody>
        </p:sp>
        <p:sp>
          <p:nvSpPr>
            <p:cNvPr id="103" name="Rectangle 61"/>
            <p:cNvSpPr>
              <a:spLocks noChangeArrowheads="1"/>
            </p:cNvSpPr>
            <p:nvPr/>
          </p:nvSpPr>
          <p:spPr bwMode="auto">
            <a:xfrm>
              <a:off x="8265648" y="5580055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次元</a:t>
              </a:r>
              <a:r>
                <a:rPr lang="en-US" altLang="ja-JP" sz="2400">
                  <a:latin typeface="Times New Roman" charset="0"/>
                </a:rPr>
                <a:t>1</a:t>
              </a:r>
            </a:p>
          </p:txBody>
        </p:sp>
        <p:sp>
          <p:nvSpPr>
            <p:cNvPr id="104" name="Rectangle 62"/>
            <p:cNvSpPr>
              <a:spLocks noChangeArrowheads="1"/>
            </p:cNvSpPr>
            <p:nvPr/>
          </p:nvSpPr>
          <p:spPr bwMode="auto">
            <a:xfrm>
              <a:off x="8646648" y="6113455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次元</a:t>
              </a:r>
              <a:r>
                <a:rPr lang="en-US" altLang="ja-JP" sz="2400"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3" name="図形グループ 2"/>
          <p:cNvGrpSpPr/>
          <p:nvPr/>
        </p:nvGrpSpPr>
        <p:grpSpPr>
          <a:xfrm>
            <a:off x="5243411" y="5276056"/>
            <a:ext cx="457200" cy="457200"/>
            <a:chOff x="1300866" y="3412984"/>
            <a:chExt cx="457200" cy="457200"/>
          </a:xfrm>
        </p:grpSpPr>
        <p:sp>
          <p:nvSpPr>
            <p:cNvPr id="106" name="Oval 9"/>
            <p:cNvSpPr>
              <a:spLocks noChangeArrowheads="1"/>
            </p:cNvSpPr>
            <p:nvPr/>
          </p:nvSpPr>
          <p:spPr bwMode="auto">
            <a:xfrm>
              <a:off x="1300866" y="3412984"/>
              <a:ext cx="457200" cy="4572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 i="1" dirty="0"/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1362045" y="3438731"/>
              <a:ext cx="35939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i="1" dirty="0"/>
                <a:t>D</a:t>
              </a:r>
              <a:endParaRPr lang="ja-JP" altLang="en-US" i="1" dirty="0"/>
            </a:p>
          </p:txBody>
        </p:sp>
      </p:grp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480E694-1E9E-5747-ADF2-45FF2150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39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666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7"/>
            <a:ext cx="9906000" cy="1047650"/>
          </a:xfrm>
        </p:spPr>
        <p:txBody>
          <a:bodyPr/>
          <a:lstStyle/>
          <a:p>
            <a:r>
              <a:rPr lang="ja-JP" altLang="en-US"/>
              <a:t>グループ操作とは</a:t>
            </a: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>
            <a:normAutofit/>
          </a:bodyPr>
          <a:lstStyle/>
          <a:p>
            <a:r>
              <a:rPr lang="ja-JP" altLang="en-US"/>
              <a:t>並列アルゴリズムを</a:t>
            </a:r>
            <a:br>
              <a:rPr lang="en-US" altLang="ja-JP" dirty="0"/>
            </a:br>
            <a:r>
              <a:rPr lang="ja-JP" altLang="en-US"/>
              <a:t>構築する際に必要となる、</a:t>
            </a:r>
            <a:br>
              <a:rPr lang="en-US" altLang="ja-JP" dirty="0"/>
            </a:br>
            <a:r>
              <a:rPr lang="ja-JP" altLang="en-US">
                <a:solidFill>
                  <a:srgbClr val="FF0000"/>
                </a:solidFill>
              </a:rPr>
              <a:t>複数のプロセッサが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>
                <a:solidFill>
                  <a:srgbClr val="FF0000"/>
                </a:solidFill>
              </a:rPr>
              <a:t>関与する基本操作</a:t>
            </a:r>
            <a:r>
              <a:rPr lang="ja-JP" altLang="en-US"/>
              <a:t>：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/>
              <a:t>グループ処理、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/>
              <a:t>集合操作、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/>
              <a:t>集合通信、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/>
              <a:t>集団通信</a:t>
            </a:r>
            <a:br>
              <a:rPr lang="en-US" altLang="ja-JP" dirty="0"/>
            </a:br>
            <a:r>
              <a:rPr lang="ja-JP" altLang="en-US"/>
              <a:t>など。</a:t>
            </a:r>
            <a:br>
              <a:rPr lang="en-US" altLang="ja-JP" dirty="0"/>
            </a:br>
            <a:r>
              <a:rPr lang="ja-JP" altLang="en-US"/>
              <a:t>書籍により呼び方は様々</a:t>
            </a:r>
            <a:br>
              <a:rPr lang="en-US" altLang="ja-JP" dirty="0"/>
            </a:br>
            <a:r>
              <a:rPr lang="en-US" altLang="ja-JP" dirty="0"/>
              <a:t>(Group communication)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2486582-5F3A-6346-AF31-721AA1186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>
            <a:normAutofit/>
          </a:bodyPr>
          <a:lstStyle/>
          <a:p>
            <a:r>
              <a:rPr lang="ja-JP" altLang="en-US"/>
              <a:t>ユニキャスト</a:t>
            </a:r>
            <a:endParaRPr lang="en-US" altLang="ja-JP"/>
          </a:p>
          <a:p>
            <a:r>
              <a:rPr lang="ja-JP" altLang="en-US"/>
              <a:t>ブロードキャスト</a:t>
            </a:r>
            <a:endParaRPr lang="en-US" altLang="ja-JP"/>
          </a:p>
          <a:p>
            <a:r>
              <a:rPr lang="ja-JP" altLang="en-US"/>
              <a:t>マルチキャスト</a:t>
            </a:r>
            <a:endParaRPr lang="en-US" altLang="ja-JP"/>
          </a:p>
          <a:p>
            <a:r>
              <a:rPr lang="ja-JP" altLang="en-US"/>
              <a:t>分配</a:t>
            </a:r>
            <a:endParaRPr lang="en-US" altLang="ja-JP"/>
          </a:p>
          <a:p>
            <a:r>
              <a:rPr lang="ja-JP" altLang="en-US"/>
              <a:t>収集</a:t>
            </a:r>
            <a:endParaRPr lang="en-US" altLang="ja-JP"/>
          </a:p>
          <a:p>
            <a:r>
              <a:rPr lang="ja-JP" altLang="en-US"/>
              <a:t>全収集</a:t>
            </a:r>
            <a:endParaRPr lang="en-US" altLang="ja-JP"/>
          </a:p>
          <a:p>
            <a:r>
              <a:rPr lang="ja-JP" altLang="en-US"/>
              <a:t>完全交換</a:t>
            </a:r>
            <a:endParaRPr lang="en-US" altLang="ja-JP"/>
          </a:p>
          <a:p>
            <a:r>
              <a:rPr lang="ja-JP" altLang="en-US"/>
              <a:t>リダクション</a:t>
            </a:r>
            <a:endParaRPr lang="en-US" altLang="ja-JP"/>
          </a:p>
          <a:p>
            <a:r>
              <a:rPr lang="ja-JP" altLang="en-US"/>
              <a:t>プレフィックス計算</a:t>
            </a:r>
            <a:endParaRPr lang="en-US" altLang="ja-JP"/>
          </a:p>
          <a:p>
            <a:endParaRPr lang="en-US" altLang="ja-JP"/>
          </a:p>
          <a:p>
            <a:endParaRPr lang="ja-JP" altLang="en-US"/>
          </a:p>
          <a:p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039921B-6DE4-134A-94E7-F30F33FC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904" y="6148581"/>
            <a:ext cx="864096" cy="365125"/>
          </a:xfrm>
        </p:spPr>
        <p:txBody>
          <a:bodyPr/>
          <a:lstStyle/>
          <a:p>
            <a:fld id="{9D74E482-AF19-A34F-BB7A-B491BFC0CC2A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8333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ブロードキャスト</a:t>
            </a:r>
            <a:r>
              <a:rPr lang="en-US" altLang="ja-JP" dirty="0"/>
              <a:t>:Step1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dirty="0">
                <a:latin typeface="Times New Roman" charset="0"/>
              </a:rPr>
              <a:t>Step1</a:t>
            </a:r>
            <a:r>
              <a:rPr lang="ja-JP" altLang="en-US" dirty="0">
                <a:latin typeface="Times New Roman" charset="0"/>
              </a:rPr>
              <a:t>： 次元</a:t>
            </a:r>
            <a:r>
              <a:rPr lang="en-US" altLang="ja-JP" dirty="0">
                <a:latin typeface="Times New Roman" charset="0"/>
              </a:rPr>
              <a:t>0</a:t>
            </a:r>
            <a:r>
              <a:rPr lang="ja-JP" altLang="en-US" dirty="0">
                <a:latin typeface="Times New Roman" charset="0"/>
              </a:rPr>
              <a:t>の方向</a:t>
            </a:r>
            <a:r>
              <a:rPr lang="ja-JP" altLang="en-US" dirty="0"/>
              <a:t>へ</a:t>
            </a:r>
            <a:r>
              <a:rPr lang="en-US" altLang="ja-JP" dirty="0">
                <a:latin typeface="Times New Roman" charset="0"/>
              </a:rPr>
              <a:t>1</a:t>
            </a:r>
            <a:r>
              <a:rPr lang="ja-JP" altLang="en-US" dirty="0">
                <a:latin typeface="Times New Roman" charset="0"/>
              </a:rPr>
              <a:t>対</a:t>
            </a:r>
            <a:r>
              <a:rPr lang="en-US" altLang="ja-JP" dirty="0">
                <a:latin typeface="Times New Roman" charset="0"/>
              </a:rPr>
              <a:t>1</a:t>
            </a:r>
            <a:r>
              <a:rPr lang="ja-JP" altLang="en-US" dirty="0">
                <a:latin typeface="Times New Roman" charset="0"/>
              </a:rPr>
              <a:t>通信</a:t>
            </a:r>
            <a:endParaRPr lang="en-US" altLang="ja-JP" dirty="0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1328738" algn="l"/>
              </a:tabLst>
              <a:defRPr/>
            </a:pPr>
            <a:r>
              <a:rPr lang="en-US" altLang="ja-JP" dirty="0">
                <a:latin typeface="Times New Roman" charset="0"/>
              </a:rPr>
              <a:t>		+2</a:t>
            </a:r>
            <a:r>
              <a:rPr lang="en-US" altLang="ja-JP" baseline="30000" dirty="0">
                <a:latin typeface="Times New Roman" charset="0"/>
              </a:rPr>
              <a:t>0</a:t>
            </a:r>
            <a:r>
              <a:rPr lang="en-US" altLang="ja-JP" dirty="0">
                <a:latin typeface="Times New Roman" charset="0"/>
              </a:rPr>
              <a:t> </a:t>
            </a:r>
            <a:r>
              <a:rPr lang="ja-JP" altLang="en-US" dirty="0">
                <a:latin typeface="Times New Roman" charset="0"/>
              </a:rPr>
              <a:t>の</a:t>
            </a:r>
            <a:r>
              <a:rPr lang="en-US" altLang="ja-JP" dirty="0">
                <a:latin typeface="Times New Roman" charset="0"/>
              </a:rPr>
              <a:t>ID</a:t>
            </a:r>
            <a:r>
              <a:rPr lang="ja-JP" altLang="en-US" dirty="0">
                <a:latin typeface="Times New Roman" charset="0"/>
              </a:rPr>
              <a:t>をもつプロセッサへ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dirty="0">
              <a:latin typeface="Times New Roman" charset="0"/>
            </a:endParaRPr>
          </a:p>
        </p:txBody>
      </p:sp>
      <p:grpSp>
        <p:nvGrpSpPr>
          <p:cNvPr id="69" name="図形グループ 68"/>
          <p:cNvGrpSpPr/>
          <p:nvPr/>
        </p:nvGrpSpPr>
        <p:grpSpPr>
          <a:xfrm>
            <a:off x="4016896" y="2606895"/>
            <a:ext cx="5405228" cy="3515247"/>
            <a:chOff x="1064718" y="2606895"/>
            <a:chExt cx="5405228" cy="3515247"/>
          </a:xfrm>
        </p:grpSpPr>
        <p:sp>
          <p:nvSpPr>
            <p:cNvPr id="70" name="Oval 7"/>
            <p:cNvSpPr>
              <a:spLocks noChangeArrowheads="1"/>
            </p:cNvSpPr>
            <p:nvPr/>
          </p:nvSpPr>
          <p:spPr bwMode="auto">
            <a:xfrm>
              <a:off x="22912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71" name="Oval 8"/>
            <p:cNvSpPr>
              <a:spLocks noChangeArrowheads="1"/>
            </p:cNvSpPr>
            <p:nvPr/>
          </p:nvSpPr>
          <p:spPr bwMode="auto">
            <a:xfrm>
              <a:off x="40438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72" name="Oval 9"/>
            <p:cNvSpPr>
              <a:spLocks noChangeArrowheads="1"/>
            </p:cNvSpPr>
            <p:nvPr/>
          </p:nvSpPr>
          <p:spPr bwMode="auto">
            <a:xfrm>
              <a:off x="22912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 i="1" dirty="0"/>
            </a:p>
          </p:txBody>
        </p:sp>
        <p:sp>
          <p:nvSpPr>
            <p:cNvPr id="73" name="Oval 10"/>
            <p:cNvSpPr>
              <a:spLocks noChangeArrowheads="1"/>
            </p:cNvSpPr>
            <p:nvPr/>
          </p:nvSpPr>
          <p:spPr bwMode="auto">
            <a:xfrm>
              <a:off x="40438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 dirty="0"/>
            </a:p>
          </p:txBody>
        </p:sp>
        <p:sp>
          <p:nvSpPr>
            <p:cNvPr id="74" name="Line 11"/>
            <p:cNvSpPr>
              <a:spLocks noChangeShapeType="1"/>
            </p:cNvSpPr>
            <p:nvPr/>
          </p:nvSpPr>
          <p:spPr bwMode="auto">
            <a:xfrm>
              <a:off x="2748433" y="55080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75" name="Line 12"/>
            <p:cNvSpPr>
              <a:spLocks noChangeShapeType="1"/>
            </p:cNvSpPr>
            <p:nvPr/>
          </p:nvSpPr>
          <p:spPr bwMode="auto">
            <a:xfrm>
              <a:off x="2748433" y="39078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76" name="Line 13"/>
            <p:cNvSpPr>
              <a:spLocks noChangeShapeType="1"/>
            </p:cNvSpPr>
            <p:nvPr/>
          </p:nvSpPr>
          <p:spPr bwMode="auto">
            <a:xfrm>
              <a:off x="25198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77" name="Line 14"/>
            <p:cNvSpPr>
              <a:spLocks noChangeShapeType="1"/>
            </p:cNvSpPr>
            <p:nvPr/>
          </p:nvSpPr>
          <p:spPr bwMode="auto">
            <a:xfrm>
              <a:off x="42724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78" name="Oval 15"/>
            <p:cNvSpPr>
              <a:spLocks noChangeArrowheads="1"/>
            </p:cNvSpPr>
            <p:nvPr/>
          </p:nvSpPr>
          <p:spPr bwMode="auto">
            <a:xfrm>
              <a:off x="30532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79" name="Oval 16"/>
            <p:cNvSpPr>
              <a:spLocks noChangeArrowheads="1"/>
            </p:cNvSpPr>
            <p:nvPr/>
          </p:nvSpPr>
          <p:spPr bwMode="auto">
            <a:xfrm>
              <a:off x="48058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80" name="Oval 17"/>
            <p:cNvSpPr>
              <a:spLocks noChangeArrowheads="1"/>
            </p:cNvSpPr>
            <p:nvPr/>
          </p:nvSpPr>
          <p:spPr bwMode="auto">
            <a:xfrm>
              <a:off x="30532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81" name="Oval 18"/>
            <p:cNvSpPr>
              <a:spLocks noChangeArrowheads="1"/>
            </p:cNvSpPr>
            <p:nvPr/>
          </p:nvSpPr>
          <p:spPr bwMode="auto">
            <a:xfrm>
              <a:off x="48058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3510433" y="48984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3510433" y="32982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32818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50344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 flipV="1">
              <a:off x="26722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7" name="Line 24"/>
            <p:cNvSpPr>
              <a:spLocks noChangeShapeType="1"/>
            </p:cNvSpPr>
            <p:nvPr/>
          </p:nvSpPr>
          <p:spPr bwMode="auto">
            <a:xfrm flipV="1">
              <a:off x="44248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V="1">
              <a:off x="26722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9" name="Line 26"/>
            <p:cNvSpPr>
              <a:spLocks noChangeShapeType="1"/>
            </p:cNvSpPr>
            <p:nvPr/>
          </p:nvSpPr>
          <p:spPr bwMode="auto">
            <a:xfrm flipV="1">
              <a:off x="44248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90" name="Rectangle 27"/>
            <p:cNvSpPr>
              <a:spLocks noChangeArrowheads="1"/>
            </p:cNvSpPr>
            <p:nvPr/>
          </p:nvSpPr>
          <p:spPr bwMode="auto">
            <a:xfrm>
              <a:off x="1064718" y="5320874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0</a:t>
              </a:r>
              <a:r>
                <a:rPr lang="en-US" altLang="ja-JP" sz="2400" dirty="0">
                  <a:latin typeface="Times New Roman" charset="0"/>
                </a:rPr>
                <a:t> [000]</a:t>
              </a:r>
            </a:p>
          </p:txBody>
        </p:sp>
        <p:sp>
          <p:nvSpPr>
            <p:cNvPr id="91" name="Rectangle 28"/>
            <p:cNvSpPr>
              <a:spLocks noChangeArrowheads="1"/>
            </p:cNvSpPr>
            <p:nvPr/>
          </p:nvSpPr>
          <p:spPr bwMode="auto">
            <a:xfrm>
              <a:off x="3662833" y="5660477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1</a:t>
              </a:r>
              <a:r>
                <a:rPr lang="en-US" altLang="ja-JP" sz="2400" dirty="0">
                  <a:latin typeface="Times New Roman" charset="0"/>
                </a:rPr>
                <a:t> [001]</a:t>
              </a:r>
            </a:p>
          </p:txBody>
        </p:sp>
        <p:sp>
          <p:nvSpPr>
            <p:cNvPr id="92" name="Rectangle 29"/>
            <p:cNvSpPr>
              <a:spLocks noChangeArrowheads="1"/>
            </p:cNvSpPr>
            <p:nvPr/>
          </p:nvSpPr>
          <p:spPr bwMode="auto">
            <a:xfrm>
              <a:off x="2870850" y="4244080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2</a:t>
              </a:r>
              <a:r>
                <a:rPr lang="en-US" altLang="ja-JP" sz="2400" dirty="0">
                  <a:latin typeface="Times New Roman" charset="0"/>
                </a:rPr>
                <a:t> [010]</a:t>
              </a:r>
            </a:p>
          </p:txBody>
        </p:sp>
        <p:sp>
          <p:nvSpPr>
            <p:cNvPr id="93" name="Rectangle 30"/>
            <p:cNvSpPr>
              <a:spLocks noChangeArrowheads="1"/>
            </p:cNvSpPr>
            <p:nvPr/>
          </p:nvSpPr>
          <p:spPr bwMode="auto">
            <a:xfrm>
              <a:off x="5262436" y="4530461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3</a:t>
              </a:r>
              <a:r>
                <a:rPr lang="en-US" altLang="ja-JP" sz="2400" dirty="0">
                  <a:latin typeface="Times New Roman" charset="0"/>
                </a:rPr>
                <a:t> [011]</a:t>
              </a:r>
            </a:p>
          </p:txBody>
        </p:sp>
        <p:sp>
          <p:nvSpPr>
            <p:cNvPr id="94" name="Rectangle 31"/>
            <p:cNvSpPr>
              <a:spLocks noChangeArrowheads="1"/>
            </p:cNvSpPr>
            <p:nvPr/>
          </p:nvSpPr>
          <p:spPr bwMode="auto">
            <a:xfrm>
              <a:off x="1072630" y="3636712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4</a:t>
              </a:r>
              <a:r>
                <a:rPr lang="en-US" altLang="ja-JP" sz="2400" dirty="0">
                  <a:latin typeface="Times New Roman" charset="0"/>
                </a:rPr>
                <a:t> [100]</a:t>
              </a:r>
            </a:p>
          </p:txBody>
        </p:sp>
        <p:sp>
          <p:nvSpPr>
            <p:cNvPr id="95" name="Rectangle 32"/>
            <p:cNvSpPr>
              <a:spLocks noChangeArrowheads="1"/>
            </p:cNvSpPr>
            <p:nvPr/>
          </p:nvSpPr>
          <p:spPr bwMode="auto">
            <a:xfrm>
              <a:off x="2621823" y="2606895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6</a:t>
              </a:r>
              <a:r>
                <a:rPr lang="en-US" altLang="ja-JP" sz="2400" dirty="0">
                  <a:latin typeface="Times New Roman" charset="0"/>
                </a:rPr>
                <a:t> [110]</a:t>
              </a:r>
            </a:p>
          </p:txBody>
        </p:sp>
        <p:sp>
          <p:nvSpPr>
            <p:cNvPr id="96" name="Rectangle 33"/>
            <p:cNvSpPr>
              <a:spLocks noChangeArrowheads="1"/>
            </p:cNvSpPr>
            <p:nvPr/>
          </p:nvSpPr>
          <p:spPr bwMode="auto">
            <a:xfrm>
              <a:off x="4966171" y="2645814"/>
              <a:ext cx="12733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7</a:t>
              </a:r>
              <a:r>
                <a:rPr lang="en-US" altLang="ja-JP" sz="2400" dirty="0">
                  <a:latin typeface="Times New Roman" charset="0"/>
                </a:rPr>
                <a:t>  [111]</a:t>
              </a:r>
            </a:p>
          </p:txBody>
        </p:sp>
        <p:sp>
          <p:nvSpPr>
            <p:cNvPr id="97" name="Rectangle 34"/>
            <p:cNvSpPr>
              <a:spLocks noChangeArrowheads="1"/>
            </p:cNvSpPr>
            <p:nvPr/>
          </p:nvSpPr>
          <p:spPr bwMode="auto">
            <a:xfrm>
              <a:off x="4424833" y="3672579"/>
              <a:ext cx="16081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5</a:t>
              </a:r>
              <a:r>
                <a:rPr lang="en-US" altLang="ja-JP" sz="2400" dirty="0">
                  <a:latin typeface="Times New Roman" charset="0"/>
                </a:rPr>
                <a:t> [101]</a:t>
              </a:r>
            </a:p>
          </p:txBody>
        </p:sp>
      </p:grpSp>
      <p:grpSp>
        <p:nvGrpSpPr>
          <p:cNvPr id="98" name="図形グループ 97"/>
          <p:cNvGrpSpPr/>
          <p:nvPr/>
        </p:nvGrpSpPr>
        <p:grpSpPr>
          <a:xfrm>
            <a:off x="1529466" y="5260440"/>
            <a:ext cx="2273300" cy="1261738"/>
            <a:chOff x="7319498" y="5308917"/>
            <a:chExt cx="2273300" cy="1261738"/>
          </a:xfrm>
        </p:grpSpPr>
        <p:sp>
          <p:nvSpPr>
            <p:cNvPr id="99" name="Line 57"/>
            <p:cNvSpPr>
              <a:spLocks noChangeShapeType="1"/>
            </p:cNvSpPr>
            <p:nvPr/>
          </p:nvSpPr>
          <p:spPr bwMode="auto">
            <a:xfrm flipV="1">
              <a:off x="7808448" y="6113455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00" name="Line 58"/>
            <p:cNvSpPr>
              <a:spLocks noChangeShapeType="1"/>
            </p:cNvSpPr>
            <p:nvPr/>
          </p:nvSpPr>
          <p:spPr bwMode="auto">
            <a:xfrm>
              <a:off x="7808448" y="5808655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101" name="Line 59"/>
            <p:cNvSpPr>
              <a:spLocks noChangeShapeType="1"/>
            </p:cNvSpPr>
            <p:nvPr/>
          </p:nvSpPr>
          <p:spPr bwMode="auto">
            <a:xfrm>
              <a:off x="7808448" y="641825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02" name="Rectangle 60"/>
            <p:cNvSpPr>
              <a:spLocks noChangeArrowheads="1"/>
            </p:cNvSpPr>
            <p:nvPr/>
          </p:nvSpPr>
          <p:spPr bwMode="auto">
            <a:xfrm>
              <a:off x="7319498" y="5308917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次元</a:t>
              </a:r>
              <a:r>
                <a:rPr lang="en-US" altLang="ja-JP" sz="2400" dirty="0">
                  <a:latin typeface="Times New Roman" charset="0"/>
                </a:rPr>
                <a:t>2</a:t>
              </a:r>
            </a:p>
          </p:txBody>
        </p:sp>
        <p:sp>
          <p:nvSpPr>
            <p:cNvPr id="103" name="Rectangle 61"/>
            <p:cNvSpPr>
              <a:spLocks noChangeArrowheads="1"/>
            </p:cNvSpPr>
            <p:nvPr/>
          </p:nvSpPr>
          <p:spPr bwMode="auto">
            <a:xfrm>
              <a:off x="8265648" y="5580055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次元</a:t>
              </a:r>
              <a:r>
                <a:rPr lang="en-US" altLang="ja-JP" sz="2400">
                  <a:latin typeface="Times New Roman" charset="0"/>
                </a:rPr>
                <a:t>1</a:t>
              </a:r>
            </a:p>
          </p:txBody>
        </p:sp>
        <p:sp>
          <p:nvSpPr>
            <p:cNvPr id="104" name="Rectangle 62"/>
            <p:cNvSpPr>
              <a:spLocks noChangeArrowheads="1"/>
            </p:cNvSpPr>
            <p:nvPr/>
          </p:nvSpPr>
          <p:spPr bwMode="auto">
            <a:xfrm>
              <a:off x="8646648" y="6113455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次元</a:t>
              </a:r>
              <a:r>
                <a:rPr lang="en-US" altLang="ja-JP" sz="2400"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44" name="図形グループ 43"/>
          <p:cNvGrpSpPr/>
          <p:nvPr/>
        </p:nvGrpSpPr>
        <p:grpSpPr>
          <a:xfrm>
            <a:off x="5243411" y="5276056"/>
            <a:ext cx="457200" cy="457200"/>
            <a:chOff x="1300866" y="3412984"/>
            <a:chExt cx="457200" cy="457200"/>
          </a:xfrm>
        </p:grpSpPr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1300866" y="3412984"/>
              <a:ext cx="457200" cy="4572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 i="1" dirty="0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1362045" y="3438731"/>
              <a:ext cx="35939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i="1" dirty="0"/>
                <a:t>D</a:t>
              </a:r>
              <a:endParaRPr lang="ja-JP" altLang="en-US" i="1" dirty="0"/>
            </a:p>
          </p:txBody>
        </p:sp>
      </p:grpSp>
      <p:grpSp>
        <p:nvGrpSpPr>
          <p:cNvPr id="6" name="図形グループ 5"/>
          <p:cNvGrpSpPr/>
          <p:nvPr/>
        </p:nvGrpSpPr>
        <p:grpSpPr>
          <a:xfrm>
            <a:off x="5700611" y="5279477"/>
            <a:ext cx="1760512" cy="457200"/>
            <a:chOff x="5700611" y="5276056"/>
            <a:chExt cx="1760512" cy="457200"/>
          </a:xfrm>
        </p:grpSpPr>
        <p:cxnSp>
          <p:nvCxnSpPr>
            <p:cNvPr id="3" name="直線矢印コネクタ 2"/>
            <p:cNvCxnSpPr>
              <a:endCxn id="73" idx="2"/>
            </p:cNvCxnSpPr>
            <p:nvPr/>
          </p:nvCxnSpPr>
          <p:spPr bwMode="auto">
            <a:xfrm>
              <a:off x="5700611" y="5508077"/>
              <a:ext cx="129540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7" name="図形グループ 46"/>
            <p:cNvGrpSpPr/>
            <p:nvPr/>
          </p:nvGrpSpPr>
          <p:grpSpPr>
            <a:xfrm>
              <a:off x="7003923" y="5276056"/>
              <a:ext cx="457200" cy="457200"/>
              <a:chOff x="1300866" y="3412984"/>
              <a:chExt cx="457200" cy="457200"/>
            </a:xfrm>
          </p:grpSpPr>
          <p:sp>
            <p:nvSpPr>
              <p:cNvPr id="48" name="Oval 9"/>
              <p:cNvSpPr>
                <a:spLocks noChangeArrowheads="1"/>
              </p:cNvSpPr>
              <p:nvPr/>
            </p:nvSpPr>
            <p:spPr bwMode="auto">
              <a:xfrm>
                <a:off x="1300866" y="3412984"/>
                <a:ext cx="457200" cy="4572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ja-JP" altLang="en-US" sz="2400" i="1" dirty="0"/>
              </a:p>
            </p:txBody>
          </p:sp>
          <p:sp>
            <p:nvSpPr>
              <p:cNvPr id="49" name="正方形/長方形 48"/>
              <p:cNvSpPr/>
              <p:nvPr/>
            </p:nvSpPr>
            <p:spPr>
              <a:xfrm>
                <a:off x="1362045" y="3438731"/>
                <a:ext cx="359394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ja-JP" i="1" dirty="0"/>
                  <a:t>D</a:t>
                </a:r>
                <a:endParaRPr lang="ja-JP" altLang="en-US" i="1" dirty="0"/>
              </a:p>
            </p:txBody>
          </p:sp>
        </p:grp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7D311F5-82BA-CB49-AB70-8A2B9630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40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2271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ブロードキャスト</a:t>
            </a:r>
            <a:r>
              <a:rPr lang="en-US" altLang="ja-JP" dirty="0"/>
              <a:t>:Step2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dirty="0">
                <a:latin typeface="Times New Roman" charset="0"/>
              </a:rPr>
              <a:t>Step2</a:t>
            </a:r>
            <a:r>
              <a:rPr lang="ja-JP" altLang="en-US" dirty="0">
                <a:latin typeface="Times New Roman" charset="0"/>
              </a:rPr>
              <a:t>： 次元</a:t>
            </a:r>
            <a:r>
              <a:rPr lang="en-US" altLang="ja-JP" dirty="0">
                <a:latin typeface="Times New Roman" charset="0"/>
              </a:rPr>
              <a:t>1</a:t>
            </a:r>
            <a:r>
              <a:rPr lang="ja-JP" altLang="en-US" dirty="0">
                <a:latin typeface="Times New Roman" charset="0"/>
              </a:rPr>
              <a:t>の方向</a:t>
            </a:r>
            <a:r>
              <a:rPr lang="ja-JP" altLang="en-US" dirty="0"/>
              <a:t>へ</a:t>
            </a:r>
            <a:r>
              <a:rPr lang="en-US" altLang="ja-JP" dirty="0">
                <a:latin typeface="Times New Roman" charset="0"/>
              </a:rPr>
              <a:t>1</a:t>
            </a:r>
            <a:r>
              <a:rPr lang="ja-JP" altLang="en-US" dirty="0">
                <a:latin typeface="Times New Roman" charset="0"/>
              </a:rPr>
              <a:t>対</a:t>
            </a:r>
            <a:r>
              <a:rPr lang="en-US" altLang="ja-JP" dirty="0">
                <a:latin typeface="Times New Roman" charset="0"/>
              </a:rPr>
              <a:t>1</a:t>
            </a:r>
            <a:r>
              <a:rPr lang="ja-JP" altLang="en-US" dirty="0">
                <a:latin typeface="Times New Roman" charset="0"/>
              </a:rPr>
              <a:t>通信</a:t>
            </a:r>
            <a:endParaRPr lang="en-US" altLang="ja-JP" dirty="0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None/>
              <a:tabLst>
                <a:tab pos="1368425" algn="l"/>
              </a:tabLst>
              <a:defRPr/>
            </a:pPr>
            <a:r>
              <a:rPr lang="en-US" altLang="ja-JP" dirty="0">
                <a:latin typeface="Times New Roman" charset="0"/>
              </a:rPr>
              <a:t>		+2</a:t>
            </a:r>
            <a:r>
              <a:rPr lang="en-US" altLang="ja-JP" sz="3600" baseline="30000" dirty="0">
                <a:latin typeface="Times New Roman" charset="0"/>
                <a:ea typeface="ＭＳ 明朝" charset="-128"/>
              </a:rPr>
              <a:t>1</a:t>
            </a:r>
            <a:r>
              <a:rPr lang="ja-JP" altLang="en-US" dirty="0">
                <a:latin typeface="Times New Roman" charset="0"/>
              </a:rPr>
              <a:t>の</a:t>
            </a:r>
            <a:r>
              <a:rPr lang="en-US" altLang="ja-JP" dirty="0">
                <a:latin typeface="Times New Roman" charset="0"/>
              </a:rPr>
              <a:t>ID</a:t>
            </a:r>
            <a:r>
              <a:rPr lang="ja-JP" altLang="en-US" dirty="0">
                <a:latin typeface="Times New Roman" charset="0"/>
              </a:rPr>
              <a:t>をもつプロセッサへ</a:t>
            </a:r>
          </a:p>
        </p:txBody>
      </p:sp>
      <p:grpSp>
        <p:nvGrpSpPr>
          <p:cNvPr id="69" name="図形グループ 68"/>
          <p:cNvGrpSpPr/>
          <p:nvPr/>
        </p:nvGrpSpPr>
        <p:grpSpPr>
          <a:xfrm>
            <a:off x="4016896" y="2606895"/>
            <a:ext cx="5405228" cy="3515247"/>
            <a:chOff x="1064718" y="2606895"/>
            <a:chExt cx="5405228" cy="3515247"/>
          </a:xfrm>
        </p:grpSpPr>
        <p:sp>
          <p:nvSpPr>
            <p:cNvPr id="70" name="Oval 7"/>
            <p:cNvSpPr>
              <a:spLocks noChangeArrowheads="1"/>
            </p:cNvSpPr>
            <p:nvPr/>
          </p:nvSpPr>
          <p:spPr bwMode="auto">
            <a:xfrm>
              <a:off x="22912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71" name="Oval 8"/>
            <p:cNvSpPr>
              <a:spLocks noChangeArrowheads="1"/>
            </p:cNvSpPr>
            <p:nvPr/>
          </p:nvSpPr>
          <p:spPr bwMode="auto">
            <a:xfrm>
              <a:off x="40438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72" name="Oval 9"/>
            <p:cNvSpPr>
              <a:spLocks noChangeArrowheads="1"/>
            </p:cNvSpPr>
            <p:nvPr/>
          </p:nvSpPr>
          <p:spPr bwMode="auto">
            <a:xfrm>
              <a:off x="22912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 i="1" dirty="0"/>
            </a:p>
          </p:txBody>
        </p:sp>
        <p:sp>
          <p:nvSpPr>
            <p:cNvPr id="73" name="Oval 10"/>
            <p:cNvSpPr>
              <a:spLocks noChangeArrowheads="1"/>
            </p:cNvSpPr>
            <p:nvPr/>
          </p:nvSpPr>
          <p:spPr bwMode="auto">
            <a:xfrm>
              <a:off x="40438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 dirty="0"/>
            </a:p>
          </p:txBody>
        </p:sp>
        <p:sp>
          <p:nvSpPr>
            <p:cNvPr id="74" name="Line 11"/>
            <p:cNvSpPr>
              <a:spLocks noChangeShapeType="1"/>
            </p:cNvSpPr>
            <p:nvPr/>
          </p:nvSpPr>
          <p:spPr bwMode="auto">
            <a:xfrm>
              <a:off x="2748433" y="55080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75" name="Line 12"/>
            <p:cNvSpPr>
              <a:spLocks noChangeShapeType="1"/>
            </p:cNvSpPr>
            <p:nvPr/>
          </p:nvSpPr>
          <p:spPr bwMode="auto">
            <a:xfrm>
              <a:off x="2748433" y="39078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76" name="Line 13"/>
            <p:cNvSpPr>
              <a:spLocks noChangeShapeType="1"/>
            </p:cNvSpPr>
            <p:nvPr/>
          </p:nvSpPr>
          <p:spPr bwMode="auto">
            <a:xfrm>
              <a:off x="25198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77" name="Line 14"/>
            <p:cNvSpPr>
              <a:spLocks noChangeShapeType="1"/>
            </p:cNvSpPr>
            <p:nvPr/>
          </p:nvSpPr>
          <p:spPr bwMode="auto">
            <a:xfrm>
              <a:off x="42724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78" name="Oval 15"/>
            <p:cNvSpPr>
              <a:spLocks noChangeArrowheads="1"/>
            </p:cNvSpPr>
            <p:nvPr/>
          </p:nvSpPr>
          <p:spPr bwMode="auto">
            <a:xfrm>
              <a:off x="30532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79" name="Oval 16"/>
            <p:cNvSpPr>
              <a:spLocks noChangeArrowheads="1"/>
            </p:cNvSpPr>
            <p:nvPr/>
          </p:nvSpPr>
          <p:spPr bwMode="auto">
            <a:xfrm>
              <a:off x="48058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80" name="Oval 17"/>
            <p:cNvSpPr>
              <a:spLocks noChangeArrowheads="1"/>
            </p:cNvSpPr>
            <p:nvPr/>
          </p:nvSpPr>
          <p:spPr bwMode="auto">
            <a:xfrm>
              <a:off x="30532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81" name="Oval 18"/>
            <p:cNvSpPr>
              <a:spLocks noChangeArrowheads="1"/>
            </p:cNvSpPr>
            <p:nvPr/>
          </p:nvSpPr>
          <p:spPr bwMode="auto">
            <a:xfrm>
              <a:off x="48058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3510433" y="48984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3510433" y="32982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32818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50344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 flipV="1">
              <a:off x="26722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7" name="Line 24"/>
            <p:cNvSpPr>
              <a:spLocks noChangeShapeType="1"/>
            </p:cNvSpPr>
            <p:nvPr/>
          </p:nvSpPr>
          <p:spPr bwMode="auto">
            <a:xfrm flipV="1">
              <a:off x="44248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V="1">
              <a:off x="26722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9" name="Line 26"/>
            <p:cNvSpPr>
              <a:spLocks noChangeShapeType="1"/>
            </p:cNvSpPr>
            <p:nvPr/>
          </p:nvSpPr>
          <p:spPr bwMode="auto">
            <a:xfrm flipV="1">
              <a:off x="44248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90" name="Rectangle 27"/>
            <p:cNvSpPr>
              <a:spLocks noChangeArrowheads="1"/>
            </p:cNvSpPr>
            <p:nvPr/>
          </p:nvSpPr>
          <p:spPr bwMode="auto">
            <a:xfrm>
              <a:off x="1064718" y="5320874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0</a:t>
              </a:r>
              <a:r>
                <a:rPr lang="en-US" altLang="ja-JP" sz="2400" dirty="0">
                  <a:latin typeface="Times New Roman" charset="0"/>
                </a:rPr>
                <a:t> [000]</a:t>
              </a:r>
            </a:p>
          </p:txBody>
        </p:sp>
        <p:sp>
          <p:nvSpPr>
            <p:cNvPr id="91" name="Rectangle 28"/>
            <p:cNvSpPr>
              <a:spLocks noChangeArrowheads="1"/>
            </p:cNvSpPr>
            <p:nvPr/>
          </p:nvSpPr>
          <p:spPr bwMode="auto">
            <a:xfrm>
              <a:off x="3662833" y="5660477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1</a:t>
              </a:r>
              <a:r>
                <a:rPr lang="en-US" altLang="ja-JP" sz="2400" dirty="0">
                  <a:latin typeface="Times New Roman" charset="0"/>
                </a:rPr>
                <a:t> [001]</a:t>
              </a:r>
            </a:p>
          </p:txBody>
        </p:sp>
        <p:sp>
          <p:nvSpPr>
            <p:cNvPr id="92" name="Rectangle 29"/>
            <p:cNvSpPr>
              <a:spLocks noChangeArrowheads="1"/>
            </p:cNvSpPr>
            <p:nvPr/>
          </p:nvSpPr>
          <p:spPr bwMode="auto">
            <a:xfrm>
              <a:off x="2870850" y="4244080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2</a:t>
              </a:r>
              <a:r>
                <a:rPr lang="en-US" altLang="ja-JP" sz="2400" dirty="0">
                  <a:latin typeface="Times New Roman" charset="0"/>
                </a:rPr>
                <a:t> [010]</a:t>
              </a:r>
            </a:p>
          </p:txBody>
        </p:sp>
        <p:sp>
          <p:nvSpPr>
            <p:cNvPr id="93" name="Rectangle 30"/>
            <p:cNvSpPr>
              <a:spLocks noChangeArrowheads="1"/>
            </p:cNvSpPr>
            <p:nvPr/>
          </p:nvSpPr>
          <p:spPr bwMode="auto">
            <a:xfrm>
              <a:off x="5262436" y="4530461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3</a:t>
              </a:r>
              <a:r>
                <a:rPr lang="en-US" altLang="ja-JP" sz="2400" dirty="0">
                  <a:latin typeface="Times New Roman" charset="0"/>
                </a:rPr>
                <a:t> [011]</a:t>
              </a:r>
            </a:p>
          </p:txBody>
        </p:sp>
        <p:sp>
          <p:nvSpPr>
            <p:cNvPr id="94" name="Rectangle 31"/>
            <p:cNvSpPr>
              <a:spLocks noChangeArrowheads="1"/>
            </p:cNvSpPr>
            <p:nvPr/>
          </p:nvSpPr>
          <p:spPr bwMode="auto">
            <a:xfrm>
              <a:off x="1072630" y="3636712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4</a:t>
              </a:r>
              <a:r>
                <a:rPr lang="en-US" altLang="ja-JP" sz="2400" dirty="0">
                  <a:latin typeface="Times New Roman" charset="0"/>
                </a:rPr>
                <a:t> [100]</a:t>
              </a:r>
            </a:p>
          </p:txBody>
        </p:sp>
        <p:sp>
          <p:nvSpPr>
            <p:cNvPr id="95" name="Rectangle 32"/>
            <p:cNvSpPr>
              <a:spLocks noChangeArrowheads="1"/>
            </p:cNvSpPr>
            <p:nvPr/>
          </p:nvSpPr>
          <p:spPr bwMode="auto">
            <a:xfrm>
              <a:off x="2621823" y="2606895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6</a:t>
              </a:r>
              <a:r>
                <a:rPr lang="en-US" altLang="ja-JP" sz="2400" dirty="0">
                  <a:latin typeface="Times New Roman" charset="0"/>
                </a:rPr>
                <a:t> [110]</a:t>
              </a:r>
            </a:p>
          </p:txBody>
        </p:sp>
        <p:sp>
          <p:nvSpPr>
            <p:cNvPr id="96" name="Rectangle 33"/>
            <p:cNvSpPr>
              <a:spLocks noChangeArrowheads="1"/>
            </p:cNvSpPr>
            <p:nvPr/>
          </p:nvSpPr>
          <p:spPr bwMode="auto">
            <a:xfrm>
              <a:off x="4966171" y="2645814"/>
              <a:ext cx="12733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7</a:t>
              </a:r>
              <a:r>
                <a:rPr lang="en-US" altLang="ja-JP" sz="2400" dirty="0">
                  <a:latin typeface="Times New Roman" charset="0"/>
                </a:rPr>
                <a:t>  [111]</a:t>
              </a:r>
            </a:p>
          </p:txBody>
        </p:sp>
        <p:sp>
          <p:nvSpPr>
            <p:cNvPr id="97" name="Rectangle 34"/>
            <p:cNvSpPr>
              <a:spLocks noChangeArrowheads="1"/>
            </p:cNvSpPr>
            <p:nvPr/>
          </p:nvSpPr>
          <p:spPr bwMode="auto">
            <a:xfrm>
              <a:off x="4424833" y="3672579"/>
              <a:ext cx="16081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5</a:t>
              </a:r>
              <a:r>
                <a:rPr lang="en-US" altLang="ja-JP" sz="2400" dirty="0">
                  <a:latin typeface="Times New Roman" charset="0"/>
                </a:rPr>
                <a:t> [101]</a:t>
              </a:r>
            </a:p>
          </p:txBody>
        </p:sp>
      </p:grpSp>
      <p:grpSp>
        <p:nvGrpSpPr>
          <p:cNvPr id="98" name="図形グループ 97"/>
          <p:cNvGrpSpPr/>
          <p:nvPr/>
        </p:nvGrpSpPr>
        <p:grpSpPr>
          <a:xfrm>
            <a:off x="1529466" y="5260440"/>
            <a:ext cx="2273300" cy="1261738"/>
            <a:chOff x="7319498" y="5308917"/>
            <a:chExt cx="2273300" cy="1261738"/>
          </a:xfrm>
        </p:grpSpPr>
        <p:sp>
          <p:nvSpPr>
            <p:cNvPr id="99" name="Line 57"/>
            <p:cNvSpPr>
              <a:spLocks noChangeShapeType="1"/>
            </p:cNvSpPr>
            <p:nvPr/>
          </p:nvSpPr>
          <p:spPr bwMode="auto">
            <a:xfrm flipV="1">
              <a:off x="7808448" y="6113455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00" name="Line 58"/>
            <p:cNvSpPr>
              <a:spLocks noChangeShapeType="1"/>
            </p:cNvSpPr>
            <p:nvPr/>
          </p:nvSpPr>
          <p:spPr bwMode="auto">
            <a:xfrm>
              <a:off x="7808448" y="5808655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101" name="Line 59"/>
            <p:cNvSpPr>
              <a:spLocks noChangeShapeType="1"/>
            </p:cNvSpPr>
            <p:nvPr/>
          </p:nvSpPr>
          <p:spPr bwMode="auto">
            <a:xfrm>
              <a:off x="7808448" y="641825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02" name="Rectangle 60"/>
            <p:cNvSpPr>
              <a:spLocks noChangeArrowheads="1"/>
            </p:cNvSpPr>
            <p:nvPr/>
          </p:nvSpPr>
          <p:spPr bwMode="auto">
            <a:xfrm>
              <a:off x="7319498" y="5308917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次元</a:t>
              </a:r>
              <a:r>
                <a:rPr lang="en-US" altLang="ja-JP" sz="2400" dirty="0">
                  <a:latin typeface="Times New Roman" charset="0"/>
                </a:rPr>
                <a:t>2</a:t>
              </a:r>
            </a:p>
          </p:txBody>
        </p:sp>
        <p:sp>
          <p:nvSpPr>
            <p:cNvPr id="103" name="Rectangle 61"/>
            <p:cNvSpPr>
              <a:spLocks noChangeArrowheads="1"/>
            </p:cNvSpPr>
            <p:nvPr/>
          </p:nvSpPr>
          <p:spPr bwMode="auto">
            <a:xfrm>
              <a:off x="8265648" y="5580055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次元</a:t>
              </a:r>
              <a:r>
                <a:rPr lang="en-US" altLang="ja-JP" sz="2400">
                  <a:latin typeface="Times New Roman" charset="0"/>
                </a:rPr>
                <a:t>1</a:t>
              </a:r>
            </a:p>
          </p:txBody>
        </p:sp>
        <p:sp>
          <p:nvSpPr>
            <p:cNvPr id="104" name="Rectangle 62"/>
            <p:cNvSpPr>
              <a:spLocks noChangeArrowheads="1"/>
            </p:cNvSpPr>
            <p:nvPr/>
          </p:nvSpPr>
          <p:spPr bwMode="auto">
            <a:xfrm>
              <a:off x="8646648" y="6113455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次元</a:t>
              </a:r>
              <a:r>
                <a:rPr lang="en-US" altLang="ja-JP" sz="2400"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9" name="図形グループ 8"/>
          <p:cNvGrpSpPr/>
          <p:nvPr/>
        </p:nvGrpSpPr>
        <p:grpSpPr>
          <a:xfrm>
            <a:off x="5624411" y="5050877"/>
            <a:ext cx="2209800" cy="304800"/>
            <a:chOff x="5624411" y="5050877"/>
            <a:chExt cx="2209800" cy="304800"/>
          </a:xfrm>
        </p:grpSpPr>
        <p:cxnSp>
          <p:nvCxnSpPr>
            <p:cNvPr id="56" name="直線矢印コネクタ 55"/>
            <p:cNvCxnSpPr>
              <a:stCxn id="88" idx="0"/>
              <a:endCxn id="88" idx="1"/>
            </p:cNvCxnSpPr>
            <p:nvPr/>
          </p:nvCxnSpPr>
          <p:spPr bwMode="auto">
            <a:xfrm flipV="1">
              <a:off x="5624411" y="5050877"/>
              <a:ext cx="457200" cy="30480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直線矢印コネクタ 56"/>
            <p:cNvCxnSpPr/>
            <p:nvPr/>
          </p:nvCxnSpPr>
          <p:spPr bwMode="auto">
            <a:xfrm flipV="1">
              <a:off x="7377011" y="5050877"/>
              <a:ext cx="457200" cy="30480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図形グループ 9"/>
          <p:cNvGrpSpPr/>
          <p:nvPr/>
        </p:nvGrpSpPr>
        <p:grpSpPr>
          <a:xfrm>
            <a:off x="6005411" y="4669876"/>
            <a:ext cx="2217712" cy="457200"/>
            <a:chOff x="6005411" y="4669876"/>
            <a:chExt cx="2217712" cy="457200"/>
          </a:xfrm>
        </p:grpSpPr>
        <p:grpSp>
          <p:nvGrpSpPr>
            <p:cNvPr id="50" name="図形グループ 49"/>
            <p:cNvGrpSpPr/>
            <p:nvPr/>
          </p:nvGrpSpPr>
          <p:grpSpPr>
            <a:xfrm>
              <a:off x="6005411" y="4669876"/>
              <a:ext cx="457200" cy="457200"/>
              <a:chOff x="1300866" y="3412984"/>
              <a:chExt cx="457200" cy="457200"/>
            </a:xfrm>
          </p:grpSpPr>
          <p:sp>
            <p:nvSpPr>
              <p:cNvPr id="51" name="Oval 9"/>
              <p:cNvSpPr>
                <a:spLocks noChangeArrowheads="1"/>
              </p:cNvSpPr>
              <p:nvPr/>
            </p:nvSpPr>
            <p:spPr bwMode="auto">
              <a:xfrm>
                <a:off x="1300866" y="3412984"/>
                <a:ext cx="457200" cy="4572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ja-JP" altLang="en-US" sz="2400" i="1" dirty="0"/>
              </a:p>
            </p:txBody>
          </p:sp>
          <p:sp>
            <p:nvSpPr>
              <p:cNvPr id="52" name="正方形/長方形 51"/>
              <p:cNvSpPr/>
              <p:nvPr/>
            </p:nvSpPr>
            <p:spPr>
              <a:xfrm>
                <a:off x="1362045" y="3438731"/>
                <a:ext cx="359394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ja-JP" i="1" dirty="0"/>
                  <a:t>D</a:t>
                </a:r>
                <a:endParaRPr lang="ja-JP" altLang="en-US" i="1" dirty="0"/>
              </a:p>
            </p:txBody>
          </p:sp>
        </p:grpSp>
        <p:grpSp>
          <p:nvGrpSpPr>
            <p:cNvPr id="53" name="図形グループ 52"/>
            <p:cNvGrpSpPr/>
            <p:nvPr/>
          </p:nvGrpSpPr>
          <p:grpSpPr>
            <a:xfrm>
              <a:off x="7765923" y="4669876"/>
              <a:ext cx="457200" cy="457200"/>
              <a:chOff x="1300866" y="3412984"/>
              <a:chExt cx="457200" cy="457200"/>
            </a:xfrm>
          </p:grpSpPr>
          <p:sp>
            <p:nvSpPr>
              <p:cNvPr id="54" name="Oval 9"/>
              <p:cNvSpPr>
                <a:spLocks noChangeArrowheads="1"/>
              </p:cNvSpPr>
              <p:nvPr/>
            </p:nvSpPr>
            <p:spPr bwMode="auto">
              <a:xfrm>
                <a:off x="1300866" y="3412984"/>
                <a:ext cx="457200" cy="4572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ja-JP" altLang="en-US" sz="2400" i="1" dirty="0"/>
              </a:p>
            </p:txBody>
          </p:sp>
          <p:sp>
            <p:nvSpPr>
              <p:cNvPr id="55" name="正方形/長方形 54"/>
              <p:cNvSpPr/>
              <p:nvPr/>
            </p:nvSpPr>
            <p:spPr>
              <a:xfrm>
                <a:off x="1362045" y="3438731"/>
                <a:ext cx="359394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ja-JP" i="1" dirty="0"/>
                  <a:t>D</a:t>
                </a:r>
                <a:endParaRPr lang="ja-JP" altLang="en-US" i="1" dirty="0"/>
              </a:p>
            </p:txBody>
          </p:sp>
        </p:grpSp>
      </p:grpSp>
      <p:grpSp>
        <p:nvGrpSpPr>
          <p:cNvPr id="44" name="図形グループ 43"/>
          <p:cNvGrpSpPr/>
          <p:nvPr/>
        </p:nvGrpSpPr>
        <p:grpSpPr>
          <a:xfrm>
            <a:off x="5243411" y="5276056"/>
            <a:ext cx="457200" cy="457200"/>
            <a:chOff x="1300866" y="3412984"/>
            <a:chExt cx="457200" cy="457200"/>
          </a:xfrm>
        </p:grpSpPr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1300866" y="3412984"/>
              <a:ext cx="457200" cy="4572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 i="1" dirty="0"/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1362045" y="3438731"/>
              <a:ext cx="35939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i="1" dirty="0"/>
                <a:t>D</a:t>
              </a:r>
              <a:endParaRPr lang="ja-JP" altLang="en-US" i="1" dirty="0"/>
            </a:p>
          </p:txBody>
        </p:sp>
      </p:grpSp>
      <p:grpSp>
        <p:nvGrpSpPr>
          <p:cNvPr id="47" name="図形グループ 46"/>
          <p:cNvGrpSpPr/>
          <p:nvPr/>
        </p:nvGrpSpPr>
        <p:grpSpPr>
          <a:xfrm>
            <a:off x="7003923" y="5276056"/>
            <a:ext cx="457200" cy="457200"/>
            <a:chOff x="1300866" y="3412984"/>
            <a:chExt cx="457200" cy="457200"/>
          </a:xfrm>
        </p:grpSpPr>
        <p:sp>
          <p:nvSpPr>
            <p:cNvPr id="48" name="Oval 9"/>
            <p:cNvSpPr>
              <a:spLocks noChangeArrowheads="1"/>
            </p:cNvSpPr>
            <p:nvPr/>
          </p:nvSpPr>
          <p:spPr bwMode="auto">
            <a:xfrm>
              <a:off x="1300866" y="3412984"/>
              <a:ext cx="457200" cy="4572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 i="1" dirty="0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1362045" y="3438731"/>
              <a:ext cx="35939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i="1" dirty="0"/>
                <a:t>D</a:t>
              </a:r>
              <a:endParaRPr lang="ja-JP" altLang="en-US" i="1" dirty="0"/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873C357-F07D-F540-9411-B80D5A7C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41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126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ブロードキャスト</a:t>
            </a:r>
            <a:r>
              <a:rPr lang="en-US" altLang="ja-JP" dirty="0"/>
              <a:t>:Step3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dirty="0">
                <a:latin typeface="Times New Roman" charset="0"/>
              </a:rPr>
              <a:t>Step3</a:t>
            </a:r>
            <a:r>
              <a:rPr lang="ja-JP" altLang="en-US" dirty="0">
                <a:latin typeface="Times New Roman" charset="0"/>
              </a:rPr>
              <a:t>： 次元</a:t>
            </a:r>
            <a:r>
              <a:rPr lang="en-US" altLang="ja-JP" dirty="0">
                <a:latin typeface="Times New Roman" charset="0"/>
              </a:rPr>
              <a:t>2</a:t>
            </a:r>
            <a:r>
              <a:rPr lang="ja-JP" altLang="en-US" dirty="0">
                <a:latin typeface="Times New Roman" charset="0"/>
              </a:rPr>
              <a:t>の方向</a:t>
            </a:r>
            <a:r>
              <a:rPr lang="ja-JP" altLang="en-US" dirty="0"/>
              <a:t>へ</a:t>
            </a:r>
            <a:r>
              <a:rPr lang="en-US" altLang="ja-JP" dirty="0">
                <a:latin typeface="Times New Roman" charset="0"/>
              </a:rPr>
              <a:t>1</a:t>
            </a:r>
            <a:r>
              <a:rPr lang="ja-JP" altLang="en-US" dirty="0">
                <a:latin typeface="Times New Roman" charset="0"/>
              </a:rPr>
              <a:t>対</a:t>
            </a:r>
            <a:r>
              <a:rPr lang="en-US" altLang="ja-JP" dirty="0">
                <a:latin typeface="Times New Roman" charset="0"/>
              </a:rPr>
              <a:t>1</a:t>
            </a:r>
            <a:r>
              <a:rPr lang="ja-JP" altLang="en-US" dirty="0">
                <a:latin typeface="Times New Roman" charset="0"/>
              </a:rPr>
              <a:t>通信</a:t>
            </a:r>
            <a:endParaRPr lang="en-US" altLang="ja-JP" dirty="0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1458913" algn="l"/>
              </a:tabLst>
              <a:defRPr/>
            </a:pPr>
            <a:r>
              <a:rPr lang="en-US" altLang="ja-JP" dirty="0">
                <a:latin typeface="Times New Roman" charset="0"/>
              </a:rPr>
              <a:t>		+2</a:t>
            </a:r>
            <a:r>
              <a:rPr lang="en-US" altLang="ja-JP" sz="3600" baseline="30000" dirty="0">
                <a:latin typeface="Times New Roman" charset="0"/>
                <a:ea typeface="ＭＳ 明朝" charset="-128"/>
              </a:rPr>
              <a:t>2</a:t>
            </a:r>
            <a:r>
              <a:rPr lang="ja-JP" altLang="en-US" dirty="0">
                <a:latin typeface="Times New Roman" charset="0"/>
              </a:rPr>
              <a:t>の</a:t>
            </a:r>
            <a:r>
              <a:rPr lang="en-US" altLang="ja-JP" dirty="0">
                <a:latin typeface="Times New Roman" charset="0"/>
              </a:rPr>
              <a:t>ID</a:t>
            </a:r>
            <a:r>
              <a:rPr lang="ja-JP" altLang="en-US" dirty="0">
                <a:latin typeface="Times New Roman" charset="0"/>
              </a:rPr>
              <a:t>をもつプロセッサへ</a:t>
            </a:r>
          </a:p>
        </p:txBody>
      </p:sp>
      <p:grpSp>
        <p:nvGrpSpPr>
          <p:cNvPr id="69" name="図形グループ 68"/>
          <p:cNvGrpSpPr/>
          <p:nvPr/>
        </p:nvGrpSpPr>
        <p:grpSpPr>
          <a:xfrm>
            <a:off x="4016896" y="2606895"/>
            <a:ext cx="5405228" cy="3515247"/>
            <a:chOff x="1064718" y="2606895"/>
            <a:chExt cx="5405228" cy="3515247"/>
          </a:xfrm>
        </p:grpSpPr>
        <p:sp>
          <p:nvSpPr>
            <p:cNvPr id="70" name="Oval 7"/>
            <p:cNvSpPr>
              <a:spLocks noChangeArrowheads="1"/>
            </p:cNvSpPr>
            <p:nvPr/>
          </p:nvSpPr>
          <p:spPr bwMode="auto">
            <a:xfrm>
              <a:off x="22912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71" name="Oval 8"/>
            <p:cNvSpPr>
              <a:spLocks noChangeArrowheads="1"/>
            </p:cNvSpPr>
            <p:nvPr/>
          </p:nvSpPr>
          <p:spPr bwMode="auto">
            <a:xfrm>
              <a:off x="40438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72" name="Oval 9"/>
            <p:cNvSpPr>
              <a:spLocks noChangeArrowheads="1"/>
            </p:cNvSpPr>
            <p:nvPr/>
          </p:nvSpPr>
          <p:spPr bwMode="auto">
            <a:xfrm>
              <a:off x="22912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 i="1" dirty="0"/>
            </a:p>
          </p:txBody>
        </p:sp>
        <p:sp>
          <p:nvSpPr>
            <p:cNvPr id="73" name="Oval 10"/>
            <p:cNvSpPr>
              <a:spLocks noChangeArrowheads="1"/>
            </p:cNvSpPr>
            <p:nvPr/>
          </p:nvSpPr>
          <p:spPr bwMode="auto">
            <a:xfrm>
              <a:off x="40438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 dirty="0"/>
            </a:p>
          </p:txBody>
        </p:sp>
        <p:sp>
          <p:nvSpPr>
            <p:cNvPr id="74" name="Line 11"/>
            <p:cNvSpPr>
              <a:spLocks noChangeShapeType="1"/>
            </p:cNvSpPr>
            <p:nvPr/>
          </p:nvSpPr>
          <p:spPr bwMode="auto">
            <a:xfrm>
              <a:off x="2748433" y="55080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76" name="Line 13"/>
            <p:cNvSpPr>
              <a:spLocks noChangeShapeType="1"/>
            </p:cNvSpPr>
            <p:nvPr/>
          </p:nvSpPr>
          <p:spPr bwMode="auto">
            <a:xfrm>
              <a:off x="25198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77" name="Line 14"/>
            <p:cNvSpPr>
              <a:spLocks noChangeShapeType="1"/>
            </p:cNvSpPr>
            <p:nvPr/>
          </p:nvSpPr>
          <p:spPr bwMode="auto">
            <a:xfrm>
              <a:off x="42724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78" name="Oval 15"/>
            <p:cNvSpPr>
              <a:spLocks noChangeArrowheads="1"/>
            </p:cNvSpPr>
            <p:nvPr/>
          </p:nvSpPr>
          <p:spPr bwMode="auto">
            <a:xfrm>
              <a:off x="30532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79" name="Oval 16"/>
            <p:cNvSpPr>
              <a:spLocks noChangeArrowheads="1"/>
            </p:cNvSpPr>
            <p:nvPr/>
          </p:nvSpPr>
          <p:spPr bwMode="auto">
            <a:xfrm>
              <a:off x="48058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80" name="Oval 17"/>
            <p:cNvSpPr>
              <a:spLocks noChangeArrowheads="1"/>
            </p:cNvSpPr>
            <p:nvPr/>
          </p:nvSpPr>
          <p:spPr bwMode="auto">
            <a:xfrm>
              <a:off x="30532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81" name="Oval 18"/>
            <p:cNvSpPr>
              <a:spLocks noChangeArrowheads="1"/>
            </p:cNvSpPr>
            <p:nvPr/>
          </p:nvSpPr>
          <p:spPr bwMode="auto">
            <a:xfrm>
              <a:off x="48058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3510433" y="48984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3510433" y="32982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32818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50344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 flipV="1">
              <a:off x="26722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7" name="Line 24"/>
            <p:cNvSpPr>
              <a:spLocks noChangeShapeType="1"/>
            </p:cNvSpPr>
            <p:nvPr/>
          </p:nvSpPr>
          <p:spPr bwMode="auto">
            <a:xfrm flipV="1">
              <a:off x="44248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V="1">
              <a:off x="26722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9" name="Line 26"/>
            <p:cNvSpPr>
              <a:spLocks noChangeShapeType="1"/>
            </p:cNvSpPr>
            <p:nvPr/>
          </p:nvSpPr>
          <p:spPr bwMode="auto">
            <a:xfrm flipV="1">
              <a:off x="44248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90" name="Rectangle 27"/>
            <p:cNvSpPr>
              <a:spLocks noChangeArrowheads="1"/>
            </p:cNvSpPr>
            <p:nvPr/>
          </p:nvSpPr>
          <p:spPr bwMode="auto">
            <a:xfrm>
              <a:off x="1064718" y="5320874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0</a:t>
              </a:r>
              <a:r>
                <a:rPr lang="en-US" altLang="ja-JP" sz="2400" dirty="0">
                  <a:latin typeface="Times New Roman" charset="0"/>
                </a:rPr>
                <a:t> [000]</a:t>
              </a:r>
            </a:p>
          </p:txBody>
        </p:sp>
        <p:sp>
          <p:nvSpPr>
            <p:cNvPr id="91" name="Rectangle 28"/>
            <p:cNvSpPr>
              <a:spLocks noChangeArrowheads="1"/>
            </p:cNvSpPr>
            <p:nvPr/>
          </p:nvSpPr>
          <p:spPr bwMode="auto">
            <a:xfrm>
              <a:off x="3662833" y="5660477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1</a:t>
              </a:r>
              <a:r>
                <a:rPr lang="en-US" altLang="ja-JP" sz="2400" dirty="0">
                  <a:latin typeface="Times New Roman" charset="0"/>
                </a:rPr>
                <a:t> [001]</a:t>
              </a:r>
            </a:p>
          </p:txBody>
        </p:sp>
        <p:sp>
          <p:nvSpPr>
            <p:cNvPr id="92" name="Rectangle 29"/>
            <p:cNvSpPr>
              <a:spLocks noChangeArrowheads="1"/>
            </p:cNvSpPr>
            <p:nvPr/>
          </p:nvSpPr>
          <p:spPr bwMode="auto">
            <a:xfrm>
              <a:off x="2870850" y="4244080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2</a:t>
              </a:r>
              <a:r>
                <a:rPr lang="en-US" altLang="ja-JP" sz="2400" dirty="0">
                  <a:latin typeface="Times New Roman" charset="0"/>
                </a:rPr>
                <a:t> [010]</a:t>
              </a:r>
            </a:p>
          </p:txBody>
        </p:sp>
        <p:sp>
          <p:nvSpPr>
            <p:cNvPr id="93" name="Rectangle 30"/>
            <p:cNvSpPr>
              <a:spLocks noChangeArrowheads="1"/>
            </p:cNvSpPr>
            <p:nvPr/>
          </p:nvSpPr>
          <p:spPr bwMode="auto">
            <a:xfrm>
              <a:off x="5262436" y="4530461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3</a:t>
              </a:r>
              <a:r>
                <a:rPr lang="en-US" altLang="ja-JP" sz="2400" dirty="0">
                  <a:latin typeface="Times New Roman" charset="0"/>
                </a:rPr>
                <a:t> [011]</a:t>
              </a:r>
            </a:p>
          </p:txBody>
        </p:sp>
        <p:sp>
          <p:nvSpPr>
            <p:cNvPr id="94" name="Rectangle 31"/>
            <p:cNvSpPr>
              <a:spLocks noChangeArrowheads="1"/>
            </p:cNvSpPr>
            <p:nvPr/>
          </p:nvSpPr>
          <p:spPr bwMode="auto">
            <a:xfrm>
              <a:off x="1072630" y="3636712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4</a:t>
              </a:r>
              <a:r>
                <a:rPr lang="en-US" altLang="ja-JP" sz="2400" dirty="0">
                  <a:latin typeface="Times New Roman" charset="0"/>
                </a:rPr>
                <a:t> [100]</a:t>
              </a:r>
            </a:p>
          </p:txBody>
        </p:sp>
        <p:sp>
          <p:nvSpPr>
            <p:cNvPr id="95" name="Rectangle 32"/>
            <p:cNvSpPr>
              <a:spLocks noChangeArrowheads="1"/>
            </p:cNvSpPr>
            <p:nvPr/>
          </p:nvSpPr>
          <p:spPr bwMode="auto">
            <a:xfrm>
              <a:off x="2621823" y="2606895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6</a:t>
              </a:r>
              <a:r>
                <a:rPr lang="en-US" altLang="ja-JP" sz="2400" dirty="0">
                  <a:latin typeface="Times New Roman" charset="0"/>
                </a:rPr>
                <a:t> [110]</a:t>
              </a:r>
            </a:p>
          </p:txBody>
        </p:sp>
        <p:sp>
          <p:nvSpPr>
            <p:cNvPr id="96" name="Rectangle 33"/>
            <p:cNvSpPr>
              <a:spLocks noChangeArrowheads="1"/>
            </p:cNvSpPr>
            <p:nvPr/>
          </p:nvSpPr>
          <p:spPr bwMode="auto">
            <a:xfrm>
              <a:off x="4966171" y="2645814"/>
              <a:ext cx="12733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7</a:t>
              </a:r>
              <a:r>
                <a:rPr lang="en-US" altLang="ja-JP" sz="2400" dirty="0">
                  <a:latin typeface="Times New Roman" charset="0"/>
                </a:rPr>
                <a:t>  [111]</a:t>
              </a:r>
            </a:p>
          </p:txBody>
        </p:sp>
        <p:sp>
          <p:nvSpPr>
            <p:cNvPr id="75" name="Line 12"/>
            <p:cNvSpPr>
              <a:spLocks noChangeShapeType="1"/>
            </p:cNvSpPr>
            <p:nvPr/>
          </p:nvSpPr>
          <p:spPr bwMode="auto">
            <a:xfrm>
              <a:off x="2748433" y="39078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97" name="Rectangle 34"/>
            <p:cNvSpPr>
              <a:spLocks noChangeArrowheads="1"/>
            </p:cNvSpPr>
            <p:nvPr/>
          </p:nvSpPr>
          <p:spPr bwMode="auto">
            <a:xfrm>
              <a:off x="4424833" y="3672579"/>
              <a:ext cx="16081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5</a:t>
              </a:r>
              <a:r>
                <a:rPr lang="en-US" altLang="ja-JP" sz="2400" dirty="0">
                  <a:latin typeface="Times New Roman" charset="0"/>
                </a:rPr>
                <a:t> [101]</a:t>
              </a:r>
            </a:p>
          </p:txBody>
        </p:sp>
      </p:grpSp>
      <p:grpSp>
        <p:nvGrpSpPr>
          <p:cNvPr id="98" name="図形グループ 97"/>
          <p:cNvGrpSpPr/>
          <p:nvPr/>
        </p:nvGrpSpPr>
        <p:grpSpPr>
          <a:xfrm>
            <a:off x="1529466" y="5260440"/>
            <a:ext cx="2273300" cy="1261738"/>
            <a:chOff x="7319498" y="5308917"/>
            <a:chExt cx="2273300" cy="1261738"/>
          </a:xfrm>
        </p:grpSpPr>
        <p:sp>
          <p:nvSpPr>
            <p:cNvPr id="99" name="Line 57"/>
            <p:cNvSpPr>
              <a:spLocks noChangeShapeType="1"/>
            </p:cNvSpPr>
            <p:nvPr/>
          </p:nvSpPr>
          <p:spPr bwMode="auto">
            <a:xfrm flipV="1">
              <a:off x="7808448" y="6113455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00" name="Line 58"/>
            <p:cNvSpPr>
              <a:spLocks noChangeShapeType="1"/>
            </p:cNvSpPr>
            <p:nvPr/>
          </p:nvSpPr>
          <p:spPr bwMode="auto">
            <a:xfrm>
              <a:off x="7808448" y="5808655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101" name="Line 59"/>
            <p:cNvSpPr>
              <a:spLocks noChangeShapeType="1"/>
            </p:cNvSpPr>
            <p:nvPr/>
          </p:nvSpPr>
          <p:spPr bwMode="auto">
            <a:xfrm>
              <a:off x="7808448" y="641825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02" name="Rectangle 60"/>
            <p:cNvSpPr>
              <a:spLocks noChangeArrowheads="1"/>
            </p:cNvSpPr>
            <p:nvPr/>
          </p:nvSpPr>
          <p:spPr bwMode="auto">
            <a:xfrm>
              <a:off x="7319498" y="5308917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次元</a:t>
              </a:r>
              <a:r>
                <a:rPr lang="en-US" altLang="ja-JP" sz="2400" dirty="0">
                  <a:latin typeface="Times New Roman" charset="0"/>
                </a:rPr>
                <a:t>2</a:t>
              </a:r>
            </a:p>
          </p:txBody>
        </p:sp>
        <p:sp>
          <p:nvSpPr>
            <p:cNvPr id="103" name="Rectangle 61"/>
            <p:cNvSpPr>
              <a:spLocks noChangeArrowheads="1"/>
            </p:cNvSpPr>
            <p:nvPr/>
          </p:nvSpPr>
          <p:spPr bwMode="auto">
            <a:xfrm>
              <a:off x="8265648" y="5580055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次元</a:t>
              </a:r>
              <a:r>
                <a:rPr lang="en-US" altLang="ja-JP" sz="2400">
                  <a:latin typeface="Times New Roman" charset="0"/>
                </a:rPr>
                <a:t>1</a:t>
              </a:r>
            </a:p>
          </p:txBody>
        </p:sp>
        <p:sp>
          <p:nvSpPr>
            <p:cNvPr id="104" name="Rectangle 62"/>
            <p:cNvSpPr>
              <a:spLocks noChangeArrowheads="1"/>
            </p:cNvSpPr>
            <p:nvPr/>
          </p:nvSpPr>
          <p:spPr bwMode="auto">
            <a:xfrm>
              <a:off x="8646648" y="6113455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次元</a:t>
              </a:r>
              <a:r>
                <a:rPr lang="en-US" altLang="ja-JP" sz="2400"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50" name="図形グループ 49"/>
          <p:cNvGrpSpPr/>
          <p:nvPr/>
        </p:nvGrpSpPr>
        <p:grpSpPr>
          <a:xfrm>
            <a:off x="6005411" y="4669876"/>
            <a:ext cx="457200" cy="457200"/>
            <a:chOff x="1300866" y="3412984"/>
            <a:chExt cx="457200" cy="457200"/>
          </a:xfrm>
        </p:grpSpPr>
        <p:sp>
          <p:nvSpPr>
            <p:cNvPr id="51" name="Oval 9"/>
            <p:cNvSpPr>
              <a:spLocks noChangeArrowheads="1"/>
            </p:cNvSpPr>
            <p:nvPr/>
          </p:nvSpPr>
          <p:spPr bwMode="auto">
            <a:xfrm>
              <a:off x="1300866" y="3412984"/>
              <a:ext cx="457200" cy="4572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 i="1" dirty="0"/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362045" y="3438731"/>
              <a:ext cx="35939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i="1" dirty="0"/>
                <a:t>D</a:t>
              </a:r>
              <a:endParaRPr lang="ja-JP" altLang="en-US" i="1" dirty="0"/>
            </a:p>
          </p:txBody>
        </p:sp>
      </p:grpSp>
      <p:grpSp>
        <p:nvGrpSpPr>
          <p:cNvPr id="53" name="図形グループ 52"/>
          <p:cNvGrpSpPr/>
          <p:nvPr/>
        </p:nvGrpSpPr>
        <p:grpSpPr>
          <a:xfrm>
            <a:off x="7765923" y="4669876"/>
            <a:ext cx="457200" cy="457200"/>
            <a:chOff x="1300866" y="3412984"/>
            <a:chExt cx="457200" cy="457200"/>
          </a:xfrm>
        </p:grpSpPr>
        <p:sp>
          <p:nvSpPr>
            <p:cNvPr id="54" name="Oval 9"/>
            <p:cNvSpPr>
              <a:spLocks noChangeArrowheads="1"/>
            </p:cNvSpPr>
            <p:nvPr/>
          </p:nvSpPr>
          <p:spPr bwMode="auto">
            <a:xfrm>
              <a:off x="1300866" y="3412984"/>
              <a:ext cx="457200" cy="4572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 i="1" dirty="0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362045" y="3438731"/>
              <a:ext cx="35939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i="1" dirty="0"/>
                <a:t>D</a:t>
              </a:r>
              <a:endParaRPr lang="ja-JP" altLang="en-US" i="1" dirty="0"/>
            </a:p>
          </p:txBody>
        </p:sp>
      </p:grpSp>
      <p:sp>
        <p:nvSpPr>
          <p:cNvPr id="45" name="Oval 9"/>
          <p:cNvSpPr>
            <a:spLocks noChangeArrowheads="1"/>
          </p:cNvSpPr>
          <p:nvPr/>
        </p:nvSpPr>
        <p:spPr bwMode="auto">
          <a:xfrm>
            <a:off x="5243411" y="5276056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 i="1" dirty="0"/>
          </a:p>
        </p:txBody>
      </p:sp>
      <p:sp>
        <p:nvSpPr>
          <p:cNvPr id="46" name="正方形/長方形 45"/>
          <p:cNvSpPr/>
          <p:nvPr/>
        </p:nvSpPr>
        <p:spPr>
          <a:xfrm>
            <a:off x="5304590" y="5301803"/>
            <a:ext cx="35939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i="1" dirty="0"/>
              <a:t>D</a:t>
            </a:r>
            <a:endParaRPr lang="ja-JP" altLang="en-US" i="1" dirty="0"/>
          </a:p>
        </p:txBody>
      </p:sp>
      <p:sp>
        <p:nvSpPr>
          <p:cNvPr id="48" name="Oval 9"/>
          <p:cNvSpPr>
            <a:spLocks noChangeArrowheads="1"/>
          </p:cNvSpPr>
          <p:nvPr/>
        </p:nvSpPr>
        <p:spPr bwMode="auto">
          <a:xfrm>
            <a:off x="7003923" y="5276056"/>
            <a:ext cx="457200" cy="4572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 i="1" dirty="0"/>
          </a:p>
        </p:txBody>
      </p:sp>
      <p:sp>
        <p:nvSpPr>
          <p:cNvPr id="49" name="正方形/長方形 48"/>
          <p:cNvSpPr/>
          <p:nvPr/>
        </p:nvSpPr>
        <p:spPr>
          <a:xfrm>
            <a:off x="7065102" y="5301803"/>
            <a:ext cx="35939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i="1" dirty="0"/>
              <a:t>D</a:t>
            </a:r>
            <a:endParaRPr lang="ja-JP" altLang="en-US" i="1" dirty="0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5472454" y="4140613"/>
            <a:ext cx="1760512" cy="1143000"/>
            <a:chOff x="5472454" y="4140613"/>
            <a:chExt cx="1760512" cy="1143000"/>
          </a:xfrm>
        </p:grpSpPr>
        <p:cxnSp>
          <p:nvCxnSpPr>
            <p:cNvPr id="56" name="直線矢印コネクタ 55"/>
            <p:cNvCxnSpPr/>
            <p:nvPr/>
          </p:nvCxnSpPr>
          <p:spPr bwMode="auto">
            <a:xfrm flipH="1" flipV="1">
              <a:off x="7225054" y="4140613"/>
              <a:ext cx="7912" cy="113957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直線矢印コネクタ 56"/>
            <p:cNvCxnSpPr>
              <a:stCxn id="76" idx="1"/>
              <a:endCxn id="76" idx="0"/>
            </p:cNvCxnSpPr>
            <p:nvPr/>
          </p:nvCxnSpPr>
          <p:spPr bwMode="auto">
            <a:xfrm flipH="1" flipV="1">
              <a:off x="5472454" y="4140613"/>
              <a:ext cx="1" cy="114300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" name="図形グループ 19"/>
          <p:cNvGrpSpPr/>
          <p:nvPr/>
        </p:nvGrpSpPr>
        <p:grpSpPr>
          <a:xfrm>
            <a:off x="5243854" y="3679276"/>
            <a:ext cx="2217712" cy="457200"/>
            <a:chOff x="5243854" y="3679276"/>
            <a:chExt cx="2217712" cy="457200"/>
          </a:xfrm>
        </p:grpSpPr>
        <p:sp>
          <p:nvSpPr>
            <p:cNvPr id="68" name="Oval 9"/>
            <p:cNvSpPr>
              <a:spLocks noChangeArrowheads="1"/>
            </p:cNvSpPr>
            <p:nvPr/>
          </p:nvSpPr>
          <p:spPr bwMode="auto">
            <a:xfrm>
              <a:off x="5243854" y="3679276"/>
              <a:ext cx="457200" cy="4572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 i="1" dirty="0"/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5305033" y="3705023"/>
              <a:ext cx="35939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i="1" dirty="0"/>
                <a:t>D</a:t>
              </a:r>
              <a:endParaRPr lang="ja-JP" altLang="en-US" i="1" dirty="0"/>
            </a:p>
          </p:txBody>
        </p:sp>
        <p:sp>
          <p:nvSpPr>
            <p:cNvPr id="107" name="Oval 9"/>
            <p:cNvSpPr>
              <a:spLocks noChangeArrowheads="1"/>
            </p:cNvSpPr>
            <p:nvPr/>
          </p:nvSpPr>
          <p:spPr bwMode="auto">
            <a:xfrm>
              <a:off x="7004366" y="3679276"/>
              <a:ext cx="457200" cy="4572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 i="1" dirty="0"/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7065545" y="3705023"/>
              <a:ext cx="35939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i="1" dirty="0"/>
                <a:t>D</a:t>
              </a:r>
              <a:endParaRPr lang="ja-JP" altLang="en-US" i="1" dirty="0"/>
            </a:p>
          </p:txBody>
        </p:sp>
      </p:grpSp>
      <p:grpSp>
        <p:nvGrpSpPr>
          <p:cNvPr id="128" name="図形グループ 127"/>
          <p:cNvGrpSpPr/>
          <p:nvPr/>
        </p:nvGrpSpPr>
        <p:grpSpPr>
          <a:xfrm>
            <a:off x="6226099" y="3528605"/>
            <a:ext cx="1760512" cy="1143000"/>
            <a:chOff x="5472454" y="4140613"/>
            <a:chExt cx="1760512" cy="1143000"/>
          </a:xfrm>
        </p:grpSpPr>
        <p:cxnSp>
          <p:nvCxnSpPr>
            <p:cNvPr id="129" name="直線矢印コネクタ 128"/>
            <p:cNvCxnSpPr/>
            <p:nvPr/>
          </p:nvCxnSpPr>
          <p:spPr bwMode="auto">
            <a:xfrm flipH="1" flipV="1">
              <a:off x="7225054" y="4140613"/>
              <a:ext cx="7912" cy="113957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直線矢印コネクタ 129"/>
            <p:cNvCxnSpPr/>
            <p:nvPr/>
          </p:nvCxnSpPr>
          <p:spPr bwMode="auto">
            <a:xfrm flipH="1" flipV="1">
              <a:off x="5472454" y="4140613"/>
              <a:ext cx="1" cy="114300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1" name="図形グループ 130"/>
          <p:cNvGrpSpPr/>
          <p:nvPr/>
        </p:nvGrpSpPr>
        <p:grpSpPr>
          <a:xfrm>
            <a:off x="5997499" y="3067268"/>
            <a:ext cx="2217712" cy="457200"/>
            <a:chOff x="5243854" y="3679276"/>
            <a:chExt cx="2217712" cy="457200"/>
          </a:xfrm>
        </p:grpSpPr>
        <p:sp>
          <p:nvSpPr>
            <p:cNvPr id="132" name="Oval 9"/>
            <p:cNvSpPr>
              <a:spLocks noChangeArrowheads="1"/>
            </p:cNvSpPr>
            <p:nvPr/>
          </p:nvSpPr>
          <p:spPr bwMode="auto">
            <a:xfrm>
              <a:off x="5243854" y="3679276"/>
              <a:ext cx="457200" cy="4572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 i="1" dirty="0"/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5305033" y="3705023"/>
              <a:ext cx="35939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i="1" dirty="0"/>
                <a:t>D</a:t>
              </a:r>
              <a:endParaRPr lang="ja-JP" altLang="en-US" i="1" dirty="0"/>
            </a:p>
          </p:txBody>
        </p:sp>
        <p:sp>
          <p:nvSpPr>
            <p:cNvPr id="134" name="Oval 9"/>
            <p:cNvSpPr>
              <a:spLocks noChangeArrowheads="1"/>
            </p:cNvSpPr>
            <p:nvPr/>
          </p:nvSpPr>
          <p:spPr bwMode="auto">
            <a:xfrm>
              <a:off x="7004366" y="3679276"/>
              <a:ext cx="457200" cy="4572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 i="1" dirty="0"/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7065545" y="3705023"/>
              <a:ext cx="359394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i="1" dirty="0"/>
                <a:t>D</a:t>
              </a:r>
              <a:endParaRPr lang="ja-JP" altLang="en-US" i="1" dirty="0"/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D5D5193-30BE-454B-8F4A-3594DD0D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42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9428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ブロードキャスト：手続き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632520" y="1772816"/>
            <a:ext cx="9273480" cy="4824536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ja-JP" sz="2800" dirty="0">
                <a:latin typeface="Times New Roman" charset="0"/>
              </a:rPr>
              <a:t>procedure </a:t>
            </a:r>
            <a:r>
              <a:rPr lang="en-US" altLang="ja-JP" sz="2800" dirty="0" err="1">
                <a:latin typeface="Times New Roman" charset="0"/>
              </a:rPr>
              <a:t>Cube_Broadcast</a:t>
            </a:r>
            <a:r>
              <a:rPr lang="en-US" altLang="ja-JP" sz="2800" dirty="0">
                <a:latin typeface="Times New Roman" charset="0"/>
              </a:rPr>
              <a:t>(</a:t>
            </a:r>
            <a:r>
              <a:rPr lang="en-US" altLang="ja-JP" sz="2800" i="1" dirty="0">
                <a:latin typeface="Times New Roman" charset="0"/>
              </a:rPr>
              <a:t>D</a:t>
            </a:r>
            <a:r>
              <a:rPr lang="en-US" altLang="ja-JP" sz="2800" dirty="0">
                <a:latin typeface="Times New Roman" charset="0"/>
              </a:rPr>
              <a:t>, </a:t>
            </a:r>
            <a:r>
              <a:rPr lang="en-US" altLang="ja-JP" sz="2800" i="1" dirty="0">
                <a:latin typeface="Times New Roman" charset="0"/>
              </a:rPr>
              <a:t>N</a:t>
            </a:r>
            <a:r>
              <a:rPr lang="en-US" altLang="ja-JP" sz="2800" dirty="0">
                <a:latin typeface="Times New Roman" charset="0"/>
              </a:rPr>
              <a:t>)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ja-JP" sz="2800" dirty="0">
                <a:latin typeface="Times New Roman" charset="0"/>
              </a:rPr>
              <a:t>    for </a:t>
            </a:r>
            <a:r>
              <a:rPr lang="en-US" altLang="ja-JP" sz="2800" i="1" dirty="0">
                <a:latin typeface="Times New Roman" charset="0"/>
              </a:rPr>
              <a:t>j</a:t>
            </a:r>
            <a:r>
              <a:rPr lang="en-US" altLang="ja-JP" sz="2800" dirty="0">
                <a:latin typeface="Times New Roman" charset="0"/>
              </a:rPr>
              <a:t>=0 to (log</a:t>
            </a:r>
            <a:r>
              <a:rPr lang="en-US" altLang="ja-JP" sz="2800" baseline="-25000" dirty="0">
                <a:latin typeface="Times New Roman" charset="0"/>
              </a:rPr>
              <a:t>2 </a:t>
            </a:r>
            <a:r>
              <a:rPr lang="en-US" altLang="ja-JP" sz="2800" i="1" dirty="0">
                <a:latin typeface="Times New Roman" charset="0"/>
              </a:rPr>
              <a:t>N</a:t>
            </a:r>
            <a:r>
              <a:rPr lang="en-US" altLang="ja-JP" sz="2800" dirty="0">
                <a:latin typeface="Times New Roman" charset="0"/>
              </a:rPr>
              <a:t>)-1 do </a:t>
            </a:r>
            <a:r>
              <a:rPr lang="en-US" altLang="ja-JP" sz="2000" dirty="0">
                <a:latin typeface="Times New Roman" charset="0"/>
              </a:rPr>
              <a:t>/*</a:t>
            </a:r>
            <a:r>
              <a:rPr lang="ja-JP" altLang="en-US" sz="2000" dirty="0">
                <a:latin typeface="Times New Roman" charset="0"/>
              </a:rPr>
              <a:t>次元の順に</a:t>
            </a:r>
            <a:r>
              <a:rPr lang="en-US" altLang="ja-JP" sz="2000" dirty="0">
                <a:latin typeface="Times New Roman" charset="0"/>
              </a:rPr>
              <a:t> */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ja-JP" sz="2800" dirty="0">
                <a:latin typeface="Times New Roman" charset="0"/>
              </a:rPr>
              <a:t>        for </a:t>
            </a:r>
            <a:r>
              <a:rPr lang="en-US" altLang="ja-JP" sz="2800" i="1" dirty="0" err="1">
                <a:latin typeface="Times New Roman" charset="0"/>
              </a:rPr>
              <a:t>i</a:t>
            </a:r>
            <a:r>
              <a:rPr lang="en-US" altLang="ja-JP" sz="2800" dirty="0">
                <a:latin typeface="Times New Roman" charset="0"/>
              </a:rPr>
              <a:t>=0 to 2</a:t>
            </a:r>
            <a:r>
              <a:rPr lang="en-US" altLang="ja-JP" sz="2800" i="1" baseline="30000" dirty="0">
                <a:latin typeface="Times New Roman" charset="0"/>
              </a:rPr>
              <a:t>j</a:t>
            </a:r>
            <a:r>
              <a:rPr lang="en-US" altLang="ja-JP" sz="2800" dirty="0">
                <a:latin typeface="Times New Roman" charset="0"/>
              </a:rPr>
              <a:t>-1</a:t>
            </a:r>
            <a:r>
              <a:rPr lang="ja-JP" altLang="en-US" sz="2800" dirty="0">
                <a:latin typeface="Times New Roman" charset="0"/>
              </a:rPr>
              <a:t> </a:t>
            </a:r>
            <a:r>
              <a:rPr lang="en-US" altLang="ja-JP" sz="2800" dirty="0">
                <a:latin typeface="Times New Roman" charset="0"/>
              </a:rPr>
              <a:t>do in parallel </a:t>
            </a:r>
            <a:r>
              <a:rPr lang="en-US" altLang="ja-JP" sz="2000" dirty="0"/>
              <a:t>/* </a:t>
            </a:r>
            <a:r>
              <a:rPr lang="ja-JP" altLang="en-US" sz="2000" dirty="0"/>
              <a:t>各プロセッサ並列実行 *</a:t>
            </a:r>
            <a:r>
              <a:rPr lang="en-US" altLang="ja-JP" sz="2000" dirty="0"/>
              <a:t>/</a:t>
            </a:r>
            <a:endParaRPr lang="en-US" altLang="ja-JP" sz="2000" dirty="0">
              <a:latin typeface="Times New Roman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ja-JP" altLang="en-US" sz="1800">
                <a:latin typeface="Times New Roman" charset="0"/>
              </a:rPr>
              <a:t>　　　　（対象となるプロセッサならば）</a:t>
            </a:r>
            <a:endParaRPr lang="en-US" altLang="ja-JP" sz="1800" dirty="0">
              <a:latin typeface="Times New Roman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None/>
              <a:defRPr/>
            </a:pPr>
            <a:r>
              <a:rPr lang="en-US" altLang="ja-JP" sz="2800" i="1" dirty="0">
                <a:latin typeface="Times New Roman" charset="0"/>
              </a:rPr>
              <a:t>            P</a:t>
            </a:r>
            <a:r>
              <a:rPr lang="en-US" altLang="ja-JP" sz="2800" i="1" baseline="-25000" dirty="0">
                <a:latin typeface="Times New Roman" charset="0"/>
              </a:rPr>
              <a:t>i</a:t>
            </a:r>
            <a:r>
              <a:rPr lang="en-US" altLang="ja-JP" dirty="0">
                <a:latin typeface="Times New Roman" charset="0"/>
              </a:rPr>
              <a:t> </a:t>
            </a:r>
            <a:r>
              <a:rPr lang="ja-JP" altLang="en-US" sz="2800" dirty="0">
                <a:latin typeface="Times New Roman" charset="0"/>
              </a:rPr>
              <a:t>は </a:t>
            </a:r>
            <a:r>
              <a:rPr lang="en-US" altLang="ja-JP" sz="2800" i="1" dirty="0">
                <a:latin typeface="Times New Roman" charset="0"/>
              </a:rPr>
              <a:t>D </a:t>
            </a:r>
            <a:r>
              <a:rPr lang="ja-JP" altLang="en-US" sz="2800" dirty="0">
                <a:latin typeface="Times New Roman" charset="0"/>
              </a:rPr>
              <a:t>を</a:t>
            </a:r>
            <a:r>
              <a:rPr lang="en-US" altLang="ja-JP" sz="2800" dirty="0">
                <a:latin typeface="Times New Roman" charset="0"/>
              </a:rPr>
              <a:t> </a:t>
            </a:r>
            <a:r>
              <a:rPr lang="en-US" altLang="ja-JP" sz="2800" i="1" dirty="0">
                <a:latin typeface="Times New Roman" charset="0"/>
              </a:rPr>
              <a:t>P</a:t>
            </a:r>
            <a:r>
              <a:rPr lang="en-US" altLang="ja-JP" sz="2800" i="1" baseline="-25000" dirty="0">
                <a:latin typeface="Times New Roman" charset="0"/>
              </a:rPr>
              <a:t>i+2 </a:t>
            </a:r>
            <a:r>
              <a:rPr lang="en-US" altLang="ja-JP" sz="2800" i="1" baseline="30000" dirty="0">
                <a:latin typeface="Times New Roman" charset="0"/>
              </a:rPr>
              <a:t>j</a:t>
            </a:r>
            <a:r>
              <a:rPr lang="ja-JP" altLang="en-US" sz="2800" i="1" dirty="0">
                <a:latin typeface="Times New Roman" charset="0"/>
              </a:rPr>
              <a:t>　</a:t>
            </a:r>
            <a:r>
              <a:rPr lang="ja-JP" altLang="en-US" sz="2800">
                <a:latin typeface="Times New Roman" charset="0"/>
              </a:rPr>
              <a:t>に送る</a:t>
            </a:r>
            <a:endParaRPr lang="ja-JP" altLang="en-US" sz="2800" dirty="0">
              <a:latin typeface="Times New Roman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ja-JP" altLang="en-US" sz="2800" dirty="0">
                <a:latin typeface="Times New Roman" charset="0"/>
              </a:rPr>
              <a:t>        </a:t>
            </a:r>
            <a:r>
              <a:rPr lang="en-US" altLang="ja-JP" sz="2800" dirty="0">
                <a:latin typeface="Times New Roman" charset="0"/>
              </a:rPr>
              <a:t>end for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en-US" altLang="ja-JP" sz="2800" dirty="0">
                <a:latin typeface="Times New Roman" charset="0"/>
              </a:rPr>
              <a:t>    end for.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87DA170-3BE5-A54F-8215-CB464FBC2AD7}"/>
              </a:ext>
            </a:extLst>
          </p:cNvPr>
          <p:cNvSpPr txBox="1"/>
          <p:nvPr/>
        </p:nvSpPr>
        <p:spPr>
          <a:xfrm>
            <a:off x="632520" y="5733256"/>
            <a:ext cx="5913798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ja-JP" altLang="en-US">
                <a:latin typeface="Times New Roman" charset="0"/>
              </a:rPr>
              <a:t>アルゴリズムの実行ステップ数は </a:t>
            </a:r>
            <a:r>
              <a:rPr lang="en-US" altLang="ja-JP" dirty="0">
                <a:latin typeface="Times New Roman" charset="0"/>
              </a:rPr>
              <a:t>log</a:t>
            </a:r>
            <a:r>
              <a:rPr lang="en-US" altLang="ja-JP" baseline="-25000" dirty="0">
                <a:latin typeface="Times New Roman" charset="0"/>
              </a:rPr>
              <a:t>2</a:t>
            </a:r>
            <a:r>
              <a:rPr lang="en-US" altLang="ja-JP" dirty="0">
                <a:latin typeface="Times New Roman" charset="0"/>
              </a:rPr>
              <a:t> </a:t>
            </a:r>
            <a:r>
              <a:rPr lang="en-US" altLang="ja-JP" i="1" dirty="0">
                <a:latin typeface="Times New Roman" charset="0"/>
              </a:rPr>
              <a:t>N </a:t>
            </a:r>
            <a:r>
              <a:rPr lang="ja-JP" altLang="en-US">
                <a:latin typeface="Times New Roman" charset="0"/>
              </a:rPr>
              <a:t>に比例する。</a:t>
            </a:r>
          </a:p>
          <a:p>
            <a:pPr>
              <a:defRPr/>
            </a:pPr>
            <a:r>
              <a:rPr lang="ja-JP" altLang="en-US">
                <a:latin typeface="Times New Roman" charset="0"/>
              </a:rPr>
              <a:t>　実行時間 </a:t>
            </a:r>
            <a:r>
              <a:rPr lang="en-US" altLang="ja-JP" i="1" dirty="0">
                <a:latin typeface="Times New Roman" charset="0"/>
              </a:rPr>
              <a:t>T</a:t>
            </a:r>
            <a:r>
              <a:rPr lang="en-US" altLang="ja-JP" dirty="0">
                <a:latin typeface="Times New Roman" charset="0"/>
              </a:rPr>
              <a:t>=O(log</a:t>
            </a:r>
            <a:r>
              <a:rPr lang="ja-JP" altLang="en-US">
                <a:latin typeface="Times New Roman" charset="0"/>
              </a:rPr>
              <a:t> </a:t>
            </a:r>
            <a:r>
              <a:rPr lang="en-US" altLang="ja-JP" i="1" dirty="0">
                <a:latin typeface="Times New Roman" charset="0"/>
              </a:rPr>
              <a:t>N</a:t>
            </a:r>
            <a:r>
              <a:rPr lang="en-US" altLang="ja-JP" dirty="0">
                <a:latin typeface="Times New Roman" charset="0"/>
              </a:rPr>
              <a:t>)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F4A5D76-DF5A-EA4B-9CEF-B19138AF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43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422758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リダクション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316260" y="1685970"/>
            <a:ext cx="9273480" cy="469535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ja-JP" altLang="en-US" sz="2400" dirty="0"/>
              <a:t>プロセッサ </a:t>
            </a: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400" i="1" baseline="-25000" dirty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ja-JP" sz="2400" dirty="0"/>
              <a:t> </a:t>
            </a:r>
            <a:r>
              <a:rPr lang="ja-JP" altLang="en-US" sz="2400" dirty="0"/>
              <a:t>が値</a:t>
            </a:r>
            <a:r>
              <a:rPr lang="en-US" altLang="ja-JP" sz="2400" dirty="0"/>
              <a:t> </a:t>
            </a:r>
            <a:r>
              <a:rPr lang="en-US" altLang="ja-JP" sz="2400" i="1" dirty="0" err="1">
                <a:latin typeface="Times" pitchFamily="2" charset="0"/>
              </a:rPr>
              <a:t>a</a:t>
            </a:r>
            <a:r>
              <a:rPr lang="en-US" altLang="ja-JP" sz="2400" i="1" baseline="-25000" dirty="0" err="1">
                <a:latin typeface="Times" pitchFamily="2" charset="0"/>
                <a:ea typeface="Times" charset="0"/>
                <a:cs typeface="Times" charset="0"/>
              </a:rPr>
              <a:t>i</a:t>
            </a:r>
            <a:r>
              <a:rPr lang="en-US" altLang="ja-JP" sz="2400" dirty="0">
                <a:latin typeface="Times" pitchFamily="2" charset="0"/>
              </a:rPr>
              <a:t> </a:t>
            </a:r>
            <a:r>
              <a:rPr lang="ja-JP" altLang="en-US" sz="2400" dirty="0"/>
              <a:t>をもち、記号　　が</a:t>
            </a:r>
            <a:r>
              <a:rPr lang="en-US" altLang="ja-JP" sz="2400" dirty="0"/>
              <a:t>2</a:t>
            </a:r>
            <a:r>
              <a:rPr lang="ja-JP" altLang="en-US" sz="2400" dirty="0"/>
              <a:t>項演算を表すとき、</a:t>
            </a:r>
            <a:br>
              <a:rPr lang="en-US" altLang="ja-JP" sz="2400" dirty="0"/>
            </a:b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N</a:t>
            </a:r>
            <a:r>
              <a:rPr lang="ja-JP" altLang="en-US" sz="2400" dirty="0"/>
              <a:t>個の数のリダクションは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リダクションの結果を</a:t>
            </a:r>
            <a:br>
              <a:rPr lang="en-US" altLang="ja-JP" sz="2400" dirty="0"/>
            </a:b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400" i="1" baseline="-25000" dirty="0">
                <a:latin typeface="Times" charset="0"/>
                <a:ea typeface="Times" charset="0"/>
                <a:cs typeface="Times" charset="0"/>
              </a:rPr>
              <a:t>0 </a:t>
            </a:r>
            <a:r>
              <a:rPr lang="ja-JP" altLang="en-US" sz="2400" dirty="0"/>
              <a:t>に求めたい。</a:t>
            </a:r>
          </a:p>
          <a:p>
            <a:endParaRPr lang="en-US" altLang="ja-JP" sz="2400" dirty="0"/>
          </a:p>
          <a:p>
            <a:endParaRPr lang="ja-JP" altLang="en-US" sz="2400" dirty="0"/>
          </a:p>
        </p:txBody>
      </p:sp>
      <p:graphicFrame>
        <p:nvGraphicFramePr>
          <p:cNvPr id="37928" name="Object 48"/>
          <p:cNvGraphicFramePr>
            <a:graphicFrameLocks noChangeAspect="1"/>
          </p:cNvGraphicFramePr>
          <p:nvPr/>
        </p:nvGraphicFramePr>
        <p:xfrm>
          <a:off x="4328424" y="2020781"/>
          <a:ext cx="3632426" cy="52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数式" r:id="rId2" imgW="1651000" imgH="241300" progId="Equation.3">
                  <p:embed/>
                </p:oleObj>
              </mc:Choice>
              <mc:Fallback>
                <p:oleObj name="数式" r:id="rId2" imgW="1651000" imgH="241300" progId="Equation.3">
                  <p:embed/>
                  <p:pic>
                    <p:nvPicPr>
                      <p:cNvPr id="3792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8424" y="2020781"/>
                        <a:ext cx="3632426" cy="521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30" name="Object 50"/>
          <p:cNvGraphicFramePr>
            <a:graphicFrameLocks noChangeAspect="1"/>
          </p:cNvGraphicFramePr>
          <p:nvPr/>
        </p:nvGraphicFramePr>
        <p:xfrm>
          <a:off x="5574001" y="1695642"/>
          <a:ext cx="300409" cy="35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数式" r:id="rId4" imgW="164814" imgH="177492" progId="Equation.3">
                  <p:embed/>
                </p:oleObj>
              </mc:Choice>
              <mc:Fallback>
                <p:oleObj name="数式" r:id="rId4" imgW="164814" imgH="177492" progId="Equation.3">
                  <p:embed/>
                  <p:pic>
                    <p:nvPicPr>
                      <p:cNvPr id="3793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4001" y="1695642"/>
                        <a:ext cx="300409" cy="357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図形グループ 46"/>
          <p:cNvGrpSpPr/>
          <p:nvPr/>
        </p:nvGrpSpPr>
        <p:grpSpPr>
          <a:xfrm>
            <a:off x="4158556" y="2780928"/>
            <a:ext cx="5405228" cy="3515247"/>
            <a:chOff x="1064718" y="2606895"/>
            <a:chExt cx="5405228" cy="3515247"/>
          </a:xfrm>
        </p:grpSpPr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22912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49" name="Oval 8"/>
            <p:cNvSpPr>
              <a:spLocks noChangeArrowheads="1"/>
            </p:cNvSpPr>
            <p:nvPr/>
          </p:nvSpPr>
          <p:spPr bwMode="auto">
            <a:xfrm>
              <a:off x="40438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0" name="Oval 9"/>
            <p:cNvSpPr>
              <a:spLocks noChangeArrowheads="1"/>
            </p:cNvSpPr>
            <p:nvPr/>
          </p:nvSpPr>
          <p:spPr bwMode="auto">
            <a:xfrm>
              <a:off x="22912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1" name="Oval 10"/>
            <p:cNvSpPr>
              <a:spLocks noChangeArrowheads="1"/>
            </p:cNvSpPr>
            <p:nvPr/>
          </p:nvSpPr>
          <p:spPr bwMode="auto">
            <a:xfrm>
              <a:off x="40438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2748433" y="55080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>
              <a:off x="2748433" y="39078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25198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>
              <a:off x="42724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6" name="Oval 15"/>
            <p:cNvSpPr>
              <a:spLocks noChangeArrowheads="1"/>
            </p:cNvSpPr>
            <p:nvPr/>
          </p:nvSpPr>
          <p:spPr bwMode="auto">
            <a:xfrm>
              <a:off x="30532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7" name="Oval 16"/>
            <p:cNvSpPr>
              <a:spLocks noChangeArrowheads="1"/>
            </p:cNvSpPr>
            <p:nvPr/>
          </p:nvSpPr>
          <p:spPr bwMode="auto">
            <a:xfrm>
              <a:off x="48058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8" name="Oval 17"/>
            <p:cNvSpPr>
              <a:spLocks noChangeArrowheads="1"/>
            </p:cNvSpPr>
            <p:nvPr/>
          </p:nvSpPr>
          <p:spPr bwMode="auto">
            <a:xfrm>
              <a:off x="30532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9" name="Oval 18"/>
            <p:cNvSpPr>
              <a:spLocks noChangeArrowheads="1"/>
            </p:cNvSpPr>
            <p:nvPr/>
          </p:nvSpPr>
          <p:spPr bwMode="auto">
            <a:xfrm>
              <a:off x="48058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60" name="Line 19"/>
            <p:cNvSpPr>
              <a:spLocks noChangeShapeType="1"/>
            </p:cNvSpPr>
            <p:nvPr/>
          </p:nvSpPr>
          <p:spPr bwMode="auto">
            <a:xfrm>
              <a:off x="3510433" y="48984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1" name="Line 20"/>
            <p:cNvSpPr>
              <a:spLocks noChangeShapeType="1"/>
            </p:cNvSpPr>
            <p:nvPr/>
          </p:nvSpPr>
          <p:spPr bwMode="auto">
            <a:xfrm>
              <a:off x="3510433" y="32982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2" name="Line 21"/>
            <p:cNvSpPr>
              <a:spLocks noChangeShapeType="1"/>
            </p:cNvSpPr>
            <p:nvPr/>
          </p:nvSpPr>
          <p:spPr bwMode="auto">
            <a:xfrm>
              <a:off x="32818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3" name="Line 22"/>
            <p:cNvSpPr>
              <a:spLocks noChangeShapeType="1"/>
            </p:cNvSpPr>
            <p:nvPr/>
          </p:nvSpPr>
          <p:spPr bwMode="auto">
            <a:xfrm>
              <a:off x="50344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4" name="Line 23"/>
            <p:cNvSpPr>
              <a:spLocks noChangeShapeType="1"/>
            </p:cNvSpPr>
            <p:nvPr/>
          </p:nvSpPr>
          <p:spPr bwMode="auto">
            <a:xfrm flipV="1">
              <a:off x="26722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5" name="Line 24"/>
            <p:cNvSpPr>
              <a:spLocks noChangeShapeType="1"/>
            </p:cNvSpPr>
            <p:nvPr/>
          </p:nvSpPr>
          <p:spPr bwMode="auto">
            <a:xfrm flipV="1">
              <a:off x="44248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6" name="Line 25"/>
            <p:cNvSpPr>
              <a:spLocks noChangeShapeType="1"/>
            </p:cNvSpPr>
            <p:nvPr/>
          </p:nvSpPr>
          <p:spPr bwMode="auto">
            <a:xfrm flipV="1">
              <a:off x="26722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 flipV="1">
              <a:off x="44248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8" name="Rectangle 27"/>
            <p:cNvSpPr>
              <a:spLocks noChangeArrowheads="1"/>
            </p:cNvSpPr>
            <p:nvPr/>
          </p:nvSpPr>
          <p:spPr bwMode="auto">
            <a:xfrm>
              <a:off x="1064718" y="5320874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0</a:t>
              </a:r>
              <a:r>
                <a:rPr lang="en-US" altLang="ja-JP" sz="2400" dirty="0">
                  <a:latin typeface="Times New Roman" charset="0"/>
                </a:rPr>
                <a:t> [000]</a:t>
              </a:r>
            </a:p>
          </p:txBody>
        </p:sp>
        <p:sp>
          <p:nvSpPr>
            <p:cNvPr id="69" name="Rectangle 28"/>
            <p:cNvSpPr>
              <a:spLocks noChangeArrowheads="1"/>
            </p:cNvSpPr>
            <p:nvPr/>
          </p:nvSpPr>
          <p:spPr bwMode="auto">
            <a:xfrm>
              <a:off x="3662833" y="5660477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1</a:t>
              </a:r>
              <a:r>
                <a:rPr lang="en-US" altLang="ja-JP" sz="2400" dirty="0">
                  <a:latin typeface="Times New Roman" charset="0"/>
                </a:rPr>
                <a:t> [001]</a:t>
              </a:r>
            </a:p>
          </p:txBody>
        </p:sp>
        <p:sp>
          <p:nvSpPr>
            <p:cNvPr id="70" name="Rectangle 29"/>
            <p:cNvSpPr>
              <a:spLocks noChangeArrowheads="1"/>
            </p:cNvSpPr>
            <p:nvPr/>
          </p:nvSpPr>
          <p:spPr bwMode="auto">
            <a:xfrm>
              <a:off x="2870850" y="4244080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2</a:t>
              </a:r>
              <a:r>
                <a:rPr lang="en-US" altLang="ja-JP" sz="2400" dirty="0">
                  <a:latin typeface="Times New Roman" charset="0"/>
                </a:rPr>
                <a:t> [010]</a:t>
              </a:r>
            </a:p>
          </p:txBody>
        </p:sp>
        <p:sp>
          <p:nvSpPr>
            <p:cNvPr id="71" name="Rectangle 30"/>
            <p:cNvSpPr>
              <a:spLocks noChangeArrowheads="1"/>
            </p:cNvSpPr>
            <p:nvPr/>
          </p:nvSpPr>
          <p:spPr bwMode="auto">
            <a:xfrm>
              <a:off x="5262436" y="4530461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3</a:t>
              </a:r>
              <a:r>
                <a:rPr lang="en-US" altLang="ja-JP" sz="2400" dirty="0">
                  <a:latin typeface="Times New Roman" charset="0"/>
                </a:rPr>
                <a:t> [011]</a:t>
              </a:r>
            </a:p>
          </p:txBody>
        </p:sp>
        <p:sp>
          <p:nvSpPr>
            <p:cNvPr id="72" name="Rectangle 31"/>
            <p:cNvSpPr>
              <a:spLocks noChangeArrowheads="1"/>
            </p:cNvSpPr>
            <p:nvPr/>
          </p:nvSpPr>
          <p:spPr bwMode="auto">
            <a:xfrm>
              <a:off x="1072630" y="3636712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4</a:t>
              </a:r>
              <a:r>
                <a:rPr lang="en-US" altLang="ja-JP" sz="2400" dirty="0">
                  <a:latin typeface="Times New Roman" charset="0"/>
                </a:rPr>
                <a:t> [100]</a:t>
              </a:r>
            </a:p>
          </p:txBody>
        </p:sp>
        <p:sp>
          <p:nvSpPr>
            <p:cNvPr id="73" name="Rectangle 32"/>
            <p:cNvSpPr>
              <a:spLocks noChangeArrowheads="1"/>
            </p:cNvSpPr>
            <p:nvPr/>
          </p:nvSpPr>
          <p:spPr bwMode="auto">
            <a:xfrm>
              <a:off x="2621823" y="2606895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6</a:t>
              </a:r>
              <a:r>
                <a:rPr lang="en-US" altLang="ja-JP" sz="2400" dirty="0">
                  <a:latin typeface="Times New Roman" charset="0"/>
                </a:rPr>
                <a:t> [110]</a:t>
              </a:r>
            </a:p>
          </p:txBody>
        </p:sp>
        <p:sp>
          <p:nvSpPr>
            <p:cNvPr id="74" name="Rectangle 33"/>
            <p:cNvSpPr>
              <a:spLocks noChangeArrowheads="1"/>
            </p:cNvSpPr>
            <p:nvPr/>
          </p:nvSpPr>
          <p:spPr bwMode="auto">
            <a:xfrm>
              <a:off x="4966171" y="2645814"/>
              <a:ext cx="12733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7</a:t>
              </a:r>
              <a:r>
                <a:rPr lang="en-US" altLang="ja-JP" sz="2400" dirty="0">
                  <a:latin typeface="Times New Roman" charset="0"/>
                </a:rPr>
                <a:t>  [111]</a:t>
              </a:r>
            </a:p>
          </p:txBody>
        </p:sp>
        <p:sp>
          <p:nvSpPr>
            <p:cNvPr id="75" name="Rectangle 34"/>
            <p:cNvSpPr>
              <a:spLocks noChangeArrowheads="1"/>
            </p:cNvSpPr>
            <p:nvPr/>
          </p:nvSpPr>
          <p:spPr bwMode="auto">
            <a:xfrm>
              <a:off x="4424833" y="3672579"/>
              <a:ext cx="16081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5</a:t>
              </a:r>
              <a:r>
                <a:rPr lang="en-US" altLang="ja-JP" sz="2400" dirty="0">
                  <a:latin typeface="Times New Roman" charset="0"/>
                </a:rPr>
                <a:t> [101]</a:t>
              </a:r>
            </a:p>
          </p:txBody>
        </p:sp>
      </p:grpSp>
      <p:grpSp>
        <p:nvGrpSpPr>
          <p:cNvPr id="5" name="図形グループ 4"/>
          <p:cNvGrpSpPr/>
          <p:nvPr/>
        </p:nvGrpSpPr>
        <p:grpSpPr>
          <a:xfrm>
            <a:off x="5382692" y="3170985"/>
            <a:ext cx="3027216" cy="2670453"/>
            <a:chOff x="5241032" y="3093015"/>
            <a:chExt cx="3027216" cy="2670453"/>
          </a:xfrm>
        </p:grpSpPr>
        <p:sp>
          <p:nvSpPr>
            <p:cNvPr id="78" name="正方形/長方形 77"/>
            <p:cNvSpPr/>
            <p:nvPr/>
          </p:nvSpPr>
          <p:spPr>
            <a:xfrm>
              <a:off x="6066590" y="4695623"/>
              <a:ext cx="44114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a</a:t>
              </a:r>
              <a:r>
                <a:rPr lang="en-US" altLang="ja-JP" sz="2400" i="1" baseline="-250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2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7827102" y="4695623"/>
              <a:ext cx="44114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a</a:t>
              </a:r>
              <a:r>
                <a:rPr lang="en-US" altLang="ja-JP" sz="2400" i="1" baseline="-250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3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5241032" y="5301803"/>
              <a:ext cx="44114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a</a:t>
              </a:r>
              <a:r>
                <a:rPr lang="en-US" altLang="ja-JP" sz="2400" i="1" baseline="-250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0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7065102" y="5301803"/>
              <a:ext cx="44114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a</a:t>
              </a:r>
              <a:r>
                <a:rPr lang="en-US" altLang="ja-JP" sz="2400" i="1" baseline="-250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1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5241475" y="3705023"/>
              <a:ext cx="44114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a</a:t>
              </a:r>
              <a:r>
                <a:rPr lang="en-US" altLang="ja-JP" sz="2400" i="1" baseline="-250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4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7032134" y="3711470"/>
              <a:ext cx="44114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a</a:t>
              </a:r>
              <a:r>
                <a:rPr lang="en-US" altLang="ja-JP" sz="2400" i="1" baseline="-250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5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6058678" y="3093015"/>
              <a:ext cx="44114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a</a:t>
              </a:r>
              <a:r>
                <a:rPr lang="en-US" altLang="ja-JP" sz="2400" i="1" baseline="-250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6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7819190" y="3093015"/>
              <a:ext cx="44114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a</a:t>
              </a:r>
              <a:r>
                <a:rPr lang="en-US" altLang="ja-JP" sz="2400" i="1" baseline="-250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7</a:t>
              </a:r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297CDEC-94DC-374F-B775-A63D6985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44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160949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リダクション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94982" y="1637184"/>
            <a:ext cx="8543925" cy="4351338"/>
          </a:xfrm>
        </p:spPr>
        <p:txBody>
          <a:bodyPr/>
          <a:lstStyle/>
          <a:p>
            <a:r>
              <a:rPr lang="ja-JP" altLang="en-US"/>
              <a:t>超立方体結合された</a:t>
            </a:r>
            <a:r>
              <a:rPr lang="en-US" altLang="ja-JP" dirty="0"/>
              <a:t>8</a:t>
            </a:r>
            <a:r>
              <a:rPr lang="ja-JP" altLang="en-US"/>
              <a:t>プロセッサ </a:t>
            </a:r>
            <a:r>
              <a:rPr lang="en-US" altLang="ja-JP" dirty="0"/>
              <a:t>P</a:t>
            </a:r>
            <a:r>
              <a:rPr lang="en-US" altLang="ja-JP" baseline="-25000" dirty="0"/>
              <a:t>i</a:t>
            </a:r>
            <a:r>
              <a:rPr lang="en-US" altLang="ja-JP" dirty="0"/>
              <a:t> (0≦i≦7)</a:t>
            </a:r>
            <a:r>
              <a:rPr lang="ja-JP" altLang="en-US"/>
              <a:t>が</a:t>
            </a:r>
            <a:br>
              <a:rPr lang="en-US" altLang="ja-JP" dirty="0"/>
            </a:br>
            <a:r>
              <a:rPr lang="ja-JP" altLang="en-US"/>
              <a:t>それぞれ値</a:t>
            </a:r>
            <a:r>
              <a:rPr lang="en-US" altLang="ja-JP" dirty="0"/>
              <a:t> </a:t>
            </a:r>
            <a:r>
              <a:rPr lang="en-US" altLang="ja-JP" i="1" dirty="0" err="1">
                <a:latin typeface="Times" pitchFamily="2" charset="0"/>
              </a:rPr>
              <a:t>a</a:t>
            </a:r>
            <a:r>
              <a:rPr lang="en-US" altLang="ja-JP" i="1" baseline="-25000" dirty="0" err="1">
                <a:latin typeface="Times" pitchFamily="2" charset="0"/>
              </a:rPr>
              <a:t>i</a:t>
            </a:r>
            <a:r>
              <a:rPr lang="en-US" altLang="ja-JP" dirty="0"/>
              <a:t>=</a:t>
            </a:r>
            <a:r>
              <a:rPr lang="en-US" altLang="ja-JP" i="1" dirty="0" err="1">
                <a:latin typeface="Times" pitchFamily="2" charset="0"/>
              </a:rPr>
              <a:t>i</a:t>
            </a:r>
            <a:r>
              <a:rPr lang="en-US" altLang="ja-JP" dirty="0"/>
              <a:t> </a:t>
            </a:r>
            <a:r>
              <a:rPr lang="ja-JP" altLang="en-US"/>
              <a:t>をもつとき、</a:t>
            </a:r>
            <a:br>
              <a:rPr lang="en-US" altLang="ja-JP" dirty="0"/>
            </a:br>
            <a:r>
              <a:rPr lang="en-US" altLang="ja-JP" dirty="0"/>
              <a:t>8</a:t>
            </a:r>
            <a:r>
              <a:rPr lang="ja-JP" altLang="en-US"/>
              <a:t>個の数の総和を</a:t>
            </a:r>
            <a:r>
              <a:rPr lang="en-US" altLang="ja-JP" dirty="0"/>
              <a:t> P</a:t>
            </a:r>
            <a:r>
              <a:rPr lang="en-US" altLang="ja-JP" baseline="-25000" dirty="0"/>
              <a:t>0</a:t>
            </a:r>
            <a:r>
              <a:rPr lang="en-US" altLang="ja-JP" dirty="0"/>
              <a:t> </a:t>
            </a:r>
            <a:r>
              <a:rPr lang="ja-JP" altLang="en-US"/>
              <a:t>に求めたい。</a:t>
            </a:r>
            <a:br>
              <a:rPr lang="en-US" altLang="ja-JP" dirty="0"/>
            </a:br>
            <a:r>
              <a:rPr lang="ja-JP" altLang="en-US"/>
              <a:t>（つまり演算は＋）</a:t>
            </a:r>
            <a:endParaRPr lang="ja-JP" altLang="en-US" dirty="0"/>
          </a:p>
        </p:txBody>
      </p:sp>
      <p:grpSp>
        <p:nvGrpSpPr>
          <p:cNvPr id="46" name="図形グループ 45"/>
          <p:cNvGrpSpPr/>
          <p:nvPr/>
        </p:nvGrpSpPr>
        <p:grpSpPr>
          <a:xfrm>
            <a:off x="4500773" y="2606895"/>
            <a:ext cx="5405228" cy="3515247"/>
            <a:chOff x="1064718" y="2606895"/>
            <a:chExt cx="5405228" cy="3515247"/>
          </a:xfrm>
        </p:grpSpPr>
        <p:sp>
          <p:nvSpPr>
            <p:cNvPr id="76" name="Oval 7"/>
            <p:cNvSpPr>
              <a:spLocks noChangeArrowheads="1"/>
            </p:cNvSpPr>
            <p:nvPr/>
          </p:nvSpPr>
          <p:spPr bwMode="auto">
            <a:xfrm>
              <a:off x="22912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77" name="Oval 8"/>
            <p:cNvSpPr>
              <a:spLocks noChangeArrowheads="1"/>
            </p:cNvSpPr>
            <p:nvPr/>
          </p:nvSpPr>
          <p:spPr bwMode="auto">
            <a:xfrm>
              <a:off x="40438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22912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80" name="Oval 10"/>
            <p:cNvSpPr>
              <a:spLocks noChangeArrowheads="1"/>
            </p:cNvSpPr>
            <p:nvPr/>
          </p:nvSpPr>
          <p:spPr bwMode="auto">
            <a:xfrm>
              <a:off x="40438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84" name="Line 11"/>
            <p:cNvSpPr>
              <a:spLocks noChangeShapeType="1"/>
            </p:cNvSpPr>
            <p:nvPr/>
          </p:nvSpPr>
          <p:spPr bwMode="auto">
            <a:xfrm>
              <a:off x="2748433" y="55080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5" name="Line 12"/>
            <p:cNvSpPr>
              <a:spLocks noChangeShapeType="1"/>
            </p:cNvSpPr>
            <p:nvPr/>
          </p:nvSpPr>
          <p:spPr bwMode="auto">
            <a:xfrm>
              <a:off x="2748433" y="39078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7" name="Line 13"/>
            <p:cNvSpPr>
              <a:spLocks noChangeShapeType="1"/>
            </p:cNvSpPr>
            <p:nvPr/>
          </p:nvSpPr>
          <p:spPr bwMode="auto">
            <a:xfrm>
              <a:off x="25198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9" name="Line 14"/>
            <p:cNvSpPr>
              <a:spLocks noChangeShapeType="1"/>
            </p:cNvSpPr>
            <p:nvPr/>
          </p:nvSpPr>
          <p:spPr bwMode="auto">
            <a:xfrm>
              <a:off x="42724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90" name="Oval 15"/>
            <p:cNvSpPr>
              <a:spLocks noChangeArrowheads="1"/>
            </p:cNvSpPr>
            <p:nvPr/>
          </p:nvSpPr>
          <p:spPr bwMode="auto">
            <a:xfrm>
              <a:off x="30532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92" name="Oval 16"/>
            <p:cNvSpPr>
              <a:spLocks noChangeArrowheads="1"/>
            </p:cNvSpPr>
            <p:nvPr/>
          </p:nvSpPr>
          <p:spPr bwMode="auto">
            <a:xfrm>
              <a:off x="48058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94" name="Oval 17"/>
            <p:cNvSpPr>
              <a:spLocks noChangeArrowheads="1"/>
            </p:cNvSpPr>
            <p:nvPr/>
          </p:nvSpPr>
          <p:spPr bwMode="auto">
            <a:xfrm>
              <a:off x="30532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95" name="Oval 18"/>
            <p:cNvSpPr>
              <a:spLocks noChangeArrowheads="1"/>
            </p:cNvSpPr>
            <p:nvPr/>
          </p:nvSpPr>
          <p:spPr bwMode="auto">
            <a:xfrm>
              <a:off x="48058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96" name="Line 19"/>
            <p:cNvSpPr>
              <a:spLocks noChangeShapeType="1"/>
            </p:cNvSpPr>
            <p:nvPr/>
          </p:nvSpPr>
          <p:spPr bwMode="auto">
            <a:xfrm>
              <a:off x="3510433" y="48984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97" name="Line 20"/>
            <p:cNvSpPr>
              <a:spLocks noChangeShapeType="1"/>
            </p:cNvSpPr>
            <p:nvPr/>
          </p:nvSpPr>
          <p:spPr bwMode="auto">
            <a:xfrm>
              <a:off x="3510433" y="32982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98" name="Line 21"/>
            <p:cNvSpPr>
              <a:spLocks noChangeShapeType="1"/>
            </p:cNvSpPr>
            <p:nvPr/>
          </p:nvSpPr>
          <p:spPr bwMode="auto">
            <a:xfrm>
              <a:off x="32818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99" name="Line 22"/>
            <p:cNvSpPr>
              <a:spLocks noChangeShapeType="1"/>
            </p:cNvSpPr>
            <p:nvPr/>
          </p:nvSpPr>
          <p:spPr bwMode="auto">
            <a:xfrm>
              <a:off x="50344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100" name="Line 23"/>
            <p:cNvSpPr>
              <a:spLocks noChangeShapeType="1"/>
            </p:cNvSpPr>
            <p:nvPr/>
          </p:nvSpPr>
          <p:spPr bwMode="auto">
            <a:xfrm flipV="1">
              <a:off x="26722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101" name="Line 24"/>
            <p:cNvSpPr>
              <a:spLocks noChangeShapeType="1"/>
            </p:cNvSpPr>
            <p:nvPr/>
          </p:nvSpPr>
          <p:spPr bwMode="auto">
            <a:xfrm flipV="1">
              <a:off x="44248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102" name="Line 25"/>
            <p:cNvSpPr>
              <a:spLocks noChangeShapeType="1"/>
            </p:cNvSpPr>
            <p:nvPr/>
          </p:nvSpPr>
          <p:spPr bwMode="auto">
            <a:xfrm flipV="1">
              <a:off x="26722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103" name="Line 26"/>
            <p:cNvSpPr>
              <a:spLocks noChangeShapeType="1"/>
            </p:cNvSpPr>
            <p:nvPr/>
          </p:nvSpPr>
          <p:spPr bwMode="auto">
            <a:xfrm flipV="1">
              <a:off x="44248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104" name="Rectangle 27"/>
            <p:cNvSpPr>
              <a:spLocks noChangeArrowheads="1"/>
            </p:cNvSpPr>
            <p:nvPr/>
          </p:nvSpPr>
          <p:spPr bwMode="auto">
            <a:xfrm>
              <a:off x="1064718" y="5320874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0</a:t>
              </a:r>
              <a:r>
                <a:rPr lang="en-US" altLang="ja-JP" sz="2400" dirty="0">
                  <a:latin typeface="Times New Roman" charset="0"/>
                </a:rPr>
                <a:t> [000]</a:t>
              </a:r>
            </a:p>
          </p:txBody>
        </p:sp>
        <p:sp>
          <p:nvSpPr>
            <p:cNvPr id="105" name="Rectangle 28"/>
            <p:cNvSpPr>
              <a:spLocks noChangeArrowheads="1"/>
            </p:cNvSpPr>
            <p:nvPr/>
          </p:nvSpPr>
          <p:spPr bwMode="auto">
            <a:xfrm>
              <a:off x="3662833" y="5660477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1</a:t>
              </a:r>
              <a:r>
                <a:rPr lang="en-US" altLang="ja-JP" sz="2400" dirty="0">
                  <a:latin typeface="Times New Roman" charset="0"/>
                </a:rPr>
                <a:t> [001]</a:t>
              </a:r>
            </a:p>
          </p:txBody>
        </p:sp>
        <p:sp>
          <p:nvSpPr>
            <p:cNvPr id="106" name="Rectangle 29"/>
            <p:cNvSpPr>
              <a:spLocks noChangeArrowheads="1"/>
            </p:cNvSpPr>
            <p:nvPr/>
          </p:nvSpPr>
          <p:spPr bwMode="auto">
            <a:xfrm>
              <a:off x="2870850" y="4244080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2</a:t>
              </a:r>
              <a:r>
                <a:rPr lang="en-US" altLang="ja-JP" sz="2400" dirty="0">
                  <a:latin typeface="Times New Roman" charset="0"/>
                </a:rPr>
                <a:t> [010]</a:t>
              </a:r>
            </a:p>
          </p:txBody>
        </p:sp>
        <p:sp>
          <p:nvSpPr>
            <p:cNvPr id="107" name="Rectangle 30"/>
            <p:cNvSpPr>
              <a:spLocks noChangeArrowheads="1"/>
            </p:cNvSpPr>
            <p:nvPr/>
          </p:nvSpPr>
          <p:spPr bwMode="auto">
            <a:xfrm>
              <a:off x="5262436" y="4530461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3</a:t>
              </a:r>
              <a:r>
                <a:rPr lang="en-US" altLang="ja-JP" sz="2400" dirty="0">
                  <a:latin typeface="Times New Roman" charset="0"/>
                </a:rPr>
                <a:t> [011]</a:t>
              </a:r>
            </a:p>
          </p:txBody>
        </p:sp>
        <p:sp>
          <p:nvSpPr>
            <p:cNvPr id="108" name="Rectangle 31"/>
            <p:cNvSpPr>
              <a:spLocks noChangeArrowheads="1"/>
            </p:cNvSpPr>
            <p:nvPr/>
          </p:nvSpPr>
          <p:spPr bwMode="auto">
            <a:xfrm>
              <a:off x="1072630" y="3636712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4</a:t>
              </a:r>
              <a:r>
                <a:rPr lang="en-US" altLang="ja-JP" sz="2400" dirty="0">
                  <a:latin typeface="Times New Roman" charset="0"/>
                </a:rPr>
                <a:t> [100]</a:t>
              </a:r>
            </a:p>
          </p:txBody>
        </p:sp>
        <p:sp>
          <p:nvSpPr>
            <p:cNvPr id="109" name="Rectangle 32"/>
            <p:cNvSpPr>
              <a:spLocks noChangeArrowheads="1"/>
            </p:cNvSpPr>
            <p:nvPr/>
          </p:nvSpPr>
          <p:spPr bwMode="auto">
            <a:xfrm>
              <a:off x="2621823" y="2606895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6</a:t>
              </a:r>
              <a:r>
                <a:rPr lang="en-US" altLang="ja-JP" sz="2400" dirty="0">
                  <a:latin typeface="Times New Roman" charset="0"/>
                </a:rPr>
                <a:t> [110]</a:t>
              </a:r>
            </a:p>
          </p:txBody>
        </p:sp>
        <p:sp>
          <p:nvSpPr>
            <p:cNvPr id="110" name="Rectangle 33"/>
            <p:cNvSpPr>
              <a:spLocks noChangeArrowheads="1"/>
            </p:cNvSpPr>
            <p:nvPr/>
          </p:nvSpPr>
          <p:spPr bwMode="auto">
            <a:xfrm>
              <a:off x="4966171" y="2645814"/>
              <a:ext cx="12733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7</a:t>
              </a:r>
              <a:r>
                <a:rPr lang="en-US" altLang="ja-JP" sz="2400" dirty="0">
                  <a:latin typeface="Times New Roman" charset="0"/>
                </a:rPr>
                <a:t>  [111]</a:t>
              </a:r>
            </a:p>
          </p:txBody>
        </p:sp>
        <p:sp>
          <p:nvSpPr>
            <p:cNvPr id="111" name="Rectangle 34"/>
            <p:cNvSpPr>
              <a:spLocks noChangeArrowheads="1"/>
            </p:cNvSpPr>
            <p:nvPr/>
          </p:nvSpPr>
          <p:spPr bwMode="auto">
            <a:xfrm>
              <a:off x="4424833" y="3672579"/>
              <a:ext cx="16081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5</a:t>
              </a:r>
              <a:r>
                <a:rPr lang="en-US" altLang="ja-JP" sz="2400" dirty="0">
                  <a:latin typeface="Times New Roman" charset="0"/>
                </a:rPr>
                <a:t> [101]</a:t>
              </a:r>
            </a:p>
          </p:txBody>
        </p:sp>
      </p:grpSp>
      <p:grpSp>
        <p:nvGrpSpPr>
          <p:cNvPr id="112" name="図形グループ 111"/>
          <p:cNvGrpSpPr/>
          <p:nvPr/>
        </p:nvGrpSpPr>
        <p:grpSpPr>
          <a:xfrm>
            <a:off x="5772792" y="3062803"/>
            <a:ext cx="2903138" cy="2670453"/>
            <a:chOff x="5241032" y="3093015"/>
            <a:chExt cx="2903138" cy="2670453"/>
          </a:xfrm>
        </p:grpSpPr>
        <p:sp>
          <p:nvSpPr>
            <p:cNvPr id="113" name="正方形/長方形 112"/>
            <p:cNvSpPr/>
            <p:nvPr/>
          </p:nvSpPr>
          <p:spPr>
            <a:xfrm>
              <a:off x="6005416" y="46956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2</a:t>
              </a:r>
              <a:endParaRPr lang="ja-JP" altLang="en-US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7805616" y="46956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3</a:t>
              </a:r>
              <a:endParaRPr lang="ja-JP" altLang="en-US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5241032" y="530180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0</a:t>
              </a:r>
              <a:endParaRPr lang="ja-JP" altLang="en-US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7065102" y="530180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1</a:t>
              </a:r>
              <a:endParaRPr lang="ja-JP" altLang="en-US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5241475" y="37050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4</a:t>
              </a:r>
              <a:endParaRPr lang="ja-JP" altLang="en-US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7041232" y="37050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5</a:t>
              </a:r>
              <a:endParaRPr lang="ja-JP" altLang="en-US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6058678" y="3093015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6</a:t>
              </a:r>
              <a:endParaRPr lang="ja-JP" altLang="en-US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7755094" y="3093015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7</a:t>
              </a:r>
              <a:endParaRPr lang="en-US" altLang="ja-JP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139" name="図形グループ 138"/>
          <p:cNvGrpSpPr/>
          <p:nvPr/>
        </p:nvGrpSpPr>
        <p:grpSpPr>
          <a:xfrm>
            <a:off x="1529466" y="5260440"/>
            <a:ext cx="2273300" cy="1261738"/>
            <a:chOff x="7319498" y="5308917"/>
            <a:chExt cx="2273300" cy="1261738"/>
          </a:xfrm>
        </p:grpSpPr>
        <p:sp>
          <p:nvSpPr>
            <p:cNvPr id="140" name="Line 57"/>
            <p:cNvSpPr>
              <a:spLocks noChangeShapeType="1"/>
            </p:cNvSpPr>
            <p:nvPr/>
          </p:nvSpPr>
          <p:spPr bwMode="auto">
            <a:xfrm flipV="1">
              <a:off x="7808448" y="6113455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41" name="Line 58"/>
            <p:cNvSpPr>
              <a:spLocks noChangeShapeType="1"/>
            </p:cNvSpPr>
            <p:nvPr/>
          </p:nvSpPr>
          <p:spPr bwMode="auto">
            <a:xfrm>
              <a:off x="7808448" y="5808655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142" name="Line 59"/>
            <p:cNvSpPr>
              <a:spLocks noChangeShapeType="1"/>
            </p:cNvSpPr>
            <p:nvPr/>
          </p:nvSpPr>
          <p:spPr bwMode="auto">
            <a:xfrm>
              <a:off x="7808448" y="641825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143" name="Rectangle 60"/>
            <p:cNvSpPr>
              <a:spLocks noChangeArrowheads="1"/>
            </p:cNvSpPr>
            <p:nvPr/>
          </p:nvSpPr>
          <p:spPr bwMode="auto">
            <a:xfrm>
              <a:off x="7319498" y="5308917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次元</a:t>
              </a:r>
              <a:r>
                <a:rPr lang="en-US" altLang="ja-JP" sz="2400" dirty="0">
                  <a:latin typeface="Times New Roman" charset="0"/>
                </a:rPr>
                <a:t>2</a:t>
              </a:r>
            </a:p>
          </p:txBody>
        </p:sp>
        <p:sp>
          <p:nvSpPr>
            <p:cNvPr id="144" name="Rectangle 61"/>
            <p:cNvSpPr>
              <a:spLocks noChangeArrowheads="1"/>
            </p:cNvSpPr>
            <p:nvPr/>
          </p:nvSpPr>
          <p:spPr bwMode="auto">
            <a:xfrm>
              <a:off x="8265648" y="5580055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次元</a:t>
              </a:r>
              <a:r>
                <a:rPr lang="en-US" altLang="ja-JP" sz="2400">
                  <a:latin typeface="Times New Roman" charset="0"/>
                </a:rPr>
                <a:t>1</a:t>
              </a:r>
            </a:p>
          </p:txBody>
        </p:sp>
        <p:sp>
          <p:nvSpPr>
            <p:cNvPr id="145" name="Rectangle 62"/>
            <p:cNvSpPr>
              <a:spLocks noChangeArrowheads="1"/>
            </p:cNvSpPr>
            <p:nvPr/>
          </p:nvSpPr>
          <p:spPr bwMode="auto">
            <a:xfrm>
              <a:off x="8646648" y="6113455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次元</a:t>
              </a:r>
              <a:r>
                <a:rPr lang="en-US" altLang="ja-JP" sz="2400">
                  <a:latin typeface="Times New Roman" charset="0"/>
                </a:rPr>
                <a:t>0</a:t>
              </a:r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E632BDD-EE82-A04F-A1C8-A44A34A3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45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40530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7"/>
            <a:ext cx="9906000" cy="1119658"/>
          </a:xfrm>
        </p:spPr>
        <p:txBody>
          <a:bodyPr/>
          <a:lstStyle/>
          <a:p>
            <a:r>
              <a:rPr lang="ja-JP" altLang="en-US"/>
              <a:t>リダクション：</a:t>
            </a:r>
            <a:r>
              <a:rPr lang="en-US" altLang="ja-JP" dirty="0"/>
              <a:t>Step1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02726" y="1461043"/>
            <a:ext cx="9472862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Step1</a:t>
            </a:r>
            <a:r>
              <a:rPr lang="ja-JP" altLang="en-US"/>
              <a:t>： 次元</a:t>
            </a:r>
            <a:r>
              <a:rPr lang="en-US" altLang="ja-JP" dirty="0"/>
              <a:t>0</a:t>
            </a:r>
            <a:r>
              <a:rPr lang="ja-JP" altLang="en-US"/>
              <a:t>の方向にユニキャスト。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/>
              <a:t>プロセッサ</a:t>
            </a:r>
            <a:r>
              <a:rPr lang="en-US" altLang="ja-JP" dirty="0"/>
              <a:t>ID</a:t>
            </a:r>
            <a:r>
              <a:rPr lang="ja-JP" altLang="en-US"/>
              <a:t>が</a:t>
            </a:r>
            <a:r>
              <a:rPr lang="en-US" altLang="ja-JP" dirty="0"/>
              <a:t> -2</a:t>
            </a:r>
            <a:r>
              <a:rPr lang="en-US" altLang="ja-JP" baseline="30000" dirty="0"/>
              <a:t>0</a:t>
            </a:r>
            <a:r>
              <a:rPr lang="en-US" altLang="ja-JP" dirty="0"/>
              <a:t> </a:t>
            </a:r>
            <a:r>
              <a:rPr lang="ja-JP" altLang="en-US"/>
              <a:t>異なるプロセッサへ送信。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/>
              <a:t>受信プロセッサでは</a:t>
            </a:r>
            <a:br>
              <a:rPr lang="en-US" altLang="ja-JP" dirty="0"/>
            </a:br>
            <a:r>
              <a:rPr lang="ja-JP" altLang="en-US"/>
              <a:t>　　元々持っていた値と</a:t>
            </a:r>
            <a:br>
              <a:rPr lang="en-US" altLang="ja-JP" dirty="0"/>
            </a:br>
            <a:r>
              <a:rPr lang="ja-JP" altLang="en-US"/>
              <a:t>　　受信した値で加算。</a:t>
            </a:r>
            <a:br>
              <a:rPr lang="en-US" altLang="ja-JP" dirty="0"/>
            </a:br>
            <a:endParaRPr lang="ja-JP" altLang="en-US"/>
          </a:p>
          <a:p>
            <a:pPr>
              <a:lnSpc>
                <a:spcPct val="100000"/>
              </a:lnSpc>
            </a:pPr>
            <a:endParaRPr lang="ja-JP" altLang="en-US" dirty="0"/>
          </a:p>
        </p:txBody>
      </p:sp>
      <p:grpSp>
        <p:nvGrpSpPr>
          <p:cNvPr id="47" name="図形グループ 46"/>
          <p:cNvGrpSpPr/>
          <p:nvPr/>
        </p:nvGrpSpPr>
        <p:grpSpPr>
          <a:xfrm>
            <a:off x="4500773" y="2606895"/>
            <a:ext cx="5405228" cy="3515247"/>
            <a:chOff x="1064718" y="2606895"/>
            <a:chExt cx="5405228" cy="3515247"/>
          </a:xfrm>
        </p:grpSpPr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22912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49" name="Oval 8"/>
            <p:cNvSpPr>
              <a:spLocks noChangeArrowheads="1"/>
            </p:cNvSpPr>
            <p:nvPr/>
          </p:nvSpPr>
          <p:spPr bwMode="auto">
            <a:xfrm>
              <a:off x="40438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0" name="Oval 9"/>
            <p:cNvSpPr>
              <a:spLocks noChangeArrowheads="1"/>
            </p:cNvSpPr>
            <p:nvPr/>
          </p:nvSpPr>
          <p:spPr bwMode="auto">
            <a:xfrm>
              <a:off x="22912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1" name="Oval 10"/>
            <p:cNvSpPr>
              <a:spLocks noChangeArrowheads="1"/>
            </p:cNvSpPr>
            <p:nvPr/>
          </p:nvSpPr>
          <p:spPr bwMode="auto">
            <a:xfrm>
              <a:off x="40438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2748433" y="55080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>
              <a:off x="2748433" y="39078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25198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>
              <a:off x="42724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6" name="Oval 15"/>
            <p:cNvSpPr>
              <a:spLocks noChangeArrowheads="1"/>
            </p:cNvSpPr>
            <p:nvPr/>
          </p:nvSpPr>
          <p:spPr bwMode="auto">
            <a:xfrm>
              <a:off x="30532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7" name="Oval 16"/>
            <p:cNvSpPr>
              <a:spLocks noChangeArrowheads="1"/>
            </p:cNvSpPr>
            <p:nvPr/>
          </p:nvSpPr>
          <p:spPr bwMode="auto">
            <a:xfrm>
              <a:off x="48058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8" name="Oval 17"/>
            <p:cNvSpPr>
              <a:spLocks noChangeArrowheads="1"/>
            </p:cNvSpPr>
            <p:nvPr/>
          </p:nvSpPr>
          <p:spPr bwMode="auto">
            <a:xfrm>
              <a:off x="30532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9" name="Oval 18"/>
            <p:cNvSpPr>
              <a:spLocks noChangeArrowheads="1"/>
            </p:cNvSpPr>
            <p:nvPr/>
          </p:nvSpPr>
          <p:spPr bwMode="auto">
            <a:xfrm>
              <a:off x="48058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60" name="Line 19"/>
            <p:cNvSpPr>
              <a:spLocks noChangeShapeType="1"/>
            </p:cNvSpPr>
            <p:nvPr/>
          </p:nvSpPr>
          <p:spPr bwMode="auto">
            <a:xfrm>
              <a:off x="3510433" y="48984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1" name="Line 20"/>
            <p:cNvSpPr>
              <a:spLocks noChangeShapeType="1"/>
            </p:cNvSpPr>
            <p:nvPr/>
          </p:nvSpPr>
          <p:spPr bwMode="auto">
            <a:xfrm>
              <a:off x="3510433" y="32982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2" name="Line 21"/>
            <p:cNvSpPr>
              <a:spLocks noChangeShapeType="1"/>
            </p:cNvSpPr>
            <p:nvPr/>
          </p:nvSpPr>
          <p:spPr bwMode="auto">
            <a:xfrm>
              <a:off x="32818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3" name="Line 22"/>
            <p:cNvSpPr>
              <a:spLocks noChangeShapeType="1"/>
            </p:cNvSpPr>
            <p:nvPr/>
          </p:nvSpPr>
          <p:spPr bwMode="auto">
            <a:xfrm>
              <a:off x="50344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4" name="Line 23"/>
            <p:cNvSpPr>
              <a:spLocks noChangeShapeType="1"/>
            </p:cNvSpPr>
            <p:nvPr/>
          </p:nvSpPr>
          <p:spPr bwMode="auto">
            <a:xfrm flipV="1">
              <a:off x="26722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5" name="Line 24"/>
            <p:cNvSpPr>
              <a:spLocks noChangeShapeType="1"/>
            </p:cNvSpPr>
            <p:nvPr/>
          </p:nvSpPr>
          <p:spPr bwMode="auto">
            <a:xfrm flipV="1">
              <a:off x="44248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6" name="Line 25"/>
            <p:cNvSpPr>
              <a:spLocks noChangeShapeType="1"/>
            </p:cNvSpPr>
            <p:nvPr/>
          </p:nvSpPr>
          <p:spPr bwMode="auto">
            <a:xfrm flipV="1">
              <a:off x="26722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 flipV="1">
              <a:off x="44248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8" name="Rectangle 27"/>
            <p:cNvSpPr>
              <a:spLocks noChangeArrowheads="1"/>
            </p:cNvSpPr>
            <p:nvPr/>
          </p:nvSpPr>
          <p:spPr bwMode="auto">
            <a:xfrm>
              <a:off x="1064718" y="5320874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0</a:t>
              </a:r>
              <a:r>
                <a:rPr lang="en-US" altLang="ja-JP" sz="2400" dirty="0">
                  <a:latin typeface="Times New Roman" charset="0"/>
                </a:rPr>
                <a:t> [000]</a:t>
              </a:r>
            </a:p>
          </p:txBody>
        </p:sp>
        <p:sp>
          <p:nvSpPr>
            <p:cNvPr id="69" name="Rectangle 28"/>
            <p:cNvSpPr>
              <a:spLocks noChangeArrowheads="1"/>
            </p:cNvSpPr>
            <p:nvPr/>
          </p:nvSpPr>
          <p:spPr bwMode="auto">
            <a:xfrm>
              <a:off x="3662833" y="5660477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1</a:t>
              </a:r>
              <a:r>
                <a:rPr lang="en-US" altLang="ja-JP" sz="2400" dirty="0">
                  <a:latin typeface="Times New Roman" charset="0"/>
                </a:rPr>
                <a:t> [001]</a:t>
              </a:r>
            </a:p>
          </p:txBody>
        </p:sp>
        <p:sp>
          <p:nvSpPr>
            <p:cNvPr id="70" name="Rectangle 29"/>
            <p:cNvSpPr>
              <a:spLocks noChangeArrowheads="1"/>
            </p:cNvSpPr>
            <p:nvPr/>
          </p:nvSpPr>
          <p:spPr bwMode="auto">
            <a:xfrm>
              <a:off x="2870850" y="4244080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2</a:t>
              </a:r>
              <a:r>
                <a:rPr lang="en-US" altLang="ja-JP" sz="2400" dirty="0">
                  <a:latin typeface="Times New Roman" charset="0"/>
                </a:rPr>
                <a:t> [010]</a:t>
              </a:r>
            </a:p>
          </p:txBody>
        </p:sp>
        <p:sp>
          <p:nvSpPr>
            <p:cNvPr id="71" name="Rectangle 30"/>
            <p:cNvSpPr>
              <a:spLocks noChangeArrowheads="1"/>
            </p:cNvSpPr>
            <p:nvPr/>
          </p:nvSpPr>
          <p:spPr bwMode="auto">
            <a:xfrm>
              <a:off x="5262436" y="4530461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3</a:t>
              </a:r>
              <a:r>
                <a:rPr lang="en-US" altLang="ja-JP" sz="2400" dirty="0">
                  <a:latin typeface="Times New Roman" charset="0"/>
                </a:rPr>
                <a:t> [011]</a:t>
              </a:r>
            </a:p>
          </p:txBody>
        </p:sp>
        <p:sp>
          <p:nvSpPr>
            <p:cNvPr id="72" name="Rectangle 31"/>
            <p:cNvSpPr>
              <a:spLocks noChangeArrowheads="1"/>
            </p:cNvSpPr>
            <p:nvPr/>
          </p:nvSpPr>
          <p:spPr bwMode="auto">
            <a:xfrm>
              <a:off x="1072630" y="3636712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4</a:t>
              </a:r>
              <a:r>
                <a:rPr lang="en-US" altLang="ja-JP" sz="2400" dirty="0">
                  <a:latin typeface="Times New Roman" charset="0"/>
                </a:rPr>
                <a:t> [100]</a:t>
              </a:r>
            </a:p>
          </p:txBody>
        </p:sp>
        <p:sp>
          <p:nvSpPr>
            <p:cNvPr id="73" name="Rectangle 32"/>
            <p:cNvSpPr>
              <a:spLocks noChangeArrowheads="1"/>
            </p:cNvSpPr>
            <p:nvPr/>
          </p:nvSpPr>
          <p:spPr bwMode="auto">
            <a:xfrm>
              <a:off x="2621823" y="2606895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6</a:t>
              </a:r>
              <a:r>
                <a:rPr lang="en-US" altLang="ja-JP" sz="2400" dirty="0">
                  <a:latin typeface="Times New Roman" charset="0"/>
                </a:rPr>
                <a:t> [110]</a:t>
              </a:r>
            </a:p>
          </p:txBody>
        </p:sp>
        <p:sp>
          <p:nvSpPr>
            <p:cNvPr id="74" name="Rectangle 33"/>
            <p:cNvSpPr>
              <a:spLocks noChangeArrowheads="1"/>
            </p:cNvSpPr>
            <p:nvPr/>
          </p:nvSpPr>
          <p:spPr bwMode="auto">
            <a:xfrm>
              <a:off x="4966171" y="2645814"/>
              <a:ext cx="12733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7</a:t>
              </a:r>
              <a:r>
                <a:rPr lang="en-US" altLang="ja-JP" sz="2400" dirty="0">
                  <a:latin typeface="Times New Roman" charset="0"/>
                </a:rPr>
                <a:t>  [111]</a:t>
              </a:r>
            </a:p>
          </p:txBody>
        </p:sp>
        <p:sp>
          <p:nvSpPr>
            <p:cNvPr id="75" name="Rectangle 34"/>
            <p:cNvSpPr>
              <a:spLocks noChangeArrowheads="1"/>
            </p:cNvSpPr>
            <p:nvPr/>
          </p:nvSpPr>
          <p:spPr bwMode="auto">
            <a:xfrm>
              <a:off x="4424833" y="3672579"/>
              <a:ext cx="16081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5</a:t>
              </a:r>
              <a:r>
                <a:rPr lang="en-US" altLang="ja-JP" sz="2400" dirty="0">
                  <a:latin typeface="Times New Roman" charset="0"/>
                </a:rPr>
                <a:t> [101]</a:t>
              </a:r>
            </a:p>
          </p:txBody>
        </p:sp>
      </p:grpSp>
      <p:grpSp>
        <p:nvGrpSpPr>
          <p:cNvPr id="76" name="図形グループ 75"/>
          <p:cNvGrpSpPr/>
          <p:nvPr/>
        </p:nvGrpSpPr>
        <p:grpSpPr>
          <a:xfrm>
            <a:off x="5772792" y="3062803"/>
            <a:ext cx="2903138" cy="2670453"/>
            <a:chOff x="5241032" y="3093015"/>
            <a:chExt cx="2903138" cy="2670453"/>
          </a:xfrm>
        </p:grpSpPr>
        <p:sp>
          <p:nvSpPr>
            <p:cNvPr id="77" name="正方形/長方形 76"/>
            <p:cNvSpPr/>
            <p:nvPr/>
          </p:nvSpPr>
          <p:spPr>
            <a:xfrm>
              <a:off x="6005416" y="46956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2</a:t>
              </a:r>
              <a:endParaRPr lang="ja-JP" altLang="en-US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7805616" y="46956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3</a:t>
              </a:r>
              <a:endParaRPr lang="ja-JP" altLang="en-US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5241032" y="530180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0</a:t>
              </a:r>
              <a:endParaRPr lang="ja-JP" altLang="en-US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7065102" y="530180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1</a:t>
              </a:r>
              <a:endParaRPr lang="ja-JP" altLang="en-US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5241475" y="37050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4</a:t>
              </a:r>
              <a:endParaRPr lang="ja-JP" altLang="en-US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7041232" y="37050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5</a:t>
              </a:r>
              <a:endParaRPr lang="ja-JP" altLang="en-US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6058678" y="3093015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6</a:t>
              </a:r>
              <a:endParaRPr lang="ja-JP" altLang="en-US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7755094" y="3093015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7</a:t>
              </a:r>
              <a:endParaRPr lang="en-US" altLang="ja-JP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85" name="図形グループ 84"/>
          <p:cNvGrpSpPr/>
          <p:nvPr/>
        </p:nvGrpSpPr>
        <p:grpSpPr>
          <a:xfrm>
            <a:off x="1529466" y="5260440"/>
            <a:ext cx="2273300" cy="1261738"/>
            <a:chOff x="7319498" y="5308917"/>
            <a:chExt cx="2273300" cy="1261738"/>
          </a:xfrm>
        </p:grpSpPr>
        <p:sp>
          <p:nvSpPr>
            <p:cNvPr id="86" name="Line 57"/>
            <p:cNvSpPr>
              <a:spLocks noChangeShapeType="1"/>
            </p:cNvSpPr>
            <p:nvPr/>
          </p:nvSpPr>
          <p:spPr bwMode="auto">
            <a:xfrm flipV="1">
              <a:off x="7808448" y="6113455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87" name="Line 58"/>
            <p:cNvSpPr>
              <a:spLocks noChangeShapeType="1"/>
            </p:cNvSpPr>
            <p:nvPr/>
          </p:nvSpPr>
          <p:spPr bwMode="auto">
            <a:xfrm>
              <a:off x="7808448" y="5808655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8" name="Line 59"/>
            <p:cNvSpPr>
              <a:spLocks noChangeShapeType="1"/>
            </p:cNvSpPr>
            <p:nvPr/>
          </p:nvSpPr>
          <p:spPr bwMode="auto">
            <a:xfrm>
              <a:off x="7808448" y="6418255"/>
              <a:ext cx="7620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>
              <a:off x="7319498" y="5308917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次元</a:t>
              </a:r>
              <a:r>
                <a:rPr lang="en-US" altLang="ja-JP" sz="2400" dirty="0">
                  <a:latin typeface="Times New Roman" charset="0"/>
                </a:rPr>
                <a:t>2</a:t>
              </a:r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>
              <a:off x="8265648" y="5580055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次元</a:t>
              </a:r>
              <a:r>
                <a:rPr lang="en-US" altLang="ja-JP" sz="2400">
                  <a:latin typeface="Times New Roman" charset="0"/>
                </a:rPr>
                <a:t>1</a:t>
              </a:r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>
              <a:off x="8646648" y="6113455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次元</a:t>
              </a:r>
              <a:r>
                <a:rPr lang="en-US" altLang="ja-JP" sz="2400"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92" name="図形グループ 91"/>
          <p:cNvGrpSpPr/>
          <p:nvPr/>
        </p:nvGrpSpPr>
        <p:grpSpPr>
          <a:xfrm>
            <a:off x="6946488" y="3298277"/>
            <a:ext cx="1295400" cy="1600201"/>
            <a:chOff x="6192843" y="3910285"/>
            <a:chExt cx="1295400" cy="1600201"/>
          </a:xfrm>
        </p:grpSpPr>
        <p:cxnSp>
          <p:nvCxnSpPr>
            <p:cNvPr id="93" name="直線矢印コネクタ 92"/>
            <p:cNvCxnSpPr>
              <a:stCxn id="60" idx="1"/>
              <a:endCxn id="58" idx="6"/>
            </p:cNvCxnSpPr>
            <p:nvPr/>
          </p:nvCxnSpPr>
          <p:spPr bwMode="auto">
            <a:xfrm flipH="1" flipV="1">
              <a:off x="6192843" y="5510485"/>
              <a:ext cx="1295400" cy="1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直線矢印コネクタ 93"/>
            <p:cNvCxnSpPr>
              <a:stCxn id="61" idx="1"/>
              <a:endCxn id="61" idx="0"/>
            </p:cNvCxnSpPr>
            <p:nvPr/>
          </p:nvCxnSpPr>
          <p:spPr bwMode="auto">
            <a:xfrm flipH="1" flipV="1">
              <a:off x="6192843" y="3910285"/>
              <a:ext cx="1295400" cy="1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5" name="図形グループ 94"/>
          <p:cNvGrpSpPr/>
          <p:nvPr/>
        </p:nvGrpSpPr>
        <p:grpSpPr>
          <a:xfrm>
            <a:off x="6184488" y="3921678"/>
            <a:ext cx="1295400" cy="1600201"/>
            <a:chOff x="6192843" y="3910285"/>
            <a:chExt cx="1295400" cy="1600201"/>
          </a:xfrm>
        </p:grpSpPr>
        <p:cxnSp>
          <p:nvCxnSpPr>
            <p:cNvPr id="96" name="直線矢印コネクタ 95"/>
            <p:cNvCxnSpPr/>
            <p:nvPr/>
          </p:nvCxnSpPr>
          <p:spPr bwMode="auto">
            <a:xfrm flipH="1" flipV="1">
              <a:off x="6192843" y="5510485"/>
              <a:ext cx="1295400" cy="1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直線矢印コネクタ 96"/>
            <p:cNvCxnSpPr/>
            <p:nvPr/>
          </p:nvCxnSpPr>
          <p:spPr bwMode="auto">
            <a:xfrm flipH="1" flipV="1">
              <a:off x="6192843" y="3910285"/>
              <a:ext cx="1295400" cy="1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図形グループ 8"/>
          <p:cNvGrpSpPr/>
          <p:nvPr/>
        </p:nvGrpSpPr>
        <p:grpSpPr>
          <a:xfrm>
            <a:off x="5726425" y="3065096"/>
            <a:ext cx="1231186" cy="2672699"/>
            <a:chOff x="5726425" y="3065096"/>
            <a:chExt cx="1231186" cy="2672699"/>
          </a:xfrm>
        </p:grpSpPr>
        <p:grpSp>
          <p:nvGrpSpPr>
            <p:cNvPr id="98" name="図形グループ 97"/>
            <p:cNvGrpSpPr/>
            <p:nvPr/>
          </p:nvGrpSpPr>
          <p:grpSpPr>
            <a:xfrm>
              <a:off x="5726425" y="3677044"/>
              <a:ext cx="461999" cy="2060751"/>
              <a:chOff x="5726425" y="3677044"/>
              <a:chExt cx="461999" cy="2060751"/>
            </a:xfrm>
          </p:grpSpPr>
          <p:sp>
            <p:nvSpPr>
              <p:cNvPr id="99" name="Oval 15"/>
              <p:cNvSpPr>
                <a:spLocks noChangeArrowheads="1"/>
              </p:cNvSpPr>
              <p:nvPr/>
            </p:nvSpPr>
            <p:spPr bwMode="auto">
              <a:xfrm>
                <a:off x="5731224" y="3677044"/>
                <a:ext cx="457200" cy="4572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ja-JP" altLang="en-US" sz="2400"/>
              </a:p>
            </p:txBody>
          </p:sp>
          <p:sp>
            <p:nvSpPr>
              <p:cNvPr id="100" name="Oval 15"/>
              <p:cNvSpPr>
                <a:spLocks noChangeArrowheads="1"/>
              </p:cNvSpPr>
              <p:nvPr/>
            </p:nvSpPr>
            <p:spPr bwMode="auto">
              <a:xfrm>
                <a:off x="5726425" y="5280595"/>
                <a:ext cx="457200" cy="4572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ja-JP" altLang="en-US" sz="2400"/>
              </a:p>
            </p:txBody>
          </p:sp>
        </p:grpSp>
        <p:grpSp>
          <p:nvGrpSpPr>
            <p:cNvPr id="101" name="図形グループ 100"/>
            <p:cNvGrpSpPr/>
            <p:nvPr/>
          </p:nvGrpSpPr>
          <p:grpSpPr>
            <a:xfrm>
              <a:off x="6487725" y="3071911"/>
              <a:ext cx="461999" cy="2054633"/>
              <a:chOff x="6487725" y="3071911"/>
              <a:chExt cx="461999" cy="2054633"/>
            </a:xfrm>
          </p:grpSpPr>
          <p:sp>
            <p:nvSpPr>
              <p:cNvPr id="102" name="Oval 15"/>
              <p:cNvSpPr>
                <a:spLocks noChangeArrowheads="1"/>
              </p:cNvSpPr>
              <p:nvPr/>
            </p:nvSpPr>
            <p:spPr bwMode="auto">
              <a:xfrm>
                <a:off x="6492524" y="3071911"/>
                <a:ext cx="457200" cy="4572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ja-JP" altLang="en-US" sz="2400"/>
              </a:p>
            </p:txBody>
          </p:sp>
          <p:sp>
            <p:nvSpPr>
              <p:cNvPr id="103" name="Oval 15"/>
              <p:cNvSpPr>
                <a:spLocks noChangeArrowheads="1"/>
              </p:cNvSpPr>
              <p:nvPr/>
            </p:nvSpPr>
            <p:spPr bwMode="auto">
              <a:xfrm>
                <a:off x="6487725" y="4669344"/>
                <a:ext cx="457200" cy="4572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ja-JP" altLang="en-US" sz="2400"/>
              </a:p>
            </p:txBody>
          </p:sp>
        </p:grpSp>
        <p:grpSp>
          <p:nvGrpSpPr>
            <p:cNvPr id="104" name="図形グループ 103"/>
            <p:cNvGrpSpPr/>
            <p:nvPr/>
          </p:nvGrpSpPr>
          <p:grpSpPr>
            <a:xfrm>
              <a:off x="5777319" y="3065096"/>
              <a:ext cx="1180292" cy="2670453"/>
              <a:chOff x="5241032" y="3093015"/>
              <a:chExt cx="1180292" cy="2670453"/>
            </a:xfrm>
          </p:grpSpPr>
          <p:sp>
            <p:nvSpPr>
              <p:cNvPr id="105" name="正方形/長方形 104"/>
              <p:cNvSpPr/>
              <p:nvPr/>
            </p:nvSpPr>
            <p:spPr>
              <a:xfrm>
                <a:off x="6005416" y="4695623"/>
                <a:ext cx="338554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ja-JP" sz="2400" dirty="0">
                    <a:solidFill>
                      <a:srgbClr val="FF0000"/>
                    </a:solidFill>
                    <a:latin typeface="Times" charset="0"/>
                    <a:ea typeface="Times" charset="0"/>
                    <a:cs typeface="Times" charset="0"/>
                  </a:rPr>
                  <a:t>5</a:t>
                </a:r>
                <a:endParaRPr lang="ja-JP" altLang="en-US" sz="2400" baseline="-25000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06" name="正方形/長方形 105"/>
              <p:cNvSpPr/>
              <p:nvPr/>
            </p:nvSpPr>
            <p:spPr>
              <a:xfrm>
                <a:off x="5241032" y="5301803"/>
                <a:ext cx="338554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ja-JP" sz="2400" dirty="0">
                    <a:solidFill>
                      <a:srgbClr val="FF0000"/>
                    </a:solidFill>
                    <a:latin typeface="Times" charset="0"/>
                    <a:ea typeface="Times" charset="0"/>
                    <a:cs typeface="Times" charset="0"/>
                  </a:rPr>
                  <a:t>1</a:t>
                </a:r>
                <a:endParaRPr lang="ja-JP" altLang="en-US" sz="2400" baseline="-25000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07" name="正方形/長方形 106"/>
              <p:cNvSpPr/>
              <p:nvPr/>
            </p:nvSpPr>
            <p:spPr>
              <a:xfrm>
                <a:off x="5241475" y="3705023"/>
                <a:ext cx="338554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ja-JP" sz="2400" dirty="0">
                    <a:solidFill>
                      <a:srgbClr val="FF0000"/>
                    </a:solidFill>
                    <a:latin typeface="Times" charset="0"/>
                    <a:ea typeface="Times" charset="0"/>
                    <a:cs typeface="Times" charset="0"/>
                  </a:rPr>
                  <a:t>9</a:t>
                </a:r>
                <a:endParaRPr lang="ja-JP" altLang="en-US" sz="2400" baseline="-25000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08" name="正方形/長方形 107"/>
              <p:cNvSpPr/>
              <p:nvPr/>
            </p:nvSpPr>
            <p:spPr>
              <a:xfrm>
                <a:off x="5928881" y="3093015"/>
                <a:ext cx="492443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ja-JP" sz="2400" dirty="0">
                    <a:solidFill>
                      <a:srgbClr val="FF0000"/>
                    </a:solidFill>
                    <a:latin typeface="Times" charset="0"/>
                    <a:ea typeface="Times" charset="0"/>
                    <a:cs typeface="Times" charset="0"/>
                  </a:rPr>
                  <a:t>13</a:t>
                </a:r>
                <a:endParaRPr lang="ja-JP" altLang="en-US" sz="2400" baseline="-25000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322177D-00ED-1946-A84C-E09A680F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46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586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リダクション：</a:t>
            </a:r>
            <a:r>
              <a:rPr lang="en-US" altLang="ja-JP" dirty="0"/>
              <a:t>Step2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36722" y="1588948"/>
            <a:ext cx="9438866" cy="4351338"/>
          </a:xfrm>
        </p:spPr>
        <p:txBody>
          <a:bodyPr>
            <a:normAutofit/>
          </a:bodyPr>
          <a:lstStyle/>
          <a:p>
            <a:r>
              <a:rPr lang="en-US" altLang="ja-JP" dirty="0"/>
              <a:t>Step2</a:t>
            </a:r>
            <a:r>
              <a:rPr lang="ja-JP" altLang="en-US" dirty="0"/>
              <a:t>：次元</a:t>
            </a:r>
            <a:r>
              <a:rPr lang="en-US" altLang="ja-JP" dirty="0"/>
              <a:t>1</a:t>
            </a:r>
            <a:r>
              <a:rPr lang="ja-JP" altLang="en-US"/>
              <a:t>方向にユニキャスト。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プロセッサ</a:t>
            </a:r>
            <a:r>
              <a:rPr lang="en-US" altLang="ja-JP" dirty="0"/>
              <a:t>ID</a:t>
            </a:r>
            <a:r>
              <a:rPr lang="ja-JP" altLang="en-US" dirty="0"/>
              <a:t>が</a:t>
            </a:r>
            <a:r>
              <a:rPr lang="en-US" altLang="ja-JP" dirty="0"/>
              <a:t> -2</a:t>
            </a:r>
            <a:r>
              <a:rPr lang="en-US" altLang="ja-JP" baseline="30000" dirty="0"/>
              <a:t>1</a:t>
            </a:r>
            <a:r>
              <a:rPr lang="en-US" altLang="ja-JP" dirty="0"/>
              <a:t> </a:t>
            </a:r>
            <a:r>
              <a:rPr lang="ja-JP" altLang="en-US"/>
              <a:t>異なるプロセッサへ送信。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受信プロセッサ</a:t>
            </a:r>
            <a:r>
              <a:rPr lang="ja-JP" altLang="en-US"/>
              <a:t>では</a:t>
            </a:r>
            <a:br>
              <a:rPr lang="en-US" altLang="ja-JP" dirty="0"/>
            </a:br>
            <a:r>
              <a:rPr lang="ja-JP" altLang="en-US"/>
              <a:t>　　元々</a:t>
            </a:r>
            <a:r>
              <a:rPr lang="ja-JP" altLang="en-US" dirty="0"/>
              <a:t>持っていた</a:t>
            </a:r>
            <a:r>
              <a:rPr lang="ja-JP" altLang="en-US"/>
              <a:t>値と</a:t>
            </a:r>
            <a:br>
              <a:rPr lang="en-US" altLang="ja-JP" dirty="0"/>
            </a:br>
            <a:r>
              <a:rPr lang="ja-JP" altLang="en-US"/>
              <a:t>　　受信した</a:t>
            </a:r>
            <a:r>
              <a:rPr lang="ja-JP" altLang="en-US" dirty="0"/>
              <a:t>値</a:t>
            </a:r>
            <a:r>
              <a:rPr lang="ja-JP" altLang="en-US"/>
              <a:t>を加算。</a:t>
            </a:r>
            <a:endParaRPr lang="ja-JP" altLang="en-US" dirty="0"/>
          </a:p>
        </p:txBody>
      </p:sp>
      <p:grpSp>
        <p:nvGrpSpPr>
          <p:cNvPr id="47" name="図形グループ 46"/>
          <p:cNvGrpSpPr/>
          <p:nvPr/>
        </p:nvGrpSpPr>
        <p:grpSpPr>
          <a:xfrm>
            <a:off x="4500773" y="2606895"/>
            <a:ext cx="5405228" cy="3515247"/>
            <a:chOff x="1064718" y="2606895"/>
            <a:chExt cx="5405228" cy="3515247"/>
          </a:xfrm>
        </p:grpSpPr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22912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49" name="Oval 8"/>
            <p:cNvSpPr>
              <a:spLocks noChangeArrowheads="1"/>
            </p:cNvSpPr>
            <p:nvPr/>
          </p:nvSpPr>
          <p:spPr bwMode="auto">
            <a:xfrm>
              <a:off x="40438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0" name="Oval 9"/>
            <p:cNvSpPr>
              <a:spLocks noChangeArrowheads="1"/>
            </p:cNvSpPr>
            <p:nvPr/>
          </p:nvSpPr>
          <p:spPr bwMode="auto">
            <a:xfrm>
              <a:off x="2291233" y="5279477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1" name="Oval 10"/>
            <p:cNvSpPr>
              <a:spLocks noChangeArrowheads="1"/>
            </p:cNvSpPr>
            <p:nvPr/>
          </p:nvSpPr>
          <p:spPr bwMode="auto">
            <a:xfrm>
              <a:off x="40438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2748433" y="55080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>
              <a:off x="2748433" y="39078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25198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>
              <a:off x="42724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6" name="Oval 15"/>
            <p:cNvSpPr>
              <a:spLocks noChangeArrowheads="1"/>
            </p:cNvSpPr>
            <p:nvPr/>
          </p:nvSpPr>
          <p:spPr bwMode="auto">
            <a:xfrm>
              <a:off x="30532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7" name="Oval 16"/>
            <p:cNvSpPr>
              <a:spLocks noChangeArrowheads="1"/>
            </p:cNvSpPr>
            <p:nvPr/>
          </p:nvSpPr>
          <p:spPr bwMode="auto">
            <a:xfrm>
              <a:off x="48058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8" name="Oval 17"/>
            <p:cNvSpPr>
              <a:spLocks noChangeArrowheads="1"/>
            </p:cNvSpPr>
            <p:nvPr/>
          </p:nvSpPr>
          <p:spPr bwMode="auto">
            <a:xfrm>
              <a:off x="30532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9" name="Oval 18"/>
            <p:cNvSpPr>
              <a:spLocks noChangeArrowheads="1"/>
            </p:cNvSpPr>
            <p:nvPr/>
          </p:nvSpPr>
          <p:spPr bwMode="auto">
            <a:xfrm>
              <a:off x="48058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60" name="Line 19"/>
            <p:cNvSpPr>
              <a:spLocks noChangeShapeType="1"/>
            </p:cNvSpPr>
            <p:nvPr/>
          </p:nvSpPr>
          <p:spPr bwMode="auto">
            <a:xfrm>
              <a:off x="3510433" y="48984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1" name="Line 20"/>
            <p:cNvSpPr>
              <a:spLocks noChangeShapeType="1"/>
            </p:cNvSpPr>
            <p:nvPr/>
          </p:nvSpPr>
          <p:spPr bwMode="auto">
            <a:xfrm>
              <a:off x="3510433" y="32982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2" name="Line 21"/>
            <p:cNvSpPr>
              <a:spLocks noChangeShapeType="1"/>
            </p:cNvSpPr>
            <p:nvPr/>
          </p:nvSpPr>
          <p:spPr bwMode="auto">
            <a:xfrm>
              <a:off x="32818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3" name="Line 22"/>
            <p:cNvSpPr>
              <a:spLocks noChangeShapeType="1"/>
            </p:cNvSpPr>
            <p:nvPr/>
          </p:nvSpPr>
          <p:spPr bwMode="auto">
            <a:xfrm>
              <a:off x="50344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4" name="Line 23"/>
            <p:cNvSpPr>
              <a:spLocks noChangeShapeType="1"/>
            </p:cNvSpPr>
            <p:nvPr/>
          </p:nvSpPr>
          <p:spPr bwMode="auto">
            <a:xfrm flipV="1">
              <a:off x="26722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5" name="Line 24"/>
            <p:cNvSpPr>
              <a:spLocks noChangeShapeType="1"/>
            </p:cNvSpPr>
            <p:nvPr/>
          </p:nvSpPr>
          <p:spPr bwMode="auto">
            <a:xfrm flipV="1">
              <a:off x="44248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6" name="Line 25"/>
            <p:cNvSpPr>
              <a:spLocks noChangeShapeType="1"/>
            </p:cNvSpPr>
            <p:nvPr/>
          </p:nvSpPr>
          <p:spPr bwMode="auto">
            <a:xfrm flipV="1">
              <a:off x="26722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 flipV="1">
              <a:off x="44248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8" name="Rectangle 27"/>
            <p:cNvSpPr>
              <a:spLocks noChangeArrowheads="1"/>
            </p:cNvSpPr>
            <p:nvPr/>
          </p:nvSpPr>
          <p:spPr bwMode="auto">
            <a:xfrm>
              <a:off x="1064718" y="5320874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0</a:t>
              </a:r>
              <a:r>
                <a:rPr lang="en-US" altLang="ja-JP" sz="2400" dirty="0">
                  <a:latin typeface="Times New Roman" charset="0"/>
                </a:rPr>
                <a:t> [000]</a:t>
              </a:r>
            </a:p>
          </p:txBody>
        </p:sp>
        <p:sp>
          <p:nvSpPr>
            <p:cNvPr id="69" name="Rectangle 28"/>
            <p:cNvSpPr>
              <a:spLocks noChangeArrowheads="1"/>
            </p:cNvSpPr>
            <p:nvPr/>
          </p:nvSpPr>
          <p:spPr bwMode="auto">
            <a:xfrm>
              <a:off x="3662833" y="5660477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1</a:t>
              </a:r>
              <a:r>
                <a:rPr lang="en-US" altLang="ja-JP" sz="2400" dirty="0">
                  <a:latin typeface="Times New Roman" charset="0"/>
                </a:rPr>
                <a:t> [001]</a:t>
              </a:r>
            </a:p>
          </p:txBody>
        </p:sp>
        <p:sp>
          <p:nvSpPr>
            <p:cNvPr id="70" name="Rectangle 29"/>
            <p:cNvSpPr>
              <a:spLocks noChangeArrowheads="1"/>
            </p:cNvSpPr>
            <p:nvPr/>
          </p:nvSpPr>
          <p:spPr bwMode="auto">
            <a:xfrm>
              <a:off x="2870850" y="4244080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2</a:t>
              </a:r>
              <a:r>
                <a:rPr lang="en-US" altLang="ja-JP" sz="2400" dirty="0">
                  <a:latin typeface="Times New Roman" charset="0"/>
                </a:rPr>
                <a:t> [010]</a:t>
              </a:r>
            </a:p>
          </p:txBody>
        </p:sp>
        <p:sp>
          <p:nvSpPr>
            <p:cNvPr id="71" name="Rectangle 30"/>
            <p:cNvSpPr>
              <a:spLocks noChangeArrowheads="1"/>
            </p:cNvSpPr>
            <p:nvPr/>
          </p:nvSpPr>
          <p:spPr bwMode="auto">
            <a:xfrm>
              <a:off x="5262436" y="4530461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3</a:t>
              </a:r>
              <a:r>
                <a:rPr lang="en-US" altLang="ja-JP" sz="2400" dirty="0">
                  <a:latin typeface="Times New Roman" charset="0"/>
                </a:rPr>
                <a:t> [011]</a:t>
              </a:r>
            </a:p>
          </p:txBody>
        </p:sp>
        <p:sp>
          <p:nvSpPr>
            <p:cNvPr id="72" name="Rectangle 31"/>
            <p:cNvSpPr>
              <a:spLocks noChangeArrowheads="1"/>
            </p:cNvSpPr>
            <p:nvPr/>
          </p:nvSpPr>
          <p:spPr bwMode="auto">
            <a:xfrm>
              <a:off x="1072630" y="3636712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4</a:t>
              </a:r>
              <a:r>
                <a:rPr lang="en-US" altLang="ja-JP" sz="2400" dirty="0">
                  <a:latin typeface="Times New Roman" charset="0"/>
                </a:rPr>
                <a:t> [100]</a:t>
              </a:r>
            </a:p>
          </p:txBody>
        </p:sp>
        <p:sp>
          <p:nvSpPr>
            <p:cNvPr id="73" name="Rectangle 32"/>
            <p:cNvSpPr>
              <a:spLocks noChangeArrowheads="1"/>
            </p:cNvSpPr>
            <p:nvPr/>
          </p:nvSpPr>
          <p:spPr bwMode="auto">
            <a:xfrm>
              <a:off x="2621823" y="2606895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6</a:t>
              </a:r>
              <a:r>
                <a:rPr lang="en-US" altLang="ja-JP" sz="2400" dirty="0">
                  <a:latin typeface="Times New Roman" charset="0"/>
                </a:rPr>
                <a:t> [110]</a:t>
              </a:r>
            </a:p>
          </p:txBody>
        </p:sp>
        <p:sp>
          <p:nvSpPr>
            <p:cNvPr id="74" name="Rectangle 33"/>
            <p:cNvSpPr>
              <a:spLocks noChangeArrowheads="1"/>
            </p:cNvSpPr>
            <p:nvPr/>
          </p:nvSpPr>
          <p:spPr bwMode="auto">
            <a:xfrm>
              <a:off x="4966171" y="2645814"/>
              <a:ext cx="12733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7</a:t>
              </a:r>
              <a:r>
                <a:rPr lang="en-US" altLang="ja-JP" sz="2400" dirty="0">
                  <a:latin typeface="Times New Roman" charset="0"/>
                </a:rPr>
                <a:t>  [111]</a:t>
              </a:r>
            </a:p>
          </p:txBody>
        </p:sp>
        <p:sp>
          <p:nvSpPr>
            <p:cNvPr id="75" name="Rectangle 34"/>
            <p:cNvSpPr>
              <a:spLocks noChangeArrowheads="1"/>
            </p:cNvSpPr>
            <p:nvPr/>
          </p:nvSpPr>
          <p:spPr bwMode="auto">
            <a:xfrm>
              <a:off x="4424833" y="3672579"/>
              <a:ext cx="16081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5</a:t>
              </a:r>
              <a:r>
                <a:rPr lang="en-US" altLang="ja-JP" sz="2400" dirty="0">
                  <a:latin typeface="Times New Roman" charset="0"/>
                </a:rPr>
                <a:t> [101]</a:t>
              </a:r>
            </a:p>
          </p:txBody>
        </p:sp>
      </p:grpSp>
      <p:grpSp>
        <p:nvGrpSpPr>
          <p:cNvPr id="76" name="図形グループ 75"/>
          <p:cNvGrpSpPr/>
          <p:nvPr/>
        </p:nvGrpSpPr>
        <p:grpSpPr>
          <a:xfrm>
            <a:off x="5772792" y="3062803"/>
            <a:ext cx="2903138" cy="2670453"/>
            <a:chOff x="5241032" y="3093015"/>
            <a:chExt cx="2903138" cy="2670453"/>
          </a:xfrm>
        </p:grpSpPr>
        <p:sp>
          <p:nvSpPr>
            <p:cNvPr id="77" name="正方形/長方形 76"/>
            <p:cNvSpPr/>
            <p:nvPr/>
          </p:nvSpPr>
          <p:spPr>
            <a:xfrm>
              <a:off x="6005416" y="46956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5</a:t>
              </a:r>
              <a:endParaRPr lang="ja-JP" altLang="en-US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7805616" y="46956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3</a:t>
              </a:r>
              <a:endParaRPr lang="ja-JP" altLang="en-US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5241032" y="530180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1</a:t>
              </a:r>
              <a:endParaRPr lang="ja-JP" altLang="en-US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7065102" y="530180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1</a:t>
              </a:r>
              <a:endParaRPr lang="ja-JP" altLang="en-US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5241475" y="37050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9</a:t>
              </a:r>
              <a:endParaRPr lang="ja-JP" altLang="en-US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7041232" y="37050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5</a:t>
              </a:r>
              <a:endParaRPr lang="ja-JP" altLang="en-US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981734" y="3093015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13</a:t>
              </a:r>
              <a:endParaRPr lang="ja-JP" altLang="en-US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7755094" y="3093015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7</a:t>
              </a:r>
              <a:endParaRPr lang="en-US" altLang="ja-JP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85" name="図形グループ 84"/>
          <p:cNvGrpSpPr/>
          <p:nvPr/>
        </p:nvGrpSpPr>
        <p:grpSpPr>
          <a:xfrm>
            <a:off x="1529466" y="5260440"/>
            <a:ext cx="2273300" cy="1261738"/>
            <a:chOff x="7319498" y="5308917"/>
            <a:chExt cx="2273300" cy="1261738"/>
          </a:xfrm>
        </p:grpSpPr>
        <p:sp>
          <p:nvSpPr>
            <p:cNvPr id="86" name="Line 57"/>
            <p:cNvSpPr>
              <a:spLocks noChangeShapeType="1"/>
            </p:cNvSpPr>
            <p:nvPr/>
          </p:nvSpPr>
          <p:spPr bwMode="auto">
            <a:xfrm flipV="1">
              <a:off x="7808448" y="6113455"/>
              <a:ext cx="457200" cy="3048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87" name="Line 58"/>
            <p:cNvSpPr>
              <a:spLocks noChangeShapeType="1"/>
            </p:cNvSpPr>
            <p:nvPr/>
          </p:nvSpPr>
          <p:spPr bwMode="auto">
            <a:xfrm>
              <a:off x="7808448" y="5808655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8" name="Line 59"/>
            <p:cNvSpPr>
              <a:spLocks noChangeShapeType="1"/>
            </p:cNvSpPr>
            <p:nvPr/>
          </p:nvSpPr>
          <p:spPr bwMode="auto">
            <a:xfrm>
              <a:off x="7808448" y="641825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>
              <a:off x="7319498" y="5308917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次元</a:t>
              </a:r>
              <a:r>
                <a:rPr lang="en-US" altLang="ja-JP" sz="2400" dirty="0">
                  <a:latin typeface="Times New Roman" charset="0"/>
                </a:rPr>
                <a:t>2</a:t>
              </a:r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>
              <a:off x="8265648" y="5580055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次元</a:t>
              </a:r>
              <a:r>
                <a:rPr lang="en-US" altLang="ja-JP" sz="2400">
                  <a:latin typeface="Times New Roman" charset="0"/>
                </a:rPr>
                <a:t>1</a:t>
              </a:r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>
              <a:off x="8646648" y="6113455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次元</a:t>
              </a:r>
              <a:r>
                <a:rPr lang="en-US" altLang="ja-JP" sz="2400"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92" name="図形グループ 91"/>
          <p:cNvGrpSpPr/>
          <p:nvPr/>
        </p:nvGrpSpPr>
        <p:grpSpPr>
          <a:xfrm>
            <a:off x="6108288" y="3450676"/>
            <a:ext cx="457200" cy="1899079"/>
            <a:chOff x="6079811" y="3913140"/>
            <a:chExt cx="1439827" cy="1590566"/>
          </a:xfrm>
        </p:grpSpPr>
        <p:cxnSp>
          <p:nvCxnSpPr>
            <p:cNvPr id="93" name="直線矢印コネクタ 92"/>
            <p:cNvCxnSpPr>
              <a:endCxn id="100" idx="7"/>
            </p:cNvCxnSpPr>
            <p:nvPr/>
          </p:nvCxnSpPr>
          <p:spPr bwMode="auto">
            <a:xfrm flipH="1">
              <a:off x="6103251" y="5262525"/>
              <a:ext cx="1379393" cy="241181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直線矢印コネクタ 93"/>
            <p:cNvCxnSpPr>
              <a:stCxn id="64" idx="1"/>
              <a:endCxn id="64" idx="0"/>
            </p:cNvCxnSpPr>
            <p:nvPr/>
          </p:nvCxnSpPr>
          <p:spPr bwMode="auto">
            <a:xfrm flipH="1">
              <a:off x="6079811" y="3913140"/>
              <a:ext cx="1439827" cy="255284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図形グループ 8"/>
          <p:cNvGrpSpPr/>
          <p:nvPr/>
        </p:nvGrpSpPr>
        <p:grpSpPr>
          <a:xfrm>
            <a:off x="5699878" y="3679250"/>
            <a:ext cx="492444" cy="2060751"/>
            <a:chOff x="5700817" y="3677044"/>
            <a:chExt cx="492444" cy="2060751"/>
          </a:xfrm>
        </p:grpSpPr>
        <p:grpSp>
          <p:nvGrpSpPr>
            <p:cNvPr id="98" name="図形グループ 97"/>
            <p:cNvGrpSpPr/>
            <p:nvPr/>
          </p:nvGrpSpPr>
          <p:grpSpPr>
            <a:xfrm>
              <a:off x="5726425" y="3677044"/>
              <a:ext cx="461999" cy="2060751"/>
              <a:chOff x="5726425" y="3677044"/>
              <a:chExt cx="461999" cy="2060751"/>
            </a:xfrm>
          </p:grpSpPr>
          <p:sp>
            <p:nvSpPr>
              <p:cNvPr id="99" name="Oval 15"/>
              <p:cNvSpPr>
                <a:spLocks noChangeArrowheads="1"/>
              </p:cNvSpPr>
              <p:nvPr/>
            </p:nvSpPr>
            <p:spPr bwMode="auto">
              <a:xfrm>
                <a:off x="5731224" y="3677044"/>
                <a:ext cx="457200" cy="4572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ja-JP" altLang="en-US" sz="2400"/>
              </a:p>
            </p:txBody>
          </p:sp>
          <p:sp>
            <p:nvSpPr>
              <p:cNvPr id="100" name="Oval 15"/>
              <p:cNvSpPr>
                <a:spLocks noChangeArrowheads="1"/>
              </p:cNvSpPr>
              <p:nvPr/>
            </p:nvSpPr>
            <p:spPr bwMode="auto">
              <a:xfrm>
                <a:off x="5726425" y="5280595"/>
                <a:ext cx="457200" cy="457200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ja-JP" altLang="en-US" sz="2400"/>
              </a:p>
            </p:txBody>
          </p:sp>
        </p:grpSp>
        <p:grpSp>
          <p:nvGrpSpPr>
            <p:cNvPr id="104" name="図形グループ 103"/>
            <p:cNvGrpSpPr/>
            <p:nvPr/>
          </p:nvGrpSpPr>
          <p:grpSpPr>
            <a:xfrm>
              <a:off x="5700817" y="3677104"/>
              <a:ext cx="492444" cy="2058445"/>
              <a:chOff x="5164530" y="3705023"/>
              <a:chExt cx="492444" cy="2058445"/>
            </a:xfrm>
          </p:grpSpPr>
          <p:sp>
            <p:nvSpPr>
              <p:cNvPr id="106" name="正方形/長方形 105"/>
              <p:cNvSpPr/>
              <p:nvPr/>
            </p:nvSpPr>
            <p:spPr>
              <a:xfrm>
                <a:off x="5241032" y="5301803"/>
                <a:ext cx="338554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ja-JP" sz="2400" dirty="0">
                    <a:solidFill>
                      <a:srgbClr val="FF0000"/>
                    </a:solidFill>
                    <a:latin typeface="Times" charset="0"/>
                    <a:ea typeface="Times" charset="0"/>
                    <a:cs typeface="Times" charset="0"/>
                  </a:rPr>
                  <a:t>6</a:t>
                </a:r>
                <a:endParaRPr lang="ja-JP" altLang="en-US" sz="2400" baseline="-25000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  <p:sp>
            <p:nvSpPr>
              <p:cNvPr id="107" name="正方形/長方形 106"/>
              <p:cNvSpPr/>
              <p:nvPr/>
            </p:nvSpPr>
            <p:spPr>
              <a:xfrm>
                <a:off x="5164530" y="3705023"/>
                <a:ext cx="492444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>
                  <a:defRPr/>
                </a:pPr>
                <a:r>
                  <a:rPr lang="en-US" altLang="ja-JP" sz="2400" dirty="0">
                    <a:solidFill>
                      <a:srgbClr val="FF0000"/>
                    </a:solidFill>
                    <a:latin typeface="Times" charset="0"/>
                    <a:ea typeface="Times" charset="0"/>
                    <a:cs typeface="Times" charset="0"/>
                  </a:rPr>
                  <a:t>22</a:t>
                </a:r>
                <a:endParaRPr lang="ja-JP" altLang="en-US" sz="2400" baseline="-25000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endParaRPr>
              </a:p>
            </p:txBody>
          </p:sp>
        </p:grp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CEA73FA-72AD-6243-85B0-F44A08D5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47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6890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リダクション：</a:t>
            </a:r>
            <a:r>
              <a:rPr lang="en-US" altLang="ja-JP" dirty="0"/>
              <a:t>Step3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36722" y="1603806"/>
            <a:ext cx="854392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Step3</a:t>
            </a:r>
            <a:r>
              <a:rPr lang="ja-JP" altLang="en-US" dirty="0"/>
              <a:t>：</a:t>
            </a:r>
            <a:r>
              <a:rPr lang="ja-JP" altLang="en-US"/>
              <a:t>次元</a:t>
            </a:r>
            <a:r>
              <a:rPr lang="en-US" altLang="ja-JP" dirty="0"/>
              <a:t>2</a:t>
            </a:r>
            <a:r>
              <a:rPr lang="ja-JP" altLang="en-US"/>
              <a:t>の方向にユニキャスト。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プロセッサ</a:t>
            </a:r>
            <a:r>
              <a:rPr lang="en-US" altLang="ja-JP" dirty="0"/>
              <a:t>ID</a:t>
            </a:r>
            <a:r>
              <a:rPr lang="ja-JP" altLang="en-US" dirty="0"/>
              <a:t>が</a:t>
            </a:r>
            <a:r>
              <a:rPr lang="en-US" altLang="ja-JP" dirty="0"/>
              <a:t> -2</a:t>
            </a:r>
            <a:r>
              <a:rPr lang="en-US" altLang="ja-JP" baseline="30000" dirty="0"/>
              <a:t>2</a:t>
            </a:r>
            <a:r>
              <a:rPr lang="en-US" altLang="ja-JP" dirty="0"/>
              <a:t> </a:t>
            </a:r>
            <a:r>
              <a:rPr lang="ja-JP" altLang="en-US" dirty="0"/>
              <a:t>異なるプロセッサ</a:t>
            </a:r>
            <a:r>
              <a:rPr lang="ja-JP" altLang="en-US"/>
              <a:t>へ送信。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受信プロセッサ</a:t>
            </a:r>
            <a:r>
              <a:rPr lang="ja-JP" altLang="en-US"/>
              <a:t>では</a:t>
            </a:r>
            <a:br>
              <a:rPr lang="en-US" altLang="ja-JP" dirty="0"/>
            </a:br>
            <a:r>
              <a:rPr lang="ja-JP" altLang="en-US"/>
              <a:t>　　元々</a:t>
            </a:r>
            <a:r>
              <a:rPr lang="ja-JP" altLang="en-US" dirty="0"/>
              <a:t>持っていた</a:t>
            </a:r>
            <a:r>
              <a:rPr lang="ja-JP" altLang="en-US"/>
              <a:t>値と</a:t>
            </a:r>
            <a:br>
              <a:rPr lang="en-US" altLang="ja-JP" dirty="0"/>
            </a:br>
            <a:r>
              <a:rPr lang="ja-JP" altLang="en-US"/>
              <a:t>　　受信</a:t>
            </a:r>
            <a:r>
              <a:rPr lang="ja-JP" altLang="en-US" dirty="0"/>
              <a:t>した値</a:t>
            </a:r>
            <a:r>
              <a:rPr lang="ja-JP" altLang="en-US"/>
              <a:t>を加算。</a:t>
            </a:r>
            <a:endParaRPr lang="ja-JP" altLang="en-US" dirty="0"/>
          </a:p>
        </p:txBody>
      </p:sp>
      <p:grpSp>
        <p:nvGrpSpPr>
          <p:cNvPr id="47" name="図形グループ 46"/>
          <p:cNvGrpSpPr/>
          <p:nvPr/>
        </p:nvGrpSpPr>
        <p:grpSpPr>
          <a:xfrm>
            <a:off x="4500773" y="2606895"/>
            <a:ext cx="5405228" cy="3515247"/>
            <a:chOff x="1064718" y="2606895"/>
            <a:chExt cx="5405228" cy="3515247"/>
          </a:xfrm>
        </p:grpSpPr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22912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49" name="Oval 8"/>
            <p:cNvSpPr>
              <a:spLocks noChangeArrowheads="1"/>
            </p:cNvSpPr>
            <p:nvPr/>
          </p:nvSpPr>
          <p:spPr bwMode="auto">
            <a:xfrm>
              <a:off x="40438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0" name="Oval 9"/>
            <p:cNvSpPr>
              <a:spLocks noChangeArrowheads="1"/>
            </p:cNvSpPr>
            <p:nvPr/>
          </p:nvSpPr>
          <p:spPr bwMode="auto">
            <a:xfrm>
              <a:off x="22912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1" name="Oval 10"/>
            <p:cNvSpPr>
              <a:spLocks noChangeArrowheads="1"/>
            </p:cNvSpPr>
            <p:nvPr/>
          </p:nvSpPr>
          <p:spPr bwMode="auto">
            <a:xfrm>
              <a:off x="40438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2748433" y="55080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>
              <a:off x="2748433" y="39078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25198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>
              <a:off x="42724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6" name="Oval 15"/>
            <p:cNvSpPr>
              <a:spLocks noChangeArrowheads="1"/>
            </p:cNvSpPr>
            <p:nvPr/>
          </p:nvSpPr>
          <p:spPr bwMode="auto">
            <a:xfrm>
              <a:off x="30532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7" name="Oval 16"/>
            <p:cNvSpPr>
              <a:spLocks noChangeArrowheads="1"/>
            </p:cNvSpPr>
            <p:nvPr/>
          </p:nvSpPr>
          <p:spPr bwMode="auto">
            <a:xfrm>
              <a:off x="48058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8" name="Oval 17"/>
            <p:cNvSpPr>
              <a:spLocks noChangeArrowheads="1"/>
            </p:cNvSpPr>
            <p:nvPr/>
          </p:nvSpPr>
          <p:spPr bwMode="auto">
            <a:xfrm>
              <a:off x="30532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9" name="Oval 18"/>
            <p:cNvSpPr>
              <a:spLocks noChangeArrowheads="1"/>
            </p:cNvSpPr>
            <p:nvPr/>
          </p:nvSpPr>
          <p:spPr bwMode="auto">
            <a:xfrm>
              <a:off x="48058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60" name="Line 19"/>
            <p:cNvSpPr>
              <a:spLocks noChangeShapeType="1"/>
            </p:cNvSpPr>
            <p:nvPr/>
          </p:nvSpPr>
          <p:spPr bwMode="auto">
            <a:xfrm>
              <a:off x="3510433" y="48984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1" name="Line 20"/>
            <p:cNvSpPr>
              <a:spLocks noChangeShapeType="1"/>
            </p:cNvSpPr>
            <p:nvPr/>
          </p:nvSpPr>
          <p:spPr bwMode="auto">
            <a:xfrm>
              <a:off x="3510433" y="32982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2" name="Line 21"/>
            <p:cNvSpPr>
              <a:spLocks noChangeShapeType="1"/>
            </p:cNvSpPr>
            <p:nvPr/>
          </p:nvSpPr>
          <p:spPr bwMode="auto">
            <a:xfrm>
              <a:off x="32818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3" name="Line 22"/>
            <p:cNvSpPr>
              <a:spLocks noChangeShapeType="1"/>
            </p:cNvSpPr>
            <p:nvPr/>
          </p:nvSpPr>
          <p:spPr bwMode="auto">
            <a:xfrm>
              <a:off x="50344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4" name="Line 23"/>
            <p:cNvSpPr>
              <a:spLocks noChangeShapeType="1"/>
            </p:cNvSpPr>
            <p:nvPr/>
          </p:nvSpPr>
          <p:spPr bwMode="auto">
            <a:xfrm flipV="1">
              <a:off x="26722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5" name="Line 24"/>
            <p:cNvSpPr>
              <a:spLocks noChangeShapeType="1"/>
            </p:cNvSpPr>
            <p:nvPr/>
          </p:nvSpPr>
          <p:spPr bwMode="auto">
            <a:xfrm flipV="1">
              <a:off x="44248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6" name="Line 25"/>
            <p:cNvSpPr>
              <a:spLocks noChangeShapeType="1"/>
            </p:cNvSpPr>
            <p:nvPr/>
          </p:nvSpPr>
          <p:spPr bwMode="auto">
            <a:xfrm flipV="1">
              <a:off x="26722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 flipV="1">
              <a:off x="44248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8" name="Rectangle 27"/>
            <p:cNvSpPr>
              <a:spLocks noChangeArrowheads="1"/>
            </p:cNvSpPr>
            <p:nvPr/>
          </p:nvSpPr>
          <p:spPr bwMode="auto">
            <a:xfrm>
              <a:off x="1064718" y="5320874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0</a:t>
              </a:r>
              <a:r>
                <a:rPr lang="en-US" altLang="ja-JP" sz="2400" dirty="0">
                  <a:latin typeface="Times New Roman" charset="0"/>
                </a:rPr>
                <a:t> [000]</a:t>
              </a:r>
            </a:p>
          </p:txBody>
        </p:sp>
        <p:sp>
          <p:nvSpPr>
            <p:cNvPr id="69" name="Rectangle 28"/>
            <p:cNvSpPr>
              <a:spLocks noChangeArrowheads="1"/>
            </p:cNvSpPr>
            <p:nvPr/>
          </p:nvSpPr>
          <p:spPr bwMode="auto">
            <a:xfrm>
              <a:off x="3662833" y="5660477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1</a:t>
              </a:r>
              <a:r>
                <a:rPr lang="en-US" altLang="ja-JP" sz="2400" dirty="0">
                  <a:latin typeface="Times New Roman" charset="0"/>
                </a:rPr>
                <a:t> [001]</a:t>
              </a:r>
            </a:p>
          </p:txBody>
        </p:sp>
        <p:sp>
          <p:nvSpPr>
            <p:cNvPr id="70" name="Rectangle 29"/>
            <p:cNvSpPr>
              <a:spLocks noChangeArrowheads="1"/>
            </p:cNvSpPr>
            <p:nvPr/>
          </p:nvSpPr>
          <p:spPr bwMode="auto">
            <a:xfrm>
              <a:off x="2870850" y="4244080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2</a:t>
              </a:r>
              <a:r>
                <a:rPr lang="en-US" altLang="ja-JP" sz="2400" dirty="0">
                  <a:latin typeface="Times New Roman" charset="0"/>
                </a:rPr>
                <a:t> [010]</a:t>
              </a:r>
            </a:p>
          </p:txBody>
        </p:sp>
        <p:sp>
          <p:nvSpPr>
            <p:cNvPr id="71" name="Rectangle 30"/>
            <p:cNvSpPr>
              <a:spLocks noChangeArrowheads="1"/>
            </p:cNvSpPr>
            <p:nvPr/>
          </p:nvSpPr>
          <p:spPr bwMode="auto">
            <a:xfrm>
              <a:off x="5262436" y="4530461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3</a:t>
              </a:r>
              <a:r>
                <a:rPr lang="en-US" altLang="ja-JP" sz="2400" dirty="0">
                  <a:latin typeface="Times New Roman" charset="0"/>
                </a:rPr>
                <a:t> [011]</a:t>
              </a:r>
            </a:p>
          </p:txBody>
        </p:sp>
        <p:sp>
          <p:nvSpPr>
            <p:cNvPr id="72" name="Rectangle 31"/>
            <p:cNvSpPr>
              <a:spLocks noChangeArrowheads="1"/>
            </p:cNvSpPr>
            <p:nvPr/>
          </p:nvSpPr>
          <p:spPr bwMode="auto">
            <a:xfrm>
              <a:off x="1072630" y="3636712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4</a:t>
              </a:r>
              <a:r>
                <a:rPr lang="en-US" altLang="ja-JP" sz="2400" dirty="0">
                  <a:latin typeface="Times New Roman" charset="0"/>
                </a:rPr>
                <a:t> [100]</a:t>
              </a:r>
            </a:p>
          </p:txBody>
        </p:sp>
        <p:sp>
          <p:nvSpPr>
            <p:cNvPr id="73" name="Rectangle 32"/>
            <p:cNvSpPr>
              <a:spLocks noChangeArrowheads="1"/>
            </p:cNvSpPr>
            <p:nvPr/>
          </p:nvSpPr>
          <p:spPr bwMode="auto">
            <a:xfrm>
              <a:off x="2621823" y="2606895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6</a:t>
              </a:r>
              <a:r>
                <a:rPr lang="en-US" altLang="ja-JP" sz="2400" dirty="0">
                  <a:latin typeface="Times New Roman" charset="0"/>
                </a:rPr>
                <a:t> [110]</a:t>
              </a:r>
            </a:p>
          </p:txBody>
        </p:sp>
        <p:sp>
          <p:nvSpPr>
            <p:cNvPr id="74" name="Rectangle 33"/>
            <p:cNvSpPr>
              <a:spLocks noChangeArrowheads="1"/>
            </p:cNvSpPr>
            <p:nvPr/>
          </p:nvSpPr>
          <p:spPr bwMode="auto">
            <a:xfrm>
              <a:off x="4966171" y="2645814"/>
              <a:ext cx="12733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7</a:t>
              </a:r>
              <a:r>
                <a:rPr lang="en-US" altLang="ja-JP" sz="2400" dirty="0">
                  <a:latin typeface="Times New Roman" charset="0"/>
                </a:rPr>
                <a:t>  [111]</a:t>
              </a:r>
            </a:p>
          </p:txBody>
        </p:sp>
        <p:sp>
          <p:nvSpPr>
            <p:cNvPr id="75" name="Rectangle 34"/>
            <p:cNvSpPr>
              <a:spLocks noChangeArrowheads="1"/>
            </p:cNvSpPr>
            <p:nvPr/>
          </p:nvSpPr>
          <p:spPr bwMode="auto">
            <a:xfrm>
              <a:off x="4424833" y="3672579"/>
              <a:ext cx="16081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5</a:t>
              </a:r>
              <a:r>
                <a:rPr lang="en-US" altLang="ja-JP" sz="2400" dirty="0">
                  <a:latin typeface="Times New Roman" charset="0"/>
                </a:rPr>
                <a:t> [101]</a:t>
              </a:r>
            </a:p>
          </p:txBody>
        </p:sp>
      </p:grpSp>
      <p:grpSp>
        <p:nvGrpSpPr>
          <p:cNvPr id="76" name="図形グループ 75"/>
          <p:cNvGrpSpPr/>
          <p:nvPr/>
        </p:nvGrpSpPr>
        <p:grpSpPr>
          <a:xfrm>
            <a:off x="5696290" y="3062803"/>
            <a:ext cx="2979640" cy="2670453"/>
            <a:chOff x="5164530" y="3093015"/>
            <a:chExt cx="2979640" cy="2670453"/>
          </a:xfrm>
        </p:grpSpPr>
        <p:sp>
          <p:nvSpPr>
            <p:cNvPr id="77" name="正方形/長方形 76"/>
            <p:cNvSpPr/>
            <p:nvPr/>
          </p:nvSpPr>
          <p:spPr>
            <a:xfrm>
              <a:off x="6005416" y="46956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5</a:t>
              </a:r>
              <a:endParaRPr lang="ja-JP" altLang="en-US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7805616" y="46956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3</a:t>
              </a:r>
              <a:endParaRPr lang="ja-JP" altLang="en-US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79" name="正方形/長方形 78"/>
            <p:cNvSpPr/>
            <p:nvPr/>
          </p:nvSpPr>
          <p:spPr>
            <a:xfrm>
              <a:off x="5241032" y="530180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6</a:t>
              </a:r>
              <a:endParaRPr lang="ja-JP" altLang="en-US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0" name="正方形/長方形 79"/>
            <p:cNvSpPr/>
            <p:nvPr/>
          </p:nvSpPr>
          <p:spPr>
            <a:xfrm>
              <a:off x="7065102" y="530180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1</a:t>
              </a:r>
              <a:endParaRPr lang="ja-JP" altLang="en-US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5164530" y="3705023"/>
              <a:ext cx="49244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22</a:t>
              </a:r>
              <a:endParaRPr lang="ja-JP" altLang="en-US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7041232" y="37050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5</a:t>
              </a:r>
              <a:endParaRPr lang="ja-JP" altLang="en-US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5981734" y="3093015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13</a:t>
              </a:r>
              <a:endParaRPr lang="ja-JP" altLang="en-US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7755094" y="3093015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7</a:t>
              </a:r>
              <a:endParaRPr lang="en-US" altLang="ja-JP" sz="2400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85" name="図形グループ 84"/>
          <p:cNvGrpSpPr/>
          <p:nvPr/>
        </p:nvGrpSpPr>
        <p:grpSpPr>
          <a:xfrm>
            <a:off x="1529466" y="5260440"/>
            <a:ext cx="2273300" cy="1261738"/>
            <a:chOff x="7319498" y="5308917"/>
            <a:chExt cx="2273300" cy="1261738"/>
          </a:xfrm>
        </p:grpSpPr>
        <p:sp>
          <p:nvSpPr>
            <p:cNvPr id="86" name="Line 57"/>
            <p:cNvSpPr>
              <a:spLocks noChangeShapeType="1"/>
            </p:cNvSpPr>
            <p:nvPr/>
          </p:nvSpPr>
          <p:spPr bwMode="auto">
            <a:xfrm flipV="1">
              <a:off x="7808448" y="6113455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87" name="Line 58"/>
            <p:cNvSpPr>
              <a:spLocks noChangeShapeType="1"/>
            </p:cNvSpPr>
            <p:nvPr/>
          </p:nvSpPr>
          <p:spPr bwMode="auto">
            <a:xfrm>
              <a:off x="7808448" y="5808655"/>
              <a:ext cx="0" cy="609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88" name="Line 59"/>
            <p:cNvSpPr>
              <a:spLocks noChangeShapeType="1"/>
            </p:cNvSpPr>
            <p:nvPr/>
          </p:nvSpPr>
          <p:spPr bwMode="auto">
            <a:xfrm>
              <a:off x="7808448" y="641825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89" name="Rectangle 60"/>
            <p:cNvSpPr>
              <a:spLocks noChangeArrowheads="1"/>
            </p:cNvSpPr>
            <p:nvPr/>
          </p:nvSpPr>
          <p:spPr bwMode="auto">
            <a:xfrm>
              <a:off x="7319498" y="5308917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 dirty="0">
                  <a:latin typeface="Times New Roman" charset="0"/>
                </a:rPr>
                <a:t>次元</a:t>
              </a:r>
              <a:r>
                <a:rPr lang="en-US" altLang="ja-JP" sz="2400" dirty="0">
                  <a:latin typeface="Times New Roman" charset="0"/>
                </a:rPr>
                <a:t>2</a:t>
              </a:r>
            </a:p>
          </p:txBody>
        </p:sp>
        <p:sp>
          <p:nvSpPr>
            <p:cNvPr id="90" name="Rectangle 61"/>
            <p:cNvSpPr>
              <a:spLocks noChangeArrowheads="1"/>
            </p:cNvSpPr>
            <p:nvPr/>
          </p:nvSpPr>
          <p:spPr bwMode="auto">
            <a:xfrm>
              <a:off x="8265648" y="5580055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次元</a:t>
              </a:r>
              <a:r>
                <a:rPr lang="en-US" altLang="ja-JP" sz="2400">
                  <a:latin typeface="Times New Roman" charset="0"/>
                </a:rPr>
                <a:t>1</a:t>
              </a:r>
            </a:p>
          </p:txBody>
        </p:sp>
        <p:sp>
          <p:nvSpPr>
            <p:cNvPr id="91" name="Rectangle 62"/>
            <p:cNvSpPr>
              <a:spLocks noChangeArrowheads="1"/>
            </p:cNvSpPr>
            <p:nvPr/>
          </p:nvSpPr>
          <p:spPr bwMode="auto">
            <a:xfrm>
              <a:off x="8646648" y="6113455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次元</a:t>
              </a:r>
              <a:r>
                <a:rPr lang="en-US" altLang="ja-JP" sz="2400">
                  <a:latin typeface="Times New Roman" charset="0"/>
                </a:rPr>
                <a:t>0</a:t>
              </a:r>
            </a:p>
          </p:txBody>
        </p:sp>
      </p:grpSp>
      <p:cxnSp>
        <p:nvCxnSpPr>
          <p:cNvPr id="93" name="直線矢印コネクタ 92"/>
          <p:cNvCxnSpPr>
            <a:stCxn id="54" idx="0"/>
            <a:endCxn id="106" idx="0"/>
          </p:cNvCxnSpPr>
          <p:nvPr/>
        </p:nvCxnSpPr>
        <p:spPr bwMode="auto">
          <a:xfrm>
            <a:off x="5955926" y="4136478"/>
            <a:ext cx="2856" cy="113964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図形グループ 8"/>
          <p:cNvGrpSpPr/>
          <p:nvPr/>
        </p:nvGrpSpPr>
        <p:grpSpPr>
          <a:xfrm>
            <a:off x="5712522" y="5276121"/>
            <a:ext cx="492444" cy="463911"/>
            <a:chOff x="5700374" y="5273884"/>
            <a:chExt cx="492444" cy="463911"/>
          </a:xfrm>
        </p:grpSpPr>
        <p:sp>
          <p:nvSpPr>
            <p:cNvPr id="100" name="Oval 15"/>
            <p:cNvSpPr>
              <a:spLocks noChangeArrowheads="1"/>
            </p:cNvSpPr>
            <p:nvPr/>
          </p:nvSpPr>
          <p:spPr bwMode="auto">
            <a:xfrm>
              <a:off x="5726425" y="5280595"/>
              <a:ext cx="457200" cy="4572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106" name="正方形/長方形 105"/>
            <p:cNvSpPr/>
            <p:nvPr/>
          </p:nvSpPr>
          <p:spPr>
            <a:xfrm>
              <a:off x="5700374" y="5273884"/>
              <a:ext cx="49244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2400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28</a:t>
              </a:r>
              <a:endParaRPr lang="ja-JP" altLang="en-US" sz="2400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29B130C-34EB-3148-B60B-6094DDBA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48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0377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リダクションのデータの流れ</a:t>
            </a:r>
            <a:endParaRPr kumimoji="1" lang="ja-JP" altLang="en-US" dirty="0"/>
          </a:p>
        </p:txBody>
      </p:sp>
      <p:graphicFrame>
        <p:nvGraphicFramePr>
          <p:cNvPr id="92" name="表 91"/>
          <p:cNvGraphicFramePr>
            <a:graphicFrameLocks noGrp="1"/>
          </p:cNvGraphicFramePr>
          <p:nvPr/>
        </p:nvGraphicFramePr>
        <p:xfrm>
          <a:off x="344485" y="1844824"/>
          <a:ext cx="9324890" cy="376088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749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1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71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i="1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step</a:t>
                      </a:r>
                      <a:endParaRPr kumimoji="1" lang="ja-JP" altLang="en-US" sz="2400" i="1" dirty="0">
                        <a:solidFill>
                          <a:schemeClr val="bg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i="1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P</a:t>
                      </a:r>
                      <a:r>
                        <a:rPr lang="en-US" altLang="ja-JP" sz="2400" i="1" baseline="-25000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altLang="ja-JP" sz="2400" i="1" dirty="0">
                        <a:solidFill>
                          <a:schemeClr val="bg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i="1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[000]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i="1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P</a:t>
                      </a:r>
                      <a:r>
                        <a:rPr lang="en-US" altLang="ja-JP" sz="2400" i="1" baseline="-25000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en-US" altLang="ja-JP" sz="2400" i="1" dirty="0">
                        <a:solidFill>
                          <a:schemeClr val="bg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i="1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[001]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i="1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P</a:t>
                      </a:r>
                      <a:r>
                        <a:rPr lang="en-US" altLang="ja-JP" sz="2400" i="1" baseline="-25000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2</a:t>
                      </a:r>
                      <a:endParaRPr lang="en-US" altLang="ja-JP" sz="2400" i="1" dirty="0">
                        <a:solidFill>
                          <a:schemeClr val="bg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i="1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[010]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i="1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P</a:t>
                      </a:r>
                      <a:r>
                        <a:rPr lang="en-US" altLang="ja-JP" sz="2400" i="1" baseline="-25000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3</a:t>
                      </a:r>
                      <a:endParaRPr lang="en-US" altLang="ja-JP" sz="2400" i="1" dirty="0">
                        <a:solidFill>
                          <a:schemeClr val="bg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i="1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[011]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i="1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P</a:t>
                      </a:r>
                      <a:r>
                        <a:rPr lang="en-US" altLang="ja-JP" sz="2400" i="1" baseline="-25000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4</a:t>
                      </a:r>
                      <a:endParaRPr lang="en-US" altLang="ja-JP" sz="2400" i="1" dirty="0">
                        <a:solidFill>
                          <a:schemeClr val="bg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i="1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[100]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i="1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P</a:t>
                      </a:r>
                      <a:r>
                        <a:rPr lang="en-US" altLang="ja-JP" sz="2400" i="1" baseline="-25000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5</a:t>
                      </a:r>
                      <a:endParaRPr lang="en-US" altLang="ja-JP" sz="2400" i="1" dirty="0">
                        <a:solidFill>
                          <a:schemeClr val="bg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i="1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[101]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i="1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P</a:t>
                      </a:r>
                      <a:r>
                        <a:rPr lang="en-US" altLang="ja-JP" sz="2400" i="1" baseline="-25000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6</a:t>
                      </a:r>
                      <a:endParaRPr lang="en-US" altLang="ja-JP" sz="2400" i="1" dirty="0">
                        <a:solidFill>
                          <a:schemeClr val="bg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i="1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[110]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i="1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P</a:t>
                      </a:r>
                      <a:r>
                        <a:rPr lang="en-US" altLang="ja-JP" sz="2400" i="1" baseline="-25000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7</a:t>
                      </a:r>
                      <a:endParaRPr lang="en-US" altLang="ja-JP" sz="2400" i="1" dirty="0">
                        <a:solidFill>
                          <a:schemeClr val="bg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i="1" dirty="0">
                          <a:solidFill>
                            <a:schemeClr val="bg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[111]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4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 i="0" dirty="0">
                          <a:latin typeface="+mj-ea"/>
                          <a:ea typeface="+mj-ea"/>
                          <a:cs typeface="Times" charset="0"/>
                        </a:rPr>
                        <a:t>初期</a:t>
                      </a:r>
                      <a:br>
                        <a:rPr kumimoji="1" lang="en-US" altLang="ja-JP" sz="1600" b="0" i="0" dirty="0">
                          <a:latin typeface="+mj-ea"/>
                          <a:ea typeface="+mj-ea"/>
                          <a:cs typeface="Times" charset="0"/>
                        </a:rPr>
                      </a:br>
                      <a:r>
                        <a:rPr kumimoji="1" lang="ja-JP" altLang="en-US" sz="1600" b="0" i="0" dirty="0">
                          <a:latin typeface="+mj-ea"/>
                          <a:ea typeface="+mj-ea"/>
                          <a:cs typeface="Times" charset="0"/>
                        </a:rPr>
                        <a:t>状態</a:t>
                      </a:r>
                      <a:endParaRPr kumimoji="1" lang="en-US" altLang="ja-JP" sz="1600" b="0" i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Times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i="1" dirty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a</a:t>
                      </a:r>
                      <a:r>
                        <a:rPr lang="en-US" altLang="ja-JP" sz="2800" i="1" baseline="-25000" dirty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i="1" dirty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a</a:t>
                      </a:r>
                      <a:r>
                        <a:rPr lang="en-US" altLang="ja-JP" sz="2800" i="1" baseline="-25000" dirty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i="1" dirty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a</a:t>
                      </a:r>
                      <a:r>
                        <a:rPr lang="en-US" altLang="ja-JP" sz="2800" i="1" baseline="-25000" dirty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2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i="1" dirty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a</a:t>
                      </a:r>
                      <a:r>
                        <a:rPr lang="en-US" altLang="ja-JP" sz="2800" i="1" baseline="-25000" dirty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3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i="1" dirty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a</a:t>
                      </a:r>
                      <a:r>
                        <a:rPr lang="en-US" altLang="ja-JP" sz="2800" i="1" baseline="-25000" dirty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4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i="1" dirty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a</a:t>
                      </a:r>
                      <a:r>
                        <a:rPr lang="en-US" altLang="ja-JP" sz="2800" i="1" baseline="-25000" dirty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5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i="1" dirty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a</a:t>
                      </a:r>
                      <a:r>
                        <a:rPr lang="en-US" altLang="ja-JP" sz="2800" i="1" baseline="-25000" dirty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6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i="1" dirty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a</a:t>
                      </a:r>
                      <a:r>
                        <a:rPr lang="en-US" altLang="ja-JP" sz="2800" i="1" baseline="-25000" dirty="0">
                          <a:solidFill>
                            <a:schemeClr val="tx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7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4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i="1" dirty="0">
                          <a:solidFill>
                            <a:schemeClr val="dk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kumimoji="1"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b="1" i="1" dirty="0">
                        <a:solidFill>
                          <a:srgbClr val="0000FF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b="1" i="1" dirty="0">
                        <a:solidFill>
                          <a:srgbClr val="0000FF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b="1" i="1" dirty="0">
                        <a:solidFill>
                          <a:srgbClr val="0000FF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b="1" i="1" dirty="0">
                        <a:solidFill>
                          <a:srgbClr val="0000FF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b="1" i="1" dirty="0">
                        <a:solidFill>
                          <a:srgbClr val="0000FF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b="1" i="1" dirty="0">
                        <a:solidFill>
                          <a:srgbClr val="0000FF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b="1" i="1" dirty="0">
                        <a:solidFill>
                          <a:srgbClr val="0000FF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44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i="1" dirty="0">
                          <a:solidFill>
                            <a:schemeClr val="dk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2</a:t>
                      </a:r>
                      <a:endParaRPr kumimoji="1"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448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i="1" dirty="0">
                          <a:solidFill>
                            <a:schemeClr val="dk1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3</a:t>
                      </a:r>
                      <a:endParaRPr kumimoji="1" lang="ja-JP" altLang="en-US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0" name="表 39"/>
          <p:cNvGraphicFramePr>
            <a:graphicFrameLocks noGrp="1"/>
          </p:cNvGraphicFramePr>
          <p:nvPr/>
        </p:nvGraphicFramePr>
        <p:xfrm>
          <a:off x="1098160" y="3403036"/>
          <a:ext cx="8575272" cy="73448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71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1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44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1" i="1" dirty="0">
                          <a:solidFill>
                            <a:srgbClr val="0000FF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a</a:t>
                      </a:r>
                      <a:r>
                        <a:rPr lang="en-US" altLang="ja-JP" sz="2800" b="1" i="1" baseline="-25000" dirty="0">
                          <a:solidFill>
                            <a:srgbClr val="0000FF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0-1</a:t>
                      </a:r>
                      <a:endParaRPr lang="en-US" altLang="ja-JP" sz="2800" b="1" i="1" dirty="0">
                        <a:solidFill>
                          <a:srgbClr val="0000FF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b="1" i="1" dirty="0">
                        <a:solidFill>
                          <a:srgbClr val="0000FF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1" i="1" dirty="0">
                          <a:solidFill>
                            <a:srgbClr val="0000FF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a</a:t>
                      </a:r>
                      <a:r>
                        <a:rPr lang="en-US" altLang="ja-JP" sz="2800" b="1" i="1" baseline="-25000" dirty="0">
                          <a:solidFill>
                            <a:srgbClr val="0000FF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2-3</a:t>
                      </a:r>
                      <a:endParaRPr lang="en-US" altLang="ja-JP" sz="2800" b="1" i="1" dirty="0">
                        <a:solidFill>
                          <a:srgbClr val="0000FF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b="1" i="1" dirty="0">
                        <a:solidFill>
                          <a:srgbClr val="0000FF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1" i="1" dirty="0">
                          <a:solidFill>
                            <a:srgbClr val="0000FF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a</a:t>
                      </a:r>
                      <a:r>
                        <a:rPr lang="en-US" altLang="ja-JP" sz="2800" b="1" i="1" baseline="-25000" dirty="0">
                          <a:solidFill>
                            <a:srgbClr val="0000FF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4-5</a:t>
                      </a:r>
                      <a:endParaRPr lang="en-US" altLang="ja-JP" sz="2800" b="1" i="1" dirty="0">
                        <a:solidFill>
                          <a:srgbClr val="0000FF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b="1" i="1" dirty="0">
                        <a:solidFill>
                          <a:srgbClr val="0000FF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1" i="1" dirty="0">
                          <a:solidFill>
                            <a:srgbClr val="0000FF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a</a:t>
                      </a:r>
                      <a:r>
                        <a:rPr lang="en-US" altLang="ja-JP" sz="2800" b="1" i="1" baseline="-25000" dirty="0">
                          <a:solidFill>
                            <a:srgbClr val="0000FF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6-7</a:t>
                      </a:r>
                      <a:endParaRPr lang="en-US" altLang="ja-JP" sz="2800" b="1" i="1" dirty="0">
                        <a:solidFill>
                          <a:srgbClr val="0000FF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 40"/>
          <p:cNvGraphicFramePr>
            <a:graphicFrameLocks noGrp="1"/>
          </p:cNvGraphicFramePr>
          <p:nvPr/>
        </p:nvGraphicFramePr>
        <p:xfrm>
          <a:off x="1098160" y="4140502"/>
          <a:ext cx="8575272" cy="73448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71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1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44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1" i="1" dirty="0">
                          <a:solidFill>
                            <a:srgbClr val="0000FF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a</a:t>
                      </a:r>
                      <a:r>
                        <a:rPr lang="en-US" altLang="ja-JP" sz="2800" b="1" i="1" baseline="-25000" dirty="0">
                          <a:solidFill>
                            <a:srgbClr val="0000FF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0-3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1" i="1" dirty="0">
                          <a:solidFill>
                            <a:srgbClr val="0000FF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a</a:t>
                      </a:r>
                      <a:r>
                        <a:rPr lang="en-US" altLang="ja-JP" sz="2800" b="1" i="1" baseline="-25000" dirty="0">
                          <a:solidFill>
                            <a:srgbClr val="0000FF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4-7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 41"/>
          <p:cNvGraphicFramePr>
            <a:graphicFrameLocks noGrp="1"/>
          </p:cNvGraphicFramePr>
          <p:nvPr/>
        </p:nvGraphicFramePr>
        <p:xfrm>
          <a:off x="1094103" y="4872722"/>
          <a:ext cx="8575272" cy="73448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71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1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1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44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1" i="1" dirty="0">
                          <a:solidFill>
                            <a:srgbClr val="0000FF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a</a:t>
                      </a:r>
                      <a:r>
                        <a:rPr lang="en-US" altLang="ja-JP" sz="2800" b="1" i="1" baseline="-25000" dirty="0">
                          <a:solidFill>
                            <a:srgbClr val="0000FF"/>
                          </a:solidFill>
                          <a:latin typeface="Times" charset="0"/>
                          <a:ea typeface="Times" charset="0"/>
                          <a:cs typeface="Times" charset="0"/>
                        </a:rPr>
                        <a:t>0-7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5" name="図形グループ 34"/>
          <p:cNvGrpSpPr/>
          <p:nvPr/>
        </p:nvGrpSpPr>
        <p:grpSpPr>
          <a:xfrm>
            <a:off x="1619634" y="3284984"/>
            <a:ext cx="7412706" cy="480074"/>
            <a:chOff x="1619634" y="3284984"/>
            <a:chExt cx="7412706" cy="480074"/>
          </a:xfrm>
        </p:grpSpPr>
        <p:grpSp>
          <p:nvGrpSpPr>
            <p:cNvPr id="8" name="図形グループ 7"/>
            <p:cNvGrpSpPr/>
            <p:nvPr/>
          </p:nvGrpSpPr>
          <p:grpSpPr>
            <a:xfrm>
              <a:off x="1619634" y="3284984"/>
              <a:ext cx="993106" cy="441962"/>
              <a:chOff x="1619634" y="2646826"/>
              <a:chExt cx="993106" cy="720080"/>
            </a:xfrm>
          </p:grpSpPr>
          <p:cxnSp>
            <p:nvCxnSpPr>
              <p:cNvPr id="18" name="直線矢印コネクタ 17"/>
              <p:cNvCxnSpPr/>
              <p:nvPr/>
            </p:nvCxnSpPr>
            <p:spPr bwMode="auto">
              <a:xfrm>
                <a:off x="1990289" y="2744924"/>
                <a:ext cx="10383" cy="62198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FF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" name="右大かっこ 18"/>
              <p:cNvSpPr/>
              <p:nvPr/>
            </p:nvSpPr>
            <p:spPr bwMode="auto">
              <a:xfrm rot="5400000">
                <a:off x="2085140" y="2181320"/>
                <a:ext cx="62094" cy="993106"/>
              </a:xfrm>
              <a:prstGeom prst="rightBracket">
                <a:avLst/>
              </a:prstGeom>
              <a:noFill/>
              <a:ln w="38100" cap="flat" cmpd="sng" algn="ctr">
                <a:solidFill>
                  <a:srgbClr val="0000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ＭＳ Ｐゴシック" pitchFamily="50" charset="-128"/>
                </a:endParaRPr>
              </a:p>
            </p:txBody>
          </p:sp>
        </p:grpSp>
        <p:grpSp>
          <p:nvGrpSpPr>
            <p:cNvPr id="20" name="図形グループ 19"/>
            <p:cNvGrpSpPr/>
            <p:nvPr/>
          </p:nvGrpSpPr>
          <p:grpSpPr>
            <a:xfrm>
              <a:off x="3800872" y="3284984"/>
              <a:ext cx="993106" cy="441962"/>
              <a:chOff x="1619634" y="2646826"/>
              <a:chExt cx="993106" cy="720080"/>
            </a:xfrm>
          </p:grpSpPr>
          <p:cxnSp>
            <p:nvCxnSpPr>
              <p:cNvPr id="21" name="直線矢印コネクタ 20"/>
              <p:cNvCxnSpPr/>
              <p:nvPr/>
            </p:nvCxnSpPr>
            <p:spPr bwMode="auto">
              <a:xfrm>
                <a:off x="1990289" y="2744924"/>
                <a:ext cx="10383" cy="62198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FF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右大かっこ 21"/>
              <p:cNvSpPr/>
              <p:nvPr/>
            </p:nvSpPr>
            <p:spPr bwMode="auto">
              <a:xfrm rot="5400000">
                <a:off x="2085140" y="2181320"/>
                <a:ext cx="62094" cy="993106"/>
              </a:xfrm>
              <a:prstGeom prst="rightBracket">
                <a:avLst/>
              </a:prstGeom>
              <a:noFill/>
              <a:ln w="38100" cap="flat" cmpd="sng" algn="ctr">
                <a:solidFill>
                  <a:srgbClr val="0000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ＭＳ Ｐゴシック" pitchFamily="50" charset="-128"/>
                </a:endParaRPr>
              </a:p>
            </p:txBody>
          </p:sp>
        </p:grpSp>
        <p:grpSp>
          <p:nvGrpSpPr>
            <p:cNvPr id="23" name="図形グループ 22"/>
            <p:cNvGrpSpPr/>
            <p:nvPr/>
          </p:nvGrpSpPr>
          <p:grpSpPr>
            <a:xfrm>
              <a:off x="5920053" y="3304040"/>
              <a:ext cx="993106" cy="441962"/>
              <a:chOff x="1619634" y="2646826"/>
              <a:chExt cx="993106" cy="720080"/>
            </a:xfrm>
          </p:grpSpPr>
          <p:cxnSp>
            <p:nvCxnSpPr>
              <p:cNvPr id="24" name="直線矢印コネクタ 23"/>
              <p:cNvCxnSpPr/>
              <p:nvPr/>
            </p:nvCxnSpPr>
            <p:spPr bwMode="auto">
              <a:xfrm>
                <a:off x="1990289" y="2744924"/>
                <a:ext cx="10383" cy="62198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FF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5" name="右大かっこ 24"/>
              <p:cNvSpPr/>
              <p:nvPr/>
            </p:nvSpPr>
            <p:spPr bwMode="auto">
              <a:xfrm rot="5400000">
                <a:off x="2085140" y="2181320"/>
                <a:ext cx="62094" cy="993106"/>
              </a:xfrm>
              <a:prstGeom prst="rightBracket">
                <a:avLst/>
              </a:prstGeom>
              <a:noFill/>
              <a:ln w="38100" cap="flat" cmpd="sng" algn="ctr">
                <a:solidFill>
                  <a:srgbClr val="0000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ＭＳ Ｐゴシック" pitchFamily="50" charset="-128"/>
                </a:endParaRPr>
              </a:p>
            </p:txBody>
          </p:sp>
        </p:grpSp>
        <p:grpSp>
          <p:nvGrpSpPr>
            <p:cNvPr id="26" name="図形グループ 25"/>
            <p:cNvGrpSpPr/>
            <p:nvPr/>
          </p:nvGrpSpPr>
          <p:grpSpPr>
            <a:xfrm>
              <a:off x="8039234" y="3323096"/>
              <a:ext cx="993106" cy="441962"/>
              <a:chOff x="1619634" y="2646826"/>
              <a:chExt cx="993106" cy="720080"/>
            </a:xfrm>
          </p:grpSpPr>
          <p:cxnSp>
            <p:nvCxnSpPr>
              <p:cNvPr id="27" name="直線矢印コネクタ 26"/>
              <p:cNvCxnSpPr/>
              <p:nvPr/>
            </p:nvCxnSpPr>
            <p:spPr bwMode="auto">
              <a:xfrm>
                <a:off x="1990289" y="2744924"/>
                <a:ext cx="10383" cy="621982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FF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8" name="右大かっこ 27"/>
              <p:cNvSpPr/>
              <p:nvPr/>
            </p:nvSpPr>
            <p:spPr bwMode="auto">
              <a:xfrm rot="5400000">
                <a:off x="2085140" y="2181320"/>
                <a:ext cx="62094" cy="993106"/>
              </a:xfrm>
              <a:prstGeom prst="rightBracket">
                <a:avLst/>
              </a:prstGeom>
              <a:noFill/>
              <a:ln w="38100" cap="flat" cmpd="sng" algn="ctr">
                <a:solidFill>
                  <a:srgbClr val="0000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ＭＳ Ｐゴシック" pitchFamily="50" charset="-128"/>
                </a:endParaRPr>
              </a:p>
            </p:txBody>
          </p:sp>
        </p:grpSp>
      </p:grpSp>
      <p:grpSp>
        <p:nvGrpSpPr>
          <p:cNvPr id="36" name="図形グループ 35"/>
          <p:cNvGrpSpPr/>
          <p:nvPr/>
        </p:nvGrpSpPr>
        <p:grpSpPr>
          <a:xfrm>
            <a:off x="1619634" y="4005063"/>
            <a:ext cx="6419598" cy="513972"/>
            <a:chOff x="1619634" y="4005063"/>
            <a:chExt cx="6419598" cy="513972"/>
          </a:xfrm>
        </p:grpSpPr>
        <p:grpSp>
          <p:nvGrpSpPr>
            <p:cNvPr id="29" name="図形グループ 28"/>
            <p:cNvGrpSpPr/>
            <p:nvPr/>
          </p:nvGrpSpPr>
          <p:grpSpPr>
            <a:xfrm>
              <a:off x="1619634" y="4005063"/>
              <a:ext cx="2037222" cy="513972"/>
              <a:chOff x="1619634" y="2646826"/>
              <a:chExt cx="993106" cy="837405"/>
            </a:xfrm>
          </p:grpSpPr>
          <p:cxnSp>
            <p:nvCxnSpPr>
              <p:cNvPr id="30" name="直線矢印コネクタ 29"/>
              <p:cNvCxnSpPr/>
              <p:nvPr/>
            </p:nvCxnSpPr>
            <p:spPr bwMode="auto">
              <a:xfrm flipH="1">
                <a:off x="1805383" y="2761643"/>
                <a:ext cx="4581" cy="722588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FF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1" name="右大かっこ 30"/>
              <p:cNvSpPr/>
              <p:nvPr/>
            </p:nvSpPr>
            <p:spPr bwMode="auto">
              <a:xfrm rot="5400000">
                <a:off x="2085140" y="2181320"/>
                <a:ext cx="62094" cy="993106"/>
              </a:xfrm>
              <a:prstGeom prst="rightBracket">
                <a:avLst/>
              </a:prstGeom>
              <a:noFill/>
              <a:ln w="38100" cap="flat" cmpd="sng" algn="ctr">
                <a:solidFill>
                  <a:srgbClr val="0000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ＭＳ Ｐゴシック" pitchFamily="50" charset="-128"/>
                </a:endParaRPr>
              </a:p>
            </p:txBody>
          </p:sp>
        </p:grpSp>
        <p:grpSp>
          <p:nvGrpSpPr>
            <p:cNvPr id="32" name="図形グループ 31"/>
            <p:cNvGrpSpPr/>
            <p:nvPr/>
          </p:nvGrpSpPr>
          <p:grpSpPr>
            <a:xfrm>
              <a:off x="5920051" y="4005065"/>
              <a:ext cx="2119181" cy="513970"/>
              <a:chOff x="1619634" y="2646826"/>
              <a:chExt cx="993106" cy="837401"/>
            </a:xfrm>
          </p:grpSpPr>
          <p:cxnSp>
            <p:nvCxnSpPr>
              <p:cNvPr id="33" name="直線矢印コネクタ 32"/>
              <p:cNvCxnSpPr/>
              <p:nvPr/>
            </p:nvCxnSpPr>
            <p:spPr bwMode="auto">
              <a:xfrm>
                <a:off x="1793334" y="2795193"/>
                <a:ext cx="0" cy="689034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00FF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4" name="右大かっこ 33"/>
              <p:cNvSpPr/>
              <p:nvPr/>
            </p:nvSpPr>
            <p:spPr bwMode="auto">
              <a:xfrm rot="5400000">
                <a:off x="2085140" y="2181320"/>
                <a:ext cx="62094" cy="993106"/>
              </a:xfrm>
              <a:prstGeom prst="rightBracket">
                <a:avLst/>
              </a:prstGeom>
              <a:noFill/>
              <a:ln w="38100" cap="flat" cmpd="sng" algn="ctr">
                <a:solidFill>
                  <a:srgbClr val="0000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ＭＳ Ｐゴシック" pitchFamily="50" charset="-128"/>
                </a:endParaRPr>
              </a:p>
            </p:txBody>
          </p:sp>
        </p:grpSp>
      </p:grpSp>
      <p:grpSp>
        <p:nvGrpSpPr>
          <p:cNvPr id="37" name="図形グループ 36"/>
          <p:cNvGrpSpPr/>
          <p:nvPr/>
        </p:nvGrpSpPr>
        <p:grpSpPr>
          <a:xfrm>
            <a:off x="1619633" y="4763257"/>
            <a:ext cx="4300417" cy="504082"/>
            <a:chOff x="1619634" y="2646826"/>
            <a:chExt cx="993106" cy="821291"/>
          </a:xfrm>
        </p:grpSpPr>
        <p:cxnSp>
          <p:nvCxnSpPr>
            <p:cNvPr id="38" name="直線矢印コネクタ 37"/>
            <p:cNvCxnSpPr/>
            <p:nvPr/>
          </p:nvCxnSpPr>
          <p:spPr bwMode="auto">
            <a:xfrm flipH="1">
              <a:off x="1657741" y="2745529"/>
              <a:ext cx="4581" cy="722588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右大かっこ 38"/>
            <p:cNvSpPr/>
            <p:nvPr/>
          </p:nvSpPr>
          <p:spPr bwMode="auto">
            <a:xfrm rot="5400000">
              <a:off x="2085140" y="2181320"/>
              <a:ext cx="62094" cy="993106"/>
            </a:xfrm>
            <a:prstGeom prst="rightBracke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ＭＳ Ｐゴシック" pitchFamily="50" charset="-128"/>
              </a:endParaRPr>
            </a:p>
          </p:txBody>
        </p:sp>
      </p:grp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44AF80C-8E6C-D047-8A7D-52647A00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49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5637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基本的なグループ操作</a:t>
            </a:r>
            <a:endParaRPr lang="ja-JP" altLang="en-US" dirty="0"/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632520" y="1587788"/>
            <a:ext cx="9273480" cy="5009563"/>
          </a:xfrm>
        </p:spPr>
        <p:txBody>
          <a:bodyPr/>
          <a:lstStyle/>
          <a:p>
            <a:r>
              <a:rPr lang="ja-JP" altLang="en-US" sz="2400" b="1"/>
              <a:t>ユニキャスト（</a:t>
            </a:r>
            <a:r>
              <a:rPr lang="en-US" altLang="ja-JP" sz="2400" b="1" dirty="0"/>
              <a:t>Unicast</a:t>
            </a:r>
            <a:r>
              <a:rPr lang="ja-JP" altLang="en-US" sz="2400" b="1"/>
              <a:t>）</a:t>
            </a:r>
            <a:br>
              <a:rPr lang="en-US" altLang="ja-JP" sz="2400" b="1" dirty="0"/>
            </a:br>
            <a:r>
              <a:rPr lang="en-US" altLang="ja-JP" sz="2400" dirty="0"/>
              <a:t>2</a:t>
            </a:r>
            <a:r>
              <a:rPr lang="ja-JP" altLang="en-US" sz="2400"/>
              <a:t>プロセッサ間での</a:t>
            </a:r>
            <a:br>
              <a:rPr lang="en-US" altLang="ja-JP" sz="2400" dirty="0"/>
            </a:br>
            <a:r>
              <a:rPr lang="ja-JP" altLang="en-US" sz="2400"/>
              <a:t>データ送受信</a:t>
            </a:r>
            <a:br>
              <a:rPr lang="en-US" altLang="ja-JP" sz="2400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r>
              <a:rPr lang="ja-JP" altLang="en-US" sz="2400" b="1"/>
              <a:t>ブロードキャスト </a:t>
            </a:r>
            <a:r>
              <a:rPr lang="en-US" altLang="ja-JP" sz="2400" b="1" dirty="0"/>
              <a:t>(Broadcast)</a:t>
            </a:r>
            <a:br>
              <a:rPr lang="en-US" altLang="ja-JP" sz="2400" dirty="0"/>
            </a:br>
            <a:r>
              <a:rPr lang="ja-JP" altLang="en-US" sz="2400"/>
              <a:t>すべてのプロセッサに</a:t>
            </a:r>
            <a:br>
              <a:rPr lang="en-US" altLang="ja-JP" sz="2400" dirty="0"/>
            </a:br>
            <a:r>
              <a:rPr lang="ja-JP" altLang="en-US" sz="2400"/>
              <a:t>データ送信する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endParaRPr lang="ja-JP" altLang="en-US" sz="2400" dirty="0"/>
          </a:p>
        </p:txBody>
      </p:sp>
      <p:sp>
        <p:nvSpPr>
          <p:cNvPr id="27652" name="Rectangle 28"/>
          <p:cNvSpPr>
            <a:spLocks noChangeArrowheads="1"/>
          </p:cNvSpPr>
          <p:nvPr/>
        </p:nvSpPr>
        <p:spPr bwMode="auto">
          <a:xfrm>
            <a:off x="5788496" y="1587789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1</a:t>
            </a:r>
          </a:p>
        </p:txBody>
      </p:sp>
      <p:sp>
        <p:nvSpPr>
          <p:cNvPr id="27655" name="Rectangle 35"/>
          <p:cNvSpPr>
            <a:spLocks noChangeArrowheads="1"/>
          </p:cNvSpPr>
          <p:nvPr/>
        </p:nvSpPr>
        <p:spPr bwMode="auto">
          <a:xfrm>
            <a:off x="5788496" y="2273589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D</a:t>
            </a:r>
            <a:endParaRPr lang="ja-JP" altLang="en-US" sz="24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7656" name="Rectangle 50"/>
          <p:cNvSpPr>
            <a:spLocks noChangeArrowheads="1"/>
          </p:cNvSpPr>
          <p:nvPr/>
        </p:nvSpPr>
        <p:spPr bwMode="auto">
          <a:xfrm>
            <a:off x="6702896" y="1587789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2</a:t>
            </a:r>
          </a:p>
        </p:txBody>
      </p:sp>
      <p:sp>
        <p:nvSpPr>
          <p:cNvPr id="27658" name="Rectangle 53"/>
          <p:cNvSpPr>
            <a:spLocks noChangeArrowheads="1"/>
          </p:cNvSpPr>
          <p:nvPr/>
        </p:nvSpPr>
        <p:spPr bwMode="auto">
          <a:xfrm>
            <a:off x="6702896" y="2273589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 i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7659" name="Rectangle 54"/>
          <p:cNvSpPr>
            <a:spLocks noChangeArrowheads="1"/>
          </p:cNvSpPr>
          <p:nvPr/>
        </p:nvSpPr>
        <p:spPr bwMode="auto">
          <a:xfrm>
            <a:off x="7617296" y="1587789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3</a:t>
            </a:r>
          </a:p>
        </p:txBody>
      </p:sp>
      <p:sp>
        <p:nvSpPr>
          <p:cNvPr id="27661" name="Rectangle 57"/>
          <p:cNvSpPr>
            <a:spLocks noChangeArrowheads="1"/>
          </p:cNvSpPr>
          <p:nvPr/>
        </p:nvSpPr>
        <p:spPr bwMode="auto">
          <a:xfrm>
            <a:off x="7617296" y="2273589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 i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7662" name="Rectangle 58"/>
          <p:cNvSpPr>
            <a:spLocks noChangeArrowheads="1"/>
          </p:cNvSpPr>
          <p:nvPr/>
        </p:nvSpPr>
        <p:spPr bwMode="auto">
          <a:xfrm>
            <a:off x="8531696" y="1587789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4</a:t>
            </a:r>
          </a:p>
        </p:txBody>
      </p:sp>
      <p:sp>
        <p:nvSpPr>
          <p:cNvPr id="27664" name="Rectangle 61"/>
          <p:cNvSpPr>
            <a:spLocks noChangeArrowheads="1"/>
          </p:cNvSpPr>
          <p:nvPr/>
        </p:nvSpPr>
        <p:spPr bwMode="auto">
          <a:xfrm>
            <a:off x="8531696" y="2273589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 i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7667" name="AutoShape 65"/>
          <p:cNvSpPr>
            <a:spLocks noChangeArrowheads="1"/>
          </p:cNvSpPr>
          <p:nvPr/>
        </p:nvSpPr>
        <p:spPr bwMode="auto">
          <a:xfrm>
            <a:off x="6765941" y="2848991"/>
            <a:ext cx="1295400" cy="319132"/>
          </a:xfrm>
          <a:prstGeom prst="downArrow">
            <a:avLst>
              <a:gd name="adj1" fmla="val 50000"/>
              <a:gd name="adj2" fmla="val 6009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 i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7669" name="Rectangle 67"/>
          <p:cNvSpPr>
            <a:spLocks noChangeArrowheads="1"/>
          </p:cNvSpPr>
          <p:nvPr/>
        </p:nvSpPr>
        <p:spPr bwMode="auto">
          <a:xfrm>
            <a:off x="5788496" y="3264189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D</a:t>
            </a:r>
            <a:endParaRPr lang="ja-JP" altLang="en-US" sz="24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7670" name="Rectangle 68"/>
          <p:cNvSpPr>
            <a:spLocks noChangeArrowheads="1"/>
          </p:cNvSpPr>
          <p:nvPr/>
        </p:nvSpPr>
        <p:spPr bwMode="auto">
          <a:xfrm>
            <a:off x="6702896" y="3264189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 i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7671" name="Rectangle 69"/>
          <p:cNvSpPr>
            <a:spLocks noChangeArrowheads="1"/>
          </p:cNvSpPr>
          <p:nvPr/>
        </p:nvSpPr>
        <p:spPr bwMode="auto">
          <a:xfrm>
            <a:off x="7617296" y="3264189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D</a:t>
            </a:r>
            <a:endParaRPr lang="ja-JP" altLang="en-US" sz="24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7672" name="Rectangle 70"/>
          <p:cNvSpPr>
            <a:spLocks noChangeArrowheads="1"/>
          </p:cNvSpPr>
          <p:nvPr/>
        </p:nvSpPr>
        <p:spPr bwMode="auto">
          <a:xfrm>
            <a:off x="8531696" y="3264189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 i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7674" name="Rectangle 72"/>
          <p:cNvSpPr>
            <a:spLocks noChangeArrowheads="1"/>
          </p:cNvSpPr>
          <p:nvPr/>
        </p:nvSpPr>
        <p:spPr bwMode="auto">
          <a:xfrm>
            <a:off x="4953000" y="2320003"/>
            <a:ext cx="7028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1600" i="1" dirty="0">
                <a:latin typeface="Times New Roman" charset="0"/>
              </a:rPr>
              <a:t>before</a:t>
            </a:r>
            <a:endParaRPr lang="ja-JP" altLang="en-US" sz="1600" dirty="0">
              <a:latin typeface="Times New Roman" charset="0"/>
            </a:endParaRPr>
          </a:p>
        </p:txBody>
      </p:sp>
      <p:sp>
        <p:nvSpPr>
          <p:cNvPr id="3" name="フリーフォーム 2"/>
          <p:cNvSpPr/>
          <p:nvPr/>
        </p:nvSpPr>
        <p:spPr bwMode="auto">
          <a:xfrm flipH="1">
            <a:off x="6045696" y="2044989"/>
            <a:ext cx="1797023" cy="241684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87" name="Rectangle 35"/>
          <p:cNvSpPr>
            <a:spLocks noChangeArrowheads="1"/>
          </p:cNvSpPr>
          <p:nvPr/>
        </p:nvSpPr>
        <p:spPr bwMode="auto">
          <a:xfrm>
            <a:off x="5788496" y="505332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D</a:t>
            </a:r>
            <a:endParaRPr lang="ja-JP" altLang="en-US" sz="24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9" name="Rectangle 53"/>
          <p:cNvSpPr>
            <a:spLocks noChangeArrowheads="1"/>
          </p:cNvSpPr>
          <p:nvPr/>
        </p:nvSpPr>
        <p:spPr bwMode="auto">
          <a:xfrm>
            <a:off x="6702896" y="5053324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 i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1" name="Rectangle 57"/>
          <p:cNvSpPr>
            <a:spLocks noChangeArrowheads="1"/>
          </p:cNvSpPr>
          <p:nvPr/>
        </p:nvSpPr>
        <p:spPr bwMode="auto">
          <a:xfrm>
            <a:off x="7617296" y="5053324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 i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3" name="Rectangle 61"/>
          <p:cNvSpPr>
            <a:spLocks noChangeArrowheads="1"/>
          </p:cNvSpPr>
          <p:nvPr/>
        </p:nvSpPr>
        <p:spPr bwMode="auto">
          <a:xfrm>
            <a:off x="8531696" y="5053324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 i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4" name="AutoShape 65"/>
          <p:cNvSpPr>
            <a:spLocks noChangeArrowheads="1"/>
          </p:cNvSpPr>
          <p:nvPr/>
        </p:nvSpPr>
        <p:spPr bwMode="auto">
          <a:xfrm>
            <a:off x="6765941" y="5628726"/>
            <a:ext cx="1295400" cy="319132"/>
          </a:xfrm>
          <a:prstGeom prst="downArrow">
            <a:avLst>
              <a:gd name="adj1" fmla="val 50000"/>
              <a:gd name="adj2" fmla="val 6009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 i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5" name="Rectangle 67"/>
          <p:cNvSpPr>
            <a:spLocks noChangeArrowheads="1"/>
          </p:cNvSpPr>
          <p:nvPr/>
        </p:nvSpPr>
        <p:spPr bwMode="auto">
          <a:xfrm>
            <a:off x="5788496" y="604392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D</a:t>
            </a:r>
            <a:endParaRPr lang="ja-JP" altLang="en-US" sz="24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6" name="Rectangle 68"/>
          <p:cNvSpPr>
            <a:spLocks noChangeArrowheads="1"/>
          </p:cNvSpPr>
          <p:nvPr/>
        </p:nvSpPr>
        <p:spPr bwMode="auto">
          <a:xfrm>
            <a:off x="6702896" y="604392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D</a:t>
            </a:r>
            <a:endParaRPr lang="ja-JP" altLang="en-US" sz="24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7" name="Rectangle 69"/>
          <p:cNvSpPr>
            <a:spLocks noChangeArrowheads="1"/>
          </p:cNvSpPr>
          <p:nvPr/>
        </p:nvSpPr>
        <p:spPr bwMode="auto">
          <a:xfrm>
            <a:off x="7617296" y="604392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D</a:t>
            </a:r>
            <a:endParaRPr lang="ja-JP" altLang="en-US" sz="24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8" name="Rectangle 70"/>
          <p:cNvSpPr>
            <a:spLocks noChangeArrowheads="1"/>
          </p:cNvSpPr>
          <p:nvPr/>
        </p:nvSpPr>
        <p:spPr bwMode="auto">
          <a:xfrm>
            <a:off x="8531696" y="604392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D</a:t>
            </a:r>
            <a:endParaRPr lang="ja-JP" altLang="en-US" sz="2400" i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9" name="フリーフォーム 98"/>
          <p:cNvSpPr/>
          <p:nvPr/>
        </p:nvSpPr>
        <p:spPr bwMode="auto">
          <a:xfrm flipH="1">
            <a:off x="6045695" y="4771492"/>
            <a:ext cx="2723728" cy="281832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101" name="Rectangle 28"/>
          <p:cNvSpPr>
            <a:spLocks noChangeArrowheads="1"/>
          </p:cNvSpPr>
          <p:nvPr/>
        </p:nvSpPr>
        <p:spPr bwMode="auto">
          <a:xfrm>
            <a:off x="5788496" y="4293096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1</a:t>
            </a:r>
          </a:p>
        </p:txBody>
      </p:sp>
      <p:sp>
        <p:nvSpPr>
          <p:cNvPr id="102" name="Rectangle 50"/>
          <p:cNvSpPr>
            <a:spLocks noChangeArrowheads="1"/>
          </p:cNvSpPr>
          <p:nvPr/>
        </p:nvSpPr>
        <p:spPr bwMode="auto">
          <a:xfrm>
            <a:off x="6702896" y="4293096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2</a:t>
            </a:r>
          </a:p>
        </p:txBody>
      </p:sp>
      <p:sp>
        <p:nvSpPr>
          <p:cNvPr id="103" name="Rectangle 54"/>
          <p:cNvSpPr>
            <a:spLocks noChangeArrowheads="1"/>
          </p:cNvSpPr>
          <p:nvPr/>
        </p:nvSpPr>
        <p:spPr bwMode="auto">
          <a:xfrm>
            <a:off x="7617296" y="4293096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3</a:t>
            </a:r>
          </a:p>
        </p:txBody>
      </p:sp>
      <p:sp>
        <p:nvSpPr>
          <p:cNvPr id="104" name="Rectangle 58"/>
          <p:cNvSpPr>
            <a:spLocks noChangeArrowheads="1"/>
          </p:cNvSpPr>
          <p:nvPr/>
        </p:nvSpPr>
        <p:spPr bwMode="auto">
          <a:xfrm>
            <a:off x="8531696" y="4293096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4</a:t>
            </a:r>
          </a:p>
        </p:txBody>
      </p:sp>
      <p:sp>
        <p:nvSpPr>
          <p:cNvPr id="106" name="Line 17"/>
          <p:cNvSpPr>
            <a:spLocks noChangeShapeType="1"/>
          </p:cNvSpPr>
          <p:nvPr/>
        </p:nvSpPr>
        <p:spPr bwMode="auto">
          <a:xfrm>
            <a:off x="6817196" y="4804165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107" name="Line 17"/>
          <p:cNvSpPr>
            <a:spLocks noChangeShapeType="1"/>
          </p:cNvSpPr>
          <p:nvPr/>
        </p:nvSpPr>
        <p:spPr bwMode="auto">
          <a:xfrm>
            <a:off x="7689304" y="4804165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07D4160-3D08-AC44-99CA-36DD4739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5</a:t>
            </a:fld>
            <a:endParaRPr lang="en-US" altLang="ja-JP"/>
          </a:p>
        </p:txBody>
      </p:sp>
      <p:sp>
        <p:nvSpPr>
          <p:cNvPr id="36" name="Rectangle 72">
            <a:extLst>
              <a:ext uri="{FF2B5EF4-FFF2-40B4-BE49-F238E27FC236}">
                <a16:creationId xmlns:a16="http://schemas.microsoft.com/office/drawing/2014/main" id="{33588B6B-B78D-D8D5-7B37-F42473C53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305655"/>
            <a:ext cx="57419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1600" i="1" dirty="0">
                <a:latin typeface="Times New Roman" charset="0"/>
              </a:rPr>
              <a:t>after</a:t>
            </a:r>
            <a:endParaRPr lang="ja-JP" altLang="en-US" sz="1600" dirty="0">
              <a:latin typeface="Times New Roman" charset="0"/>
            </a:endParaRPr>
          </a:p>
        </p:txBody>
      </p:sp>
      <p:sp>
        <p:nvSpPr>
          <p:cNvPr id="37" name="Rectangle 72">
            <a:extLst>
              <a:ext uri="{FF2B5EF4-FFF2-40B4-BE49-F238E27FC236}">
                <a16:creationId xmlns:a16="http://schemas.microsoft.com/office/drawing/2014/main" id="{99022EBE-C278-AD21-19FF-3E6C8D576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134455"/>
            <a:ext cx="70282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1600" i="1" dirty="0">
                <a:latin typeface="Times New Roman" charset="0"/>
              </a:rPr>
              <a:t>before</a:t>
            </a:r>
            <a:endParaRPr lang="ja-JP" altLang="en-US" sz="1600" dirty="0">
              <a:latin typeface="Times New Roman" charset="0"/>
            </a:endParaRPr>
          </a:p>
        </p:txBody>
      </p:sp>
      <p:sp>
        <p:nvSpPr>
          <p:cNvPr id="38" name="Rectangle 72">
            <a:extLst>
              <a:ext uri="{FF2B5EF4-FFF2-40B4-BE49-F238E27FC236}">
                <a16:creationId xmlns:a16="http://schemas.microsoft.com/office/drawing/2014/main" id="{0BA3A5BC-CAC7-E4C5-8759-32841A9D8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120107"/>
            <a:ext cx="57419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1600" i="1" dirty="0">
                <a:latin typeface="Times New Roman" charset="0"/>
              </a:rPr>
              <a:t>after</a:t>
            </a:r>
            <a:endParaRPr lang="ja-JP" altLang="en-US" sz="16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8654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リダクション：手続き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47256" y="1825625"/>
            <a:ext cx="85439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800" dirty="0">
                <a:latin typeface="Times" charset="0"/>
                <a:ea typeface="Times" charset="0"/>
                <a:cs typeface="Times" charset="0"/>
              </a:rPr>
              <a:t>procedure </a:t>
            </a:r>
            <a:r>
              <a:rPr lang="en-US" altLang="ja-JP" sz="2800" dirty="0" err="1">
                <a:latin typeface="Times" charset="0"/>
                <a:ea typeface="Times" charset="0"/>
                <a:cs typeface="Times" charset="0"/>
              </a:rPr>
              <a:t>Cube_Reduction</a:t>
            </a:r>
            <a:r>
              <a:rPr lang="en-US" altLang="ja-JP" sz="2800" dirty="0">
                <a:latin typeface="Times" charset="0"/>
                <a:ea typeface="Times" charset="0"/>
                <a:cs typeface="Times" charset="0"/>
              </a:rPr>
              <a:t>(</a:t>
            </a:r>
            <a:r>
              <a:rPr lang="en-US" altLang="ja-JP" sz="2800" i="1" dirty="0"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ja-JP" sz="2800" i="1" baseline="-25000" dirty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altLang="ja-JP" sz="2800" i="1" dirty="0">
                <a:latin typeface="Times" charset="0"/>
                <a:ea typeface="Times" charset="0"/>
                <a:cs typeface="Times" charset="0"/>
              </a:rPr>
              <a:t>,a</a:t>
            </a:r>
            <a:r>
              <a:rPr lang="en-US" altLang="ja-JP" sz="2800" i="1" baseline="-25000" dirty="0">
                <a:latin typeface="Times" charset="0"/>
                <a:ea typeface="Times" charset="0"/>
                <a:cs typeface="Times" charset="0"/>
              </a:rPr>
              <a:t>2</a:t>
            </a:r>
            <a:r>
              <a:rPr lang="en-US" altLang="ja-JP" sz="2800" i="1" dirty="0">
                <a:latin typeface="Times" charset="0"/>
                <a:ea typeface="Times" charset="0"/>
                <a:cs typeface="Times" charset="0"/>
              </a:rPr>
              <a:t>,</a:t>
            </a:r>
            <a:r>
              <a:rPr lang="mr-IN" altLang="ja-JP" sz="2800" i="1" dirty="0">
                <a:latin typeface="Times" charset="0"/>
                <a:ea typeface="Times" charset="0"/>
                <a:cs typeface="Times" charset="0"/>
              </a:rPr>
              <a:t>…</a:t>
            </a:r>
            <a:r>
              <a:rPr lang="en-US" altLang="ja-JP" sz="2800" i="1" dirty="0">
                <a:latin typeface="Times" charset="0"/>
                <a:ea typeface="Times" charset="0"/>
                <a:cs typeface="Times" charset="0"/>
              </a:rPr>
              <a:t>,</a:t>
            </a:r>
            <a:r>
              <a:rPr lang="en-US" altLang="ja-JP" sz="2800" i="1" dirty="0" err="1"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ja-JP" sz="2800" i="1" baseline="-25000" dirty="0" err="1">
                <a:latin typeface="Times" charset="0"/>
                <a:ea typeface="Times" charset="0"/>
                <a:cs typeface="Times" charset="0"/>
              </a:rPr>
              <a:t>N</a:t>
            </a:r>
            <a:r>
              <a:rPr lang="en-US" altLang="ja-JP" sz="2800" dirty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pPr marL="0" indent="0">
              <a:buNone/>
            </a:pPr>
            <a:r>
              <a:rPr lang="en-US" altLang="ja-JP" sz="2800" dirty="0">
                <a:latin typeface="Times" charset="0"/>
                <a:ea typeface="Times" charset="0"/>
                <a:cs typeface="Times" charset="0"/>
              </a:rPr>
              <a:t>    for </a:t>
            </a:r>
            <a:r>
              <a:rPr lang="en-US" altLang="ja-JP" sz="2800" i="1" dirty="0">
                <a:latin typeface="Times" charset="0"/>
                <a:ea typeface="Times" charset="0"/>
                <a:cs typeface="Times" charset="0"/>
              </a:rPr>
              <a:t>j</a:t>
            </a:r>
            <a:r>
              <a:rPr lang="en-US" altLang="ja-JP" sz="2800" dirty="0">
                <a:latin typeface="Times" charset="0"/>
                <a:ea typeface="Times" charset="0"/>
                <a:cs typeface="Times" charset="0"/>
              </a:rPr>
              <a:t>=0 to (log</a:t>
            </a:r>
            <a:r>
              <a:rPr lang="en-US" altLang="ja-JP" sz="2800" baseline="-25000" dirty="0">
                <a:latin typeface="Times" charset="0"/>
                <a:ea typeface="Times" charset="0"/>
                <a:cs typeface="Times" charset="0"/>
              </a:rPr>
              <a:t>2</a:t>
            </a:r>
            <a:r>
              <a:rPr lang="en-US" altLang="ja-JP" sz="28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ja-JP" sz="2800" i="1" dirty="0">
                <a:latin typeface="Times" charset="0"/>
                <a:ea typeface="Times" charset="0"/>
                <a:cs typeface="Times" charset="0"/>
              </a:rPr>
              <a:t>N</a:t>
            </a:r>
            <a:r>
              <a:rPr lang="en-US" altLang="ja-JP" sz="2800" dirty="0">
                <a:latin typeface="Times" charset="0"/>
                <a:ea typeface="Times" charset="0"/>
                <a:cs typeface="Times" charset="0"/>
              </a:rPr>
              <a:t>)-1 do</a:t>
            </a:r>
            <a:r>
              <a:rPr lang="ja-JP" altLang="en-US" sz="2800">
                <a:latin typeface="Times" charset="0"/>
                <a:ea typeface="Times" charset="0"/>
                <a:cs typeface="Times" charset="0"/>
              </a:rPr>
              <a:t>  </a:t>
            </a:r>
            <a:r>
              <a:rPr lang="en-US" altLang="ja-JP" sz="1800" dirty="0">
                <a:latin typeface="Times" charset="0"/>
                <a:ea typeface="Times" charset="0"/>
                <a:cs typeface="Times" charset="0"/>
              </a:rPr>
              <a:t>/*</a:t>
            </a:r>
            <a:r>
              <a:rPr lang="ja-JP" altLang="en-US" sz="1800">
                <a:latin typeface="Times" charset="0"/>
                <a:ea typeface="Times" charset="0"/>
                <a:cs typeface="Times" charset="0"/>
              </a:rPr>
              <a:t>次元の向き</a:t>
            </a:r>
            <a:r>
              <a:rPr lang="en-US" altLang="ja-JP" sz="1800" dirty="0">
                <a:latin typeface="Times" charset="0"/>
                <a:ea typeface="Times" charset="0"/>
                <a:cs typeface="Times" charset="0"/>
              </a:rPr>
              <a:t>*/</a:t>
            </a:r>
            <a:endParaRPr lang="en-US" altLang="ja-JP" sz="2800" dirty="0">
              <a:latin typeface="Times" charset="0"/>
              <a:ea typeface="Times" charset="0"/>
              <a:cs typeface="Times" charset="0"/>
            </a:endParaRPr>
          </a:p>
          <a:p>
            <a:pPr marL="0" indent="0">
              <a:buNone/>
            </a:pPr>
            <a:r>
              <a:rPr lang="en-US" altLang="ja-JP" sz="2800" dirty="0">
                <a:latin typeface="Times" charset="0"/>
                <a:ea typeface="Times" charset="0"/>
                <a:cs typeface="Times" charset="0"/>
              </a:rPr>
              <a:t>        for </a:t>
            </a:r>
            <a:r>
              <a:rPr lang="en-US" altLang="ja-JP" sz="2800" i="1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ja-JP" sz="2800" dirty="0">
                <a:latin typeface="Times" charset="0"/>
                <a:ea typeface="Times" charset="0"/>
                <a:cs typeface="Times" charset="0"/>
              </a:rPr>
              <a:t>=0 to </a:t>
            </a:r>
            <a:r>
              <a:rPr lang="en-US" altLang="ja-JP" sz="2800" i="1" dirty="0">
                <a:latin typeface="Times" charset="0"/>
                <a:ea typeface="Times" charset="0"/>
                <a:cs typeface="Times" charset="0"/>
              </a:rPr>
              <a:t>N</a:t>
            </a:r>
            <a:r>
              <a:rPr lang="en-US" altLang="ja-JP" sz="2800" dirty="0">
                <a:latin typeface="Times" charset="0"/>
                <a:ea typeface="Times" charset="0"/>
                <a:cs typeface="Times" charset="0"/>
              </a:rPr>
              <a:t>-1 do in parallel </a:t>
            </a:r>
            <a:r>
              <a:rPr lang="en-US" altLang="ja-JP" sz="2000" dirty="0">
                <a:latin typeface="Times" charset="0"/>
                <a:ea typeface="Times" charset="0"/>
                <a:cs typeface="Times" charset="0"/>
              </a:rPr>
              <a:t>/* </a:t>
            </a:r>
            <a:r>
              <a:rPr lang="ja-JP" altLang="en-US" sz="2000" dirty="0">
                <a:latin typeface="Times" charset="0"/>
                <a:ea typeface="Times" charset="0"/>
                <a:cs typeface="Times" charset="0"/>
              </a:rPr>
              <a:t>各プロセッサ並列実行 *</a:t>
            </a:r>
            <a:r>
              <a:rPr lang="en-US" altLang="ja-JP" sz="2000" dirty="0">
                <a:latin typeface="Times" charset="0"/>
                <a:ea typeface="Times" charset="0"/>
                <a:cs typeface="Times" charset="0"/>
              </a:rPr>
              <a:t>/</a:t>
            </a:r>
            <a:endParaRPr lang="en-US" altLang="ja-JP" sz="2800" dirty="0">
              <a:latin typeface="Times" charset="0"/>
              <a:ea typeface="Times" charset="0"/>
              <a:cs typeface="Times" charset="0"/>
            </a:endParaRPr>
          </a:p>
          <a:p>
            <a:pPr marL="0" indent="0">
              <a:buNone/>
            </a:pPr>
            <a:r>
              <a:rPr lang="en-US" altLang="ja-JP" sz="2800" dirty="0">
                <a:latin typeface="Times" charset="0"/>
                <a:ea typeface="Times" charset="0"/>
                <a:cs typeface="Times" charset="0"/>
              </a:rPr>
              <a:t>                     (</a:t>
            </a:r>
            <a:r>
              <a:rPr lang="en-US" altLang="ja-JP" sz="2800" i="1" dirty="0" err="1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ja-JP" sz="2800" dirty="0">
                <a:latin typeface="Times" charset="0"/>
                <a:ea typeface="Times" charset="0"/>
                <a:cs typeface="Times" charset="0"/>
              </a:rPr>
              <a:t> mod </a:t>
            </a:r>
            <a:r>
              <a:rPr lang="en-US" altLang="ja-JP" sz="2800" i="1" dirty="0">
                <a:latin typeface="Times" charset="0"/>
                <a:ea typeface="Times" charset="0"/>
                <a:cs typeface="Times" charset="0"/>
              </a:rPr>
              <a:t>2</a:t>
            </a:r>
            <a:r>
              <a:rPr lang="en-US" altLang="ja-JP" sz="2800" i="1" baseline="30000" dirty="0">
                <a:latin typeface="Times" charset="0"/>
                <a:ea typeface="Times" charset="0"/>
                <a:cs typeface="Times" charset="0"/>
              </a:rPr>
              <a:t>j+1</a:t>
            </a:r>
            <a:r>
              <a:rPr lang="en-US" altLang="ja-JP" sz="2800" dirty="0">
                <a:latin typeface="Times" charset="0"/>
                <a:ea typeface="Times" charset="0"/>
                <a:cs typeface="Times" charset="0"/>
              </a:rPr>
              <a:t> )=0 </a:t>
            </a:r>
            <a:r>
              <a:rPr lang="ja-JP" altLang="en-US" sz="2800" dirty="0">
                <a:latin typeface="Times" charset="0"/>
                <a:ea typeface="Times" charset="0"/>
                <a:cs typeface="Times" charset="0"/>
              </a:rPr>
              <a:t>である</a:t>
            </a:r>
            <a:r>
              <a:rPr lang="en-US" altLang="ja-JP" sz="2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800" i="1" baseline="-25000" dirty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ja-JP" sz="28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ja-JP" altLang="en-US" sz="2800" dirty="0">
                <a:latin typeface="Times" charset="0"/>
                <a:ea typeface="Times" charset="0"/>
                <a:cs typeface="Times" charset="0"/>
              </a:rPr>
              <a:t>は</a:t>
            </a:r>
          </a:p>
          <a:p>
            <a:pPr marL="0" indent="0">
              <a:buNone/>
            </a:pPr>
            <a:r>
              <a:rPr lang="ja-JP" altLang="en-US" sz="2800" dirty="0">
                <a:latin typeface="Times" charset="0"/>
                <a:ea typeface="Times" charset="0"/>
                <a:cs typeface="Times" charset="0"/>
              </a:rPr>
              <a:t>                　</a:t>
            </a:r>
            <a:r>
              <a:rPr lang="ja-JP" altLang="en-US" sz="2800" i="1" dirty="0">
                <a:latin typeface="Times" charset="0"/>
                <a:ea typeface="Times" charset="0"/>
                <a:cs typeface="Times" charset="0"/>
              </a:rPr>
              <a:t>  </a:t>
            </a:r>
            <a:r>
              <a:rPr lang="en-US" altLang="ja-JP" sz="28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800" i="1" baseline="-25000" dirty="0">
                <a:latin typeface="Times" charset="0"/>
                <a:ea typeface="Times" charset="0"/>
                <a:cs typeface="Times" charset="0"/>
              </a:rPr>
              <a:t>i+2</a:t>
            </a:r>
            <a:r>
              <a:rPr lang="en-US" altLang="ja-JP" sz="2800" i="1" baseline="30000" dirty="0">
                <a:latin typeface="Times" charset="0"/>
                <a:ea typeface="Times" charset="0"/>
                <a:cs typeface="Times" charset="0"/>
              </a:rPr>
              <a:t> j</a:t>
            </a:r>
            <a:r>
              <a:rPr lang="en-US" altLang="ja-JP" sz="2800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ja-JP" altLang="en-US" sz="2800" dirty="0">
                <a:latin typeface="Times" charset="0"/>
                <a:ea typeface="Times" charset="0"/>
                <a:cs typeface="Times" charset="0"/>
              </a:rPr>
              <a:t>から</a:t>
            </a:r>
            <a:r>
              <a:rPr lang="ja-JP" altLang="en-US" sz="2800">
                <a:latin typeface="Times" charset="0"/>
                <a:ea typeface="Times" charset="0"/>
                <a:cs typeface="Times" charset="0"/>
              </a:rPr>
              <a:t>値</a:t>
            </a:r>
            <a:r>
              <a:rPr lang="en-US" altLang="ja-JP" sz="28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ja-JP" sz="2800" i="1" dirty="0"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ja-JP" sz="2800" i="1" baseline="-25000" dirty="0">
                <a:latin typeface="Times" charset="0"/>
                <a:ea typeface="Times" charset="0"/>
                <a:cs typeface="Times" charset="0"/>
              </a:rPr>
              <a:t>i+2</a:t>
            </a:r>
            <a:r>
              <a:rPr lang="en-US" altLang="ja-JP" sz="2800" i="1" baseline="30000" dirty="0">
                <a:latin typeface="Times" charset="0"/>
                <a:ea typeface="Times" charset="0"/>
                <a:cs typeface="Times" charset="0"/>
              </a:rPr>
              <a:t> j</a:t>
            </a:r>
            <a:r>
              <a:rPr lang="ja-JP" altLang="en-US" sz="2800">
                <a:latin typeface="Times" charset="0"/>
                <a:ea typeface="Times" charset="0"/>
                <a:cs typeface="Times" charset="0"/>
              </a:rPr>
              <a:t>を</a:t>
            </a:r>
            <a:r>
              <a:rPr lang="ja-JP" altLang="en-US" sz="2800" dirty="0">
                <a:latin typeface="Times" charset="0"/>
                <a:ea typeface="Times" charset="0"/>
                <a:cs typeface="Times" charset="0"/>
              </a:rPr>
              <a:t>受け取り</a:t>
            </a:r>
            <a:r>
              <a:rPr lang="en-US" altLang="ja-JP" sz="2800" dirty="0">
                <a:latin typeface="Times" charset="0"/>
                <a:ea typeface="Times" charset="0"/>
                <a:cs typeface="Times" charset="0"/>
              </a:rPr>
              <a:t>, </a:t>
            </a:r>
          </a:p>
          <a:p>
            <a:pPr marL="0" indent="0">
              <a:buNone/>
            </a:pPr>
            <a:r>
              <a:rPr lang="en-US" altLang="ja-JP" sz="2800" dirty="0">
                <a:latin typeface="Times" charset="0"/>
                <a:ea typeface="Times" charset="0"/>
                <a:cs typeface="Times" charset="0"/>
              </a:rPr>
              <a:t>        end for</a:t>
            </a:r>
          </a:p>
          <a:p>
            <a:pPr marL="0" indent="0">
              <a:buNone/>
            </a:pPr>
            <a:r>
              <a:rPr lang="en-US" altLang="ja-JP" sz="2800" dirty="0">
                <a:latin typeface="Times" charset="0"/>
                <a:ea typeface="Times" charset="0"/>
                <a:cs typeface="Times" charset="0"/>
              </a:rPr>
              <a:t>    end for.</a:t>
            </a:r>
          </a:p>
          <a:p>
            <a:pPr marL="0" indent="0">
              <a:buNone/>
            </a:pPr>
            <a:endParaRPr lang="ja-JP" altLang="en-US" sz="2800" dirty="0">
              <a:latin typeface="Times" charset="0"/>
              <a:ea typeface="Times" charset="0"/>
              <a:cs typeface="Times" charset="0"/>
            </a:endParaRPr>
          </a:p>
        </p:txBody>
      </p:sp>
      <p:graphicFrame>
        <p:nvGraphicFramePr>
          <p:cNvPr id="45063" name="Object 11"/>
          <p:cNvGraphicFramePr>
            <a:graphicFrameLocks noChangeAspect="1"/>
          </p:cNvGraphicFramePr>
          <p:nvPr/>
        </p:nvGraphicFramePr>
        <p:xfrm>
          <a:off x="7086181" y="3726656"/>
          <a:ext cx="19050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数式" r:id="rId2" imgW="927100" imgH="241300" progId="Equation.3">
                  <p:embed/>
                </p:oleObj>
              </mc:Choice>
              <mc:Fallback>
                <p:oleObj name="数式" r:id="rId2" imgW="927100" imgH="241300" progId="Equation.3">
                  <p:embed/>
                  <p:pic>
                    <p:nvPicPr>
                      <p:cNvPr id="450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181" y="3726656"/>
                        <a:ext cx="19050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776536" y="6021288"/>
            <a:ext cx="40430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 err="1">
                <a:latin typeface="Times New Roman" charset="0"/>
              </a:rPr>
              <a:t>a</a:t>
            </a:r>
            <a:r>
              <a:rPr lang="en-US" altLang="ja-JP" sz="2400" i="1" baseline="-25000" dirty="0" err="1">
                <a:latin typeface="Times New Roman" charset="0"/>
              </a:rPr>
              <a:t>i</a:t>
            </a:r>
            <a:r>
              <a:rPr lang="ja-JP" altLang="en-US" sz="2400">
                <a:latin typeface="Times New Roman" charset="0"/>
              </a:rPr>
              <a:t>： </a:t>
            </a: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1600" i="1" dirty="0">
                <a:latin typeface="Times New Roman" charset="0"/>
              </a:rPr>
              <a:t>i</a:t>
            </a:r>
            <a:r>
              <a:rPr lang="en-US" altLang="ja-JP" sz="2400" dirty="0">
                <a:latin typeface="Times New Roman" charset="0"/>
              </a:rPr>
              <a:t> </a:t>
            </a:r>
            <a:r>
              <a:rPr lang="ja-JP" altLang="en-US" sz="2400">
                <a:latin typeface="Times New Roman" charset="0"/>
              </a:rPr>
              <a:t>がそのとき持っている値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B505F3-6FC8-554F-9131-A8D47821E4F9}"/>
              </a:ext>
            </a:extLst>
          </p:cNvPr>
          <p:cNvSpPr txBox="1"/>
          <p:nvPr/>
        </p:nvSpPr>
        <p:spPr>
          <a:xfrm>
            <a:off x="3800872" y="4972562"/>
            <a:ext cx="5913798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ja-JP" altLang="en-US">
                <a:latin typeface="Times New Roman" charset="0"/>
              </a:rPr>
              <a:t>アルゴリズムの実行ステップ数は </a:t>
            </a:r>
            <a:r>
              <a:rPr lang="en-US" altLang="ja-JP" dirty="0">
                <a:latin typeface="Times New Roman" charset="0"/>
              </a:rPr>
              <a:t>log</a:t>
            </a:r>
            <a:r>
              <a:rPr lang="en-US" altLang="ja-JP" baseline="-25000" dirty="0">
                <a:latin typeface="Times New Roman" charset="0"/>
              </a:rPr>
              <a:t>2</a:t>
            </a:r>
            <a:r>
              <a:rPr lang="en-US" altLang="ja-JP" dirty="0">
                <a:latin typeface="Times New Roman" charset="0"/>
              </a:rPr>
              <a:t> </a:t>
            </a:r>
            <a:r>
              <a:rPr lang="en-US" altLang="ja-JP" i="1" dirty="0">
                <a:latin typeface="Times New Roman" charset="0"/>
              </a:rPr>
              <a:t>N </a:t>
            </a:r>
            <a:r>
              <a:rPr lang="ja-JP" altLang="en-US">
                <a:latin typeface="Times New Roman" charset="0"/>
              </a:rPr>
              <a:t>に比例する。</a:t>
            </a:r>
          </a:p>
          <a:p>
            <a:pPr>
              <a:defRPr/>
            </a:pPr>
            <a:r>
              <a:rPr lang="ja-JP" altLang="en-US">
                <a:latin typeface="Times New Roman" charset="0"/>
              </a:rPr>
              <a:t>　実行時間 </a:t>
            </a:r>
            <a:r>
              <a:rPr lang="en-US" altLang="ja-JP" i="1" dirty="0">
                <a:latin typeface="Times New Roman" charset="0"/>
              </a:rPr>
              <a:t>T</a:t>
            </a:r>
            <a:r>
              <a:rPr lang="en-US" altLang="ja-JP" dirty="0">
                <a:latin typeface="Times New Roman" charset="0"/>
              </a:rPr>
              <a:t>=O(log</a:t>
            </a:r>
            <a:r>
              <a:rPr lang="ja-JP" altLang="en-US">
                <a:latin typeface="Times New Roman" charset="0"/>
              </a:rPr>
              <a:t> </a:t>
            </a:r>
            <a:r>
              <a:rPr lang="en-US" altLang="ja-JP" i="1" dirty="0">
                <a:latin typeface="Times New Roman" charset="0"/>
              </a:rPr>
              <a:t>N</a:t>
            </a:r>
            <a:r>
              <a:rPr lang="en-US" altLang="ja-JP" dirty="0">
                <a:latin typeface="Times New Roman" charset="0"/>
              </a:rPr>
              <a:t>)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D494CC2-7231-6B41-8D32-D71C3A89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50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998315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プレフィックス計算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sz="2400">
                <a:latin typeface="Times New Roman" charset="0"/>
              </a:rPr>
              <a:t>プロセッサ </a:t>
            </a: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i</a:t>
            </a:r>
            <a:r>
              <a:rPr lang="en-US" altLang="ja-JP" sz="2400" dirty="0">
                <a:latin typeface="Times New Roman" charset="0"/>
              </a:rPr>
              <a:t> </a:t>
            </a:r>
            <a:r>
              <a:rPr lang="ja-JP" altLang="en-US" sz="2400">
                <a:latin typeface="Times New Roman" charset="0"/>
              </a:rPr>
              <a:t>が値</a:t>
            </a:r>
            <a:r>
              <a:rPr lang="en-US" altLang="ja-JP" sz="2400" i="1" dirty="0" err="1">
                <a:latin typeface="Times New Roman" charset="0"/>
              </a:rPr>
              <a:t>a</a:t>
            </a:r>
            <a:r>
              <a:rPr lang="en-US" altLang="ja-JP" sz="2400" i="1" baseline="-25000" dirty="0" err="1">
                <a:latin typeface="Times New Roman" charset="0"/>
              </a:rPr>
              <a:t>i</a:t>
            </a:r>
            <a:r>
              <a:rPr lang="en-US" altLang="ja-JP" sz="2400" dirty="0">
                <a:latin typeface="Times New Roman" charset="0"/>
              </a:rPr>
              <a:t> </a:t>
            </a:r>
            <a:r>
              <a:rPr lang="ja-JP" altLang="en-US" sz="2400">
                <a:latin typeface="Times New Roman" charset="0"/>
              </a:rPr>
              <a:t>をもち、記号　　が</a:t>
            </a:r>
            <a:r>
              <a:rPr lang="en-US" altLang="ja-JP" sz="2400" dirty="0">
                <a:latin typeface="Times New Roman" charset="0"/>
              </a:rPr>
              <a:t>2</a:t>
            </a:r>
            <a:r>
              <a:rPr lang="ja-JP" altLang="en-US" sz="2400">
                <a:latin typeface="Times New Roman" charset="0"/>
              </a:rPr>
              <a:t>項演算を表すとき、</a:t>
            </a:r>
            <a:br>
              <a:rPr lang="en-US" altLang="ja-JP" sz="2400" dirty="0">
                <a:latin typeface="Times New Roman" charset="0"/>
              </a:rPr>
            </a:br>
            <a:r>
              <a:rPr lang="ja-JP" altLang="en-US" sz="2400"/>
              <a:t>各プロセッサで</a:t>
            </a:r>
            <a:r>
              <a:rPr lang="ja-JP" altLang="en-US" sz="2400">
                <a:latin typeface="Times New Roman" charset="0"/>
              </a:rPr>
              <a:t>プレフィックス計算</a:t>
            </a:r>
            <a:br>
              <a:rPr lang="en-US" altLang="ja-JP" sz="2400" dirty="0">
                <a:latin typeface="Times New Roman" charset="0"/>
              </a:rPr>
            </a:br>
            <a:r>
              <a:rPr lang="ja-JP" altLang="en-US" sz="2800">
                <a:latin typeface="Times New Roman" charset="0"/>
              </a:rPr>
              <a:t>　</a:t>
            </a:r>
            <a:r>
              <a:rPr lang="en-US" altLang="ja-JP" sz="2800" i="1" dirty="0">
                <a:latin typeface="Times New Roman" charset="0"/>
              </a:rPr>
              <a:t>a</a:t>
            </a:r>
            <a:r>
              <a:rPr lang="en-US" altLang="ja-JP" sz="2800" i="1" baseline="-25000" dirty="0">
                <a:latin typeface="Times New Roman" charset="0"/>
              </a:rPr>
              <a:t>0-i</a:t>
            </a:r>
            <a:r>
              <a:rPr lang="en-US" altLang="ja-JP" sz="2800" i="1" dirty="0">
                <a:latin typeface="Times New Roman" charset="0"/>
              </a:rPr>
              <a:t> = a</a:t>
            </a:r>
            <a:r>
              <a:rPr lang="en-US" altLang="ja-JP" sz="2800" i="1" baseline="-25000" dirty="0">
                <a:latin typeface="Times New Roman" charset="0"/>
              </a:rPr>
              <a:t>0</a:t>
            </a:r>
            <a:r>
              <a:rPr lang="en-US" altLang="ja-JP" sz="2800" i="1" dirty="0">
                <a:latin typeface="Times New Roman" charset="0"/>
              </a:rPr>
              <a:t>   a</a:t>
            </a:r>
            <a:r>
              <a:rPr lang="en-US" altLang="ja-JP" sz="2800" i="1" baseline="-25000" dirty="0">
                <a:latin typeface="Times New Roman" charset="0"/>
              </a:rPr>
              <a:t>1</a:t>
            </a:r>
            <a:r>
              <a:rPr lang="en-US" altLang="ja-JP" sz="2800" i="1" dirty="0">
                <a:latin typeface="Times New Roman" charset="0"/>
              </a:rPr>
              <a:t>   a</a:t>
            </a:r>
            <a:r>
              <a:rPr lang="en-US" altLang="ja-JP" sz="2800" i="1" baseline="-25000" dirty="0">
                <a:latin typeface="Times New Roman" charset="0"/>
              </a:rPr>
              <a:t>2</a:t>
            </a:r>
            <a:r>
              <a:rPr lang="en-US" altLang="ja-JP" sz="2800" i="1" dirty="0">
                <a:latin typeface="Times New Roman" charset="0"/>
              </a:rPr>
              <a:t>   </a:t>
            </a:r>
            <a:r>
              <a:rPr lang="mr-IN" altLang="ja-JP" sz="2800" i="1" dirty="0">
                <a:latin typeface="Times New Roman" charset="0"/>
              </a:rPr>
              <a:t>…</a:t>
            </a:r>
            <a:r>
              <a:rPr lang="en-US" altLang="ja-JP" sz="2800" i="1" dirty="0">
                <a:latin typeface="Times New Roman" charset="0"/>
              </a:rPr>
              <a:t>    </a:t>
            </a:r>
            <a:r>
              <a:rPr lang="en-US" altLang="ja-JP" sz="2800" i="1" dirty="0" err="1">
                <a:latin typeface="Times New Roman" charset="0"/>
              </a:rPr>
              <a:t>a</a:t>
            </a:r>
            <a:r>
              <a:rPr lang="en-US" altLang="ja-JP" sz="2800" i="1" baseline="-25000" dirty="0" err="1">
                <a:latin typeface="Times New Roman" charset="0"/>
              </a:rPr>
              <a:t>i</a:t>
            </a:r>
            <a:br>
              <a:rPr lang="en-US" altLang="ja-JP" sz="2400" i="1" dirty="0">
                <a:latin typeface="Times New Roman" charset="0"/>
              </a:rPr>
            </a:br>
            <a:r>
              <a:rPr lang="ja-JP" altLang="en-US" sz="2400">
                <a:latin typeface="Times New Roman" charset="0"/>
              </a:rPr>
              <a:t>を求める。</a:t>
            </a:r>
          </a:p>
          <a:p>
            <a:endParaRPr lang="en-US" altLang="ja-JP" sz="2400" dirty="0">
              <a:latin typeface="Times New Roman" charset="0"/>
            </a:endParaRPr>
          </a:p>
          <a:p>
            <a:endParaRPr lang="ja-JP" altLang="en-US" sz="2400" dirty="0">
              <a:latin typeface="Times New Roman" charset="0"/>
            </a:endParaRPr>
          </a:p>
        </p:txBody>
      </p:sp>
      <p:graphicFrame>
        <p:nvGraphicFramePr>
          <p:cNvPr id="37930" name="Object 50"/>
          <p:cNvGraphicFramePr>
            <a:graphicFrameLocks noChangeAspect="1"/>
          </p:cNvGraphicFramePr>
          <p:nvPr/>
        </p:nvGraphicFramePr>
        <p:xfrm>
          <a:off x="5546659" y="1829917"/>
          <a:ext cx="300409" cy="35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数式" r:id="rId2" imgW="164814" imgH="177492" progId="Equation.3">
                  <p:embed/>
                </p:oleObj>
              </mc:Choice>
              <mc:Fallback>
                <p:oleObj name="数式" r:id="rId2" imgW="164814" imgH="177492" progId="Equation.3">
                  <p:embed/>
                  <p:pic>
                    <p:nvPicPr>
                      <p:cNvPr id="3793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659" y="1829917"/>
                        <a:ext cx="300409" cy="357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図形グループ 46"/>
          <p:cNvGrpSpPr/>
          <p:nvPr/>
        </p:nvGrpSpPr>
        <p:grpSpPr>
          <a:xfrm>
            <a:off x="4016896" y="2606895"/>
            <a:ext cx="5405228" cy="3515247"/>
            <a:chOff x="1064718" y="2606895"/>
            <a:chExt cx="5405228" cy="3515247"/>
          </a:xfrm>
        </p:grpSpPr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22912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49" name="Oval 8"/>
            <p:cNvSpPr>
              <a:spLocks noChangeArrowheads="1"/>
            </p:cNvSpPr>
            <p:nvPr/>
          </p:nvSpPr>
          <p:spPr bwMode="auto">
            <a:xfrm>
              <a:off x="40438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0" name="Oval 9"/>
            <p:cNvSpPr>
              <a:spLocks noChangeArrowheads="1"/>
            </p:cNvSpPr>
            <p:nvPr/>
          </p:nvSpPr>
          <p:spPr bwMode="auto">
            <a:xfrm>
              <a:off x="22912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1" name="Oval 10"/>
            <p:cNvSpPr>
              <a:spLocks noChangeArrowheads="1"/>
            </p:cNvSpPr>
            <p:nvPr/>
          </p:nvSpPr>
          <p:spPr bwMode="auto">
            <a:xfrm>
              <a:off x="40438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2748433" y="55080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>
              <a:off x="2748433" y="39078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25198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>
              <a:off x="42724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6" name="Oval 15"/>
            <p:cNvSpPr>
              <a:spLocks noChangeArrowheads="1"/>
            </p:cNvSpPr>
            <p:nvPr/>
          </p:nvSpPr>
          <p:spPr bwMode="auto">
            <a:xfrm>
              <a:off x="30532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7" name="Oval 16"/>
            <p:cNvSpPr>
              <a:spLocks noChangeArrowheads="1"/>
            </p:cNvSpPr>
            <p:nvPr/>
          </p:nvSpPr>
          <p:spPr bwMode="auto">
            <a:xfrm>
              <a:off x="48058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8" name="Oval 17"/>
            <p:cNvSpPr>
              <a:spLocks noChangeArrowheads="1"/>
            </p:cNvSpPr>
            <p:nvPr/>
          </p:nvSpPr>
          <p:spPr bwMode="auto">
            <a:xfrm>
              <a:off x="30532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9" name="Oval 18"/>
            <p:cNvSpPr>
              <a:spLocks noChangeArrowheads="1"/>
            </p:cNvSpPr>
            <p:nvPr/>
          </p:nvSpPr>
          <p:spPr bwMode="auto">
            <a:xfrm>
              <a:off x="48058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60" name="Line 19"/>
            <p:cNvSpPr>
              <a:spLocks noChangeShapeType="1"/>
            </p:cNvSpPr>
            <p:nvPr/>
          </p:nvSpPr>
          <p:spPr bwMode="auto">
            <a:xfrm>
              <a:off x="3510433" y="48984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1" name="Line 20"/>
            <p:cNvSpPr>
              <a:spLocks noChangeShapeType="1"/>
            </p:cNvSpPr>
            <p:nvPr/>
          </p:nvSpPr>
          <p:spPr bwMode="auto">
            <a:xfrm>
              <a:off x="3510433" y="32982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2" name="Line 21"/>
            <p:cNvSpPr>
              <a:spLocks noChangeShapeType="1"/>
            </p:cNvSpPr>
            <p:nvPr/>
          </p:nvSpPr>
          <p:spPr bwMode="auto">
            <a:xfrm>
              <a:off x="32818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3" name="Line 22"/>
            <p:cNvSpPr>
              <a:spLocks noChangeShapeType="1"/>
            </p:cNvSpPr>
            <p:nvPr/>
          </p:nvSpPr>
          <p:spPr bwMode="auto">
            <a:xfrm>
              <a:off x="50344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4" name="Line 23"/>
            <p:cNvSpPr>
              <a:spLocks noChangeShapeType="1"/>
            </p:cNvSpPr>
            <p:nvPr/>
          </p:nvSpPr>
          <p:spPr bwMode="auto">
            <a:xfrm flipV="1">
              <a:off x="26722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5" name="Line 24"/>
            <p:cNvSpPr>
              <a:spLocks noChangeShapeType="1"/>
            </p:cNvSpPr>
            <p:nvPr/>
          </p:nvSpPr>
          <p:spPr bwMode="auto">
            <a:xfrm flipV="1">
              <a:off x="44248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6" name="Line 25"/>
            <p:cNvSpPr>
              <a:spLocks noChangeShapeType="1"/>
            </p:cNvSpPr>
            <p:nvPr/>
          </p:nvSpPr>
          <p:spPr bwMode="auto">
            <a:xfrm flipV="1">
              <a:off x="26722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 flipV="1">
              <a:off x="44248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8" name="Rectangle 27"/>
            <p:cNvSpPr>
              <a:spLocks noChangeArrowheads="1"/>
            </p:cNvSpPr>
            <p:nvPr/>
          </p:nvSpPr>
          <p:spPr bwMode="auto">
            <a:xfrm>
              <a:off x="1064718" y="5320874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0</a:t>
              </a:r>
              <a:r>
                <a:rPr lang="en-US" altLang="ja-JP" sz="2400" dirty="0">
                  <a:latin typeface="Times New Roman" charset="0"/>
                </a:rPr>
                <a:t> [000]</a:t>
              </a:r>
            </a:p>
          </p:txBody>
        </p:sp>
        <p:sp>
          <p:nvSpPr>
            <p:cNvPr id="69" name="Rectangle 28"/>
            <p:cNvSpPr>
              <a:spLocks noChangeArrowheads="1"/>
            </p:cNvSpPr>
            <p:nvPr/>
          </p:nvSpPr>
          <p:spPr bwMode="auto">
            <a:xfrm>
              <a:off x="3662833" y="5660477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1</a:t>
              </a:r>
              <a:r>
                <a:rPr lang="en-US" altLang="ja-JP" sz="2400" dirty="0">
                  <a:latin typeface="Times New Roman" charset="0"/>
                </a:rPr>
                <a:t> [001]</a:t>
              </a:r>
            </a:p>
          </p:txBody>
        </p:sp>
        <p:sp>
          <p:nvSpPr>
            <p:cNvPr id="70" name="Rectangle 29"/>
            <p:cNvSpPr>
              <a:spLocks noChangeArrowheads="1"/>
            </p:cNvSpPr>
            <p:nvPr/>
          </p:nvSpPr>
          <p:spPr bwMode="auto">
            <a:xfrm>
              <a:off x="2870850" y="4244080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2</a:t>
              </a:r>
              <a:r>
                <a:rPr lang="en-US" altLang="ja-JP" sz="2400" dirty="0">
                  <a:latin typeface="Times New Roman" charset="0"/>
                </a:rPr>
                <a:t> [010]</a:t>
              </a:r>
            </a:p>
          </p:txBody>
        </p:sp>
        <p:sp>
          <p:nvSpPr>
            <p:cNvPr id="71" name="Rectangle 30"/>
            <p:cNvSpPr>
              <a:spLocks noChangeArrowheads="1"/>
            </p:cNvSpPr>
            <p:nvPr/>
          </p:nvSpPr>
          <p:spPr bwMode="auto">
            <a:xfrm>
              <a:off x="5262436" y="4530461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3</a:t>
              </a:r>
              <a:r>
                <a:rPr lang="en-US" altLang="ja-JP" sz="2400" dirty="0">
                  <a:latin typeface="Times New Roman" charset="0"/>
                </a:rPr>
                <a:t> [011]</a:t>
              </a:r>
            </a:p>
          </p:txBody>
        </p:sp>
        <p:sp>
          <p:nvSpPr>
            <p:cNvPr id="72" name="Rectangle 31"/>
            <p:cNvSpPr>
              <a:spLocks noChangeArrowheads="1"/>
            </p:cNvSpPr>
            <p:nvPr/>
          </p:nvSpPr>
          <p:spPr bwMode="auto">
            <a:xfrm>
              <a:off x="1072630" y="3636712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4</a:t>
              </a:r>
              <a:r>
                <a:rPr lang="en-US" altLang="ja-JP" sz="2400" dirty="0">
                  <a:latin typeface="Times New Roman" charset="0"/>
                </a:rPr>
                <a:t> [100]</a:t>
              </a:r>
            </a:p>
          </p:txBody>
        </p:sp>
        <p:sp>
          <p:nvSpPr>
            <p:cNvPr id="73" name="Rectangle 32"/>
            <p:cNvSpPr>
              <a:spLocks noChangeArrowheads="1"/>
            </p:cNvSpPr>
            <p:nvPr/>
          </p:nvSpPr>
          <p:spPr bwMode="auto">
            <a:xfrm>
              <a:off x="2621823" y="2606895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6</a:t>
              </a:r>
              <a:r>
                <a:rPr lang="en-US" altLang="ja-JP" sz="2400" dirty="0">
                  <a:latin typeface="Times New Roman" charset="0"/>
                </a:rPr>
                <a:t> [110]</a:t>
              </a:r>
            </a:p>
          </p:txBody>
        </p:sp>
        <p:sp>
          <p:nvSpPr>
            <p:cNvPr id="74" name="Rectangle 33"/>
            <p:cNvSpPr>
              <a:spLocks noChangeArrowheads="1"/>
            </p:cNvSpPr>
            <p:nvPr/>
          </p:nvSpPr>
          <p:spPr bwMode="auto">
            <a:xfrm>
              <a:off x="4966171" y="2645814"/>
              <a:ext cx="12733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7</a:t>
              </a:r>
              <a:r>
                <a:rPr lang="en-US" altLang="ja-JP" sz="2400" dirty="0">
                  <a:latin typeface="Times New Roman" charset="0"/>
                </a:rPr>
                <a:t>  [111]</a:t>
              </a:r>
            </a:p>
          </p:txBody>
        </p:sp>
        <p:sp>
          <p:nvSpPr>
            <p:cNvPr id="75" name="Rectangle 34"/>
            <p:cNvSpPr>
              <a:spLocks noChangeArrowheads="1"/>
            </p:cNvSpPr>
            <p:nvPr/>
          </p:nvSpPr>
          <p:spPr bwMode="auto">
            <a:xfrm>
              <a:off x="4424833" y="3672579"/>
              <a:ext cx="16081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5</a:t>
              </a:r>
              <a:r>
                <a:rPr lang="en-US" altLang="ja-JP" sz="2400" dirty="0">
                  <a:latin typeface="Times New Roman" charset="0"/>
                </a:rPr>
                <a:t> [101]</a:t>
              </a:r>
            </a:p>
          </p:txBody>
        </p:sp>
      </p:grpSp>
      <p:grpSp>
        <p:nvGrpSpPr>
          <p:cNvPr id="5" name="図形グループ 4"/>
          <p:cNvGrpSpPr/>
          <p:nvPr/>
        </p:nvGrpSpPr>
        <p:grpSpPr>
          <a:xfrm>
            <a:off x="5241032" y="2996952"/>
            <a:ext cx="3027216" cy="2670453"/>
            <a:chOff x="5241032" y="3093015"/>
            <a:chExt cx="3027216" cy="2670453"/>
          </a:xfrm>
        </p:grpSpPr>
        <p:sp>
          <p:nvSpPr>
            <p:cNvPr id="78" name="正方形/長方形 77"/>
            <p:cNvSpPr/>
            <p:nvPr/>
          </p:nvSpPr>
          <p:spPr>
            <a:xfrm>
              <a:off x="6066590" y="4695623"/>
              <a:ext cx="44114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a</a:t>
              </a:r>
              <a:r>
                <a:rPr lang="en-US" altLang="ja-JP" sz="2400" i="1" baseline="-250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2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7827102" y="4695623"/>
              <a:ext cx="44114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a</a:t>
              </a:r>
              <a:r>
                <a:rPr lang="en-US" altLang="ja-JP" sz="2400" i="1" baseline="-250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3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5241032" y="5301803"/>
              <a:ext cx="44114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a</a:t>
              </a:r>
              <a:r>
                <a:rPr lang="en-US" altLang="ja-JP" sz="2400" i="1" baseline="-250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0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7065102" y="5301803"/>
              <a:ext cx="44114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a</a:t>
              </a:r>
              <a:r>
                <a:rPr lang="en-US" altLang="ja-JP" sz="2400" i="1" baseline="-250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1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5241475" y="3705023"/>
              <a:ext cx="44114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a</a:t>
              </a:r>
              <a:r>
                <a:rPr lang="en-US" altLang="ja-JP" sz="2400" i="1" baseline="-250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4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7032134" y="3711470"/>
              <a:ext cx="44114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a</a:t>
              </a:r>
              <a:r>
                <a:rPr lang="en-US" altLang="ja-JP" sz="2400" i="1" baseline="-250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5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6058678" y="3093015"/>
              <a:ext cx="44114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a</a:t>
              </a:r>
              <a:r>
                <a:rPr lang="en-US" altLang="ja-JP" sz="2400" i="1" baseline="-250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6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7819190" y="3093015"/>
              <a:ext cx="441146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a</a:t>
              </a:r>
              <a:r>
                <a:rPr lang="en-US" altLang="ja-JP" sz="2400" i="1" baseline="-25000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7</a:t>
              </a:r>
            </a:p>
          </p:txBody>
        </p:sp>
      </p:grpSp>
      <p:grpSp>
        <p:nvGrpSpPr>
          <p:cNvPr id="44" name="図形グループ 43"/>
          <p:cNvGrpSpPr/>
          <p:nvPr/>
        </p:nvGrpSpPr>
        <p:grpSpPr>
          <a:xfrm>
            <a:off x="1529466" y="5260440"/>
            <a:ext cx="2273300" cy="1261738"/>
            <a:chOff x="7319498" y="5308917"/>
            <a:chExt cx="2273300" cy="1261738"/>
          </a:xfrm>
        </p:grpSpPr>
        <p:sp>
          <p:nvSpPr>
            <p:cNvPr id="45" name="Line 57"/>
            <p:cNvSpPr>
              <a:spLocks noChangeShapeType="1"/>
            </p:cNvSpPr>
            <p:nvPr/>
          </p:nvSpPr>
          <p:spPr bwMode="auto">
            <a:xfrm flipV="1">
              <a:off x="7808448" y="6113455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>
              <a:off x="7808448" y="5808655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76" name="Line 59"/>
            <p:cNvSpPr>
              <a:spLocks noChangeShapeType="1"/>
            </p:cNvSpPr>
            <p:nvPr/>
          </p:nvSpPr>
          <p:spPr bwMode="auto">
            <a:xfrm>
              <a:off x="7808448" y="641825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77" name="Rectangle 60"/>
            <p:cNvSpPr>
              <a:spLocks noChangeArrowheads="1"/>
            </p:cNvSpPr>
            <p:nvPr/>
          </p:nvSpPr>
          <p:spPr bwMode="auto">
            <a:xfrm>
              <a:off x="7319498" y="5308917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 dirty="0">
                  <a:latin typeface="Times New Roman" charset="0"/>
                </a:rPr>
                <a:t>次元</a:t>
              </a:r>
              <a:r>
                <a:rPr lang="en-US" altLang="ja-JP" sz="2400" dirty="0">
                  <a:latin typeface="Times New Roman" charset="0"/>
                </a:rPr>
                <a:t>2</a:t>
              </a:r>
            </a:p>
          </p:txBody>
        </p:sp>
        <p:sp>
          <p:nvSpPr>
            <p:cNvPr id="79" name="Rectangle 61"/>
            <p:cNvSpPr>
              <a:spLocks noChangeArrowheads="1"/>
            </p:cNvSpPr>
            <p:nvPr/>
          </p:nvSpPr>
          <p:spPr bwMode="auto">
            <a:xfrm>
              <a:off x="8265648" y="5580055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次元</a:t>
              </a:r>
              <a:r>
                <a:rPr lang="en-US" altLang="ja-JP" sz="2400">
                  <a:latin typeface="Times New Roman" charset="0"/>
                </a:rPr>
                <a:t>1</a:t>
              </a:r>
            </a:p>
          </p:txBody>
        </p:sp>
        <p:sp>
          <p:nvSpPr>
            <p:cNvPr id="80" name="Rectangle 62"/>
            <p:cNvSpPr>
              <a:spLocks noChangeArrowheads="1"/>
            </p:cNvSpPr>
            <p:nvPr/>
          </p:nvSpPr>
          <p:spPr bwMode="auto">
            <a:xfrm>
              <a:off x="8646648" y="6113455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次元</a:t>
              </a:r>
              <a:r>
                <a:rPr lang="en-US" altLang="ja-JP" sz="2400">
                  <a:latin typeface="Times New Roman" charset="0"/>
                </a:rPr>
                <a:t>0</a:t>
              </a:r>
            </a:p>
          </p:txBody>
        </p:sp>
      </p:grpSp>
      <p:graphicFrame>
        <p:nvGraphicFramePr>
          <p:cNvPr id="84" name="Object 50"/>
          <p:cNvGraphicFramePr>
            <a:graphicFrameLocks noChangeAspect="1"/>
          </p:cNvGraphicFramePr>
          <p:nvPr/>
        </p:nvGraphicFramePr>
        <p:xfrm>
          <a:off x="2470780" y="2572460"/>
          <a:ext cx="300409" cy="35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数式" r:id="rId4" imgW="164814" imgH="177492" progId="Equation.3">
                  <p:embed/>
                </p:oleObj>
              </mc:Choice>
              <mc:Fallback>
                <p:oleObj name="数式" r:id="rId4" imgW="164814" imgH="177492" progId="Equation.3">
                  <p:embed/>
                  <p:pic>
                    <p:nvPicPr>
                      <p:cNvPr id="84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780" y="2572460"/>
                        <a:ext cx="300409" cy="357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50"/>
          <p:cNvGraphicFramePr>
            <a:graphicFrameLocks noChangeAspect="1"/>
          </p:cNvGraphicFramePr>
          <p:nvPr/>
        </p:nvGraphicFramePr>
        <p:xfrm>
          <a:off x="3010050" y="2563087"/>
          <a:ext cx="300409" cy="35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数式" r:id="rId5" imgW="164814" imgH="177492" progId="Equation.3">
                  <p:embed/>
                </p:oleObj>
              </mc:Choice>
              <mc:Fallback>
                <p:oleObj name="数式" r:id="rId5" imgW="164814" imgH="177492" progId="Equation.3">
                  <p:embed/>
                  <p:pic>
                    <p:nvPicPr>
                      <p:cNvPr id="85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050" y="2563087"/>
                        <a:ext cx="300409" cy="357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ct 50"/>
          <p:cNvGraphicFramePr>
            <a:graphicFrameLocks noChangeAspect="1"/>
          </p:cNvGraphicFramePr>
          <p:nvPr/>
        </p:nvGraphicFramePr>
        <p:xfrm>
          <a:off x="3584848" y="2564904"/>
          <a:ext cx="300409" cy="35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数式" r:id="rId6" imgW="164814" imgH="177492" progId="Equation.3">
                  <p:embed/>
                </p:oleObj>
              </mc:Choice>
              <mc:Fallback>
                <p:oleObj name="数式" r:id="rId6" imgW="164814" imgH="177492" progId="Equation.3">
                  <p:embed/>
                  <p:pic>
                    <p:nvPicPr>
                      <p:cNvPr id="87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848" y="2564904"/>
                        <a:ext cx="300409" cy="357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50"/>
          <p:cNvGraphicFramePr>
            <a:graphicFrameLocks noChangeAspect="1"/>
          </p:cNvGraphicFramePr>
          <p:nvPr/>
        </p:nvGraphicFramePr>
        <p:xfrm>
          <a:off x="4204638" y="2564904"/>
          <a:ext cx="300409" cy="35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数式" r:id="rId7" imgW="164814" imgH="177492" progId="Equation.3">
                  <p:embed/>
                </p:oleObj>
              </mc:Choice>
              <mc:Fallback>
                <p:oleObj name="数式" r:id="rId7" imgW="164814" imgH="177492" progId="Equation.3">
                  <p:embed/>
                  <p:pic>
                    <p:nvPicPr>
                      <p:cNvPr id="89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4638" y="2564904"/>
                        <a:ext cx="300409" cy="357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97E07BB-E3B1-2A4B-BC44-517BA9694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51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8809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プレフィックス和の計算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63121" y="1605914"/>
            <a:ext cx="8543925" cy="4351338"/>
          </a:xfrm>
        </p:spPr>
        <p:txBody>
          <a:bodyPr/>
          <a:lstStyle/>
          <a:p>
            <a:r>
              <a:rPr lang="ja-JP" altLang="en-US" sz="2400" dirty="0"/>
              <a:t>プロセッサ </a:t>
            </a: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ja-JP" sz="2400" i="1" baseline="-25000" dirty="0"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ja-JP" altLang="en-US" sz="2400" dirty="0">
                <a:latin typeface="+mn-ea"/>
                <a:cs typeface="Times" charset="0"/>
              </a:rPr>
              <a:t>が</a:t>
            </a:r>
            <a:r>
              <a:rPr lang="ja-JP" altLang="en-US" sz="2400" dirty="0">
                <a:solidFill>
                  <a:srgbClr val="0000FF"/>
                </a:solidFill>
                <a:latin typeface="+mn-ea"/>
                <a:cs typeface="Times" charset="0"/>
              </a:rPr>
              <a:t>値</a:t>
            </a:r>
            <a:r>
              <a:rPr lang="ja-JP" altLang="en-US" sz="2400" i="1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ja-JP" sz="2400" i="1" dirty="0" err="1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i</a:t>
            </a:r>
            <a:r>
              <a:rPr lang="en-US" altLang="ja-JP" sz="2400" i="1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ja-JP" altLang="en-US" sz="2400" dirty="0"/>
              <a:t>をもっているとき、</a:t>
            </a:r>
            <a:br>
              <a:rPr lang="en-US" altLang="ja-JP" sz="2400" dirty="0"/>
            </a:br>
            <a:r>
              <a:rPr lang="ja-JP" altLang="en-US" sz="2400" dirty="0"/>
              <a:t>各プロセッサでプレフィックス</a:t>
            </a:r>
            <a:r>
              <a:rPr lang="ja-JP" altLang="en-US" sz="2400" dirty="0">
                <a:solidFill>
                  <a:srgbClr val="0000FF"/>
                </a:solidFill>
              </a:rPr>
              <a:t>和</a:t>
            </a:r>
            <a:r>
              <a:rPr lang="ja-JP" altLang="en-US" sz="2400" dirty="0"/>
              <a:t>を求める。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ja-JP" sz="2400" i="1" baseline="-25000" dirty="0">
                <a:latin typeface="Times" charset="0"/>
                <a:ea typeface="Times" charset="0"/>
                <a:cs typeface="Times" charset="0"/>
              </a:rPr>
              <a:t>0-0</a:t>
            </a: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=a</a:t>
            </a:r>
            <a:r>
              <a:rPr lang="en-US" altLang="ja-JP" sz="2400" i="1" baseline="-25000" dirty="0">
                <a:latin typeface="Times" charset="0"/>
                <a:ea typeface="Times" charset="0"/>
                <a:cs typeface="Times" charset="0"/>
              </a:rPr>
              <a:t>0</a:t>
            </a: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=0</a:t>
            </a:r>
          </a:p>
          <a:p>
            <a:pPr marL="0" indent="0">
              <a:buNone/>
            </a:pP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ja-JP" i="1" baseline="-25000" dirty="0">
                <a:latin typeface="Times" charset="0"/>
                <a:ea typeface="Times" charset="0"/>
                <a:cs typeface="Times" charset="0"/>
              </a:rPr>
              <a:t>0-1</a:t>
            </a: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=a</a:t>
            </a:r>
            <a:r>
              <a:rPr lang="en-US" altLang="ja-JP" sz="2400" i="1" baseline="-25000" dirty="0">
                <a:latin typeface="Times" charset="0"/>
                <a:ea typeface="Times" charset="0"/>
                <a:cs typeface="Times" charset="0"/>
              </a:rPr>
              <a:t>0</a:t>
            </a: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+a</a:t>
            </a:r>
            <a:r>
              <a:rPr lang="en-US" altLang="ja-JP" sz="2400" i="1" baseline="-25000" dirty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=1</a:t>
            </a:r>
          </a:p>
          <a:p>
            <a:pPr marL="0" indent="0">
              <a:buNone/>
            </a:pP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ja-JP" i="1" baseline="-25000" dirty="0">
                <a:latin typeface="Times" charset="0"/>
                <a:ea typeface="Times" charset="0"/>
                <a:cs typeface="Times" charset="0"/>
              </a:rPr>
              <a:t>0-2</a:t>
            </a: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=a</a:t>
            </a:r>
            <a:r>
              <a:rPr lang="en-US" altLang="ja-JP" sz="2400" i="1" baseline="-25000" dirty="0">
                <a:latin typeface="Times" charset="0"/>
                <a:ea typeface="Times" charset="0"/>
                <a:cs typeface="Times" charset="0"/>
              </a:rPr>
              <a:t>0</a:t>
            </a: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+a</a:t>
            </a:r>
            <a:r>
              <a:rPr lang="en-US" altLang="ja-JP" sz="2400" i="1" baseline="-25000" dirty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+a</a:t>
            </a:r>
            <a:r>
              <a:rPr lang="en-US" altLang="ja-JP" sz="2400" i="1" baseline="-25000" dirty="0">
                <a:latin typeface="Times" charset="0"/>
                <a:ea typeface="Times" charset="0"/>
                <a:cs typeface="Times" charset="0"/>
              </a:rPr>
              <a:t>2</a:t>
            </a: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=3</a:t>
            </a:r>
          </a:p>
          <a:p>
            <a:pPr marL="0" indent="0">
              <a:buNone/>
            </a:pP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ja-JP" i="1" baseline="-25000" dirty="0">
                <a:latin typeface="Times" charset="0"/>
                <a:ea typeface="Times" charset="0"/>
                <a:cs typeface="Times" charset="0"/>
              </a:rPr>
              <a:t>0-3</a:t>
            </a: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=a</a:t>
            </a:r>
            <a:r>
              <a:rPr lang="en-US" altLang="ja-JP" sz="2400" i="1" baseline="-25000" dirty="0">
                <a:latin typeface="Times" charset="0"/>
                <a:ea typeface="Times" charset="0"/>
                <a:cs typeface="Times" charset="0"/>
              </a:rPr>
              <a:t>0</a:t>
            </a: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+a</a:t>
            </a:r>
            <a:r>
              <a:rPr lang="en-US" altLang="ja-JP" sz="2400" i="1" baseline="-25000" dirty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+a</a:t>
            </a:r>
            <a:r>
              <a:rPr lang="en-US" altLang="ja-JP" sz="2400" i="1" baseline="-25000" dirty="0">
                <a:latin typeface="Times" charset="0"/>
                <a:ea typeface="Times" charset="0"/>
                <a:cs typeface="Times" charset="0"/>
              </a:rPr>
              <a:t>2</a:t>
            </a: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+a</a:t>
            </a:r>
            <a:r>
              <a:rPr lang="en-US" altLang="ja-JP" sz="2400" i="1" baseline="-25000" dirty="0">
                <a:latin typeface="Times" charset="0"/>
                <a:ea typeface="Times" charset="0"/>
                <a:cs typeface="Times" charset="0"/>
              </a:rPr>
              <a:t>3</a:t>
            </a: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=6</a:t>
            </a:r>
          </a:p>
          <a:p>
            <a:pPr marL="0" indent="0">
              <a:buNone/>
            </a:pP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   </a:t>
            </a:r>
            <a:r>
              <a:rPr lang="en-US" altLang="ja-JP" sz="2400" dirty="0">
                <a:latin typeface="Times" charset="0"/>
                <a:ea typeface="Times" charset="0"/>
                <a:cs typeface="Times" charset="0"/>
              </a:rPr>
              <a:t>:</a:t>
            </a:r>
            <a:br>
              <a:rPr lang="en-US" altLang="ja-JP" sz="2400" i="1" dirty="0">
                <a:latin typeface="Times" charset="0"/>
                <a:ea typeface="Times" charset="0"/>
                <a:cs typeface="Times" charset="0"/>
              </a:rPr>
            </a:b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ja-JP" i="1" baseline="-25000" dirty="0">
                <a:latin typeface="Times" charset="0"/>
                <a:ea typeface="Times" charset="0"/>
                <a:cs typeface="Times" charset="0"/>
              </a:rPr>
              <a:t>0-7</a:t>
            </a: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=a</a:t>
            </a:r>
            <a:r>
              <a:rPr lang="en-US" altLang="ja-JP" sz="2400" i="1" baseline="-25000" dirty="0">
                <a:latin typeface="Times" charset="0"/>
                <a:ea typeface="Times" charset="0"/>
                <a:cs typeface="Times" charset="0"/>
              </a:rPr>
              <a:t>0</a:t>
            </a: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+a</a:t>
            </a:r>
            <a:r>
              <a:rPr lang="en-US" altLang="ja-JP" sz="2400" i="1" baseline="-25000" dirty="0">
                <a:latin typeface="Times" charset="0"/>
                <a:ea typeface="Times" charset="0"/>
                <a:cs typeface="Times" charset="0"/>
              </a:rPr>
              <a:t>1</a:t>
            </a: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+ </a:t>
            </a:r>
            <a:r>
              <a:rPr lang="mr-IN" altLang="ja-JP" sz="2400" i="1" dirty="0">
                <a:latin typeface="Times" charset="0"/>
                <a:ea typeface="Times" charset="0"/>
                <a:cs typeface="Times" charset="0"/>
              </a:rPr>
              <a:t>…</a:t>
            </a: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 +a</a:t>
            </a:r>
            <a:r>
              <a:rPr lang="en-US" altLang="ja-JP" sz="2400" i="1" baseline="-25000" dirty="0">
                <a:latin typeface="Times" charset="0"/>
                <a:ea typeface="Times" charset="0"/>
                <a:cs typeface="Times" charset="0"/>
              </a:rPr>
              <a:t>7</a:t>
            </a:r>
            <a:r>
              <a:rPr lang="en-US" altLang="ja-JP" sz="2400" i="1" dirty="0">
                <a:latin typeface="Times" charset="0"/>
                <a:ea typeface="Times" charset="0"/>
                <a:cs typeface="Times" charset="0"/>
              </a:rPr>
              <a:t>=28</a:t>
            </a:r>
          </a:p>
          <a:p>
            <a:pPr marL="0" indent="0">
              <a:buNone/>
            </a:pPr>
            <a:endParaRPr lang="ja-JP" altLang="en-US" sz="2400" i="1" dirty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47" name="図形グループ 46"/>
          <p:cNvGrpSpPr/>
          <p:nvPr/>
        </p:nvGrpSpPr>
        <p:grpSpPr>
          <a:xfrm>
            <a:off x="4016896" y="2606895"/>
            <a:ext cx="5405228" cy="3515247"/>
            <a:chOff x="1064718" y="2606895"/>
            <a:chExt cx="5405228" cy="3515247"/>
          </a:xfrm>
        </p:grpSpPr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22912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49" name="Oval 8"/>
            <p:cNvSpPr>
              <a:spLocks noChangeArrowheads="1"/>
            </p:cNvSpPr>
            <p:nvPr/>
          </p:nvSpPr>
          <p:spPr bwMode="auto">
            <a:xfrm>
              <a:off x="40438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0" name="Oval 9"/>
            <p:cNvSpPr>
              <a:spLocks noChangeArrowheads="1"/>
            </p:cNvSpPr>
            <p:nvPr/>
          </p:nvSpPr>
          <p:spPr bwMode="auto">
            <a:xfrm>
              <a:off x="22912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1" name="Oval 10"/>
            <p:cNvSpPr>
              <a:spLocks noChangeArrowheads="1"/>
            </p:cNvSpPr>
            <p:nvPr/>
          </p:nvSpPr>
          <p:spPr bwMode="auto">
            <a:xfrm>
              <a:off x="40438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2748433" y="55080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>
              <a:off x="2748433" y="39078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25198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>
              <a:off x="42724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6" name="Oval 15"/>
            <p:cNvSpPr>
              <a:spLocks noChangeArrowheads="1"/>
            </p:cNvSpPr>
            <p:nvPr/>
          </p:nvSpPr>
          <p:spPr bwMode="auto">
            <a:xfrm>
              <a:off x="30532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7" name="Oval 16"/>
            <p:cNvSpPr>
              <a:spLocks noChangeArrowheads="1"/>
            </p:cNvSpPr>
            <p:nvPr/>
          </p:nvSpPr>
          <p:spPr bwMode="auto">
            <a:xfrm>
              <a:off x="48058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8" name="Oval 17"/>
            <p:cNvSpPr>
              <a:spLocks noChangeArrowheads="1"/>
            </p:cNvSpPr>
            <p:nvPr/>
          </p:nvSpPr>
          <p:spPr bwMode="auto">
            <a:xfrm>
              <a:off x="30532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9" name="Oval 18"/>
            <p:cNvSpPr>
              <a:spLocks noChangeArrowheads="1"/>
            </p:cNvSpPr>
            <p:nvPr/>
          </p:nvSpPr>
          <p:spPr bwMode="auto">
            <a:xfrm>
              <a:off x="48058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60" name="Line 19"/>
            <p:cNvSpPr>
              <a:spLocks noChangeShapeType="1"/>
            </p:cNvSpPr>
            <p:nvPr/>
          </p:nvSpPr>
          <p:spPr bwMode="auto">
            <a:xfrm>
              <a:off x="3510433" y="48984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1" name="Line 20"/>
            <p:cNvSpPr>
              <a:spLocks noChangeShapeType="1"/>
            </p:cNvSpPr>
            <p:nvPr/>
          </p:nvSpPr>
          <p:spPr bwMode="auto">
            <a:xfrm>
              <a:off x="3510433" y="32982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2" name="Line 21"/>
            <p:cNvSpPr>
              <a:spLocks noChangeShapeType="1"/>
            </p:cNvSpPr>
            <p:nvPr/>
          </p:nvSpPr>
          <p:spPr bwMode="auto">
            <a:xfrm>
              <a:off x="32818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3" name="Line 22"/>
            <p:cNvSpPr>
              <a:spLocks noChangeShapeType="1"/>
            </p:cNvSpPr>
            <p:nvPr/>
          </p:nvSpPr>
          <p:spPr bwMode="auto">
            <a:xfrm>
              <a:off x="50344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4" name="Line 23"/>
            <p:cNvSpPr>
              <a:spLocks noChangeShapeType="1"/>
            </p:cNvSpPr>
            <p:nvPr/>
          </p:nvSpPr>
          <p:spPr bwMode="auto">
            <a:xfrm flipV="1">
              <a:off x="26722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5" name="Line 24"/>
            <p:cNvSpPr>
              <a:spLocks noChangeShapeType="1"/>
            </p:cNvSpPr>
            <p:nvPr/>
          </p:nvSpPr>
          <p:spPr bwMode="auto">
            <a:xfrm flipV="1">
              <a:off x="44248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6" name="Line 25"/>
            <p:cNvSpPr>
              <a:spLocks noChangeShapeType="1"/>
            </p:cNvSpPr>
            <p:nvPr/>
          </p:nvSpPr>
          <p:spPr bwMode="auto">
            <a:xfrm flipV="1">
              <a:off x="26722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 flipV="1">
              <a:off x="44248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8" name="Rectangle 27"/>
            <p:cNvSpPr>
              <a:spLocks noChangeArrowheads="1"/>
            </p:cNvSpPr>
            <p:nvPr/>
          </p:nvSpPr>
          <p:spPr bwMode="auto">
            <a:xfrm>
              <a:off x="1064718" y="5320874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0</a:t>
              </a:r>
              <a:r>
                <a:rPr lang="en-US" altLang="ja-JP" sz="2400" dirty="0">
                  <a:latin typeface="Times New Roman" charset="0"/>
                </a:rPr>
                <a:t> [000]</a:t>
              </a:r>
            </a:p>
          </p:txBody>
        </p:sp>
        <p:sp>
          <p:nvSpPr>
            <p:cNvPr id="69" name="Rectangle 28"/>
            <p:cNvSpPr>
              <a:spLocks noChangeArrowheads="1"/>
            </p:cNvSpPr>
            <p:nvPr/>
          </p:nvSpPr>
          <p:spPr bwMode="auto">
            <a:xfrm>
              <a:off x="3662833" y="5660477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1</a:t>
              </a:r>
              <a:r>
                <a:rPr lang="en-US" altLang="ja-JP" sz="2400" dirty="0">
                  <a:latin typeface="Times New Roman" charset="0"/>
                </a:rPr>
                <a:t> [001]</a:t>
              </a:r>
            </a:p>
          </p:txBody>
        </p:sp>
        <p:sp>
          <p:nvSpPr>
            <p:cNvPr id="70" name="Rectangle 29"/>
            <p:cNvSpPr>
              <a:spLocks noChangeArrowheads="1"/>
            </p:cNvSpPr>
            <p:nvPr/>
          </p:nvSpPr>
          <p:spPr bwMode="auto">
            <a:xfrm>
              <a:off x="2870850" y="4244080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2</a:t>
              </a:r>
              <a:r>
                <a:rPr lang="en-US" altLang="ja-JP" sz="2400" dirty="0">
                  <a:latin typeface="Times New Roman" charset="0"/>
                </a:rPr>
                <a:t> [010]</a:t>
              </a:r>
            </a:p>
          </p:txBody>
        </p:sp>
        <p:sp>
          <p:nvSpPr>
            <p:cNvPr id="71" name="Rectangle 30"/>
            <p:cNvSpPr>
              <a:spLocks noChangeArrowheads="1"/>
            </p:cNvSpPr>
            <p:nvPr/>
          </p:nvSpPr>
          <p:spPr bwMode="auto">
            <a:xfrm>
              <a:off x="5262436" y="4530461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3</a:t>
              </a:r>
              <a:r>
                <a:rPr lang="en-US" altLang="ja-JP" sz="2400" dirty="0">
                  <a:latin typeface="Times New Roman" charset="0"/>
                </a:rPr>
                <a:t> [011]</a:t>
              </a:r>
            </a:p>
          </p:txBody>
        </p:sp>
        <p:sp>
          <p:nvSpPr>
            <p:cNvPr id="72" name="Rectangle 31"/>
            <p:cNvSpPr>
              <a:spLocks noChangeArrowheads="1"/>
            </p:cNvSpPr>
            <p:nvPr/>
          </p:nvSpPr>
          <p:spPr bwMode="auto">
            <a:xfrm>
              <a:off x="1072630" y="3636712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4</a:t>
              </a:r>
              <a:r>
                <a:rPr lang="en-US" altLang="ja-JP" sz="2400" dirty="0">
                  <a:latin typeface="Times New Roman" charset="0"/>
                </a:rPr>
                <a:t> [100]</a:t>
              </a:r>
            </a:p>
          </p:txBody>
        </p:sp>
        <p:sp>
          <p:nvSpPr>
            <p:cNvPr id="73" name="Rectangle 32"/>
            <p:cNvSpPr>
              <a:spLocks noChangeArrowheads="1"/>
            </p:cNvSpPr>
            <p:nvPr/>
          </p:nvSpPr>
          <p:spPr bwMode="auto">
            <a:xfrm>
              <a:off x="2621823" y="2606895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6</a:t>
              </a:r>
              <a:r>
                <a:rPr lang="en-US" altLang="ja-JP" sz="2400" dirty="0">
                  <a:latin typeface="Times New Roman" charset="0"/>
                </a:rPr>
                <a:t> [110]</a:t>
              </a:r>
            </a:p>
          </p:txBody>
        </p:sp>
        <p:sp>
          <p:nvSpPr>
            <p:cNvPr id="74" name="Rectangle 33"/>
            <p:cNvSpPr>
              <a:spLocks noChangeArrowheads="1"/>
            </p:cNvSpPr>
            <p:nvPr/>
          </p:nvSpPr>
          <p:spPr bwMode="auto">
            <a:xfrm>
              <a:off x="4966171" y="2645814"/>
              <a:ext cx="12733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7</a:t>
              </a:r>
              <a:r>
                <a:rPr lang="en-US" altLang="ja-JP" sz="2400" dirty="0">
                  <a:latin typeface="Times New Roman" charset="0"/>
                </a:rPr>
                <a:t>  [111]</a:t>
              </a:r>
            </a:p>
          </p:txBody>
        </p:sp>
        <p:sp>
          <p:nvSpPr>
            <p:cNvPr id="75" name="Rectangle 34"/>
            <p:cNvSpPr>
              <a:spLocks noChangeArrowheads="1"/>
            </p:cNvSpPr>
            <p:nvPr/>
          </p:nvSpPr>
          <p:spPr bwMode="auto">
            <a:xfrm>
              <a:off x="4424833" y="3672579"/>
              <a:ext cx="16081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5</a:t>
              </a:r>
              <a:r>
                <a:rPr lang="en-US" altLang="ja-JP" sz="2400" dirty="0">
                  <a:latin typeface="Times New Roman" charset="0"/>
                </a:rPr>
                <a:t> [101]</a:t>
              </a:r>
            </a:p>
          </p:txBody>
        </p:sp>
      </p:grpSp>
      <p:grpSp>
        <p:nvGrpSpPr>
          <p:cNvPr id="5" name="図形グループ 4"/>
          <p:cNvGrpSpPr/>
          <p:nvPr/>
        </p:nvGrpSpPr>
        <p:grpSpPr>
          <a:xfrm>
            <a:off x="5241032" y="3062803"/>
            <a:ext cx="2924624" cy="2670453"/>
            <a:chOff x="5241032" y="3093015"/>
            <a:chExt cx="2924624" cy="2670453"/>
          </a:xfrm>
        </p:grpSpPr>
        <p:sp>
          <p:nvSpPr>
            <p:cNvPr id="78" name="正方形/長方形 77"/>
            <p:cNvSpPr/>
            <p:nvPr/>
          </p:nvSpPr>
          <p:spPr>
            <a:xfrm>
              <a:off x="6066590" y="46956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2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7827102" y="46956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3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5241032" y="530180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0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7065102" y="530180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1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5313040" y="37050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4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7032134" y="3711470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5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6058678" y="3093015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6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7819190" y="3093015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7</a:t>
              </a:r>
              <a:endParaRPr lang="en-US" altLang="ja-JP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44" name="図形グループ 43"/>
          <p:cNvGrpSpPr/>
          <p:nvPr/>
        </p:nvGrpSpPr>
        <p:grpSpPr>
          <a:xfrm>
            <a:off x="1529466" y="5260440"/>
            <a:ext cx="2273300" cy="1261738"/>
            <a:chOff x="7319498" y="5308917"/>
            <a:chExt cx="2273300" cy="1261738"/>
          </a:xfrm>
        </p:grpSpPr>
        <p:sp>
          <p:nvSpPr>
            <p:cNvPr id="45" name="Line 57"/>
            <p:cNvSpPr>
              <a:spLocks noChangeShapeType="1"/>
            </p:cNvSpPr>
            <p:nvPr/>
          </p:nvSpPr>
          <p:spPr bwMode="auto">
            <a:xfrm flipV="1">
              <a:off x="7808448" y="6113455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>
              <a:off x="7808448" y="5808655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76" name="Line 59"/>
            <p:cNvSpPr>
              <a:spLocks noChangeShapeType="1"/>
            </p:cNvSpPr>
            <p:nvPr/>
          </p:nvSpPr>
          <p:spPr bwMode="auto">
            <a:xfrm>
              <a:off x="7808448" y="641825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77" name="Rectangle 60"/>
            <p:cNvSpPr>
              <a:spLocks noChangeArrowheads="1"/>
            </p:cNvSpPr>
            <p:nvPr/>
          </p:nvSpPr>
          <p:spPr bwMode="auto">
            <a:xfrm>
              <a:off x="7319498" y="5308917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 dirty="0">
                  <a:latin typeface="Times New Roman" charset="0"/>
                </a:rPr>
                <a:t>次元</a:t>
              </a:r>
              <a:r>
                <a:rPr lang="en-US" altLang="ja-JP" sz="2400" dirty="0">
                  <a:latin typeface="Times New Roman" charset="0"/>
                </a:rPr>
                <a:t>2</a:t>
              </a:r>
            </a:p>
          </p:txBody>
        </p:sp>
        <p:sp>
          <p:nvSpPr>
            <p:cNvPr id="79" name="Rectangle 61"/>
            <p:cNvSpPr>
              <a:spLocks noChangeArrowheads="1"/>
            </p:cNvSpPr>
            <p:nvPr/>
          </p:nvSpPr>
          <p:spPr bwMode="auto">
            <a:xfrm>
              <a:off x="8265648" y="5580055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次元</a:t>
              </a:r>
              <a:r>
                <a:rPr lang="en-US" altLang="ja-JP" sz="2400">
                  <a:latin typeface="Times New Roman" charset="0"/>
                </a:rPr>
                <a:t>1</a:t>
              </a:r>
            </a:p>
          </p:txBody>
        </p:sp>
        <p:sp>
          <p:nvSpPr>
            <p:cNvPr id="80" name="Rectangle 62"/>
            <p:cNvSpPr>
              <a:spLocks noChangeArrowheads="1"/>
            </p:cNvSpPr>
            <p:nvPr/>
          </p:nvSpPr>
          <p:spPr bwMode="auto">
            <a:xfrm>
              <a:off x="8646648" y="6113455"/>
              <a:ext cx="946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2400">
                  <a:latin typeface="Times New Roman" charset="0"/>
                </a:rPr>
                <a:t>次元</a:t>
              </a:r>
              <a:r>
                <a:rPr lang="en-US" altLang="ja-JP" sz="2400">
                  <a:latin typeface="Times New Roman" charset="0"/>
                </a:rPr>
                <a:t>0</a:t>
              </a:r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B631B48-89A4-9440-96D6-1B258650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52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699198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プレフィックス和の計算：</a:t>
            </a:r>
            <a:r>
              <a:rPr lang="ja-JP" altLang="en-US" dirty="0"/>
              <a:t>初期化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187871" y="1599983"/>
            <a:ext cx="4067498" cy="4351338"/>
          </a:xfrm>
        </p:spPr>
        <p:txBody>
          <a:bodyPr/>
          <a:lstStyle/>
          <a:p>
            <a:r>
              <a:rPr lang="en-US" altLang="ja-JP" sz="2400" i="1" dirty="0" err="1">
                <a:latin typeface="Times New Roman" charset="0"/>
              </a:rPr>
              <a:t>t</a:t>
            </a:r>
            <a:r>
              <a:rPr lang="en-US" altLang="ja-JP" sz="2400" i="1" baseline="-25000" dirty="0" err="1">
                <a:latin typeface="Times New Roman" charset="0"/>
              </a:rPr>
              <a:t>i</a:t>
            </a:r>
            <a:r>
              <a:rPr lang="en-US" altLang="ja-JP" sz="2400" i="1" baseline="-25000" dirty="0">
                <a:latin typeface="Times New Roman" charset="0"/>
              </a:rPr>
              <a:t> </a:t>
            </a:r>
            <a:r>
              <a:rPr lang="en-US" altLang="ja-JP" sz="2400" i="1" dirty="0">
                <a:latin typeface="Times New Roman" charset="0"/>
              </a:rPr>
              <a:t>, </a:t>
            </a:r>
            <a:r>
              <a:rPr lang="en-US" altLang="ja-JP" sz="2400" i="1" dirty="0" err="1">
                <a:latin typeface="Times New Roman" charset="0"/>
              </a:rPr>
              <a:t>s</a:t>
            </a:r>
            <a:r>
              <a:rPr lang="en-US" altLang="ja-JP" sz="2400" i="1" baseline="-25000" dirty="0" err="1">
                <a:latin typeface="Times New Roman" charset="0"/>
              </a:rPr>
              <a:t>i</a:t>
            </a:r>
            <a:r>
              <a:rPr lang="en-US" altLang="ja-JP" sz="2400" i="1" dirty="0">
                <a:latin typeface="Times New Roman" charset="0"/>
              </a:rPr>
              <a:t> </a:t>
            </a:r>
            <a:r>
              <a:rPr lang="ja-JP" altLang="en-US" sz="2400">
                <a:latin typeface="Times New Roman" charset="0"/>
              </a:rPr>
              <a:t>を</a:t>
            </a:r>
            <a:r>
              <a:rPr lang="en-US" altLang="ja-JP" sz="2400" dirty="0">
                <a:latin typeface="Times New Roman" charset="0"/>
              </a:rPr>
              <a:t> </a:t>
            </a:r>
            <a:r>
              <a:rPr lang="en-US" altLang="ja-JP" i="1" dirty="0" err="1">
                <a:latin typeface="Times New Roman" charset="0"/>
              </a:rPr>
              <a:t>a</a:t>
            </a:r>
            <a:r>
              <a:rPr lang="en-US" altLang="ja-JP" i="1" baseline="-25000" dirty="0" err="1">
                <a:latin typeface="Times New Roman" charset="0"/>
              </a:rPr>
              <a:t>i</a:t>
            </a:r>
            <a:r>
              <a:rPr lang="en-US" altLang="ja-JP" i="1" baseline="-25000" dirty="0">
                <a:latin typeface="Times New Roman" charset="0"/>
              </a:rPr>
              <a:t> </a:t>
            </a:r>
            <a:r>
              <a:rPr lang="ja-JP" altLang="en-US" sz="2400">
                <a:latin typeface="Times New Roman" charset="0"/>
              </a:rPr>
              <a:t>（</a:t>
            </a:r>
            <a:r>
              <a:rPr lang="en-US" altLang="ja-JP" sz="2400" dirty="0">
                <a:latin typeface="Times New Roman" charset="0"/>
              </a:rPr>
              <a:t>= </a:t>
            </a:r>
            <a:r>
              <a:rPr lang="en-US" altLang="ja-JP" i="1" dirty="0" err="1">
                <a:latin typeface="Times New Roman" charset="0"/>
              </a:rPr>
              <a:t>i</a:t>
            </a:r>
            <a:r>
              <a:rPr lang="en-US" altLang="ja-JP" i="1" dirty="0">
                <a:latin typeface="Times New Roman" charset="0"/>
              </a:rPr>
              <a:t> </a:t>
            </a:r>
            <a:r>
              <a:rPr lang="ja-JP" altLang="en-US" sz="2400">
                <a:latin typeface="Times New Roman" charset="0"/>
              </a:rPr>
              <a:t>）</a:t>
            </a:r>
            <a:r>
              <a:rPr lang="ja-JP" altLang="en-US" sz="2400" dirty="0">
                <a:latin typeface="Times New Roman" charset="0"/>
              </a:rPr>
              <a:t>で初期化</a:t>
            </a:r>
            <a:endParaRPr lang="en-US" altLang="ja-JP" sz="2400" i="1" dirty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47" name="図形グループ 46"/>
          <p:cNvGrpSpPr/>
          <p:nvPr/>
        </p:nvGrpSpPr>
        <p:grpSpPr>
          <a:xfrm>
            <a:off x="2298973" y="2244931"/>
            <a:ext cx="5405228" cy="3515247"/>
            <a:chOff x="1064718" y="2606895"/>
            <a:chExt cx="5405228" cy="3515247"/>
          </a:xfrm>
        </p:grpSpPr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22912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49" name="Oval 8"/>
            <p:cNvSpPr>
              <a:spLocks noChangeArrowheads="1"/>
            </p:cNvSpPr>
            <p:nvPr/>
          </p:nvSpPr>
          <p:spPr bwMode="auto">
            <a:xfrm>
              <a:off x="40438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0" name="Oval 9"/>
            <p:cNvSpPr>
              <a:spLocks noChangeArrowheads="1"/>
            </p:cNvSpPr>
            <p:nvPr/>
          </p:nvSpPr>
          <p:spPr bwMode="auto">
            <a:xfrm>
              <a:off x="22912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1" name="Oval 10"/>
            <p:cNvSpPr>
              <a:spLocks noChangeArrowheads="1"/>
            </p:cNvSpPr>
            <p:nvPr/>
          </p:nvSpPr>
          <p:spPr bwMode="auto">
            <a:xfrm>
              <a:off x="40438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2748433" y="55080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>
              <a:off x="2748433" y="39078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25198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>
              <a:off x="42724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6" name="Oval 15"/>
            <p:cNvSpPr>
              <a:spLocks noChangeArrowheads="1"/>
            </p:cNvSpPr>
            <p:nvPr/>
          </p:nvSpPr>
          <p:spPr bwMode="auto">
            <a:xfrm>
              <a:off x="30532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7" name="Oval 16"/>
            <p:cNvSpPr>
              <a:spLocks noChangeArrowheads="1"/>
            </p:cNvSpPr>
            <p:nvPr/>
          </p:nvSpPr>
          <p:spPr bwMode="auto">
            <a:xfrm>
              <a:off x="48058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8" name="Oval 17"/>
            <p:cNvSpPr>
              <a:spLocks noChangeArrowheads="1"/>
            </p:cNvSpPr>
            <p:nvPr/>
          </p:nvSpPr>
          <p:spPr bwMode="auto">
            <a:xfrm>
              <a:off x="30532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9" name="Oval 18"/>
            <p:cNvSpPr>
              <a:spLocks noChangeArrowheads="1"/>
            </p:cNvSpPr>
            <p:nvPr/>
          </p:nvSpPr>
          <p:spPr bwMode="auto">
            <a:xfrm>
              <a:off x="48058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60" name="Line 19"/>
            <p:cNvSpPr>
              <a:spLocks noChangeShapeType="1"/>
            </p:cNvSpPr>
            <p:nvPr/>
          </p:nvSpPr>
          <p:spPr bwMode="auto">
            <a:xfrm>
              <a:off x="3510433" y="48984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1" name="Line 20"/>
            <p:cNvSpPr>
              <a:spLocks noChangeShapeType="1"/>
            </p:cNvSpPr>
            <p:nvPr/>
          </p:nvSpPr>
          <p:spPr bwMode="auto">
            <a:xfrm>
              <a:off x="3510433" y="32982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2" name="Line 21"/>
            <p:cNvSpPr>
              <a:spLocks noChangeShapeType="1"/>
            </p:cNvSpPr>
            <p:nvPr/>
          </p:nvSpPr>
          <p:spPr bwMode="auto">
            <a:xfrm>
              <a:off x="32818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3" name="Line 22"/>
            <p:cNvSpPr>
              <a:spLocks noChangeShapeType="1"/>
            </p:cNvSpPr>
            <p:nvPr/>
          </p:nvSpPr>
          <p:spPr bwMode="auto">
            <a:xfrm>
              <a:off x="50344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4" name="Line 23"/>
            <p:cNvSpPr>
              <a:spLocks noChangeShapeType="1"/>
            </p:cNvSpPr>
            <p:nvPr/>
          </p:nvSpPr>
          <p:spPr bwMode="auto">
            <a:xfrm flipV="1">
              <a:off x="26722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5" name="Line 24"/>
            <p:cNvSpPr>
              <a:spLocks noChangeShapeType="1"/>
            </p:cNvSpPr>
            <p:nvPr/>
          </p:nvSpPr>
          <p:spPr bwMode="auto">
            <a:xfrm flipV="1">
              <a:off x="44248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6" name="Line 25"/>
            <p:cNvSpPr>
              <a:spLocks noChangeShapeType="1"/>
            </p:cNvSpPr>
            <p:nvPr/>
          </p:nvSpPr>
          <p:spPr bwMode="auto">
            <a:xfrm flipV="1">
              <a:off x="26722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 flipV="1">
              <a:off x="44248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8" name="Rectangle 27"/>
            <p:cNvSpPr>
              <a:spLocks noChangeArrowheads="1"/>
            </p:cNvSpPr>
            <p:nvPr/>
          </p:nvSpPr>
          <p:spPr bwMode="auto">
            <a:xfrm>
              <a:off x="1064718" y="5320874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0</a:t>
              </a:r>
              <a:r>
                <a:rPr lang="en-US" altLang="ja-JP" sz="2400" dirty="0">
                  <a:latin typeface="Times New Roman" charset="0"/>
                </a:rPr>
                <a:t> [000]</a:t>
              </a:r>
            </a:p>
          </p:txBody>
        </p:sp>
        <p:sp>
          <p:nvSpPr>
            <p:cNvPr id="69" name="Rectangle 28"/>
            <p:cNvSpPr>
              <a:spLocks noChangeArrowheads="1"/>
            </p:cNvSpPr>
            <p:nvPr/>
          </p:nvSpPr>
          <p:spPr bwMode="auto">
            <a:xfrm>
              <a:off x="3662833" y="5660477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1</a:t>
              </a:r>
              <a:r>
                <a:rPr lang="en-US" altLang="ja-JP" sz="2400" dirty="0">
                  <a:latin typeface="Times New Roman" charset="0"/>
                </a:rPr>
                <a:t> [001]</a:t>
              </a:r>
            </a:p>
          </p:txBody>
        </p:sp>
        <p:sp>
          <p:nvSpPr>
            <p:cNvPr id="70" name="Rectangle 29"/>
            <p:cNvSpPr>
              <a:spLocks noChangeArrowheads="1"/>
            </p:cNvSpPr>
            <p:nvPr/>
          </p:nvSpPr>
          <p:spPr bwMode="auto">
            <a:xfrm>
              <a:off x="2870850" y="4244080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2</a:t>
              </a:r>
              <a:r>
                <a:rPr lang="en-US" altLang="ja-JP" sz="2400" dirty="0">
                  <a:latin typeface="Times New Roman" charset="0"/>
                </a:rPr>
                <a:t> [010]</a:t>
              </a:r>
            </a:p>
          </p:txBody>
        </p:sp>
        <p:sp>
          <p:nvSpPr>
            <p:cNvPr id="71" name="Rectangle 30"/>
            <p:cNvSpPr>
              <a:spLocks noChangeArrowheads="1"/>
            </p:cNvSpPr>
            <p:nvPr/>
          </p:nvSpPr>
          <p:spPr bwMode="auto">
            <a:xfrm>
              <a:off x="5262436" y="4530461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3</a:t>
              </a:r>
              <a:r>
                <a:rPr lang="en-US" altLang="ja-JP" sz="2400" dirty="0">
                  <a:latin typeface="Times New Roman" charset="0"/>
                </a:rPr>
                <a:t> [011]</a:t>
              </a:r>
            </a:p>
          </p:txBody>
        </p:sp>
        <p:sp>
          <p:nvSpPr>
            <p:cNvPr id="72" name="Rectangle 31"/>
            <p:cNvSpPr>
              <a:spLocks noChangeArrowheads="1"/>
            </p:cNvSpPr>
            <p:nvPr/>
          </p:nvSpPr>
          <p:spPr bwMode="auto">
            <a:xfrm>
              <a:off x="1072630" y="3636712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4</a:t>
              </a:r>
              <a:r>
                <a:rPr lang="en-US" altLang="ja-JP" sz="2400" dirty="0">
                  <a:latin typeface="Times New Roman" charset="0"/>
                </a:rPr>
                <a:t> [100]</a:t>
              </a:r>
            </a:p>
          </p:txBody>
        </p:sp>
        <p:sp>
          <p:nvSpPr>
            <p:cNvPr id="73" name="Rectangle 32"/>
            <p:cNvSpPr>
              <a:spLocks noChangeArrowheads="1"/>
            </p:cNvSpPr>
            <p:nvPr/>
          </p:nvSpPr>
          <p:spPr bwMode="auto">
            <a:xfrm>
              <a:off x="2621823" y="2606895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6</a:t>
              </a:r>
              <a:r>
                <a:rPr lang="en-US" altLang="ja-JP" sz="2400" dirty="0">
                  <a:latin typeface="Times New Roman" charset="0"/>
                </a:rPr>
                <a:t> [110]</a:t>
              </a:r>
            </a:p>
          </p:txBody>
        </p:sp>
        <p:sp>
          <p:nvSpPr>
            <p:cNvPr id="74" name="Rectangle 33"/>
            <p:cNvSpPr>
              <a:spLocks noChangeArrowheads="1"/>
            </p:cNvSpPr>
            <p:nvPr/>
          </p:nvSpPr>
          <p:spPr bwMode="auto">
            <a:xfrm>
              <a:off x="4966171" y="2645814"/>
              <a:ext cx="12733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7</a:t>
              </a:r>
              <a:r>
                <a:rPr lang="en-US" altLang="ja-JP" sz="2400" dirty="0">
                  <a:latin typeface="Times New Roman" charset="0"/>
                </a:rPr>
                <a:t>  [111]</a:t>
              </a:r>
            </a:p>
          </p:txBody>
        </p:sp>
        <p:sp>
          <p:nvSpPr>
            <p:cNvPr id="75" name="Rectangle 34"/>
            <p:cNvSpPr>
              <a:spLocks noChangeArrowheads="1"/>
            </p:cNvSpPr>
            <p:nvPr/>
          </p:nvSpPr>
          <p:spPr bwMode="auto">
            <a:xfrm>
              <a:off x="4424833" y="3672579"/>
              <a:ext cx="16081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5</a:t>
              </a:r>
              <a:r>
                <a:rPr lang="en-US" altLang="ja-JP" sz="2400" dirty="0">
                  <a:latin typeface="Times New Roman" charset="0"/>
                </a:rPr>
                <a:t> [101]</a:t>
              </a:r>
            </a:p>
          </p:txBody>
        </p:sp>
      </p:grpSp>
      <p:grpSp>
        <p:nvGrpSpPr>
          <p:cNvPr id="5" name="図形グループ 4"/>
          <p:cNvGrpSpPr/>
          <p:nvPr/>
        </p:nvGrpSpPr>
        <p:grpSpPr>
          <a:xfrm>
            <a:off x="3523109" y="2558747"/>
            <a:ext cx="2924624" cy="2670453"/>
            <a:chOff x="5241032" y="3093015"/>
            <a:chExt cx="2924624" cy="2670453"/>
          </a:xfrm>
        </p:grpSpPr>
        <p:sp>
          <p:nvSpPr>
            <p:cNvPr id="78" name="正方形/長方形 77"/>
            <p:cNvSpPr/>
            <p:nvPr/>
          </p:nvSpPr>
          <p:spPr>
            <a:xfrm>
              <a:off x="6066590" y="46956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2</a:t>
              </a:r>
              <a:endParaRPr lang="ja-JP" altLang="en-US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7827102" y="46956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3</a:t>
              </a:r>
              <a:endParaRPr lang="ja-JP" altLang="en-US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5241032" y="530180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0</a:t>
              </a:r>
              <a:endParaRPr lang="ja-JP" altLang="en-US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7065102" y="530180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1</a:t>
              </a:r>
              <a:endParaRPr lang="ja-JP" altLang="en-US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5324257" y="37050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4</a:t>
              </a:r>
              <a:endParaRPr lang="ja-JP" altLang="en-US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7032134" y="3711470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5</a:t>
              </a:r>
              <a:endParaRPr lang="ja-JP" altLang="en-US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6058678" y="3093015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6</a:t>
              </a:r>
              <a:endParaRPr lang="ja-JP" altLang="en-US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7819190" y="3093015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7</a:t>
              </a:r>
              <a:endParaRPr lang="en-US" altLang="ja-JP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44" name="図形グループ 43"/>
          <p:cNvGrpSpPr/>
          <p:nvPr/>
        </p:nvGrpSpPr>
        <p:grpSpPr>
          <a:xfrm>
            <a:off x="292176" y="5590888"/>
            <a:ext cx="1822171" cy="1119763"/>
            <a:chOff x="7411202" y="5479230"/>
            <a:chExt cx="1822171" cy="1119763"/>
          </a:xfrm>
        </p:grpSpPr>
        <p:sp>
          <p:nvSpPr>
            <p:cNvPr id="45" name="Line 57"/>
            <p:cNvSpPr>
              <a:spLocks noChangeShapeType="1"/>
            </p:cNvSpPr>
            <p:nvPr/>
          </p:nvSpPr>
          <p:spPr bwMode="auto">
            <a:xfrm flipV="1">
              <a:off x="7808448" y="6113455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1600"/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>
              <a:off x="7808448" y="5808655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1800"/>
            </a:p>
          </p:txBody>
        </p:sp>
        <p:sp>
          <p:nvSpPr>
            <p:cNvPr id="76" name="Line 59"/>
            <p:cNvSpPr>
              <a:spLocks noChangeShapeType="1"/>
            </p:cNvSpPr>
            <p:nvPr/>
          </p:nvSpPr>
          <p:spPr bwMode="auto">
            <a:xfrm>
              <a:off x="7808448" y="641825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1600"/>
            </a:p>
          </p:txBody>
        </p:sp>
        <p:sp>
          <p:nvSpPr>
            <p:cNvPr id="77" name="Rectangle 60"/>
            <p:cNvSpPr>
              <a:spLocks noChangeArrowheads="1"/>
            </p:cNvSpPr>
            <p:nvPr/>
          </p:nvSpPr>
          <p:spPr bwMode="auto">
            <a:xfrm>
              <a:off x="7411202" y="5479230"/>
              <a:ext cx="76174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1800" dirty="0">
                  <a:latin typeface="Times New Roman" charset="0"/>
                </a:rPr>
                <a:t>次元</a:t>
              </a:r>
              <a:r>
                <a:rPr lang="en-US" altLang="ja-JP" sz="1800" dirty="0">
                  <a:latin typeface="Times New Roman" charset="0"/>
                </a:rPr>
                <a:t>2</a:t>
              </a:r>
            </a:p>
          </p:txBody>
        </p:sp>
        <p:sp>
          <p:nvSpPr>
            <p:cNvPr id="79" name="Rectangle 61"/>
            <p:cNvSpPr>
              <a:spLocks noChangeArrowheads="1"/>
            </p:cNvSpPr>
            <p:nvPr/>
          </p:nvSpPr>
          <p:spPr bwMode="auto">
            <a:xfrm>
              <a:off x="8173075" y="5822326"/>
              <a:ext cx="76174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1800">
                  <a:latin typeface="Times New Roman" charset="0"/>
                </a:rPr>
                <a:t>次元</a:t>
              </a:r>
              <a:r>
                <a:rPr lang="en-US" altLang="ja-JP" sz="1800">
                  <a:latin typeface="Times New Roman" charset="0"/>
                </a:rPr>
                <a:t>1</a:t>
              </a:r>
            </a:p>
          </p:txBody>
        </p:sp>
        <p:sp>
          <p:nvSpPr>
            <p:cNvPr id="80" name="Rectangle 62"/>
            <p:cNvSpPr>
              <a:spLocks noChangeArrowheads="1"/>
            </p:cNvSpPr>
            <p:nvPr/>
          </p:nvSpPr>
          <p:spPr bwMode="auto">
            <a:xfrm>
              <a:off x="8471626" y="6229661"/>
              <a:ext cx="76174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1800">
                  <a:latin typeface="Times New Roman" charset="0"/>
                </a:rPr>
                <a:t>次元</a:t>
              </a:r>
              <a:r>
                <a:rPr lang="en-US" altLang="ja-JP" sz="1800" dirty="0">
                  <a:latin typeface="Times New Roman" charset="0"/>
                </a:rPr>
                <a:t>0</a:t>
              </a:r>
            </a:p>
          </p:txBody>
        </p:sp>
      </p:grpSp>
      <p:sp>
        <p:nvSpPr>
          <p:cNvPr id="95" name="Rectangle 41"/>
          <p:cNvSpPr>
            <a:spLocks noChangeArrowheads="1"/>
          </p:cNvSpPr>
          <p:nvPr/>
        </p:nvSpPr>
        <p:spPr bwMode="auto">
          <a:xfrm>
            <a:off x="4197371" y="1627997"/>
            <a:ext cx="14996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6</a:t>
            </a: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=6</a:t>
            </a:r>
            <a:endParaRPr lang="en-US" altLang="ja-JP" sz="2000" dirty="0">
              <a:solidFill>
                <a:srgbClr val="FF0000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2000" i="1" baseline="-25000" dirty="0">
                <a:solidFill>
                  <a:srgbClr val="0000FF"/>
                </a:solidFill>
                <a:latin typeface="Times New Roman" charset="0"/>
              </a:rPr>
              <a:t>6</a:t>
            </a: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=</a:t>
            </a:r>
            <a:r>
              <a:rPr lang="en-US" altLang="ja-JP" sz="2000" dirty="0">
                <a:solidFill>
                  <a:srgbClr val="0000FF"/>
                </a:solidFill>
                <a:latin typeface="Times New Roman" charset="0"/>
              </a:rPr>
              <a:t>6</a:t>
            </a:r>
          </a:p>
        </p:txBody>
      </p:sp>
      <p:sp>
        <p:nvSpPr>
          <p:cNvPr id="96" name="Rectangle 43"/>
          <p:cNvSpPr>
            <a:spLocks noChangeArrowheads="1"/>
          </p:cNvSpPr>
          <p:nvPr/>
        </p:nvSpPr>
        <p:spPr bwMode="auto">
          <a:xfrm>
            <a:off x="7394637" y="2156788"/>
            <a:ext cx="112865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7</a:t>
            </a: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=7</a:t>
            </a:r>
            <a:endParaRPr lang="en-US" altLang="ja-JP" sz="2000" dirty="0">
              <a:solidFill>
                <a:srgbClr val="FF0000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2000" i="1" baseline="-25000" dirty="0">
                <a:solidFill>
                  <a:srgbClr val="0000FF"/>
                </a:solidFill>
                <a:latin typeface="Times New Roman" charset="0"/>
              </a:rPr>
              <a:t>7</a:t>
            </a: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=7</a:t>
            </a:r>
            <a:endParaRPr lang="en-US" altLang="ja-JP" sz="20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97" name="Rectangle 44"/>
          <p:cNvSpPr>
            <a:spLocks noChangeArrowheads="1"/>
          </p:cNvSpPr>
          <p:nvPr/>
        </p:nvSpPr>
        <p:spPr bwMode="auto">
          <a:xfrm>
            <a:off x="7651753" y="4023127"/>
            <a:ext cx="14958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=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2000" i="1" baseline="-25000" dirty="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=</a:t>
            </a:r>
            <a:r>
              <a:rPr lang="en-US" altLang="ja-JP" sz="2000" dirty="0">
                <a:solidFill>
                  <a:srgbClr val="0000FF"/>
                </a:solidFill>
                <a:latin typeface="Times New Roman" charset="0"/>
              </a:rPr>
              <a:t>3</a:t>
            </a:r>
          </a:p>
        </p:txBody>
      </p:sp>
      <p:sp>
        <p:nvSpPr>
          <p:cNvPr id="98" name="Rectangle 45"/>
          <p:cNvSpPr>
            <a:spLocks noChangeArrowheads="1"/>
          </p:cNvSpPr>
          <p:nvPr/>
        </p:nvSpPr>
        <p:spPr bwMode="auto">
          <a:xfrm>
            <a:off x="5092117" y="5687923"/>
            <a:ext cx="94797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=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2000" i="1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=</a:t>
            </a:r>
            <a:r>
              <a:rPr lang="en-US" altLang="ja-JP" sz="2000" dirty="0">
                <a:solidFill>
                  <a:srgbClr val="0000FF"/>
                </a:solidFill>
                <a:latin typeface="Times New Roman" charset="0"/>
              </a:rPr>
              <a:t>1</a:t>
            </a:r>
          </a:p>
        </p:txBody>
      </p:sp>
      <p:sp>
        <p:nvSpPr>
          <p:cNvPr id="99" name="Rectangle 46"/>
          <p:cNvSpPr>
            <a:spLocks noChangeArrowheads="1"/>
          </p:cNvSpPr>
          <p:nvPr/>
        </p:nvSpPr>
        <p:spPr bwMode="auto">
          <a:xfrm>
            <a:off x="1609137" y="3216382"/>
            <a:ext cx="95066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=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2000" i="1" baseline="-25000" dirty="0">
                <a:solidFill>
                  <a:srgbClr val="0000FF"/>
                </a:solidFill>
                <a:latin typeface="Times New Roman" charset="0"/>
              </a:rPr>
              <a:t>4</a:t>
            </a: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=</a:t>
            </a:r>
            <a:r>
              <a:rPr lang="en-US" altLang="ja-JP" sz="2000" dirty="0">
                <a:solidFill>
                  <a:srgbClr val="0000FF"/>
                </a:solidFill>
                <a:latin typeface="Times New Roman" charset="0"/>
              </a:rPr>
              <a:t>4</a:t>
            </a:r>
          </a:p>
        </p:txBody>
      </p:sp>
      <p:sp>
        <p:nvSpPr>
          <p:cNvPr id="100" name="Rectangle 47"/>
          <p:cNvSpPr>
            <a:spLocks noChangeArrowheads="1"/>
          </p:cNvSpPr>
          <p:nvPr/>
        </p:nvSpPr>
        <p:spPr bwMode="auto">
          <a:xfrm>
            <a:off x="2422059" y="5400177"/>
            <a:ext cx="9669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=0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2000" i="1" baseline="-25000" dirty="0">
                <a:solidFill>
                  <a:srgbClr val="0000FF"/>
                </a:solidFill>
                <a:latin typeface="Times New Roman" charset="0"/>
              </a:rPr>
              <a:t>0</a:t>
            </a: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=</a:t>
            </a:r>
            <a:r>
              <a:rPr lang="en-US" altLang="ja-JP" sz="2000" dirty="0">
                <a:solidFill>
                  <a:srgbClr val="0000FF"/>
                </a:solidFill>
                <a:latin typeface="Times New Roman" charset="0"/>
              </a:rPr>
              <a:t>0</a:t>
            </a:r>
          </a:p>
        </p:txBody>
      </p:sp>
      <p:sp>
        <p:nvSpPr>
          <p:cNvPr id="101" name="Rectangle 44"/>
          <p:cNvSpPr>
            <a:spLocks noChangeArrowheads="1"/>
          </p:cNvSpPr>
          <p:nvPr/>
        </p:nvSpPr>
        <p:spPr bwMode="auto">
          <a:xfrm>
            <a:off x="2974953" y="3917479"/>
            <a:ext cx="88302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=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2000" i="1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=</a:t>
            </a:r>
            <a:r>
              <a:rPr lang="en-US" altLang="ja-JP" sz="2000" dirty="0">
                <a:solidFill>
                  <a:srgbClr val="0000FF"/>
                </a:solidFill>
                <a:latin typeface="Times New Roman" charset="0"/>
              </a:rPr>
              <a:t>2</a:t>
            </a:r>
          </a:p>
        </p:txBody>
      </p:sp>
      <p:sp>
        <p:nvSpPr>
          <p:cNvPr id="102" name="Rectangle 44"/>
          <p:cNvSpPr>
            <a:spLocks noChangeArrowheads="1"/>
          </p:cNvSpPr>
          <p:nvPr/>
        </p:nvSpPr>
        <p:spPr bwMode="auto">
          <a:xfrm>
            <a:off x="6875657" y="3187504"/>
            <a:ext cx="10833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5</a:t>
            </a: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=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2000" i="1" baseline="-25000" dirty="0">
                <a:solidFill>
                  <a:srgbClr val="0000FF"/>
                </a:solidFill>
                <a:latin typeface="Times New Roman" charset="0"/>
              </a:rPr>
              <a:t>5</a:t>
            </a: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=5</a:t>
            </a:r>
            <a:endParaRPr lang="en-US" altLang="ja-JP" sz="20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84" name="Rectangle 42"/>
          <p:cNvSpPr>
            <a:spLocks noChangeArrowheads="1"/>
          </p:cNvSpPr>
          <p:nvPr/>
        </p:nvSpPr>
        <p:spPr bwMode="auto">
          <a:xfrm>
            <a:off x="6681192" y="1492677"/>
            <a:ext cx="3177473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sz="1800" dirty="0">
                <a:solidFill>
                  <a:srgbClr val="FF0000"/>
                </a:solidFill>
                <a:latin typeface="Times New Roman" charset="0"/>
              </a:rPr>
              <a:t>上段</a:t>
            </a:r>
            <a:r>
              <a:rPr lang="ja-JP" altLang="en-US" sz="1800">
                <a:solidFill>
                  <a:srgbClr val="FF0000"/>
                </a:solidFill>
                <a:latin typeface="Times New Roman" charset="0"/>
              </a:rPr>
              <a:t>：部分和用 </a:t>
            </a:r>
            <a:r>
              <a:rPr lang="en-US" altLang="ja-JP" sz="1800" i="1" dirty="0" err="1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1800" i="1" baseline="-25000" dirty="0" err="1">
                <a:solidFill>
                  <a:srgbClr val="FF0000"/>
                </a:solidFill>
                <a:latin typeface="Times New Roman" charset="0"/>
              </a:rPr>
              <a:t>i</a:t>
            </a:r>
            <a:endParaRPr lang="en-US" altLang="ja-JP" sz="1800" i="1" baseline="-25000" dirty="0">
              <a:solidFill>
                <a:srgbClr val="FF0000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sz="1800" dirty="0">
                <a:solidFill>
                  <a:srgbClr val="0000FF"/>
                </a:solidFill>
                <a:latin typeface="Times New Roman" charset="0"/>
              </a:rPr>
              <a:t>下段：</a:t>
            </a:r>
            <a:r>
              <a:rPr lang="ja-JP" altLang="en-US" sz="1800">
                <a:solidFill>
                  <a:srgbClr val="0000FF"/>
                </a:solidFill>
                <a:latin typeface="Times New Roman" charset="0"/>
              </a:rPr>
              <a:t>部分プレフィックス和</a:t>
            </a:r>
            <a:r>
              <a:rPr lang="en-US" altLang="ja-JP" sz="1800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ja-JP" altLang="en-US" sz="1800">
                <a:solidFill>
                  <a:srgbClr val="0000FF"/>
                </a:solidFill>
                <a:latin typeface="Times New Roman" charset="0"/>
              </a:rPr>
              <a:t>用</a:t>
            </a:r>
            <a:r>
              <a:rPr lang="en-US" altLang="ja-JP" sz="1800" i="1" dirty="0" err="1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1800" i="1" baseline="-25000" dirty="0" err="1">
                <a:solidFill>
                  <a:srgbClr val="0000FF"/>
                </a:solidFill>
                <a:latin typeface="Times New Roman" charset="0"/>
              </a:rPr>
              <a:t>i</a:t>
            </a:r>
            <a:endParaRPr lang="en-US" altLang="ja-JP" sz="1800" i="1" baseline="-25000" dirty="0">
              <a:solidFill>
                <a:srgbClr val="0000FF"/>
              </a:solidFill>
              <a:latin typeface="Times New Roman" charset="0"/>
            </a:endParaRPr>
          </a:p>
        </p:txBody>
      </p:sp>
      <p:grpSp>
        <p:nvGrpSpPr>
          <p:cNvPr id="85" name="図形グループ 84"/>
          <p:cNvGrpSpPr/>
          <p:nvPr/>
        </p:nvGrpSpPr>
        <p:grpSpPr>
          <a:xfrm>
            <a:off x="3540544" y="2853239"/>
            <a:ext cx="2924624" cy="2670453"/>
            <a:chOff x="5241032" y="3093015"/>
            <a:chExt cx="2924624" cy="2670453"/>
          </a:xfrm>
        </p:grpSpPr>
        <p:sp>
          <p:nvSpPr>
            <p:cNvPr id="87" name="正方形/長方形 86"/>
            <p:cNvSpPr/>
            <p:nvPr/>
          </p:nvSpPr>
          <p:spPr>
            <a:xfrm>
              <a:off x="6066590" y="46956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2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7827102" y="46956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3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5241032" y="530180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0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7065102" y="530180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1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5324257" y="37050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4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7032134" y="3711470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5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6058678" y="3093015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6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7819190" y="3093015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7</a:t>
              </a:r>
              <a:endParaRPr lang="en-US" altLang="ja-JP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E5860F4-6C34-4740-A38B-DFC3E36D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53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337430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角丸四角形 108"/>
          <p:cNvSpPr/>
          <p:nvPr/>
        </p:nvSpPr>
        <p:spPr bwMode="auto">
          <a:xfrm>
            <a:off x="5195390" y="6395381"/>
            <a:ext cx="1183870" cy="3313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3" name="角丸四角形 2"/>
          <p:cNvSpPr/>
          <p:nvPr/>
        </p:nvSpPr>
        <p:spPr bwMode="auto">
          <a:xfrm>
            <a:off x="1191204" y="5500893"/>
            <a:ext cx="1183870" cy="3313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プレフィックス和の計算：</a:t>
            </a:r>
            <a:r>
              <a:rPr lang="en-US" altLang="ja-JP" dirty="0"/>
              <a:t>Step1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328537" y="1484785"/>
            <a:ext cx="9273480" cy="5297704"/>
          </a:xfrm>
        </p:spPr>
        <p:txBody>
          <a:bodyPr/>
          <a:lstStyle/>
          <a:p>
            <a:r>
              <a:rPr lang="en-US" altLang="ja-JP" sz="2000" dirty="0">
                <a:latin typeface="Times New Roman" charset="0"/>
              </a:rPr>
              <a:t>Step1</a:t>
            </a:r>
            <a:r>
              <a:rPr lang="ja-JP" altLang="en-US" sz="2000" dirty="0">
                <a:latin typeface="Times New Roman" charset="0"/>
              </a:rPr>
              <a:t>： 次元</a:t>
            </a:r>
            <a:r>
              <a:rPr lang="en-US" altLang="ja-JP" sz="2000" dirty="0">
                <a:latin typeface="Times New Roman" charset="0"/>
              </a:rPr>
              <a:t>0</a:t>
            </a:r>
            <a:r>
              <a:rPr lang="ja-JP" altLang="en-US" sz="2000">
                <a:latin typeface="Times New Roman" charset="0"/>
              </a:rPr>
              <a:t>でユニキャスト</a:t>
            </a:r>
            <a:endParaRPr lang="en-US" altLang="ja-JP" sz="2000" dirty="0">
              <a:latin typeface="Times New Roman" charset="0"/>
            </a:endParaRPr>
          </a:p>
          <a:p>
            <a:pPr lvl="1"/>
            <a:r>
              <a:rPr lang="ja-JP" altLang="en-US" sz="1800" dirty="0">
                <a:latin typeface="Times New Roman" charset="0"/>
              </a:rPr>
              <a:t>互いに </a:t>
            </a:r>
            <a:r>
              <a:rPr lang="en-US" altLang="ja-JP" sz="1800" i="1" dirty="0" err="1">
                <a:latin typeface="Times New Roman" charset="0"/>
              </a:rPr>
              <a:t>t</a:t>
            </a:r>
            <a:r>
              <a:rPr lang="en-US" altLang="ja-JP" sz="1800" i="1" baseline="-25000" dirty="0" err="1">
                <a:latin typeface="Times New Roman" charset="0"/>
              </a:rPr>
              <a:t>i</a:t>
            </a:r>
            <a:r>
              <a:rPr lang="en-US" altLang="ja-JP" sz="1800" dirty="0">
                <a:latin typeface="Times New Roman" charset="0"/>
              </a:rPr>
              <a:t> </a:t>
            </a:r>
            <a:r>
              <a:rPr lang="ja-JP" altLang="en-US" sz="1800" dirty="0">
                <a:latin typeface="Times New Roman" charset="0"/>
              </a:rPr>
              <a:t>を送信</a:t>
            </a:r>
            <a:br>
              <a:rPr lang="en-US" altLang="ja-JP" sz="1800" dirty="0">
                <a:latin typeface="Times New Roman" charset="0"/>
              </a:rPr>
            </a:br>
            <a:r>
              <a:rPr lang="en-US" altLang="ja-JP" sz="1600" dirty="0">
                <a:latin typeface="Times New Roman" charset="0"/>
              </a:rPr>
              <a:t>(</a:t>
            </a:r>
            <a:r>
              <a:rPr lang="ja-JP" altLang="en-US" sz="1600" dirty="0">
                <a:latin typeface="Times New Roman" charset="0"/>
              </a:rPr>
              <a:t>受け取ったものを</a:t>
            </a:r>
            <a:r>
              <a:rPr lang="en-US" altLang="ja-JP" sz="1600" i="1" dirty="0">
                <a:latin typeface="Times New Roman" charset="0"/>
              </a:rPr>
              <a:t>b</a:t>
            </a:r>
            <a:r>
              <a:rPr lang="en-US" altLang="ja-JP" sz="1600" i="1" baseline="-25000" dirty="0">
                <a:latin typeface="Times New Roman" charset="0"/>
              </a:rPr>
              <a:t>i</a:t>
            </a:r>
            <a:r>
              <a:rPr lang="ja-JP" altLang="en-US" sz="1600" dirty="0">
                <a:latin typeface="Times New Roman" charset="0"/>
              </a:rPr>
              <a:t>とする</a:t>
            </a:r>
            <a:r>
              <a:rPr lang="en-US" altLang="ja-JP" sz="1600" dirty="0">
                <a:latin typeface="Times New Roman" charset="0"/>
              </a:rPr>
              <a:t>)</a:t>
            </a:r>
            <a:endParaRPr lang="en-US" altLang="ja-JP" sz="1800" dirty="0">
              <a:latin typeface="Times New Roman" charset="0"/>
            </a:endParaRPr>
          </a:p>
          <a:p>
            <a:pPr lvl="1"/>
            <a:r>
              <a:rPr lang="ja-JP" altLang="en-US" sz="1800" dirty="0">
                <a:solidFill>
                  <a:srgbClr val="FF0000"/>
                </a:solidFill>
                <a:latin typeface="Times New Roman" charset="0"/>
              </a:rPr>
              <a:t>両方で</a:t>
            </a:r>
            <a:r>
              <a:rPr lang="en-US" altLang="ja-JP" sz="1800" i="1" dirty="0" err="1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1800" i="1" baseline="-25000" dirty="0" err="1">
                <a:solidFill>
                  <a:srgbClr val="FF0000"/>
                </a:solidFill>
                <a:latin typeface="Times New Roman" charset="0"/>
              </a:rPr>
              <a:t>i</a:t>
            </a:r>
            <a:r>
              <a:rPr lang="en-US" altLang="ja-JP" sz="1800" i="1" baseline="-25000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ja-JP" altLang="en-US" sz="1800" dirty="0">
                <a:solidFill>
                  <a:srgbClr val="FF0000"/>
                </a:solidFill>
                <a:latin typeface="Times New Roman" charset="0"/>
              </a:rPr>
              <a:t>←</a:t>
            </a:r>
            <a:r>
              <a:rPr lang="en-US" altLang="ja-JP" sz="1800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altLang="ja-JP" sz="1800" i="1" dirty="0" err="1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1800" i="1" baseline="-25000" dirty="0" err="1">
                <a:solidFill>
                  <a:srgbClr val="FF0000"/>
                </a:solidFill>
                <a:latin typeface="Times New Roman" charset="0"/>
              </a:rPr>
              <a:t>i</a:t>
            </a:r>
            <a:r>
              <a:rPr lang="en-US" altLang="ja-JP" sz="1800" i="1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ja-JP" altLang="en-US" sz="1800" dirty="0">
                <a:solidFill>
                  <a:srgbClr val="FF0000"/>
                </a:solidFill>
                <a:latin typeface="Times New Roman" charset="0"/>
              </a:rPr>
              <a:t>＋</a:t>
            </a:r>
            <a:r>
              <a:rPr lang="en-US" altLang="ja-JP" sz="1800" i="1" dirty="0">
                <a:solidFill>
                  <a:srgbClr val="FF0000"/>
                </a:solidFill>
                <a:latin typeface="Times New Roman" charset="0"/>
              </a:rPr>
              <a:t> b</a:t>
            </a:r>
            <a:r>
              <a:rPr lang="en-US" altLang="ja-JP" sz="1800" i="1" baseline="-25000" dirty="0">
                <a:solidFill>
                  <a:srgbClr val="FF0000"/>
                </a:solidFill>
                <a:latin typeface="Times New Roman" charset="0"/>
              </a:rPr>
              <a:t>i</a:t>
            </a:r>
            <a:endParaRPr lang="ja-JP" altLang="en-US" sz="1800" dirty="0">
              <a:solidFill>
                <a:srgbClr val="FF0000"/>
              </a:solidFill>
              <a:latin typeface="Times New Roman" charset="0"/>
            </a:endParaRPr>
          </a:p>
          <a:p>
            <a:pPr lvl="1"/>
            <a:r>
              <a:rPr lang="ja-JP" altLang="en-US" sz="1800" dirty="0">
                <a:solidFill>
                  <a:srgbClr val="0000FF"/>
                </a:solidFill>
                <a:latin typeface="Times New Roman" charset="0"/>
              </a:rPr>
              <a:t>プロセッサ</a:t>
            </a:r>
            <a:r>
              <a:rPr lang="en-US" altLang="ja-JP" sz="1800" dirty="0">
                <a:solidFill>
                  <a:srgbClr val="0000FF"/>
                </a:solidFill>
                <a:latin typeface="Times New Roman" charset="0"/>
              </a:rPr>
              <a:t>ID</a:t>
            </a:r>
            <a:r>
              <a:rPr lang="ja-JP" altLang="en-US" sz="1800" dirty="0">
                <a:solidFill>
                  <a:srgbClr val="0000FF"/>
                </a:solidFill>
                <a:latin typeface="Times New Roman" charset="0"/>
              </a:rPr>
              <a:t>の大きい方</a:t>
            </a:r>
            <a:br>
              <a:rPr lang="en-US" altLang="ja-JP" sz="1800" dirty="0">
                <a:solidFill>
                  <a:srgbClr val="0000FF"/>
                </a:solidFill>
                <a:latin typeface="Times New Roman" charset="0"/>
              </a:rPr>
            </a:br>
            <a:r>
              <a:rPr lang="en-US" altLang="ja-JP" sz="1800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altLang="ja-JP" sz="1800" i="1" dirty="0" err="1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1800" i="1" baseline="-25000" dirty="0" err="1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US" altLang="ja-JP" sz="1800" i="1" baseline="-25000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ja-JP" altLang="en-US" sz="1800" dirty="0">
                <a:solidFill>
                  <a:srgbClr val="0000FF"/>
                </a:solidFill>
                <a:latin typeface="Times New Roman" charset="0"/>
              </a:rPr>
              <a:t>←</a:t>
            </a:r>
            <a:r>
              <a:rPr lang="en-US" altLang="ja-JP" sz="1800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altLang="ja-JP" sz="1800" i="1" dirty="0" err="1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1800" i="1" baseline="-25000" dirty="0" err="1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US" altLang="ja-JP" sz="1800" i="1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ja-JP" altLang="en-US" sz="1800" dirty="0">
                <a:solidFill>
                  <a:srgbClr val="0000FF"/>
                </a:solidFill>
                <a:latin typeface="Times New Roman" charset="0"/>
              </a:rPr>
              <a:t>＋</a:t>
            </a:r>
            <a:r>
              <a:rPr lang="en-US" altLang="ja-JP" sz="1800" i="1" dirty="0">
                <a:solidFill>
                  <a:srgbClr val="0000FF"/>
                </a:solidFill>
                <a:latin typeface="Times New Roman" charset="0"/>
              </a:rPr>
              <a:t> b</a:t>
            </a:r>
            <a:r>
              <a:rPr lang="en-US" altLang="ja-JP" sz="1800" i="1" baseline="-25000" dirty="0">
                <a:solidFill>
                  <a:srgbClr val="0000FF"/>
                </a:solidFill>
                <a:latin typeface="Times New Roman" charset="0"/>
              </a:rPr>
              <a:t>i</a:t>
            </a:r>
            <a:endParaRPr lang="ja-JP" altLang="en-US" sz="2000" dirty="0">
              <a:solidFill>
                <a:srgbClr val="0000FF"/>
              </a:solidFill>
              <a:latin typeface="Times New Roman" charset="0"/>
            </a:endParaRPr>
          </a:p>
          <a:p>
            <a:pPr marL="0" indent="0">
              <a:buNone/>
            </a:pPr>
            <a:endParaRPr lang="en-US" altLang="ja-JP" sz="2400" i="1" dirty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47" name="図形グループ 46"/>
          <p:cNvGrpSpPr/>
          <p:nvPr/>
        </p:nvGrpSpPr>
        <p:grpSpPr>
          <a:xfrm>
            <a:off x="2367162" y="2590707"/>
            <a:ext cx="5405228" cy="3515247"/>
            <a:chOff x="1064718" y="2606895"/>
            <a:chExt cx="5405228" cy="3515247"/>
          </a:xfrm>
        </p:grpSpPr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22912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49" name="Oval 8"/>
            <p:cNvSpPr>
              <a:spLocks noChangeArrowheads="1"/>
            </p:cNvSpPr>
            <p:nvPr/>
          </p:nvSpPr>
          <p:spPr bwMode="auto">
            <a:xfrm>
              <a:off x="40438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0" name="Oval 9"/>
            <p:cNvSpPr>
              <a:spLocks noChangeArrowheads="1"/>
            </p:cNvSpPr>
            <p:nvPr/>
          </p:nvSpPr>
          <p:spPr bwMode="auto">
            <a:xfrm>
              <a:off x="22912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1" name="Oval 10"/>
            <p:cNvSpPr>
              <a:spLocks noChangeArrowheads="1"/>
            </p:cNvSpPr>
            <p:nvPr/>
          </p:nvSpPr>
          <p:spPr bwMode="auto">
            <a:xfrm>
              <a:off x="40438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2748433" y="55080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>
              <a:off x="2748433" y="39078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25198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>
              <a:off x="42724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6" name="Oval 15"/>
            <p:cNvSpPr>
              <a:spLocks noChangeArrowheads="1"/>
            </p:cNvSpPr>
            <p:nvPr/>
          </p:nvSpPr>
          <p:spPr bwMode="auto">
            <a:xfrm>
              <a:off x="30532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7" name="Oval 16"/>
            <p:cNvSpPr>
              <a:spLocks noChangeArrowheads="1"/>
            </p:cNvSpPr>
            <p:nvPr/>
          </p:nvSpPr>
          <p:spPr bwMode="auto">
            <a:xfrm>
              <a:off x="48058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8" name="Oval 17"/>
            <p:cNvSpPr>
              <a:spLocks noChangeArrowheads="1"/>
            </p:cNvSpPr>
            <p:nvPr/>
          </p:nvSpPr>
          <p:spPr bwMode="auto">
            <a:xfrm>
              <a:off x="30532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9" name="Oval 18"/>
            <p:cNvSpPr>
              <a:spLocks noChangeArrowheads="1"/>
            </p:cNvSpPr>
            <p:nvPr/>
          </p:nvSpPr>
          <p:spPr bwMode="auto">
            <a:xfrm>
              <a:off x="48058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60" name="Line 19"/>
            <p:cNvSpPr>
              <a:spLocks noChangeShapeType="1"/>
            </p:cNvSpPr>
            <p:nvPr/>
          </p:nvSpPr>
          <p:spPr bwMode="auto">
            <a:xfrm>
              <a:off x="3510433" y="48984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1" name="Line 20"/>
            <p:cNvSpPr>
              <a:spLocks noChangeShapeType="1"/>
            </p:cNvSpPr>
            <p:nvPr/>
          </p:nvSpPr>
          <p:spPr bwMode="auto">
            <a:xfrm>
              <a:off x="3510433" y="32982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2" name="Line 21"/>
            <p:cNvSpPr>
              <a:spLocks noChangeShapeType="1"/>
            </p:cNvSpPr>
            <p:nvPr/>
          </p:nvSpPr>
          <p:spPr bwMode="auto">
            <a:xfrm>
              <a:off x="32818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3" name="Line 22"/>
            <p:cNvSpPr>
              <a:spLocks noChangeShapeType="1"/>
            </p:cNvSpPr>
            <p:nvPr/>
          </p:nvSpPr>
          <p:spPr bwMode="auto">
            <a:xfrm>
              <a:off x="50344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4" name="Line 23"/>
            <p:cNvSpPr>
              <a:spLocks noChangeShapeType="1"/>
            </p:cNvSpPr>
            <p:nvPr/>
          </p:nvSpPr>
          <p:spPr bwMode="auto">
            <a:xfrm flipV="1">
              <a:off x="26722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5" name="Line 24"/>
            <p:cNvSpPr>
              <a:spLocks noChangeShapeType="1"/>
            </p:cNvSpPr>
            <p:nvPr/>
          </p:nvSpPr>
          <p:spPr bwMode="auto">
            <a:xfrm flipV="1">
              <a:off x="44248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6" name="Line 25"/>
            <p:cNvSpPr>
              <a:spLocks noChangeShapeType="1"/>
            </p:cNvSpPr>
            <p:nvPr/>
          </p:nvSpPr>
          <p:spPr bwMode="auto">
            <a:xfrm flipV="1">
              <a:off x="26722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 flipV="1">
              <a:off x="44248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8" name="Rectangle 27"/>
            <p:cNvSpPr>
              <a:spLocks noChangeArrowheads="1"/>
            </p:cNvSpPr>
            <p:nvPr/>
          </p:nvSpPr>
          <p:spPr bwMode="auto">
            <a:xfrm>
              <a:off x="1064718" y="5320874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0</a:t>
              </a:r>
              <a:r>
                <a:rPr lang="en-US" altLang="ja-JP" sz="2400" dirty="0">
                  <a:latin typeface="Times New Roman" charset="0"/>
                </a:rPr>
                <a:t> [000]</a:t>
              </a:r>
            </a:p>
          </p:txBody>
        </p:sp>
        <p:sp>
          <p:nvSpPr>
            <p:cNvPr id="69" name="Rectangle 28"/>
            <p:cNvSpPr>
              <a:spLocks noChangeArrowheads="1"/>
            </p:cNvSpPr>
            <p:nvPr/>
          </p:nvSpPr>
          <p:spPr bwMode="auto">
            <a:xfrm>
              <a:off x="3662833" y="5660477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1</a:t>
              </a:r>
              <a:r>
                <a:rPr lang="en-US" altLang="ja-JP" sz="2400" dirty="0">
                  <a:latin typeface="Times New Roman" charset="0"/>
                </a:rPr>
                <a:t> [001]</a:t>
              </a:r>
            </a:p>
          </p:txBody>
        </p:sp>
        <p:sp>
          <p:nvSpPr>
            <p:cNvPr id="70" name="Rectangle 29"/>
            <p:cNvSpPr>
              <a:spLocks noChangeArrowheads="1"/>
            </p:cNvSpPr>
            <p:nvPr/>
          </p:nvSpPr>
          <p:spPr bwMode="auto">
            <a:xfrm>
              <a:off x="2870850" y="4244080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2</a:t>
              </a:r>
              <a:r>
                <a:rPr lang="en-US" altLang="ja-JP" sz="2400" dirty="0">
                  <a:latin typeface="Times New Roman" charset="0"/>
                </a:rPr>
                <a:t> [010]</a:t>
              </a:r>
            </a:p>
          </p:txBody>
        </p:sp>
        <p:sp>
          <p:nvSpPr>
            <p:cNvPr id="71" name="Rectangle 30"/>
            <p:cNvSpPr>
              <a:spLocks noChangeArrowheads="1"/>
            </p:cNvSpPr>
            <p:nvPr/>
          </p:nvSpPr>
          <p:spPr bwMode="auto">
            <a:xfrm>
              <a:off x="5262436" y="4530461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3</a:t>
              </a:r>
              <a:r>
                <a:rPr lang="en-US" altLang="ja-JP" sz="2400" dirty="0">
                  <a:latin typeface="Times New Roman" charset="0"/>
                </a:rPr>
                <a:t> [011]</a:t>
              </a:r>
            </a:p>
          </p:txBody>
        </p:sp>
        <p:sp>
          <p:nvSpPr>
            <p:cNvPr id="72" name="Rectangle 31"/>
            <p:cNvSpPr>
              <a:spLocks noChangeArrowheads="1"/>
            </p:cNvSpPr>
            <p:nvPr/>
          </p:nvSpPr>
          <p:spPr bwMode="auto">
            <a:xfrm>
              <a:off x="1072630" y="3636712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4</a:t>
              </a:r>
              <a:r>
                <a:rPr lang="en-US" altLang="ja-JP" sz="2400" dirty="0">
                  <a:latin typeface="Times New Roman" charset="0"/>
                </a:rPr>
                <a:t> [100]</a:t>
              </a:r>
            </a:p>
          </p:txBody>
        </p:sp>
        <p:sp>
          <p:nvSpPr>
            <p:cNvPr id="73" name="Rectangle 32"/>
            <p:cNvSpPr>
              <a:spLocks noChangeArrowheads="1"/>
            </p:cNvSpPr>
            <p:nvPr/>
          </p:nvSpPr>
          <p:spPr bwMode="auto">
            <a:xfrm>
              <a:off x="2621823" y="2606895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6</a:t>
              </a:r>
              <a:r>
                <a:rPr lang="en-US" altLang="ja-JP" sz="2400" dirty="0">
                  <a:latin typeface="Times New Roman" charset="0"/>
                </a:rPr>
                <a:t> [110]</a:t>
              </a:r>
            </a:p>
          </p:txBody>
        </p:sp>
        <p:sp>
          <p:nvSpPr>
            <p:cNvPr id="74" name="Rectangle 33"/>
            <p:cNvSpPr>
              <a:spLocks noChangeArrowheads="1"/>
            </p:cNvSpPr>
            <p:nvPr/>
          </p:nvSpPr>
          <p:spPr bwMode="auto">
            <a:xfrm>
              <a:off x="4966171" y="2645814"/>
              <a:ext cx="12733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7</a:t>
              </a:r>
              <a:r>
                <a:rPr lang="en-US" altLang="ja-JP" sz="2400" dirty="0">
                  <a:latin typeface="Times New Roman" charset="0"/>
                </a:rPr>
                <a:t>  [111]</a:t>
              </a:r>
            </a:p>
          </p:txBody>
        </p:sp>
        <p:sp>
          <p:nvSpPr>
            <p:cNvPr id="75" name="Rectangle 34"/>
            <p:cNvSpPr>
              <a:spLocks noChangeArrowheads="1"/>
            </p:cNvSpPr>
            <p:nvPr/>
          </p:nvSpPr>
          <p:spPr bwMode="auto">
            <a:xfrm>
              <a:off x="4424833" y="3672579"/>
              <a:ext cx="16081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5</a:t>
              </a:r>
              <a:r>
                <a:rPr lang="en-US" altLang="ja-JP" sz="2400" dirty="0">
                  <a:latin typeface="Times New Roman" charset="0"/>
                </a:rPr>
                <a:t> [101]</a:t>
              </a:r>
            </a:p>
          </p:txBody>
        </p:sp>
      </p:grpSp>
      <p:grpSp>
        <p:nvGrpSpPr>
          <p:cNvPr id="44" name="図形グループ 43"/>
          <p:cNvGrpSpPr/>
          <p:nvPr/>
        </p:nvGrpSpPr>
        <p:grpSpPr>
          <a:xfrm>
            <a:off x="292176" y="5686520"/>
            <a:ext cx="1822171" cy="1119763"/>
            <a:chOff x="7411202" y="5479230"/>
            <a:chExt cx="1822171" cy="1119763"/>
          </a:xfrm>
        </p:grpSpPr>
        <p:sp>
          <p:nvSpPr>
            <p:cNvPr id="45" name="Line 57"/>
            <p:cNvSpPr>
              <a:spLocks noChangeShapeType="1"/>
            </p:cNvSpPr>
            <p:nvPr/>
          </p:nvSpPr>
          <p:spPr bwMode="auto">
            <a:xfrm flipV="1">
              <a:off x="7808448" y="6113455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1600"/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>
              <a:off x="7808448" y="5808655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1800"/>
            </a:p>
          </p:txBody>
        </p:sp>
        <p:sp>
          <p:nvSpPr>
            <p:cNvPr id="76" name="Line 59"/>
            <p:cNvSpPr>
              <a:spLocks noChangeShapeType="1"/>
            </p:cNvSpPr>
            <p:nvPr/>
          </p:nvSpPr>
          <p:spPr bwMode="auto">
            <a:xfrm>
              <a:off x="7808448" y="6418255"/>
              <a:ext cx="7620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1600"/>
            </a:p>
          </p:txBody>
        </p:sp>
        <p:sp>
          <p:nvSpPr>
            <p:cNvPr id="77" name="Rectangle 60"/>
            <p:cNvSpPr>
              <a:spLocks noChangeArrowheads="1"/>
            </p:cNvSpPr>
            <p:nvPr/>
          </p:nvSpPr>
          <p:spPr bwMode="auto">
            <a:xfrm>
              <a:off x="7411202" y="5479230"/>
              <a:ext cx="76174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1800" dirty="0">
                  <a:latin typeface="Times New Roman" charset="0"/>
                </a:rPr>
                <a:t>次元</a:t>
              </a:r>
              <a:r>
                <a:rPr lang="en-US" altLang="ja-JP" sz="1800" dirty="0">
                  <a:latin typeface="Times New Roman" charset="0"/>
                </a:rPr>
                <a:t>2</a:t>
              </a:r>
            </a:p>
          </p:txBody>
        </p:sp>
        <p:sp>
          <p:nvSpPr>
            <p:cNvPr id="79" name="Rectangle 61"/>
            <p:cNvSpPr>
              <a:spLocks noChangeArrowheads="1"/>
            </p:cNvSpPr>
            <p:nvPr/>
          </p:nvSpPr>
          <p:spPr bwMode="auto">
            <a:xfrm>
              <a:off x="8173075" y="5822326"/>
              <a:ext cx="76174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1800">
                  <a:latin typeface="Times New Roman" charset="0"/>
                </a:rPr>
                <a:t>次元</a:t>
              </a:r>
              <a:r>
                <a:rPr lang="en-US" altLang="ja-JP" sz="1800">
                  <a:latin typeface="Times New Roman" charset="0"/>
                </a:rPr>
                <a:t>1</a:t>
              </a:r>
            </a:p>
          </p:txBody>
        </p:sp>
        <p:sp>
          <p:nvSpPr>
            <p:cNvPr id="80" name="Rectangle 62"/>
            <p:cNvSpPr>
              <a:spLocks noChangeArrowheads="1"/>
            </p:cNvSpPr>
            <p:nvPr/>
          </p:nvSpPr>
          <p:spPr bwMode="auto">
            <a:xfrm>
              <a:off x="8471626" y="6229661"/>
              <a:ext cx="76174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1800">
                  <a:latin typeface="Times New Roman" charset="0"/>
                </a:rPr>
                <a:t>次元</a:t>
              </a:r>
              <a:r>
                <a:rPr lang="en-US" altLang="ja-JP" sz="1800" dirty="0"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84" name="図形グループ 83"/>
          <p:cNvGrpSpPr/>
          <p:nvPr/>
        </p:nvGrpSpPr>
        <p:grpSpPr>
          <a:xfrm>
            <a:off x="4814934" y="3289976"/>
            <a:ext cx="1295400" cy="1600201"/>
            <a:chOff x="6192843" y="3910285"/>
            <a:chExt cx="1295400" cy="1600201"/>
          </a:xfrm>
        </p:grpSpPr>
        <p:cxnSp>
          <p:nvCxnSpPr>
            <p:cNvPr id="85" name="直線矢印コネクタ 84"/>
            <p:cNvCxnSpPr/>
            <p:nvPr/>
          </p:nvCxnSpPr>
          <p:spPr bwMode="auto">
            <a:xfrm flipH="1" flipV="1">
              <a:off x="6192843" y="5510485"/>
              <a:ext cx="1295400" cy="1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直線矢印コネクタ 86"/>
            <p:cNvCxnSpPr/>
            <p:nvPr/>
          </p:nvCxnSpPr>
          <p:spPr bwMode="auto">
            <a:xfrm flipH="1" flipV="1">
              <a:off x="6192843" y="3910285"/>
              <a:ext cx="1295400" cy="1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図形グループ 88"/>
          <p:cNvGrpSpPr/>
          <p:nvPr/>
        </p:nvGrpSpPr>
        <p:grpSpPr>
          <a:xfrm>
            <a:off x="4041127" y="3900693"/>
            <a:ext cx="1295400" cy="1600201"/>
            <a:chOff x="6192843" y="3910285"/>
            <a:chExt cx="1295400" cy="1600201"/>
          </a:xfrm>
        </p:grpSpPr>
        <p:cxnSp>
          <p:nvCxnSpPr>
            <p:cNvPr id="90" name="直線矢印コネクタ 89"/>
            <p:cNvCxnSpPr/>
            <p:nvPr/>
          </p:nvCxnSpPr>
          <p:spPr bwMode="auto">
            <a:xfrm flipH="1" flipV="1">
              <a:off x="6192843" y="5510485"/>
              <a:ext cx="1295400" cy="1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直線矢印コネクタ 91"/>
            <p:cNvCxnSpPr/>
            <p:nvPr/>
          </p:nvCxnSpPr>
          <p:spPr bwMode="auto">
            <a:xfrm flipH="1" flipV="1">
              <a:off x="6192843" y="3910285"/>
              <a:ext cx="1295400" cy="1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5" name="Rectangle 41"/>
          <p:cNvSpPr>
            <a:spLocks noChangeArrowheads="1"/>
          </p:cNvSpPr>
          <p:nvPr/>
        </p:nvSpPr>
        <p:spPr bwMode="auto">
          <a:xfrm>
            <a:off x="3954078" y="1846821"/>
            <a:ext cx="14996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6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=</a:t>
            </a: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a</a:t>
            </a:r>
            <a:r>
              <a:rPr lang="en-US" altLang="ja-JP" sz="2000" baseline="-25000" dirty="0">
                <a:solidFill>
                  <a:srgbClr val="FF0000"/>
                </a:solidFill>
                <a:latin typeface="Times New Roman" charset="0"/>
              </a:rPr>
              <a:t>6-7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=13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2000" i="1" baseline="-25000" dirty="0">
                <a:solidFill>
                  <a:srgbClr val="0000FF"/>
                </a:solidFill>
                <a:latin typeface="Times New Roman" charset="0"/>
              </a:rPr>
              <a:t>6</a:t>
            </a: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=a</a:t>
            </a:r>
            <a:r>
              <a:rPr lang="en-US" altLang="ja-JP" sz="2000" baseline="-25000" dirty="0">
                <a:solidFill>
                  <a:srgbClr val="0000FF"/>
                </a:solidFill>
                <a:latin typeface="Times New Roman" charset="0"/>
              </a:rPr>
              <a:t>6-6</a:t>
            </a:r>
            <a:r>
              <a:rPr lang="en-US" altLang="ja-JP" sz="2000" dirty="0">
                <a:solidFill>
                  <a:srgbClr val="0000FF"/>
                </a:solidFill>
                <a:latin typeface="Times New Roman" charset="0"/>
              </a:rPr>
              <a:t>=6</a:t>
            </a:r>
          </a:p>
        </p:txBody>
      </p:sp>
      <p:sp>
        <p:nvSpPr>
          <p:cNvPr id="96" name="Rectangle 43"/>
          <p:cNvSpPr>
            <a:spLocks noChangeArrowheads="1"/>
          </p:cNvSpPr>
          <p:nvPr/>
        </p:nvSpPr>
        <p:spPr bwMode="auto">
          <a:xfrm>
            <a:off x="7492934" y="2470633"/>
            <a:ext cx="16690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7</a:t>
            </a: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=a</a:t>
            </a:r>
            <a:r>
              <a:rPr lang="en-US" altLang="ja-JP" sz="2000" baseline="-25000" dirty="0">
                <a:solidFill>
                  <a:srgbClr val="FF0000"/>
                </a:solidFill>
                <a:latin typeface="Times New Roman" charset="0"/>
              </a:rPr>
              <a:t>6-7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=13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b="1" i="1" dirty="0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2000" b="1" i="1" baseline="-25000" dirty="0">
                <a:solidFill>
                  <a:srgbClr val="0000FF"/>
                </a:solidFill>
                <a:latin typeface="Times New Roman" charset="0"/>
              </a:rPr>
              <a:t>7</a:t>
            </a:r>
            <a:r>
              <a:rPr lang="en-US" altLang="ja-JP" sz="2000" b="1" i="1" dirty="0">
                <a:solidFill>
                  <a:srgbClr val="0000FF"/>
                </a:solidFill>
                <a:latin typeface="Times New Roman" charset="0"/>
              </a:rPr>
              <a:t>=a</a:t>
            </a:r>
            <a:r>
              <a:rPr lang="en-US" altLang="ja-JP" sz="2000" b="1" baseline="-25000" dirty="0">
                <a:solidFill>
                  <a:srgbClr val="0000FF"/>
                </a:solidFill>
                <a:latin typeface="Times New Roman" charset="0"/>
              </a:rPr>
              <a:t>6-7</a:t>
            </a:r>
            <a:r>
              <a:rPr lang="en-US" altLang="ja-JP" sz="2000" b="1" dirty="0">
                <a:solidFill>
                  <a:srgbClr val="0000FF"/>
                </a:solidFill>
                <a:latin typeface="Times New Roman" charset="0"/>
              </a:rPr>
              <a:t>=13</a:t>
            </a:r>
          </a:p>
        </p:txBody>
      </p:sp>
      <p:sp>
        <p:nvSpPr>
          <p:cNvPr id="97" name="Rectangle 44"/>
          <p:cNvSpPr>
            <a:spLocks noChangeArrowheads="1"/>
          </p:cNvSpPr>
          <p:nvPr/>
        </p:nvSpPr>
        <p:spPr bwMode="auto">
          <a:xfrm>
            <a:off x="7636228" y="4352937"/>
            <a:ext cx="14958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=a</a:t>
            </a:r>
            <a:r>
              <a:rPr lang="en-US" altLang="ja-JP" sz="2000" baseline="-25000" dirty="0">
                <a:solidFill>
                  <a:srgbClr val="FF0000"/>
                </a:solidFill>
                <a:latin typeface="Times New Roman" charset="0"/>
              </a:rPr>
              <a:t>2-3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=5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b="1" i="1" dirty="0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2000" b="1" i="1" baseline="-25000" dirty="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lang="en-US" altLang="ja-JP" sz="2000" b="1" i="1" dirty="0">
                <a:solidFill>
                  <a:srgbClr val="0000FF"/>
                </a:solidFill>
                <a:latin typeface="Times New Roman" charset="0"/>
              </a:rPr>
              <a:t>=a</a:t>
            </a:r>
            <a:r>
              <a:rPr lang="en-US" altLang="ja-JP" sz="2000" b="1" baseline="-25000" dirty="0">
                <a:solidFill>
                  <a:srgbClr val="0000FF"/>
                </a:solidFill>
                <a:latin typeface="Times New Roman" charset="0"/>
              </a:rPr>
              <a:t>2-3</a:t>
            </a:r>
            <a:r>
              <a:rPr lang="en-US" altLang="ja-JP" sz="2000" b="1" dirty="0">
                <a:solidFill>
                  <a:srgbClr val="0000FF"/>
                </a:solidFill>
                <a:latin typeface="Times New Roman" charset="0"/>
              </a:rPr>
              <a:t>=5</a:t>
            </a:r>
          </a:p>
        </p:txBody>
      </p:sp>
      <p:sp>
        <p:nvSpPr>
          <p:cNvPr id="98" name="Rectangle 45"/>
          <p:cNvSpPr>
            <a:spLocks noChangeArrowheads="1"/>
          </p:cNvSpPr>
          <p:nvPr/>
        </p:nvSpPr>
        <p:spPr bwMode="auto">
          <a:xfrm>
            <a:off x="5221485" y="6018843"/>
            <a:ext cx="12865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=a</a:t>
            </a:r>
            <a:r>
              <a:rPr lang="en-US" altLang="ja-JP" sz="2000" baseline="-25000" dirty="0">
                <a:solidFill>
                  <a:srgbClr val="FF0000"/>
                </a:solidFill>
                <a:latin typeface="Times New Roman" charset="0"/>
              </a:rPr>
              <a:t>0-1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=1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b="1" i="1" dirty="0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2000" b="1" i="1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ja-JP" sz="2000" b="1" i="1" dirty="0">
                <a:solidFill>
                  <a:srgbClr val="0000FF"/>
                </a:solidFill>
                <a:latin typeface="Times New Roman" charset="0"/>
              </a:rPr>
              <a:t>=a</a:t>
            </a:r>
            <a:r>
              <a:rPr lang="en-US" altLang="ja-JP" sz="2000" b="1" baseline="-25000" dirty="0">
                <a:solidFill>
                  <a:srgbClr val="0000FF"/>
                </a:solidFill>
                <a:latin typeface="Times New Roman" charset="0"/>
              </a:rPr>
              <a:t>0-1</a:t>
            </a:r>
            <a:r>
              <a:rPr lang="en-US" altLang="ja-JP" sz="2000" b="1" dirty="0">
                <a:solidFill>
                  <a:srgbClr val="0000FF"/>
                </a:solidFill>
                <a:latin typeface="Times New Roman" charset="0"/>
              </a:rPr>
              <a:t>=1</a:t>
            </a:r>
          </a:p>
        </p:txBody>
      </p:sp>
      <p:sp>
        <p:nvSpPr>
          <p:cNvPr id="99" name="Rectangle 46"/>
          <p:cNvSpPr>
            <a:spLocks noChangeArrowheads="1"/>
          </p:cNvSpPr>
          <p:nvPr/>
        </p:nvSpPr>
        <p:spPr bwMode="auto">
          <a:xfrm>
            <a:off x="1035749" y="3455760"/>
            <a:ext cx="12993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=a</a:t>
            </a:r>
            <a:r>
              <a:rPr lang="en-US" altLang="ja-JP" sz="2000" baseline="-25000" dirty="0">
                <a:solidFill>
                  <a:srgbClr val="FF0000"/>
                </a:solidFill>
                <a:latin typeface="Times New Roman" charset="0"/>
              </a:rPr>
              <a:t>4-5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=9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2000" i="1" baseline="-25000" dirty="0">
                <a:solidFill>
                  <a:srgbClr val="0000FF"/>
                </a:solidFill>
                <a:latin typeface="Times New Roman" charset="0"/>
              </a:rPr>
              <a:t>4</a:t>
            </a: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=a</a:t>
            </a:r>
            <a:r>
              <a:rPr lang="en-US" altLang="ja-JP" sz="2000" baseline="-25000" dirty="0">
                <a:solidFill>
                  <a:srgbClr val="0000FF"/>
                </a:solidFill>
                <a:latin typeface="Times New Roman" charset="0"/>
              </a:rPr>
              <a:t>4-4</a:t>
            </a:r>
            <a:r>
              <a:rPr lang="en-US" altLang="ja-JP" sz="2000" dirty="0">
                <a:solidFill>
                  <a:srgbClr val="0000FF"/>
                </a:solidFill>
                <a:latin typeface="Times New Roman" charset="0"/>
              </a:rPr>
              <a:t>=4</a:t>
            </a:r>
          </a:p>
        </p:txBody>
      </p:sp>
      <p:sp>
        <p:nvSpPr>
          <p:cNvPr id="100" name="Rectangle 47"/>
          <p:cNvSpPr>
            <a:spLocks noChangeArrowheads="1"/>
          </p:cNvSpPr>
          <p:nvPr/>
        </p:nvSpPr>
        <p:spPr bwMode="auto">
          <a:xfrm>
            <a:off x="1191204" y="5124355"/>
            <a:ext cx="12767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=a</a:t>
            </a:r>
            <a:r>
              <a:rPr lang="en-US" altLang="ja-JP" sz="2000" baseline="-25000" dirty="0">
                <a:solidFill>
                  <a:srgbClr val="FF0000"/>
                </a:solidFill>
                <a:latin typeface="Times New Roman" charset="0"/>
              </a:rPr>
              <a:t>0-1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=1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 New Roman" charset="0"/>
              </a:rPr>
              <a:t>s</a:t>
            </a:r>
            <a:r>
              <a:rPr lang="en-US" altLang="ja-JP" sz="2000" i="1" baseline="-25000" dirty="0">
                <a:latin typeface="Times New Roman" charset="0"/>
              </a:rPr>
              <a:t>0</a:t>
            </a:r>
            <a:r>
              <a:rPr lang="en-US" altLang="ja-JP" sz="2000" i="1" dirty="0">
                <a:latin typeface="Times New Roman" charset="0"/>
              </a:rPr>
              <a:t>=a</a:t>
            </a:r>
            <a:r>
              <a:rPr lang="en-US" altLang="ja-JP" sz="2000" baseline="-25000" dirty="0">
                <a:latin typeface="Times New Roman" charset="0"/>
              </a:rPr>
              <a:t>0-0</a:t>
            </a:r>
            <a:r>
              <a:rPr lang="en-US" altLang="ja-JP" sz="2000" dirty="0">
                <a:latin typeface="Times New Roman" charset="0"/>
              </a:rPr>
              <a:t>=0</a:t>
            </a:r>
          </a:p>
        </p:txBody>
      </p:sp>
      <p:sp>
        <p:nvSpPr>
          <p:cNvPr id="101" name="Rectangle 44"/>
          <p:cNvSpPr>
            <a:spLocks noChangeArrowheads="1"/>
          </p:cNvSpPr>
          <p:nvPr/>
        </p:nvSpPr>
        <p:spPr bwMode="auto">
          <a:xfrm>
            <a:off x="2234979" y="4249329"/>
            <a:ext cx="14958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=a</a:t>
            </a:r>
            <a:r>
              <a:rPr lang="en-US" altLang="ja-JP" sz="2000" baseline="-25000" dirty="0">
                <a:solidFill>
                  <a:srgbClr val="FF0000"/>
                </a:solidFill>
                <a:latin typeface="Times New Roman" charset="0"/>
              </a:rPr>
              <a:t>2-3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=5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2000" i="1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=a</a:t>
            </a:r>
            <a:r>
              <a:rPr lang="en-US" altLang="ja-JP" sz="2000" baseline="-25000" dirty="0">
                <a:solidFill>
                  <a:srgbClr val="0000FF"/>
                </a:solidFill>
                <a:latin typeface="Times New Roman" charset="0"/>
              </a:rPr>
              <a:t>2-2</a:t>
            </a:r>
            <a:r>
              <a:rPr lang="en-US" altLang="ja-JP" sz="2000" dirty="0">
                <a:solidFill>
                  <a:srgbClr val="0000FF"/>
                </a:solidFill>
                <a:latin typeface="Times New Roman" charset="0"/>
              </a:rPr>
              <a:t>=2</a:t>
            </a:r>
          </a:p>
        </p:txBody>
      </p:sp>
      <p:sp>
        <p:nvSpPr>
          <p:cNvPr id="102" name="Rectangle 44"/>
          <p:cNvSpPr>
            <a:spLocks noChangeArrowheads="1"/>
          </p:cNvSpPr>
          <p:nvPr/>
        </p:nvSpPr>
        <p:spPr bwMode="auto">
          <a:xfrm>
            <a:off x="6886441" y="3480260"/>
            <a:ext cx="14958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5</a:t>
            </a: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=a</a:t>
            </a:r>
            <a:r>
              <a:rPr lang="en-US" altLang="ja-JP" sz="2000" baseline="-25000" dirty="0">
                <a:solidFill>
                  <a:srgbClr val="FF0000"/>
                </a:solidFill>
                <a:latin typeface="Times New Roman" charset="0"/>
              </a:rPr>
              <a:t>4-5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=9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b="1" i="1" dirty="0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2000" b="1" i="1" baseline="-25000" dirty="0">
                <a:solidFill>
                  <a:srgbClr val="0000FF"/>
                </a:solidFill>
                <a:latin typeface="Times New Roman" charset="0"/>
              </a:rPr>
              <a:t>5</a:t>
            </a:r>
            <a:r>
              <a:rPr lang="en-US" altLang="ja-JP" sz="2000" b="1" i="1" dirty="0">
                <a:solidFill>
                  <a:srgbClr val="0000FF"/>
                </a:solidFill>
                <a:latin typeface="Times New Roman" charset="0"/>
              </a:rPr>
              <a:t>=a</a:t>
            </a:r>
            <a:r>
              <a:rPr lang="en-US" altLang="ja-JP" sz="2000" b="1" baseline="-25000" dirty="0">
                <a:solidFill>
                  <a:srgbClr val="0000FF"/>
                </a:solidFill>
                <a:latin typeface="Times New Roman" charset="0"/>
              </a:rPr>
              <a:t>4-5</a:t>
            </a:r>
            <a:r>
              <a:rPr lang="en-US" altLang="ja-JP" sz="2000" b="1" dirty="0">
                <a:solidFill>
                  <a:srgbClr val="0000FF"/>
                </a:solidFill>
                <a:latin typeface="Times New Roman" charset="0"/>
              </a:rPr>
              <a:t>=9</a:t>
            </a:r>
          </a:p>
        </p:txBody>
      </p:sp>
      <p:grpSp>
        <p:nvGrpSpPr>
          <p:cNvPr id="103" name="図形グループ 102"/>
          <p:cNvGrpSpPr/>
          <p:nvPr/>
        </p:nvGrpSpPr>
        <p:grpSpPr>
          <a:xfrm>
            <a:off x="4814934" y="3388045"/>
            <a:ext cx="1295400" cy="1600201"/>
            <a:chOff x="6192843" y="3910285"/>
            <a:chExt cx="1295400" cy="1600201"/>
          </a:xfrm>
        </p:grpSpPr>
        <p:cxnSp>
          <p:nvCxnSpPr>
            <p:cNvPr id="104" name="直線矢印コネクタ 103"/>
            <p:cNvCxnSpPr/>
            <p:nvPr/>
          </p:nvCxnSpPr>
          <p:spPr bwMode="auto">
            <a:xfrm flipH="1" flipV="1">
              <a:off x="6192843" y="5510485"/>
              <a:ext cx="1295400" cy="1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直線矢印コネクタ 104"/>
            <p:cNvCxnSpPr/>
            <p:nvPr/>
          </p:nvCxnSpPr>
          <p:spPr bwMode="auto">
            <a:xfrm flipH="1" flipV="1">
              <a:off x="6192843" y="3910285"/>
              <a:ext cx="1295400" cy="1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6" name="図形グループ 105"/>
          <p:cNvGrpSpPr/>
          <p:nvPr/>
        </p:nvGrpSpPr>
        <p:grpSpPr>
          <a:xfrm>
            <a:off x="4041127" y="3998762"/>
            <a:ext cx="1295400" cy="1600201"/>
            <a:chOff x="6192843" y="3910285"/>
            <a:chExt cx="1295400" cy="1600201"/>
          </a:xfrm>
        </p:grpSpPr>
        <p:cxnSp>
          <p:nvCxnSpPr>
            <p:cNvPr id="107" name="直線矢印コネクタ 106"/>
            <p:cNvCxnSpPr/>
            <p:nvPr/>
          </p:nvCxnSpPr>
          <p:spPr bwMode="auto">
            <a:xfrm flipH="1" flipV="1">
              <a:off x="6192843" y="5510485"/>
              <a:ext cx="1295400" cy="1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直線矢印コネクタ 107"/>
            <p:cNvCxnSpPr/>
            <p:nvPr/>
          </p:nvCxnSpPr>
          <p:spPr bwMode="auto">
            <a:xfrm flipH="1" flipV="1">
              <a:off x="6192843" y="3910285"/>
              <a:ext cx="1295400" cy="1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正方形/長方形 1"/>
          <p:cNvSpPr/>
          <p:nvPr/>
        </p:nvSpPr>
        <p:spPr bwMode="auto">
          <a:xfrm>
            <a:off x="310612" y="1385263"/>
            <a:ext cx="3208589" cy="1913817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grpSp>
        <p:nvGrpSpPr>
          <p:cNvPr id="119" name="図形グループ 118"/>
          <p:cNvGrpSpPr/>
          <p:nvPr/>
        </p:nvGrpSpPr>
        <p:grpSpPr>
          <a:xfrm>
            <a:off x="3579312" y="2916873"/>
            <a:ext cx="2924624" cy="2670453"/>
            <a:chOff x="5241032" y="3093015"/>
            <a:chExt cx="2924624" cy="2670453"/>
          </a:xfrm>
        </p:grpSpPr>
        <p:sp>
          <p:nvSpPr>
            <p:cNvPr id="120" name="正方形/長方形 119"/>
            <p:cNvSpPr/>
            <p:nvPr/>
          </p:nvSpPr>
          <p:spPr>
            <a:xfrm>
              <a:off x="6066590" y="46956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2</a:t>
              </a:r>
              <a:endParaRPr lang="ja-JP" altLang="en-US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7827102" y="46956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3</a:t>
              </a:r>
              <a:endParaRPr lang="ja-JP" altLang="en-US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5241032" y="530180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0</a:t>
              </a:r>
              <a:endParaRPr lang="ja-JP" altLang="en-US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7065102" y="530180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1</a:t>
              </a:r>
              <a:endParaRPr lang="ja-JP" altLang="en-US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5324257" y="37050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4</a:t>
              </a:r>
              <a:endParaRPr lang="ja-JP" altLang="en-US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7032134" y="3711470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5</a:t>
              </a:r>
              <a:endParaRPr lang="ja-JP" altLang="en-US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6058678" y="3093015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6</a:t>
              </a:r>
              <a:endParaRPr lang="ja-JP" altLang="en-US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7819190" y="3093015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7</a:t>
              </a:r>
              <a:endParaRPr lang="en-US" altLang="ja-JP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128" name="図形グループ 127"/>
          <p:cNvGrpSpPr/>
          <p:nvPr/>
        </p:nvGrpSpPr>
        <p:grpSpPr>
          <a:xfrm>
            <a:off x="3596747" y="3211365"/>
            <a:ext cx="2924624" cy="2670453"/>
            <a:chOff x="5241032" y="3093015"/>
            <a:chExt cx="2924624" cy="2670453"/>
          </a:xfrm>
        </p:grpSpPr>
        <p:sp>
          <p:nvSpPr>
            <p:cNvPr id="129" name="正方形/長方形 128"/>
            <p:cNvSpPr/>
            <p:nvPr/>
          </p:nvSpPr>
          <p:spPr>
            <a:xfrm>
              <a:off x="6066590" y="46956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2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30" name="正方形/長方形 129"/>
            <p:cNvSpPr/>
            <p:nvPr/>
          </p:nvSpPr>
          <p:spPr>
            <a:xfrm>
              <a:off x="7827102" y="46956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3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31" name="正方形/長方形 130"/>
            <p:cNvSpPr/>
            <p:nvPr/>
          </p:nvSpPr>
          <p:spPr>
            <a:xfrm>
              <a:off x="5241032" y="530180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0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7065102" y="530180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1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5324257" y="37050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4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7032134" y="3711470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5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6058678" y="3093015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6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7819190" y="3093015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7</a:t>
              </a:r>
              <a:endParaRPr lang="en-US" altLang="ja-JP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023A4823-F693-4C43-B86F-C491D9879609}"/>
              </a:ext>
            </a:extLst>
          </p:cNvPr>
          <p:cNvSpPr/>
          <p:nvPr/>
        </p:nvSpPr>
        <p:spPr bwMode="auto">
          <a:xfrm>
            <a:off x="321580" y="1423266"/>
            <a:ext cx="3578621" cy="19138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83" name="Rectangle 42">
            <a:extLst>
              <a:ext uri="{FF2B5EF4-FFF2-40B4-BE49-F238E27FC236}">
                <a16:creationId xmlns:a16="http://schemas.microsoft.com/office/drawing/2014/main" id="{536D1C20-FCC8-0D48-B237-FD0961C8F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192" y="1492677"/>
            <a:ext cx="311976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sz="1800" dirty="0">
                <a:solidFill>
                  <a:srgbClr val="FF0000"/>
                </a:solidFill>
                <a:latin typeface="Times New Roman" charset="0"/>
              </a:rPr>
              <a:t>上段</a:t>
            </a:r>
            <a:r>
              <a:rPr lang="ja-JP" altLang="en-US" sz="1800">
                <a:solidFill>
                  <a:srgbClr val="FF0000"/>
                </a:solidFill>
                <a:latin typeface="Times New Roman" charset="0"/>
              </a:rPr>
              <a:t>：部分和用 </a:t>
            </a:r>
            <a:r>
              <a:rPr lang="en-US" altLang="ja-JP" sz="1800" i="1" dirty="0" err="1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1800" i="1" baseline="-25000" dirty="0" err="1">
                <a:solidFill>
                  <a:srgbClr val="FF0000"/>
                </a:solidFill>
                <a:latin typeface="Times New Roman" charset="0"/>
              </a:rPr>
              <a:t>i</a:t>
            </a:r>
            <a:endParaRPr lang="en-US" altLang="ja-JP" sz="1800" i="1" baseline="-25000" dirty="0">
              <a:solidFill>
                <a:srgbClr val="FF0000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sz="1800" dirty="0">
                <a:solidFill>
                  <a:srgbClr val="0000FF"/>
                </a:solidFill>
                <a:latin typeface="Times New Roman" charset="0"/>
              </a:rPr>
              <a:t>下段：</a:t>
            </a:r>
            <a:r>
              <a:rPr lang="ja-JP" altLang="en-US" sz="1800">
                <a:solidFill>
                  <a:srgbClr val="0000FF"/>
                </a:solidFill>
                <a:latin typeface="Times New Roman" charset="0"/>
              </a:rPr>
              <a:t>部分プレフィックス和用</a:t>
            </a:r>
            <a:r>
              <a:rPr lang="en-US" altLang="ja-JP" sz="1800" i="1" dirty="0" err="1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1800" i="1" baseline="-25000" dirty="0" err="1">
                <a:solidFill>
                  <a:srgbClr val="0000FF"/>
                </a:solidFill>
                <a:latin typeface="Times New Roman" charset="0"/>
              </a:rPr>
              <a:t>i</a:t>
            </a:r>
            <a:endParaRPr lang="en-US" altLang="ja-JP" sz="1800" i="1" baseline="-250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CF7871-3E08-EA41-A72D-91AE7732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54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941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角丸四角形 128"/>
          <p:cNvSpPr/>
          <p:nvPr/>
        </p:nvSpPr>
        <p:spPr bwMode="auto">
          <a:xfrm>
            <a:off x="2367162" y="4611979"/>
            <a:ext cx="1183870" cy="3313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128" name="角丸四角形 127"/>
          <p:cNvSpPr/>
          <p:nvPr/>
        </p:nvSpPr>
        <p:spPr bwMode="auto">
          <a:xfrm>
            <a:off x="7803717" y="4762570"/>
            <a:ext cx="1183870" cy="3313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109" name="角丸四角形 108"/>
          <p:cNvSpPr/>
          <p:nvPr/>
        </p:nvSpPr>
        <p:spPr bwMode="auto">
          <a:xfrm>
            <a:off x="5195390" y="6395381"/>
            <a:ext cx="1183870" cy="3313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3" name="角丸四角形 2"/>
          <p:cNvSpPr/>
          <p:nvPr/>
        </p:nvSpPr>
        <p:spPr bwMode="auto">
          <a:xfrm>
            <a:off x="1191204" y="5500893"/>
            <a:ext cx="1183870" cy="3313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7"/>
            <a:ext cx="9906000" cy="959799"/>
          </a:xfrm>
        </p:spPr>
        <p:txBody>
          <a:bodyPr/>
          <a:lstStyle/>
          <a:p>
            <a:r>
              <a:rPr lang="ja-JP" altLang="en-US"/>
              <a:t>プレフィックス和の計算：</a:t>
            </a:r>
            <a:r>
              <a:rPr lang="en-US" altLang="ja-JP" dirty="0"/>
              <a:t>Step2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328537" y="1381889"/>
            <a:ext cx="9273480" cy="5400600"/>
          </a:xfrm>
        </p:spPr>
        <p:txBody>
          <a:bodyPr/>
          <a:lstStyle/>
          <a:p>
            <a:r>
              <a:rPr lang="en-US" altLang="ja-JP" sz="2000" dirty="0">
                <a:latin typeface="Times New Roman" charset="0"/>
              </a:rPr>
              <a:t>Step2</a:t>
            </a:r>
            <a:r>
              <a:rPr lang="ja-JP" altLang="en-US" sz="2000" dirty="0">
                <a:latin typeface="Times New Roman" charset="0"/>
              </a:rPr>
              <a:t>： 次元</a:t>
            </a:r>
            <a:r>
              <a:rPr lang="en-US" altLang="ja-JP" sz="2000" dirty="0">
                <a:latin typeface="Times New Roman" charset="0"/>
              </a:rPr>
              <a:t>1</a:t>
            </a:r>
            <a:r>
              <a:rPr lang="ja-JP" altLang="en-US" sz="2000">
                <a:latin typeface="Times New Roman" charset="0"/>
              </a:rPr>
              <a:t>でユニキャスト</a:t>
            </a:r>
            <a:endParaRPr lang="en-US" altLang="ja-JP" sz="2000" dirty="0">
              <a:latin typeface="Times New Roman" charset="0"/>
            </a:endParaRPr>
          </a:p>
          <a:p>
            <a:pPr lvl="1"/>
            <a:r>
              <a:rPr lang="ja-JP" altLang="en-US" sz="1800" dirty="0">
                <a:latin typeface="Times New Roman" charset="0"/>
              </a:rPr>
              <a:t>互いに </a:t>
            </a:r>
            <a:r>
              <a:rPr lang="en-US" altLang="ja-JP" sz="1800" i="1" dirty="0" err="1">
                <a:latin typeface="Times New Roman" charset="0"/>
              </a:rPr>
              <a:t>t</a:t>
            </a:r>
            <a:r>
              <a:rPr lang="en-US" altLang="ja-JP" sz="1800" i="1" baseline="-25000" dirty="0" err="1">
                <a:latin typeface="Times New Roman" charset="0"/>
              </a:rPr>
              <a:t>i</a:t>
            </a:r>
            <a:r>
              <a:rPr lang="en-US" altLang="ja-JP" sz="1800" dirty="0">
                <a:latin typeface="Times New Roman" charset="0"/>
              </a:rPr>
              <a:t> </a:t>
            </a:r>
            <a:r>
              <a:rPr lang="ja-JP" altLang="en-US" sz="1800" dirty="0">
                <a:latin typeface="Times New Roman" charset="0"/>
              </a:rPr>
              <a:t>を送信</a:t>
            </a:r>
            <a:br>
              <a:rPr lang="en-US" altLang="ja-JP" sz="1800" dirty="0">
                <a:latin typeface="Times New Roman" charset="0"/>
              </a:rPr>
            </a:br>
            <a:r>
              <a:rPr lang="en-US" altLang="ja-JP" sz="1600" dirty="0">
                <a:latin typeface="Times New Roman" charset="0"/>
              </a:rPr>
              <a:t>(</a:t>
            </a:r>
            <a:r>
              <a:rPr lang="ja-JP" altLang="en-US" sz="1600" dirty="0">
                <a:latin typeface="Times New Roman" charset="0"/>
              </a:rPr>
              <a:t>受け取ったものを</a:t>
            </a:r>
            <a:r>
              <a:rPr lang="en-US" altLang="ja-JP" sz="1600" i="1" dirty="0">
                <a:latin typeface="Times New Roman" charset="0"/>
              </a:rPr>
              <a:t>b</a:t>
            </a:r>
            <a:r>
              <a:rPr lang="en-US" altLang="ja-JP" sz="1600" i="1" baseline="-25000" dirty="0">
                <a:latin typeface="Times New Roman" charset="0"/>
              </a:rPr>
              <a:t>i</a:t>
            </a:r>
            <a:r>
              <a:rPr lang="ja-JP" altLang="en-US" sz="1600" dirty="0">
                <a:latin typeface="Times New Roman" charset="0"/>
              </a:rPr>
              <a:t>とする</a:t>
            </a:r>
            <a:r>
              <a:rPr lang="en-US" altLang="ja-JP" sz="1600" dirty="0">
                <a:latin typeface="Times New Roman" charset="0"/>
              </a:rPr>
              <a:t>)</a:t>
            </a:r>
            <a:endParaRPr lang="en-US" altLang="ja-JP" sz="1800" dirty="0">
              <a:latin typeface="Times New Roman" charset="0"/>
            </a:endParaRPr>
          </a:p>
          <a:p>
            <a:pPr lvl="1"/>
            <a:r>
              <a:rPr lang="ja-JP" altLang="en-US" sz="1800" dirty="0">
                <a:solidFill>
                  <a:srgbClr val="FF0000"/>
                </a:solidFill>
                <a:latin typeface="Times New Roman" charset="0"/>
              </a:rPr>
              <a:t>両方で</a:t>
            </a:r>
            <a:r>
              <a:rPr lang="en-US" altLang="ja-JP" sz="1800" i="1" dirty="0" err="1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1800" i="1" baseline="-25000" dirty="0" err="1">
                <a:solidFill>
                  <a:srgbClr val="FF0000"/>
                </a:solidFill>
                <a:latin typeface="Times New Roman" charset="0"/>
              </a:rPr>
              <a:t>i</a:t>
            </a:r>
            <a:r>
              <a:rPr lang="en-US" altLang="ja-JP" sz="1800" i="1" baseline="-25000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ja-JP" altLang="en-US" sz="1800" dirty="0">
                <a:solidFill>
                  <a:srgbClr val="FF0000"/>
                </a:solidFill>
                <a:latin typeface="Times New Roman" charset="0"/>
              </a:rPr>
              <a:t>←</a:t>
            </a:r>
            <a:r>
              <a:rPr lang="en-US" altLang="ja-JP" sz="1800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altLang="ja-JP" sz="1800" i="1" dirty="0" err="1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1800" i="1" baseline="-25000" dirty="0" err="1">
                <a:solidFill>
                  <a:srgbClr val="FF0000"/>
                </a:solidFill>
                <a:latin typeface="Times New Roman" charset="0"/>
              </a:rPr>
              <a:t>i</a:t>
            </a:r>
            <a:r>
              <a:rPr lang="en-US" altLang="ja-JP" sz="1800" i="1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ja-JP" altLang="en-US" sz="1800" dirty="0">
                <a:solidFill>
                  <a:srgbClr val="FF0000"/>
                </a:solidFill>
                <a:latin typeface="Times New Roman" charset="0"/>
              </a:rPr>
              <a:t>＋</a:t>
            </a:r>
            <a:r>
              <a:rPr lang="en-US" altLang="ja-JP" sz="1800" i="1" dirty="0">
                <a:solidFill>
                  <a:srgbClr val="FF0000"/>
                </a:solidFill>
                <a:latin typeface="Times New Roman" charset="0"/>
              </a:rPr>
              <a:t> b</a:t>
            </a:r>
            <a:r>
              <a:rPr lang="en-US" altLang="ja-JP" sz="1800" i="1" baseline="-25000" dirty="0">
                <a:solidFill>
                  <a:srgbClr val="FF0000"/>
                </a:solidFill>
                <a:latin typeface="Times New Roman" charset="0"/>
              </a:rPr>
              <a:t>i</a:t>
            </a:r>
            <a:endParaRPr lang="ja-JP" altLang="en-US" sz="1800" dirty="0">
              <a:solidFill>
                <a:srgbClr val="FF0000"/>
              </a:solidFill>
              <a:latin typeface="Times New Roman" charset="0"/>
            </a:endParaRPr>
          </a:p>
          <a:p>
            <a:pPr lvl="1"/>
            <a:r>
              <a:rPr lang="ja-JP" altLang="en-US" sz="1800" dirty="0">
                <a:solidFill>
                  <a:srgbClr val="0000FF"/>
                </a:solidFill>
                <a:latin typeface="Times New Roman" charset="0"/>
              </a:rPr>
              <a:t>プロセッサ</a:t>
            </a:r>
            <a:r>
              <a:rPr lang="en-US" altLang="ja-JP" sz="1800" dirty="0">
                <a:solidFill>
                  <a:srgbClr val="0000FF"/>
                </a:solidFill>
                <a:latin typeface="Times New Roman" charset="0"/>
              </a:rPr>
              <a:t>ID</a:t>
            </a:r>
            <a:r>
              <a:rPr lang="ja-JP" altLang="en-US" sz="1800" dirty="0">
                <a:solidFill>
                  <a:srgbClr val="0000FF"/>
                </a:solidFill>
                <a:latin typeface="Times New Roman" charset="0"/>
              </a:rPr>
              <a:t>の大きい方</a:t>
            </a:r>
            <a:br>
              <a:rPr lang="en-US" altLang="ja-JP" sz="1800" dirty="0">
                <a:solidFill>
                  <a:srgbClr val="0000FF"/>
                </a:solidFill>
                <a:latin typeface="Times New Roman" charset="0"/>
              </a:rPr>
            </a:br>
            <a:r>
              <a:rPr lang="en-US" altLang="ja-JP" sz="1800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altLang="ja-JP" sz="1800" i="1" dirty="0" err="1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1800" i="1" baseline="-25000" dirty="0" err="1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US" altLang="ja-JP" sz="1800" i="1" baseline="-25000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ja-JP" altLang="en-US" sz="1800" dirty="0">
                <a:solidFill>
                  <a:srgbClr val="0000FF"/>
                </a:solidFill>
                <a:latin typeface="Times New Roman" charset="0"/>
              </a:rPr>
              <a:t>←</a:t>
            </a:r>
            <a:r>
              <a:rPr lang="en-US" altLang="ja-JP" sz="1800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altLang="ja-JP" sz="1800" i="1" dirty="0" err="1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1800" i="1" baseline="-25000" dirty="0" err="1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US" altLang="ja-JP" sz="1800" i="1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ja-JP" altLang="en-US" sz="1800">
                <a:solidFill>
                  <a:srgbClr val="0000FF"/>
                </a:solidFill>
                <a:latin typeface="Times New Roman" charset="0"/>
              </a:rPr>
              <a:t>＋</a:t>
            </a:r>
            <a:r>
              <a:rPr lang="en-US" altLang="ja-JP" sz="1800" i="1" dirty="0">
                <a:solidFill>
                  <a:srgbClr val="0000FF"/>
                </a:solidFill>
                <a:latin typeface="Times New Roman" charset="0"/>
              </a:rPr>
              <a:t> b</a:t>
            </a:r>
            <a:r>
              <a:rPr lang="en-US" altLang="ja-JP" sz="1800" i="1" baseline="-25000" dirty="0">
                <a:solidFill>
                  <a:srgbClr val="0000FF"/>
                </a:solidFill>
                <a:latin typeface="Times New Roman" charset="0"/>
              </a:rPr>
              <a:t>i</a:t>
            </a:r>
            <a:endParaRPr lang="ja-JP" altLang="en-US" sz="2000" dirty="0">
              <a:solidFill>
                <a:srgbClr val="0000FF"/>
              </a:solidFill>
              <a:latin typeface="Times New Roman" charset="0"/>
            </a:endParaRPr>
          </a:p>
        </p:txBody>
      </p:sp>
      <p:grpSp>
        <p:nvGrpSpPr>
          <p:cNvPr id="47" name="図形グループ 46"/>
          <p:cNvGrpSpPr/>
          <p:nvPr/>
        </p:nvGrpSpPr>
        <p:grpSpPr>
          <a:xfrm>
            <a:off x="2367162" y="2590707"/>
            <a:ext cx="5405228" cy="3515247"/>
            <a:chOff x="1064718" y="2606895"/>
            <a:chExt cx="5405228" cy="3515247"/>
          </a:xfrm>
        </p:grpSpPr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22912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49" name="Oval 8"/>
            <p:cNvSpPr>
              <a:spLocks noChangeArrowheads="1"/>
            </p:cNvSpPr>
            <p:nvPr/>
          </p:nvSpPr>
          <p:spPr bwMode="auto">
            <a:xfrm>
              <a:off x="40438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0" name="Oval 9"/>
            <p:cNvSpPr>
              <a:spLocks noChangeArrowheads="1"/>
            </p:cNvSpPr>
            <p:nvPr/>
          </p:nvSpPr>
          <p:spPr bwMode="auto">
            <a:xfrm>
              <a:off x="22912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1" name="Oval 10"/>
            <p:cNvSpPr>
              <a:spLocks noChangeArrowheads="1"/>
            </p:cNvSpPr>
            <p:nvPr/>
          </p:nvSpPr>
          <p:spPr bwMode="auto">
            <a:xfrm>
              <a:off x="40438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2748433" y="55080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>
              <a:off x="2748433" y="39078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25198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>
              <a:off x="42724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6" name="Oval 15"/>
            <p:cNvSpPr>
              <a:spLocks noChangeArrowheads="1"/>
            </p:cNvSpPr>
            <p:nvPr/>
          </p:nvSpPr>
          <p:spPr bwMode="auto">
            <a:xfrm>
              <a:off x="30532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7" name="Oval 16"/>
            <p:cNvSpPr>
              <a:spLocks noChangeArrowheads="1"/>
            </p:cNvSpPr>
            <p:nvPr/>
          </p:nvSpPr>
          <p:spPr bwMode="auto">
            <a:xfrm>
              <a:off x="48058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8" name="Oval 17"/>
            <p:cNvSpPr>
              <a:spLocks noChangeArrowheads="1"/>
            </p:cNvSpPr>
            <p:nvPr/>
          </p:nvSpPr>
          <p:spPr bwMode="auto">
            <a:xfrm>
              <a:off x="30532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9" name="Oval 18"/>
            <p:cNvSpPr>
              <a:spLocks noChangeArrowheads="1"/>
            </p:cNvSpPr>
            <p:nvPr/>
          </p:nvSpPr>
          <p:spPr bwMode="auto">
            <a:xfrm>
              <a:off x="48058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60" name="Line 19"/>
            <p:cNvSpPr>
              <a:spLocks noChangeShapeType="1"/>
            </p:cNvSpPr>
            <p:nvPr/>
          </p:nvSpPr>
          <p:spPr bwMode="auto">
            <a:xfrm>
              <a:off x="3510433" y="48984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1" name="Line 20"/>
            <p:cNvSpPr>
              <a:spLocks noChangeShapeType="1"/>
            </p:cNvSpPr>
            <p:nvPr/>
          </p:nvSpPr>
          <p:spPr bwMode="auto">
            <a:xfrm>
              <a:off x="3510433" y="32982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2" name="Line 21"/>
            <p:cNvSpPr>
              <a:spLocks noChangeShapeType="1"/>
            </p:cNvSpPr>
            <p:nvPr/>
          </p:nvSpPr>
          <p:spPr bwMode="auto">
            <a:xfrm>
              <a:off x="32818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3" name="Line 22"/>
            <p:cNvSpPr>
              <a:spLocks noChangeShapeType="1"/>
            </p:cNvSpPr>
            <p:nvPr/>
          </p:nvSpPr>
          <p:spPr bwMode="auto">
            <a:xfrm>
              <a:off x="50344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4" name="Line 23"/>
            <p:cNvSpPr>
              <a:spLocks noChangeShapeType="1"/>
            </p:cNvSpPr>
            <p:nvPr/>
          </p:nvSpPr>
          <p:spPr bwMode="auto">
            <a:xfrm flipV="1">
              <a:off x="26722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5" name="Line 24"/>
            <p:cNvSpPr>
              <a:spLocks noChangeShapeType="1"/>
            </p:cNvSpPr>
            <p:nvPr/>
          </p:nvSpPr>
          <p:spPr bwMode="auto">
            <a:xfrm flipV="1">
              <a:off x="44248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6" name="Line 25"/>
            <p:cNvSpPr>
              <a:spLocks noChangeShapeType="1"/>
            </p:cNvSpPr>
            <p:nvPr/>
          </p:nvSpPr>
          <p:spPr bwMode="auto">
            <a:xfrm flipV="1">
              <a:off x="26722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 flipV="1">
              <a:off x="44248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8" name="Rectangle 27"/>
            <p:cNvSpPr>
              <a:spLocks noChangeArrowheads="1"/>
            </p:cNvSpPr>
            <p:nvPr/>
          </p:nvSpPr>
          <p:spPr bwMode="auto">
            <a:xfrm>
              <a:off x="1064718" y="5320874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0</a:t>
              </a:r>
              <a:r>
                <a:rPr lang="en-US" altLang="ja-JP" sz="2400" dirty="0">
                  <a:latin typeface="Times New Roman" charset="0"/>
                </a:rPr>
                <a:t> [000]</a:t>
              </a:r>
            </a:p>
          </p:txBody>
        </p:sp>
        <p:sp>
          <p:nvSpPr>
            <p:cNvPr id="69" name="Rectangle 28"/>
            <p:cNvSpPr>
              <a:spLocks noChangeArrowheads="1"/>
            </p:cNvSpPr>
            <p:nvPr/>
          </p:nvSpPr>
          <p:spPr bwMode="auto">
            <a:xfrm>
              <a:off x="3662833" y="5660477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1</a:t>
              </a:r>
              <a:r>
                <a:rPr lang="en-US" altLang="ja-JP" sz="2400" dirty="0">
                  <a:latin typeface="Times New Roman" charset="0"/>
                </a:rPr>
                <a:t> [001]</a:t>
              </a:r>
            </a:p>
          </p:txBody>
        </p:sp>
        <p:sp>
          <p:nvSpPr>
            <p:cNvPr id="70" name="Rectangle 29"/>
            <p:cNvSpPr>
              <a:spLocks noChangeArrowheads="1"/>
            </p:cNvSpPr>
            <p:nvPr/>
          </p:nvSpPr>
          <p:spPr bwMode="auto">
            <a:xfrm>
              <a:off x="2870850" y="4244080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2</a:t>
              </a:r>
              <a:r>
                <a:rPr lang="en-US" altLang="ja-JP" sz="2400" dirty="0">
                  <a:latin typeface="Times New Roman" charset="0"/>
                </a:rPr>
                <a:t> [010]</a:t>
              </a:r>
            </a:p>
          </p:txBody>
        </p:sp>
        <p:sp>
          <p:nvSpPr>
            <p:cNvPr id="71" name="Rectangle 30"/>
            <p:cNvSpPr>
              <a:spLocks noChangeArrowheads="1"/>
            </p:cNvSpPr>
            <p:nvPr/>
          </p:nvSpPr>
          <p:spPr bwMode="auto">
            <a:xfrm>
              <a:off x="5262436" y="4530461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3</a:t>
              </a:r>
              <a:r>
                <a:rPr lang="en-US" altLang="ja-JP" sz="2400" dirty="0">
                  <a:latin typeface="Times New Roman" charset="0"/>
                </a:rPr>
                <a:t> [011]</a:t>
              </a:r>
            </a:p>
          </p:txBody>
        </p:sp>
        <p:sp>
          <p:nvSpPr>
            <p:cNvPr id="72" name="Rectangle 31"/>
            <p:cNvSpPr>
              <a:spLocks noChangeArrowheads="1"/>
            </p:cNvSpPr>
            <p:nvPr/>
          </p:nvSpPr>
          <p:spPr bwMode="auto">
            <a:xfrm>
              <a:off x="1072630" y="3636712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4</a:t>
              </a:r>
              <a:r>
                <a:rPr lang="en-US" altLang="ja-JP" sz="2400" dirty="0">
                  <a:latin typeface="Times New Roman" charset="0"/>
                </a:rPr>
                <a:t> [100]</a:t>
              </a:r>
            </a:p>
          </p:txBody>
        </p:sp>
        <p:sp>
          <p:nvSpPr>
            <p:cNvPr id="73" name="Rectangle 32"/>
            <p:cNvSpPr>
              <a:spLocks noChangeArrowheads="1"/>
            </p:cNvSpPr>
            <p:nvPr/>
          </p:nvSpPr>
          <p:spPr bwMode="auto">
            <a:xfrm>
              <a:off x="2621823" y="2606895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6</a:t>
              </a:r>
              <a:r>
                <a:rPr lang="en-US" altLang="ja-JP" sz="2400" dirty="0">
                  <a:latin typeface="Times New Roman" charset="0"/>
                </a:rPr>
                <a:t> [110]</a:t>
              </a:r>
            </a:p>
          </p:txBody>
        </p:sp>
        <p:sp>
          <p:nvSpPr>
            <p:cNvPr id="74" name="Rectangle 33"/>
            <p:cNvSpPr>
              <a:spLocks noChangeArrowheads="1"/>
            </p:cNvSpPr>
            <p:nvPr/>
          </p:nvSpPr>
          <p:spPr bwMode="auto">
            <a:xfrm>
              <a:off x="4966171" y="2645814"/>
              <a:ext cx="12733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7</a:t>
              </a:r>
              <a:r>
                <a:rPr lang="en-US" altLang="ja-JP" sz="2400" dirty="0">
                  <a:latin typeface="Times New Roman" charset="0"/>
                </a:rPr>
                <a:t>  [111]</a:t>
              </a:r>
            </a:p>
          </p:txBody>
        </p:sp>
        <p:sp>
          <p:nvSpPr>
            <p:cNvPr id="75" name="Rectangle 34"/>
            <p:cNvSpPr>
              <a:spLocks noChangeArrowheads="1"/>
            </p:cNvSpPr>
            <p:nvPr/>
          </p:nvSpPr>
          <p:spPr bwMode="auto">
            <a:xfrm>
              <a:off x="4424833" y="3672579"/>
              <a:ext cx="16081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5</a:t>
              </a:r>
              <a:r>
                <a:rPr lang="en-US" altLang="ja-JP" sz="2400" dirty="0">
                  <a:latin typeface="Times New Roman" charset="0"/>
                </a:rPr>
                <a:t> [101]</a:t>
              </a:r>
            </a:p>
          </p:txBody>
        </p:sp>
      </p:grpSp>
      <p:grpSp>
        <p:nvGrpSpPr>
          <p:cNvPr id="44" name="図形グループ 43"/>
          <p:cNvGrpSpPr/>
          <p:nvPr/>
        </p:nvGrpSpPr>
        <p:grpSpPr>
          <a:xfrm>
            <a:off x="292176" y="5590888"/>
            <a:ext cx="1822171" cy="1119763"/>
            <a:chOff x="7411202" y="5479230"/>
            <a:chExt cx="1822171" cy="1119763"/>
          </a:xfrm>
        </p:grpSpPr>
        <p:sp>
          <p:nvSpPr>
            <p:cNvPr id="45" name="Line 57"/>
            <p:cNvSpPr>
              <a:spLocks noChangeShapeType="1"/>
            </p:cNvSpPr>
            <p:nvPr/>
          </p:nvSpPr>
          <p:spPr bwMode="auto">
            <a:xfrm flipV="1">
              <a:off x="7808448" y="6113455"/>
              <a:ext cx="457200" cy="3048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1600"/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>
              <a:off x="7808448" y="5808655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1800"/>
            </a:p>
          </p:txBody>
        </p:sp>
        <p:sp>
          <p:nvSpPr>
            <p:cNvPr id="76" name="Line 59"/>
            <p:cNvSpPr>
              <a:spLocks noChangeShapeType="1"/>
            </p:cNvSpPr>
            <p:nvPr/>
          </p:nvSpPr>
          <p:spPr bwMode="auto">
            <a:xfrm>
              <a:off x="7808448" y="641825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1600"/>
            </a:p>
          </p:txBody>
        </p:sp>
        <p:sp>
          <p:nvSpPr>
            <p:cNvPr id="77" name="Rectangle 60"/>
            <p:cNvSpPr>
              <a:spLocks noChangeArrowheads="1"/>
            </p:cNvSpPr>
            <p:nvPr/>
          </p:nvSpPr>
          <p:spPr bwMode="auto">
            <a:xfrm>
              <a:off x="7411202" y="5479230"/>
              <a:ext cx="76174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1800" dirty="0">
                  <a:latin typeface="Times New Roman" charset="0"/>
                </a:rPr>
                <a:t>次元</a:t>
              </a:r>
              <a:r>
                <a:rPr lang="en-US" altLang="ja-JP" sz="1800" dirty="0">
                  <a:latin typeface="Times New Roman" charset="0"/>
                </a:rPr>
                <a:t>2</a:t>
              </a:r>
            </a:p>
          </p:txBody>
        </p:sp>
        <p:sp>
          <p:nvSpPr>
            <p:cNvPr id="79" name="Rectangle 61"/>
            <p:cNvSpPr>
              <a:spLocks noChangeArrowheads="1"/>
            </p:cNvSpPr>
            <p:nvPr/>
          </p:nvSpPr>
          <p:spPr bwMode="auto">
            <a:xfrm>
              <a:off x="8173075" y="5822326"/>
              <a:ext cx="76174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1800">
                  <a:latin typeface="Times New Roman" charset="0"/>
                </a:rPr>
                <a:t>次元</a:t>
              </a:r>
              <a:r>
                <a:rPr lang="en-US" altLang="ja-JP" sz="1800">
                  <a:latin typeface="Times New Roman" charset="0"/>
                </a:rPr>
                <a:t>1</a:t>
              </a:r>
            </a:p>
          </p:txBody>
        </p:sp>
        <p:sp>
          <p:nvSpPr>
            <p:cNvPr id="80" name="Rectangle 62"/>
            <p:cNvSpPr>
              <a:spLocks noChangeArrowheads="1"/>
            </p:cNvSpPr>
            <p:nvPr/>
          </p:nvSpPr>
          <p:spPr bwMode="auto">
            <a:xfrm>
              <a:off x="8471626" y="6229661"/>
              <a:ext cx="76174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1800">
                  <a:latin typeface="Times New Roman" charset="0"/>
                </a:rPr>
                <a:t>次元</a:t>
              </a:r>
              <a:r>
                <a:rPr lang="en-US" altLang="ja-JP" sz="1800" dirty="0"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89" name="図形グループ 88"/>
          <p:cNvGrpSpPr/>
          <p:nvPr/>
        </p:nvGrpSpPr>
        <p:grpSpPr>
          <a:xfrm>
            <a:off x="3996116" y="3474327"/>
            <a:ext cx="486989" cy="1895755"/>
            <a:chOff x="6128915" y="3538531"/>
            <a:chExt cx="486989" cy="1895755"/>
          </a:xfrm>
        </p:grpSpPr>
        <p:cxnSp>
          <p:nvCxnSpPr>
            <p:cNvPr id="90" name="直線矢印コネクタ 89"/>
            <p:cNvCxnSpPr>
              <a:stCxn id="66" idx="1"/>
              <a:endCxn id="66" idx="0"/>
            </p:cNvCxnSpPr>
            <p:nvPr/>
          </p:nvCxnSpPr>
          <p:spPr bwMode="auto">
            <a:xfrm flipH="1">
              <a:off x="6158704" y="5129486"/>
              <a:ext cx="457200" cy="30480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直線矢印コネクタ 91"/>
            <p:cNvCxnSpPr/>
            <p:nvPr/>
          </p:nvCxnSpPr>
          <p:spPr bwMode="auto">
            <a:xfrm flipH="1">
              <a:off x="6128915" y="3538531"/>
              <a:ext cx="438710" cy="28631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5" name="Rectangle 41"/>
          <p:cNvSpPr>
            <a:spLocks noChangeArrowheads="1"/>
          </p:cNvSpPr>
          <p:nvPr/>
        </p:nvSpPr>
        <p:spPr bwMode="auto">
          <a:xfrm>
            <a:off x="3954078" y="1846821"/>
            <a:ext cx="14996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6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=</a:t>
            </a: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a</a:t>
            </a:r>
            <a:r>
              <a:rPr lang="en-US" altLang="ja-JP" sz="2000" baseline="-25000" dirty="0">
                <a:solidFill>
                  <a:srgbClr val="FF0000"/>
                </a:solidFill>
                <a:latin typeface="Times New Roman" charset="0"/>
              </a:rPr>
              <a:t>4-7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=22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b="1" i="1" dirty="0">
                <a:latin typeface="Times New Roman" charset="0"/>
              </a:rPr>
              <a:t>s</a:t>
            </a:r>
            <a:r>
              <a:rPr lang="en-US" altLang="ja-JP" sz="2000" b="1" i="1" baseline="-25000" dirty="0">
                <a:latin typeface="Times New Roman" charset="0"/>
              </a:rPr>
              <a:t>6</a:t>
            </a:r>
            <a:r>
              <a:rPr lang="en-US" altLang="ja-JP" sz="2000" b="1" i="1" dirty="0">
                <a:latin typeface="Times New Roman" charset="0"/>
              </a:rPr>
              <a:t>=a</a:t>
            </a:r>
            <a:r>
              <a:rPr lang="en-US" altLang="ja-JP" sz="2000" b="1" baseline="-25000" dirty="0">
                <a:latin typeface="Times New Roman" charset="0"/>
              </a:rPr>
              <a:t>4-6</a:t>
            </a:r>
            <a:r>
              <a:rPr lang="en-US" altLang="ja-JP" sz="2000" b="1" dirty="0">
                <a:latin typeface="Times New Roman" charset="0"/>
              </a:rPr>
              <a:t>=15</a:t>
            </a:r>
          </a:p>
        </p:txBody>
      </p:sp>
      <p:sp>
        <p:nvSpPr>
          <p:cNvPr id="96" name="Rectangle 43"/>
          <p:cNvSpPr>
            <a:spLocks noChangeArrowheads="1"/>
          </p:cNvSpPr>
          <p:nvPr/>
        </p:nvSpPr>
        <p:spPr bwMode="auto">
          <a:xfrm>
            <a:off x="7492934" y="2470633"/>
            <a:ext cx="16690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7</a:t>
            </a: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=a</a:t>
            </a:r>
            <a:r>
              <a:rPr lang="en-US" altLang="ja-JP" sz="2000" baseline="-25000" dirty="0">
                <a:solidFill>
                  <a:srgbClr val="FF0000"/>
                </a:solidFill>
                <a:latin typeface="Times New Roman" charset="0"/>
              </a:rPr>
              <a:t>4-7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=22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b="1" i="1" dirty="0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2000" b="1" i="1" baseline="-25000" dirty="0">
                <a:solidFill>
                  <a:srgbClr val="0000FF"/>
                </a:solidFill>
                <a:latin typeface="Times New Roman" charset="0"/>
              </a:rPr>
              <a:t>7</a:t>
            </a:r>
            <a:r>
              <a:rPr lang="en-US" altLang="ja-JP" sz="2000" b="1" i="1" dirty="0">
                <a:solidFill>
                  <a:srgbClr val="0000FF"/>
                </a:solidFill>
                <a:latin typeface="Times New Roman" charset="0"/>
              </a:rPr>
              <a:t>=a</a:t>
            </a:r>
            <a:r>
              <a:rPr lang="en-US" altLang="ja-JP" sz="2000" b="1" baseline="-25000" dirty="0">
                <a:solidFill>
                  <a:srgbClr val="0000FF"/>
                </a:solidFill>
                <a:latin typeface="Times New Roman" charset="0"/>
              </a:rPr>
              <a:t>4-7</a:t>
            </a:r>
            <a:r>
              <a:rPr lang="en-US" altLang="ja-JP" sz="2000" b="1" dirty="0">
                <a:solidFill>
                  <a:srgbClr val="0000FF"/>
                </a:solidFill>
                <a:latin typeface="Times New Roman" charset="0"/>
              </a:rPr>
              <a:t>=22</a:t>
            </a:r>
          </a:p>
        </p:txBody>
      </p:sp>
      <p:sp>
        <p:nvSpPr>
          <p:cNvPr id="97" name="Rectangle 44"/>
          <p:cNvSpPr>
            <a:spLocks noChangeArrowheads="1"/>
          </p:cNvSpPr>
          <p:nvPr/>
        </p:nvSpPr>
        <p:spPr bwMode="auto">
          <a:xfrm>
            <a:off x="7636228" y="4352937"/>
            <a:ext cx="14958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=a</a:t>
            </a:r>
            <a:r>
              <a:rPr lang="en-US" altLang="ja-JP" sz="2000" baseline="-25000" dirty="0">
                <a:solidFill>
                  <a:srgbClr val="FF0000"/>
                </a:solidFill>
                <a:latin typeface="Times New Roman" charset="0"/>
              </a:rPr>
              <a:t>0-3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=6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b="1" i="1" dirty="0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2000" b="1" i="1" baseline="-25000" dirty="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lang="en-US" altLang="ja-JP" sz="2000" b="1" i="1" dirty="0">
                <a:solidFill>
                  <a:srgbClr val="0000FF"/>
                </a:solidFill>
                <a:latin typeface="Times New Roman" charset="0"/>
              </a:rPr>
              <a:t>=a</a:t>
            </a:r>
            <a:r>
              <a:rPr lang="en-US" altLang="ja-JP" sz="2000" b="1" baseline="-25000" dirty="0">
                <a:solidFill>
                  <a:srgbClr val="0000FF"/>
                </a:solidFill>
                <a:latin typeface="Times New Roman" charset="0"/>
              </a:rPr>
              <a:t>0-3</a:t>
            </a:r>
            <a:r>
              <a:rPr lang="en-US" altLang="ja-JP" sz="2000" b="1" dirty="0">
                <a:solidFill>
                  <a:srgbClr val="0000FF"/>
                </a:solidFill>
                <a:latin typeface="Times New Roman" charset="0"/>
              </a:rPr>
              <a:t>=6</a:t>
            </a:r>
          </a:p>
        </p:txBody>
      </p:sp>
      <p:sp>
        <p:nvSpPr>
          <p:cNvPr id="98" name="Rectangle 45"/>
          <p:cNvSpPr>
            <a:spLocks noChangeArrowheads="1"/>
          </p:cNvSpPr>
          <p:nvPr/>
        </p:nvSpPr>
        <p:spPr bwMode="auto">
          <a:xfrm>
            <a:off x="5221485" y="6018843"/>
            <a:ext cx="12865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=a</a:t>
            </a:r>
            <a:r>
              <a:rPr lang="en-US" altLang="ja-JP" sz="2000" baseline="-25000" dirty="0">
                <a:solidFill>
                  <a:srgbClr val="FF0000"/>
                </a:solidFill>
                <a:latin typeface="Times New Roman" charset="0"/>
              </a:rPr>
              <a:t>0-3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=6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2000" i="1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=a</a:t>
            </a:r>
            <a:r>
              <a:rPr lang="en-US" altLang="ja-JP" sz="2000" baseline="-25000" dirty="0">
                <a:solidFill>
                  <a:srgbClr val="0000FF"/>
                </a:solidFill>
                <a:latin typeface="Times New Roman" charset="0"/>
              </a:rPr>
              <a:t>0-1</a:t>
            </a:r>
            <a:r>
              <a:rPr lang="en-US" altLang="ja-JP" sz="2000" dirty="0">
                <a:solidFill>
                  <a:srgbClr val="0000FF"/>
                </a:solidFill>
                <a:latin typeface="Times New Roman" charset="0"/>
              </a:rPr>
              <a:t>=1</a:t>
            </a:r>
          </a:p>
        </p:txBody>
      </p:sp>
      <p:sp>
        <p:nvSpPr>
          <p:cNvPr id="99" name="Rectangle 46"/>
          <p:cNvSpPr>
            <a:spLocks noChangeArrowheads="1"/>
          </p:cNvSpPr>
          <p:nvPr/>
        </p:nvSpPr>
        <p:spPr bwMode="auto">
          <a:xfrm>
            <a:off x="1035749" y="3455760"/>
            <a:ext cx="12993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=a</a:t>
            </a:r>
            <a:r>
              <a:rPr lang="en-US" altLang="ja-JP" sz="2000" baseline="-25000" dirty="0">
                <a:solidFill>
                  <a:srgbClr val="FF0000"/>
                </a:solidFill>
                <a:latin typeface="Times New Roman" charset="0"/>
              </a:rPr>
              <a:t>4-7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=22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 New Roman" charset="0"/>
              </a:rPr>
              <a:t>s</a:t>
            </a:r>
            <a:r>
              <a:rPr lang="en-US" altLang="ja-JP" sz="2000" i="1" baseline="-25000" dirty="0">
                <a:latin typeface="Times New Roman" charset="0"/>
              </a:rPr>
              <a:t>4</a:t>
            </a:r>
            <a:r>
              <a:rPr lang="en-US" altLang="ja-JP" sz="2000" i="1" dirty="0">
                <a:latin typeface="Times New Roman" charset="0"/>
              </a:rPr>
              <a:t>=a</a:t>
            </a:r>
            <a:r>
              <a:rPr lang="en-US" altLang="ja-JP" sz="2000" baseline="-25000" dirty="0">
                <a:latin typeface="Times New Roman" charset="0"/>
              </a:rPr>
              <a:t>4-4</a:t>
            </a:r>
            <a:r>
              <a:rPr lang="en-US" altLang="ja-JP" sz="2000" dirty="0">
                <a:latin typeface="Times New Roman" charset="0"/>
              </a:rPr>
              <a:t>=4</a:t>
            </a:r>
          </a:p>
        </p:txBody>
      </p:sp>
      <p:sp>
        <p:nvSpPr>
          <p:cNvPr id="100" name="Rectangle 47"/>
          <p:cNvSpPr>
            <a:spLocks noChangeArrowheads="1"/>
          </p:cNvSpPr>
          <p:nvPr/>
        </p:nvSpPr>
        <p:spPr bwMode="auto">
          <a:xfrm>
            <a:off x="1191204" y="5124355"/>
            <a:ext cx="12767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=a</a:t>
            </a:r>
            <a:r>
              <a:rPr lang="en-US" altLang="ja-JP" sz="2000" baseline="-25000" dirty="0">
                <a:solidFill>
                  <a:srgbClr val="FF0000"/>
                </a:solidFill>
                <a:latin typeface="Times New Roman" charset="0"/>
              </a:rPr>
              <a:t>0-3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=6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 New Roman" charset="0"/>
              </a:rPr>
              <a:t>s</a:t>
            </a:r>
            <a:r>
              <a:rPr lang="en-US" altLang="ja-JP" sz="2000" i="1" baseline="-25000" dirty="0">
                <a:latin typeface="Times New Roman" charset="0"/>
              </a:rPr>
              <a:t>0</a:t>
            </a:r>
            <a:r>
              <a:rPr lang="en-US" altLang="ja-JP" sz="2000" i="1" dirty="0">
                <a:latin typeface="Times New Roman" charset="0"/>
              </a:rPr>
              <a:t>=a</a:t>
            </a:r>
            <a:r>
              <a:rPr lang="en-US" altLang="ja-JP" sz="2000" baseline="-25000" dirty="0">
                <a:latin typeface="Times New Roman" charset="0"/>
              </a:rPr>
              <a:t>0-0</a:t>
            </a:r>
            <a:r>
              <a:rPr lang="en-US" altLang="ja-JP" sz="2000" dirty="0">
                <a:latin typeface="Times New Roman" charset="0"/>
              </a:rPr>
              <a:t>=0</a:t>
            </a:r>
          </a:p>
        </p:txBody>
      </p:sp>
      <p:sp>
        <p:nvSpPr>
          <p:cNvPr id="101" name="Rectangle 44"/>
          <p:cNvSpPr>
            <a:spLocks noChangeArrowheads="1"/>
          </p:cNvSpPr>
          <p:nvPr/>
        </p:nvSpPr>
        <p:spPr bwMode="auto">
          <a:xfrm>
            <a:off x="2234979" y="4249329"/>
            <a:ext cx="14958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=a</a:t>
            </a:r>
            <a:r>
              <a:rPr lang="en-US" altLang="ja-JP" sz="2000" baseline="-25000" dirty="0">
                <a:solidFill>
                  <a:srgbClr val="FF0000"/>
                </a:solidFill>
                <a:latin typeface="Times New Roman" charset="0"/>
              </a:rPr>
              <a:t>0-3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=6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b="1" i="1" dirty="0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2000" b="1" i="1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US" altLang="ja-JP" sz="2000" b="1" i="1" dirty="0">
                <a:solidFill>
                  <a:srgbClr val="0000FF"/>
                </a:solidFill>
                <a:latin typeface="Times New Roman" charset="0"/>
              </a:rPr>
              <a:t>=a</a:t>
            </a:r>
            <a:r>
              <a:rPr lang="en-US" altLang="ja-JP" sz="2000" b="1" baseline="-25000" dirty="0">
                <a:solidFill>
                  <a:srgbClr val="0000FF"/>
                </a:solidFill>
                <a:latin typeface="Times New Roman" charset="0"/>
              </a:rPr>
              <a:t>0-2</a:t>
            </a:r>
            <a:r>
              <a:rPr lang="en-US" altLang="ja-JP" sz="2000" b="1" dirty="0">
                <a:solidFill>
                  <a:srgbClr val="0000FF"/>
                </a:solidFill>
                <a:latin typeface="Times New Roman" charset="0"/>
              </a:rPr>
              <a:t>=3</a:t>
            </a:r>
          </a:p>
        </p:txBody>
      </p:sp>
      <p:sp>
        <p:nvSpPr>
          <p:cNvPr id="102" name="Rectangle 44"/>
          <p:cNvSpPr>
            <a:spLocks noChangeArrowheads="1"/>
          </p:cNvSpPr>
          <p:nvPr/>
        </p:nvSpPr>
        <p:spPr bwMode="auto">
          <a:xfrm>
            <a:off x="6886441" y="3480260"/>
            <a:ext cx="14958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5</a:t>
            </a: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=a</a:t>
            </a:r>
            <a:r>
              <a:rPr lang="en-US" altLang="ja-JP" sz="2000" baseline="-25000" dirty="0">
                <a:solidFill>
                  <a:srgbClr val="FF0000"/>
                </a:solidFill>
                <a:latin typeface="Times New Roman" charset="0"/>
              </a:rPr>
              <a:t>4-7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=22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2000" i="1" baseline="-25000" dirty="0">
                <a:solidFill>
                  <a:srgbClr val="0000FF"/>
                </a:solidFill>
                <a:latin typeface="Times New Roman" charset="0"/>
              </a:rPr>
              <a:t>5</a:t>
            </a: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=a</a:t>
            </a:r>
            <a:r>
              <a:rPr lang="en-US" altLang="ja-JP" sz="2000" baseline="-25000" dirty="0">
                <a:solidFill>
                  <a:srgbClr val="0000FF"/>
                </a:solidFill>
                <a:latin typeface="Times New Roman" charset="0"/>
              </a:rPr>
              <a:t>4-5</a:t>
            </a:r>
            <a:r>
              <a:rPr lang="en-US" altLang="ja-JP" sz="2000" dirty="0">
                <a:solidFill>
                  <a:srgbClr val="0000FF"/>
                </a:solidFill>
                <a:latin typeface="Times New Roman" charset="0"/>
              </a:rPr>
              <a:t>=9</a:t>
            </a:r>
          </a:p>
        </p:txBody>
      </p:sp>
      <p:grpSp>
        <p:nvGrpSpPr>
          <p:cNvPr id="106" name="図形グループ 105"/>
          <p:cNvGrpSpPr/>
          <p:nvPr/>
        </p:nvGrpSpPr>
        <p:grpSpPr>
          <a:xfrm>
            <a:off x="3897212" y="3429000"/>
            <a:ext cx="457200" cy="1895755"/>
            <a:chOff x="6212789" y="3688700"/>
            <a:chExt cx="457200" cy="1895755"/>
          </a:xfrm>
        </p:grpSpPr>
        <p:cxnSp>
          <p:nvCxnSpPr>
            <p:cNvPr id="107" name="直線矢印コネクタ 106"/>
            <p:cNvCxnSpPr>
              <a:stCxn id="66" idx="1"/>
              <a:endCxn id="66" idx="0"/>
            </p:cNvCxnSpPr>
            <p:nvPr/>
          </p:nvCxnSpPr>
          <p:spPr bwMode="auto">
            <a:xfrm flipH="1">
              <a:off x="6212789" y="5279655"/>
              <a:ext cx="457200" cy="30480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直線矢印コネクタ 107"/>
            <p:cNvCxnSpPr>
              <a:stCxn id="56" idx="3"/>
              <a:endCxn id="48" idx="7"/>
            </p:cNvCxnSpPr>
            <p:nvPr/>
          </p:nvCxnSpPr>
          <p:spPr bwMode="auto">
            <a:xfrm flipH="1">
              <a:off x="6222034" y="3688700"/>
              <a:ext cx="438710" cy="28631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正方形/長方形 1"/>
          <p:cNvSpPr/>
          <p:nvPr/>
        </p:nvSpPr>
        <p:spPr bwMode="auto">
          <a:xfrm>
            <a:off x="385088" y="1328960"/>
            <a:ext cx="3539179" cy="19138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grpSp>
        <p:nvGrpSpPr>
          <p:cNvPr id="110" name="図形グループ 109"/>
          <p:cNvGrpSpPr/>
          <p:nvPr/>
        </p:nvGrpSpPr>
        <p:grpSpPr>
          <a:xfrm>
            <a:off x="5762155" y="3474327"/>
            <a:ext cx="486989" cy="1895755"/>
            <a:chOff x="6128915" y="3538531"/>
            <a:chExt cx="486989" cy="1895755"/>
          </a:xfrm>
        </p:grpSpPr>
        <p:cxnSp>
          <p:nvCxnSpPr>
            <p:cNvPr id="111" name="直線矢印コネクタ 110"/>
            <p:cNvCxnSpPr/>
            <p:nvPr/>
          </p:nvCxnSpPr>
          <p:spPr bwMode="auto">
            <a:xfrm flipH="1">
              <a:off x="6158704" y="5129486"/>
              <a:ext cx="457200" cy="30480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直線矢印コネクタ 111"/>
            <p:cNvCxnSpPr/>
            <p:nvPr/>
          </p:nvCxnSpPr>
          <p:spPr bwMode="auto">
            <a:xfrm flipH="1">
              <a:off x="6128915" y="3538531"/>
              <a:ext cx="438710" cy="28631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3" name="図形グループ 112"/>
          <p:cNvGrpSpPr/>
          <p:nvPr/>
        </p:nvGrpSpPr>
        <p:grpSpPr>
          <a:xfrm>
            <a:off x="5663251" y="3429000"/>
            <a:ext cx="457200" cy="1895755"/>
            <a:chOff x="6212789" y="3688700"/>
            <a:chExt cx="457200" cy="1895755"/>
          </a:xfrm>
        </p:grpSpPr>
        <p:cxnSp>
          <p:nvCxnSpPr>
            <p:cNvPr id="114" name="直線矢印コネクタ 113"/>
            <p:cNvCxnSpPr/>
            <p:nvPr/>
          </p:nvCxnSpPr>
          <p:spPr bwMode="auto">
            <a:xfrm flipH="1">
              <a:off x="6212789" y="5279655"/>
              <a:ext cx="457200" cy="30480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直線矢印コネクタ 114"/>
            <p:cNvCxnSpPr/>
            <p:nvPr/>
          </p:nvCxnSpPr>
          <p:spPr bwMode="auto">
            <a:xfrm flipH="1">
              <a:off x="6222034" y="3688700"/>
              <a:ext cx="438710" cy="286310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4" name="図形グループ 83"/>
          <p:cNvGrpSpPr/>
          <p:nvPr/>
        </p:nvGrpSpPr>
        <p:grpSpPr>
          <a:xfrm>
            <a:off x="3579312" y="2916873"/>
            <a:ext cx="3070601" cy="2670453"/>
            <a:chOff x="5241032" y="3093015"/>
            <a:chExt cx="3070601" cy="2670453"/>
          </a:xfrm>
        </p:grpSpPr>
        <p:sp>
          <p:nvSpPr>
            <p:cNvPr id="85" name="正方形/長方形 84"/>
            <p:cNvSpPr/>
            <p:nvPr/>
          </p:nvSpPr>
          <p:spPr>
            <a:xfrm>
              <a:off x="6066590" y="46956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5</a:t>
              </a:r>
              <a:endParaRPr lang="ja-JP" altLang="en-US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7827102" y="46956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5</a:t>
              </a:r>
              <a:endParaRPr lang="ja-JP" altLang="en-US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5241032" y="530180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1</a:t>
              </a:r>
              <a:endParaRPr lang="ja-JP" altLang="en-US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7065102" y="530180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1</a:t>
              </a:r>
              <a:endParaRPr lang="ja-JP" altLang="en-US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5324257" y="37050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9</a:t>
              </a:r>
              <a:endParaRPr lang="ja-JP" altLang="en-US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7032134" y="3711470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9</a:t>
              </a:r>
              <a:endParaRPr lang="ja-JP" altLang="en-US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6058678" y="3093015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13</a:t>
              </a:r>
              <a:endParaRPr lang="ja-JP" altLang="en-US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7819190" y="3093015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13</a:t>
              </a:r>
              <a:endParaRPr lang="en-US" altLang="ja-JP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119" name="図形グループ 118"/>
          <p:cNvGrpSpPr/>
          <p:nvPr/>
        </p:nvGrpSpPr>
        <p:grpSpPr>
          <a:xfrm>
            <a:off x="3596747" y="3211365"/>
            <a:ext cx="3070601" cy="2670453"/>
            <a:chOff x="5241032" y="3093015"/>
            <a:chExt cx="3070601" cy="2670453"/>
          </a:xfrm>
        </p:grpSpPr>
        <p:sp>
          <p:nvSpPr>
            <p:cNvPr id="120" name="正方形/長方形 119"/>
            <p:cNvSpPr/>
            <p:nvPr/>
          </p:nvSpPr>
          <p:spPr>
            <a:xfrm>
              <a:off x="6066590" y="46956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2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7827102" y="46956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5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5241032" y="530180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0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7065102" y="530180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1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5324257" y="37050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4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7032134" y="3711470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9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6058678" y="3093015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6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7819190" y="3093015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13</a:t>
              </a:r>
              <a:endParaRPr lang="en-US" altLang="ja-JP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88" name="Rectangle 42">
            <a:extLst>
              <a:ext uri="{FF2B5EF4-FFF2-40B4-BE49-F238E27FC236}">
                <a16:creationId xmlns:a16="http://schemas.microsoft.com/office/drawing/2014/main" id="{DF9BF6D1-84E1-4F42-977B-198364BDF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192" y="1492677"/>
            <a:ext cx="311976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sz="1800" dirty="0">
                <a:solidFill>
                  <a:srgbClr val="FF0000"/>
                </a:solidFill>
                <a:latin typeface="Times New Roman" charset="0"/>
              </a:rPr>
              <a:t>上段</a:t>
            </a:r>
            <a:r>
              <a:rPr lang="ja-JP" altLang="en-US" sz="1800">
                <a:solidFill>
                  <a:srgbClr val="FF0000"/>
                </a:solidFill>
                <a:latin typeface="Times New Roman" charset="0"/>
              </a:rPr>
              <a:t>：部分和用 </a:t>
            </a:r>
            <a:r>
              <a:rPr lang="en-US" altLang="ja-JP" sz="1800" i="1" dirty="0" err="1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1800" i="1" baseline="-25000" dirty="0" err="1">
                <a:solidFill>
                  <a:srgbClr val="FF0000"/>
                </a:solidFill>
                <a:latin typeface="Times New Roman" charset="0"/>
              </a:rPr>
              <a:t>i</a:t>
            </a:r>
            <a:endParaRPr lang="en-US" altLang="ja-JP" sz="1800" i="1" baseline="-25000" dirty="0">
              <a:solidFill>
                <a:srgbClr val="FF0000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sz="1800" dirty="0">
                <a:solidFill>
                  <a:srgbClr val="0000FF"/>
                </a:solidFill>
                <a:latin typeface="Times New Roman" charset="0"/>
              </a:rPr>
              <a:t>下段：</a:t>
            </a:r>
            <a:r>
              <a:rPr lang="ja-JP" altLang="en-US" sz="1800">
                <a:solidFill>
                  <a:srgbClr val="0000FF"/>
                </a:solidFill>
                <a:latin typeface="Times New Roman" charset="0"/>
              </a:rPr>
              <a:t>部分プレフィックス和用</a:t>
            </a:r>
            <a:r>
              <a:rPr lang="en-US" altLang="ja-JP" sz="1800" i="1" dirty="0" err="1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1800" i="1" baseline="-25000" dirty="0" err="1">
                <a:solidFill>
                  <a:srgbClr val="0000FF"/>
                </a:solidFill>
                <a:latin typeface="Times New Roman" charset="0"/>
              </a:rPr>
              <a:t>i</a:t>
            </a:r>
            <a:endParaRPr lang="en-US" altLang="ja-JP" sz="1800" i="1" baseline="-250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8DA40C-62CD-EE48-B3CF-07298776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55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1177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角丸四角形 134"/>
          <p:cNvSpPr/>
          <p:nvPr/>
        </p:nvSpPr>
        <p:spPr bwMode="auto">
          <a:xfrm>
            <a:off x="859486" y="3823373"/>
            <a:ext cx="1356441" cy="3782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136" name="角丸四角形 135"/>
          <p:cNvSpPr/>
          <p:nvPr/>
        </p:nvSpPr>
        <p:spPr bwMode="auto">
          <a:xfrm>
            <a:off x="3987552" y="2212431"/>
            <a:ext cx="1356441" cy="3782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137" name="角丸四角形 136"/>
          <p:cNvSpPr/>
          <p:nvPr/>
        </p:nvSpPr>
        <p:spPr bwMode="auto">
          <a:xfrm>
            <a:off x="7636228" y="2784465"/>
            <a:ext cx="1356441" cy="3782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138" name="角丸四角形 137"/>
          <p:cNvSpPr/>
          <p:nvPr/>
        </p:nvSpPr>
        <p:spPr bwMode="auto">
          <a:xfrm>
            <a:off x="7038342" y="3861082"/>
            <a:ext cx="1356441" cy="37827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129" name="角丸四角形 128"/>
          <p:cNvSpPr/>
          <p:nvPr/>
        </p:nvSpPr>
        <p:spPr bwMode="auto">
          <a:xfrm>
            <a:off x="2367162" y="4611979"/>
            <a:ext cx="1183870" cy="3313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128" name="角丸四角形 127"/>
          <p:cNvSpPr/>
          <p:nvPr/>
        </p:nvSpPr>
        <p:spPr bwMode="auto">
          <a:xfrm>
            <a:off x="7803717" y="4762570"/>
            <a:ext cx="1183870" cy="3313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109" name="角丸四角形 108"/>
          <p:cNvSpPr/>
          <p:nvPr/>
        </p:nvSpPr>
        <p:spPr bwMode="auto">
          <a:xfrm>
            <a:off x="5313040" y="6395381"/>
            <a:ext cx="1183870" cy="3313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3" name="角丸四角形 2"/>
          <p:cNvSpPr/>
          <p:nvPr/>
        </p:nvSpPr>
        <p:spPr bwMode="auto">
          <a:xfrm>
            <a:off x="1191204" y="5500893"/>
            <a:ext cx="1183870" cy="3313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7"/>
            <a:ext cx="9906000" cy="990630"/>
          </a:xfrm>
        </p:spPr>
        <p:txBody>
          <a:bodyPr/>
          <a:lstStyle/>
          <a:p>
            <a:r>
              <a:rPr lang="ja-JP" altLang="en-US"/>
              <a:t>プレフィックス和の計算：</a:t>
            </a:r>
            <a:r>
              <a:rPr lang="en-US" altLang="ja-JP" dirty="0"/>
              <a:t>Step3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328537" y="1381889"/>
            <a:ext cx="9273480" cy="5400600"/>
          </a:xfrm>
        </p:spPr>
        <p:txBody>
          <a:bodyPr/>
          <a:lstStyle/>
          <a:p>
            <a:r>
              <a:rPr lang="en-US" altLang="ja-JP" sz="2000" dirty="0">
                <a:latin typeface="Times New Roman" charset="0"/>
              </a:rPr>
              <a:t>Step3</a:t>
            </a:r>
            <a:r>
              <a:rPr lang="ja-JP" altLang="en-US" sz="2000" dirty="0">
                <a:latin typeface="Times New Roman" charset="0"/>
              </a:rPr>
              <a:t>： 次元</a:t>
            </a:r>
            <a:r>
              <a:rPr lang="en-US" altLang="ja-JP" sz="2000" dirty="0">
                <a:latin typeface="Times New Roman" charset="0"/>
              </a:rPr>
              <a:t>2</a:t>
            </a:r>
            <a:r>
              <a:rPr lang="ja-JP" altLang="en-US" sz="2000">
                <a:latin typeface="Times New Roman" charset="0"/>
              </a:rPr>
              <a:t>でユニキャスト</a:t>
            </a:r>
            <a:endParaRPr lang="en-US" altLang="ja-JP" sz="2000" dirty="0">
              <a:latin typeface="Times New Roman" charset="0"/>
            </a:endParaRPr>
          </a:p>
          <a:p>
            <a:pPr lvl="1"/>
            <a:r>
              <a:rPr lang="ja-JP" altLang="en-US" sz="1800" dirty="0">
                <a:latin typeface="Times New Roman" charset="0"/>
              </a:rPr>
              <a:t>互いに </a:t>
            </a:r>
            <a:r>
              <a:rPr lang="en-US" altLang="ja-JP" sz="1800" i="1" dirty="0" err="1">
                <a:latin typeface="Times New Roman" charset="0"/>
              </a:rPr>
              <a:t>t</a:t>
            </a:r>
            <a:r>
              <a:rPr lang="en-US" altLang="ja-JP" sz="1800" i="1" baseline="-25000" dirty="0" err="1">
                <a:latin typeface="Times New Roman" charset="0"/>
              </a:rPr>
              <a:t>i</a:t>
            </a:r>
            <a:r>
              <a:rPr lang="en-US" altLang="ja-JP" sz="1800" dirty="0">
                <a:latin typeface="Times New Roman" charset="0"/>
              </a:rPr>
              <a:t> </a:t>
            </a:r>
            <a:r>
              <a:rPr lang="ja-JP" altLang="en-US" sz="1800" dirty="0">
                <a:latin typeface="Times New Roman" charset="0"/>
              </a:rPr>
              <a:t>を送信</a:t>
            </a:r>
            <a:br>
              <a:rPr lang="en-US" altLang="ja-JP" sz="1800" dirty="0">
                <a:latin typeface="Times New Roman" charset="0"/>
              </a:rPr>
            </a:br>
            <a:r>
              <a:rPr lang="en-US" altLang="ja-JP" sz="1600" dirty="0">
                <a:latin typeface="Times New Roman" charset="0"/>
              </a:rPr>
              <a:t>(</a:t>
            </a:r>
            <a:r>
              <a:rPr lang="ja-JP" altLang="en-US" sz="1600" dirty="0">
                <a:latin typeface="Times New Roman" charset="0"/>
              </a:rPr>
              <a:t>受け取ったものを</a:t>
            </a:r>
            <a:r>
              <a:rPr lang="en-US" altLang="ja-JP" sz="1600" i="1" dirty="0">
                <a:latin typeface="Times New Roman" charset="0"/>
              </a:rPr>
              <a:t>b</a:t>
            </a:r>
            <a:r>
              <a:rPr lang="en-US" altLang="ja-JP" sz="1600" i="1" baseline="-25000" dirty="0">
                <a:latin typeface="Times New Roman" charset="0"/>
              </a:rPr>
              <a:t>i</a:t>
            </a:r>
            <a:r>
              <a:rPr lang="ja-JP" altLang="en-US" sz="1600" dirty="0">
                <a:latin typeface="Times New Roman" charset="0"/>
              </a:rPr>
              <a:t>とする</a:t>
            </a:r>
            <a:r>
              <a:rPr lang="en-US" altLang="ja-JP" sz="1600" dirty="0">
                <a:latin typeface="Times New Roman" charset="0"/>
              </a:rPr>
              <a:t>)</a:t>
            </a:r>
            <a:endParaRPr lang="en-US" altLang="ja-JP" sz="1800" dirty="0">
              <a:latin typeface="Times New Roman" charset="0"/>
            </a:endParaRPr>
          </a:p>
          <a:p>
            <a:pPr lvl="1"/>
            <a:r>
              <a:rPr lang="ja-JP" altLang="en-US" sz="1800" dirty="0">
                <a:solidFill>
                  <a:srgbClr val="FF0000"/>
                </a:solidFill>
                <a:latin typeface="Times New Roman" charset="0"/>
              </a:rPr>
              <a:t>両方で</a:t>
            </a:r>
            <a:r>
              <a:rPr lang="en-US" altLang="ja-JP" sz="1800" i="1" dirty="0" err="1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1800" i="1" baseline="-25000" dirty="0" err="1">
                <a:solidFill>
                  <a:srgbClr val="FF0000"/>
                </a:solidFill>
                <a:latin typeface="Times New Roman" charset="0"/>
              </a:rPr>
              <a:t>i</a:t>
            </a:r>
            <a:r>
              <a:rPr lang="en-US" altLang="ja-JP" sz="1800" i="1" baseline="-25000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ja-JP" altLang="en-US" sz="1800" dirty="0">
                <a:solidFill>
                  <a:srgbClr val="FF0000"/>
                </a:solidFill>
                <a:latin typeface="Times New Roman" charset="0"/>
              </a:rPr>
              <a:t>←</a:t>
            </a:r>
            <a:r>
              <a:rPr lang="en-US" altLang="ja-JP" sz="1800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en-US" altLang="ja-JP" sz="1800" i="1" dirty="0" err="1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1800" i="1" baseline="-25000" dirty="0" err="1">
                <a:solidFill>
                  <a:srgbClr val="FF0000"/>
                </a:solidFill>
                <a:latin typeface="Times New Roman" charset="0"/>
              </a:rPr>
              <a:t>i</a:t>
            </a:r>
            <a:r>
              <a:rPr lang="en-US" altLang="ja-JP" sz="1800" i="1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lang="ja-JP" altLang="en-US" sz="1800" dirty="0">
                <a:solidFill>
                  <a:srgbClr val="FF0000"/>
                </a:solidFill>
                <a:latin typeface="Times New Roman" charset="0"/>
              </a:rPr>
              <a:t>＋</a:t>
            </a:r>
            <a:r>
              <a:rPr lang="en-US" altLang="ja-JP" sz="1800" i="1" dirty="0">
                <a:solidFill>
                  <a:srgbClr val="FF0000"/>
                </a:solidFill>
                <a:latin typeface="Times New Roman" charset="0"/>
              </a:rPr>
              <a:t> b</a:t>
            </a:r>
            <a:r>
              <a:rPr lang="en-US" altLang="ja-JP" sz="1800" i="1" baseline="-25000" dirty="0">
                <a:solidFill>
                  <a:srgbClr val="FF0000"/>
                </a:solidFill>
                <a:latin typeface="Times New Roman" charset="0"/>
              </a:rPr>
              <a:t>i</a:t>
            </a:r>
            <a:endParaRPr lang="ja-JP" altLang="en-US" sz="1800" dirty="0">
              <a:solidFill>
                <a:srgbClr val="FF0000"/>
              </a:solidFill>
              <a:latin typeface="Times New Roman" charset="0"/>
            </a:endParaRPr>
          </a:p>
          <a:p>
            <a:pPr lvl="1"/>
            <a:r>
              <a:rPr lang="ja-JP" altLang="en-US" sz="1800" dirty="0">
                <a:solidFill>
                  <a:srgbClr val="0000FF"/>
                </a:solidFill>
                <a:latin typeface="Times New Roman" charset="0"/>
              </a:rPr>
              <a:t>プロセッサ</a:t>
            </a:r>
            <a:r>
              <a:rPr lang="en-US" altLang="ja-JP" sz="1800" dirty="0">
                <a:solidFill>
                  <a:srgbClr val="0000FF"/>
                </a:solidFill>
                <a:latin typeface="Times New Roman" charset="0"/>
              </a:rPr>
              <a:t>ID</a:t>
            </a:r>
            <a:r>
              <a:rPr lang="ja-JP" altLang="en-US" sz="1800" dirty="0">
                <a:solidFill>
                  <a:srgbClr val="0000FF"/>
                </a:solidFill>
                <a:latin typeface="Times New Roman" charset="0"/>
              </a:rPr>
              <a:t>の大きい方</a:t>
            </a:r>
            <a:br>
              <a:rPr lang="en-US" altLang="ja-JP" sz="1800" dirty="0">
                <a:solidFill>
                  <a:srgbClr val="0000FF"/>
                </a:solidFill>
                <a:latin typeface="Times New Roman" charset="0"/>
              </a:rPr>
            </a:br>
            <a:r>
              <a:rPr lang="en-US" altLang="ja-JP" sz="1800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altLang="ja-JP" sz="1800" i="1" dirty="0" err="1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1800" i="1" baseline="-25000" dirty="0" err="1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US" altLang="ja-JP" sz="1800" i="1" baseline="-25000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ja-JP" altLang="en-US" sz="1800" dirty="0">
                <a:solidFill>
                  <a:srgbClr val="0000FF"/>
                </a:solidFill>
                <a:latin typeface="Times New Roman" charset="0"/>
              </a:rPr>
              <a:t>←</a:t>
            </a:r>
            <a:r>
              <a:rPr lang="en-US" altLang="ja-JP" sz="1800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en-US" altLang="ja-JP" sz="1800" i="1" dirty="0" err="1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1800" i="1" baseline="-25000" dirty="0" err="1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US" altLang="ja-JP" sz="1800" i="1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ja-JP" altLang="en-US" sz="1800" dirty="0">
                <a:solidFill>
                  <a:srgbClr val="0000FF"/>
                </a:solidFill>
                <a:latin typeface="Times New Roman" charset="0"/>
              </a:rPr>
              <a:t>＋</a:t>
            </a:r>
            <a:r>
              <a:rPr lang="en-US" altLang="ja-JP" sz="1800" i="1" dirty="0">
                <a:solidFill>
                  <a:srgbClr val="0000FF"/>
                </a:solidFill>
                <a:latin typeface="Times New Roman" charset="0"/>
              </a:rPr>
              <a:t> b</a:t>
            </a:r>
            <a:r>
              <a:rPr lang="en-US" altLang="ja-JP" sz="1800" i="1" baseline="-25000" dirty="0">
                <a:solidFill>
                  <a:srgbClr val="0000FF"/>
                </a:solidFill>
                <a:latin typeface="Times New Roman" charset="0"/>
              </a:rPr>
              <a:t>i</a:t>
            </a:r>
            <a:endParaRPr lang="ja-JP" altLang="en-US" sz="2000" dirty="0">
              <a:solidFill>
                <a:srgbClr val="0000FF"/>
              </a:solidFill>
              <a:latin typeface="Times New Roman" charset="0"/>
            </a:endParaRPr>
          </a:p>
          <a:p>
            <a:pPr marL="0" indent="0">
              <a:buNone/>
            </a:pPr>
            <a:endParaRPr lang="en-US" altLang="ja-JP" sz="2400" i="1" dirty="0">
              <a:latin typeface="Times" charset="0"/>
              <a:ea typeface="Times" charset="0"/>
              <a:cs typeface="Times" charset="0"/>
            </a:endParaRPr>
          </a:p>
        </p:txBody>
      </p:sp>
      <p:grpSp>
        <p:nvGrpSpPr>
          <p:cNvPr id="47" name="図形グループ 46"/>
          <p:cNvGrpSpPr/>
          <p:nvPr/>
        </p:nvGrpSpPr>
        <p:grpSpPr>
          <a:xfrm>
            <a:off x="2367162" y="2590707"/>
            <a:ext cx="5405228" cy="3515247"/>
            <a:chOff x="1064718" y="2606895"/>
            <a:chExt cx="5405228" cy="3515247"/>
          </a:xfrm>
        </p:grpSpPr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22912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49" name="Oval 8"/>
            <p:cNvSpPr>
              <a:spLocks noChangeArrowheads="1"/>
            </p:cNvSpPr>
            <p:nvPr/>
          </p:nvSpPr>
          <p:spPr bwMode="auto">
            <a:xfrm>
              <a:off x="4043833" y="36792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0" name="Oval 9"/>
            <p:cNvSpPr>
              <a:spLocks noChangeArrowheads="1"/>
            </p:cNvSpPr>
            <p:nvPr/>
          </p:nvSpPr>
          <p:spPr bwMode="auto">
            <a:xfrm>
              <a:off x="22912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1" name="Oval 10"/>
            <p:cNvSpPr>
              <a:spLocks noChangeArrowheads="1"/>
            </p:cNvSpPr>
            <p:nvPr/>
          </p:nvSpPr>
          <p:spPr bwMode="auto">
            <a:xfrm>
              <a:off x="4043833" y="52794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>
              <a:off x="2748433" y="55080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3" name="Line 12"/>
            <p:cNvSpPr>
              <a:spLocks noChangeShapeType="1"/>
            </p:cNvSpPr>
            <p:nvPr/>
          </p:nvSpPr>
          <p:spPr bwMode="auto">
            <a:xfrm>
              <a:off x="2748433" y="39078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4" name="Line 13"/>
            <p:cNvSpPr>
              <a:spLocks noChangeShapeType="1"/>
            </p:cNvSpPr>
            <p:nvPr/>
          </p:nvSpPr>
          <p:spPr bwMode="auto">
            <a:xfrm>
              <a:off x="25198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5" name="Line 14"/>
            <p:cNvSpPr>
              <a:spLocks noChangeShapeType="1"/>
            </p:cNvSpPr>
            <p:nvPr/>
          </p:nvSpPr>
          <p:spPr bwMode="auto">
            <a:xfrm>
              <a:off x="4272433" y="41364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56" name="Oval 15"/>
            <p:cNvSpPr>
              <a:spLocks noChangeArrowheads="1"/>
            </p:cNvSpPr>
            <p:nvPr/>
          </p:nvSpPr>
          <p:spPr bwMode="auto">
            <a:xfrm>
              <a:off x="30532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7" name="Oval 16"/>
            <p:cNvSpPr>
              <a:spLocks noChangeArrowheads="1"/>
            </p:cNvSpPr>
            <p:nvPr/>
          </p:nvSpPr>
          <p:spPr bwMode="auto">
            <a:xfrm>
              <a:off x="4805833" y="30696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8" name="Oval 17"/>
            <p:cNvSpPr>
              <a:spLocks noChangeArrowheads="1"/>
            </p:cNvSpPr>
            <p:nvPr/>
          </p:nvSpPr>
          <p:spPr bwMode="auto">
            <a:xfrm>
              <a:off x="30532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59" name="Oval 18"/>
            <p:cNvSpPr>
              <a:spLocks noChangeArrowheads="1"/>
            </p:cNvSpPr>
            <p:nvPr/>
          </p:nvSpPr>
          <p:spPr bwMode="auto">
            <a:xfrm>
              <a:off x="4805833" y="4669877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/>
            </a:p>
          </p:txBody>
        </p:sp>
        <p:sp>
          <p:nvSpPr>
            <p:cNvPr id="60" name="Line 19"/>
            <p:cNvSpPr>
              <a:spLocks noChangeShapeType="1"/>
            </p:cNvSpPr>
            <p:nvPr/>
          </p:nvSpPr>
          <p:spPr bwMode="auto">
            <a:xfrm>
              <a:off x="3510433" y="48984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1" name="Line 20"/>
            <p:cNvSpPr>
              <a:spLocks noChangeShapeType="1"/>
            </p:cNvSpPr>
            <p:nvPr/>
          </p:nvSpPr>
          <p:spPr bwMode="auto">
            <a:xfrm>
              <a:off x="3510433" y="329827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2" name="Line 21"/>
            <p:cNvSpPr>
              <a:spLocks noChangeShapeType="1"/>
            </p:cNvSpPr>
            <p:nvPr/>
          </p:nvSpPr>
          <p:spPr bwMode="auto">
            <a:xfrm>
              <a:off x="32818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3" name="Line 22"/>
            <p:cNvSpPr>
              <a:spLocks noChangeShapeType="1"/>
            </p:cNvSpPr>
            <p:nvPr/>
          </p:nvSpPr>
          <p:spPr bwMode="auto">
            <a:xfrm>
              <a:off x="5034433" y="3526877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4" name="Line 23"/>
            <p:cNvSpPr>
              <a:spLocks noChangeShapeType="1"/>
            </p:cNvSpPr>
            <p:nvPr/>
          </p:nvSpPr>
          <p:spPr bwMode="auto">
            <a:xfrm flipV="1">
              <a:off x="26722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5" name="Line 24"/>
            <p:cNvSpPr>
              <a:spLocks noChangeShapeType="1"/>
            </p:cNvSpPr>
            <p:nvPr/>
          </p:nvSpPr>
          <p:spPr bwMode="auto">
            <a:xfrm flipV="1">
              <a:off x="4424833" y="34506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6" name="Line 25"/>
            <p:cNvSpPr>
              <a:spLocks noChangeShapeType="1"/>
            </p:cNvSpPr>
            <p:nvPr/>
          </p:nvSpPr>
          <p:spPr bwMode="auto">
            <a:xfrm flipV="1">
              <a:off x="26722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 flipV="1">
              <a:off x="4424833" y="5050877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2400"/>
            </a:p>
          </p:txBody>
        </p:sp>
        <p:sp>
          <p:nvSpPr>
            <p:cNvPr id="68" name="Rectangle 27"/>
            <p:cNvSpPr>
              <a:spLocks noChangeArrowheads="1"/>
            </p:cNvSpPr>
            <p:nvPr/>
          </p:nvSpPr>
          <p:spPr bwMode="auto">
            <a:xfrm>
              <a:off x="1064718" y="5320874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0</a:t>
              </a:r>
              <a:r>
                <a:rPr lang="en-US" altLang="ja-JP" sz="2400" dirty="0">
                  <a:latin typeface="Times New Roman" charset="0"/>
                </a:rPr>
                <a:t> [000]</a:t>
              </a:r>
            </a:p>
          </p:txBody>
        </p:sp>
        <p:sp>
          <p:nvSpPr>
            <p:cNvPr id="69" name="Rectangle 28"/>
            <p:cNvSpPr>
              <a:spLocks noChangeArrowheads="1"/>
            </p:cNvSpPr>
            <p:nvPr/>
          </p:nvSpPr>
          <p:spPr bwMode="auto">
            <a:xfrm>
              <a:off x="3662833" y="5660477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1</a:t>
              </a:r>
              <a:r>
                <a:rPr lang="en-US" altLang="ja-JP" sz="2400" dirty="0">
                  <a:latin typeface="Times New Roman" charset="0"/>
                </a:rPr>
                <a:t> [001]</a:t>
              </a:r>
            </a:p>
          </p:txBody>
        </p:sp>
        <p:sp>
          <p:nvSpPr>
            <p:cNvPr id="70" name="Rectangle 29"/>
            <p:cNvSpPr>
              <a:spLocks noChangeArrowheads="1"/>
            </p:cNvSpPr>
            <p:nvPr/>
          </p:nvSpPr>
          <p:spPr bwMode="auto">
            <a:xfrm>
              <a:off x="2870850" y="4244080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2</a:t>
              </a:r>
              <a:r>
                <a:rPr lang="en-US" altLang="ja-JP" sz="2400" dirty="0">
                  <a:latin typeface="Times New Roman" charset="0"/>
                </a:rPr>
                <a:t> [010]</a:t>
              </a:r>
            </a:p>
          </p:txBody>
        </p:sp>
        <p:sp>
          <p:nvSpPr>
            <p:cNvPr id="71" name="Rectangle 30"/>
            <p:cNvSpPr>
              <a:spLocks noChangeArrowheads="1"/>
            </p:cNvSpPr>
            <p:nvPr/>
          </p:nvSpPr>
          <p:spPr bwMode="auto">
            <a:xfrm>
              <a:off x="5262436" y="4530461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3</a:t>
              </a:r>
              <a:r>
                <a:rPr lang="en-US" altLang="ja-JP" sz="2400" dirty="0">
                  <a:latin typeface="Times New Roman" charset="0"/>
                </a:rPr>
                <a:t> [011]</a:t>
              </a:r>
            </a:p>
          </p:txBody>
        </p:sp>
        <p:sp>
          <p:nvSpPr>
            <p:cNvPr id="72" name="Rectangle 31"/>
            <p:cNvSpPr>
              <a:spLocks noChangeArrowheads="1"/>
            </p:cNvSpPr>
            <p:nvPr/>
          </p:nvSpPr>
          <p:spPr bwMode="auto">
            <a:xfrm>
              <a:off x="1072630" y="3636712"/>
              <a:ext cx="121860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4</a:t>
              </a:r>
              <a:r>
                <a:rPr lang="en-US" altLang="ja-JP" sz="2400" dirty="0">
                  <a:latin typeface="Times New Roman" charset="0"/>
                </a:rPr>
                <a:t> [100]</a:t>
              </a:r>
            </a:p>
          </p:txBody>
        </p:sp>
        <p:sp>
          <p:nvSpPr>
            <p:cNvPr id="73" name="Rectangle 32"/>
            <p:cNvSpPr>
              <a:spLocks noChangeArrowheads="1"/>
            </p:cNvSpPr>
            <p:nvPr/>
          </p:nvSpPr>
          <p:spPr bwMode="auto">
            <a:xfrm>
              <a:off x="2621823" y="2606895"/>
              <a:ext cx="120751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6</a:t>
              </a:r>
              <a:r>
                <a:rPr lang="en-US" altLang="ja-JP" sz="2400" dirty="0">
                  <a:latin typeface="Times New Roman" charset="0"/>
                </a:rPr>
                <a:t> [110]</a:t>
              </a:r>
            </a:p>
          </p:txBody>
        </p:sp>
        <p:sp>
          <p:nvSpPr>
            <p:cNvPr id="74" name="Rectangle 33"/>
            <p:cNvSpPr>
              <a:spLocks noChangeArrowheads="1"/>
            </p:cNvSpPr>
            <p:nvPr/>
          </p:nvSpPr>
          <p:spPr bwMode="auto">
            <a:xfrm>
              <a:off x="4966171" y="2645814"/>
              <a:ext cx="127336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7</a:t>
              </a:r>
              <a:r>
                <a:rPr lang="en-US" altLang="ja-JP" sz="2400" dirty="0">
                  <a:latin typeface="Times New Roman" charset="0"/>
                </a:rPr>
                <a:t>  [111]</a:t>
              </a:r>
            </a:p>
          </p:txBody>
        </p:sp>
        <p:sp>
          <p:nvSpPr>
            <p:cNvPr id="75" name="Rectangle 34"/>
            <p:cNvSpPr>
              <a:spLocks noChangeArrowheads="1"/>
            </p:cNvSpPr>
            <p:nvPr/>
          </p:nvSpPr>
          <p:spPr bwMode="auto">
            <a:xfrm>
              <a:off x="4424833" y="3672579"/>
              <a:ext cx="16081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baseline="-25000" dirty="0">
                  <a:latin typeface="Times New Roman" charset="0"/>
                </a:rPr>
                <a:t>5</a:t>
              </a:r>
              <a:r>
                <a:rPr lang="en-US" altLang="ja-JP" sz="2400" dirty="0">
                  <a:latin typeface="Times New Roman" charset="0"/>
                </a:rPr>
                <a:t> [101]</a:t>
              </a:r>
            </a:p>
          </p:txBody>
        </p:sp>
      </p:grpSp>
      <p:grpSp>
        <p:nvGrpSpPr>
          <p:cNvPr id="44" name="図形グループ 43"/>
          <p:cNvGrpSpPr/>
          <p:nvPr/>
        </p:nvGrpSpPr>
        <p:grpSpPr>
          <a:xfrm>
            <a:off x="292176" y="5590888"/>
            <a:ext cx="1822171" cy="1119763"/>
            <a:chOff x="7411202" y="5479230"/>
            <a:chExt cx="1822171" cy="1119763"/>
          </a:xfrm>
        </p:grpSpPr>
        <p:sp>
          <p:nvSpPr>
            <p:cNvPr id="45" name="Line 57"/>
            <p:cNvSpPr>
              <a:spLocks noChangeShapeType="1"/>
            </p:cNvSpPr>
            <p:nvPr/>
          </p:nvSpPr>
          <p:spPr bwMode="auto">
            <a:xfrm flipV="1">
              <a:off x="7808448" y="6113455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1600"/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>
              <a:off x="7808448" y="5808655"/>
              <a:ext cx="0" cy="609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1800"/>
            </a:p>
          </p:txBody>
        </p:sp>
        <p:sp>
          <p:nvSpPr>
            <p:cNvPr id="76" name="Line 59"/>
            <p:cNvSpPr>
              <a:spLocks noChangeShapeType="1"/>
            </p:cNvSpPr>
            <p:nvPr/>
          </p:nvSpPr>
          <p:spPr bwMode="auto">
            <a:xfrm>
              <a:off x="7808448" y="641825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 sz="1600"/>
            </a:p>
          </p:txBody>
        </p:sp>
        <p:sp>
          <p:nvSpPr>
            <p:cNvPr id="77" name="Rectangle 60"/>
            <p:cNvSpPr>
              <a:spLocks noChangeArrowheads="1"/>
            </p:cNvSpPr>
            <p:nvPr/>
          </p:nvSpPr>
          <p:spPr bwMode="auto">
            <a:xfrm>
              <a:off x="7411202" y="5479230"/>
              <a:ext cx="76174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1800" dirty="0">
                  <a:latin typeface="Times New Roman" charset="0"/>
                </a:rPr>
                <a:t>次元</a:t>
              </a:r>
              <a:r>
                <a:rPr lang="en-US" altLang="ja-JP" sz="1800" dirty="0">
                  <a:latin typeface="Times New Roman" charset="0"/>
                </a:rPr>
                <a:t>2</a:t>
              </a:r>
            </a:p>
          </p:txBody>
        </p:sp>
        <p:sp>
          <p:nvSpPr>
            <p:cNvPr id="79" name="Rectangle 61"/>
            <p:cNvSpPr>
              <a:spLocks noChangeArrowheads="1"/>
            </p:cNvSpPr>
            <p:nvPr/>
          </p:nvSpPr>
          <p:spPr bwMode="auto">
            <a:xfrm>
              <a:off x="8173075" y="5822326"/>
              <a:ext cx="76174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1800">
                  <a:latin typeface="Times New Roman" charset="0"/>
                </a:rPr>
                <a:t>次元</a:t>
              </a:r>
              <a:r>
                <a:rPr lang="en-US" altLang="ja-JP" sz="1800">
                  <a:latin typeface="Times New Roman" charset="0"/>
                </a:rPr>
                <a:t>1</a:t>
              </a:r>
            </a:p>
          </p:txBody>
        </p:sp>
        <p:sp>
          <p:nvSpPr>
            <p:cNvPr id="80" name="Rectangle 62"/>
            <p:cNvSpPr>
              <a:spLocks noChangeArrowheads="1"/>
            </p:cNvSpPr>
            <p:nvPr/>
          </p:nvSpPr>
          <p:spPr bwMode="auto">
            <a:xfrm>
              <a:off x="8471626" y="6229661"/>
              <a:ext cx="76174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ja-JP" altLang="en-US" sz="1800">
                  <a:latin typeface="Times New Roman" charset="0"/>
                </a:rPr>
                <a:t>次元</a:t>
              </a:r>
              <a:r>
                <a:rPr lang="en-US" altLang="ja-JP" sz="1800" dirty="0"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89" name="図形グループ 88"/>
          <p:cNvGrpSpPr/>
          <p:nvPr/>
        </p:nvGrpSpPr>
        <p:grpSpPr>
          <a:xfrm>
            <a:off x="3902968" y="3510689"/>
            <a:ext cx="762000" cy="1752600"/>
            <a:chOff x="5955076" y="3574893"/>
            <a:chExt cx="762000" cy="1752600"/>
          </a:xfrm>
        </p:grpSpPr>
        <p:cxnSp>
          <p:nvCxnSpPr>
            <p:cNvPr id="90" name="直線矢印コネクタ 89"/>
            <p:cNvCxnSpPr>
              <a:endCxn id="50" idx="0"/>
            </p:cNvCxnSpPr>
            <p:nvPr/>
          </p:nvCxnSpPr>
          <p:spPr bwMode="auto">
            <a:xfrm>
              <a:off x="5955076" y="4182260"/>
              <a:ext cx="0" cy="1145233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" name="直線矢印コネクタ 91"/>
            <p:cNvCxnSpPr>
              <a:endCxn id="85" idx="0"/>
            </p:cNvCxnSpPr>
            <p:nvPr/>
          </p:nvCxnSpPr>
          <p:spPr bwMode="auto">
            <a:xfrm flipH="1">
              <a:off x="6706946" y="3574893"/>
              <a:ext cx="10130" cy="100879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5" name="Rectangle 41"/>
          <p:cNvSpPr>
            <a:spLocks noChangeArrowheads="1"/>
          </p:cNvSpPr>
          <p:nvPr/>
        </p:nvSpPr>
        <p:spPr bwMode="auto">
          <a:xfrm>
            <a:off x="3954078" y="1846821"/>
            <a:ext cx="14996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6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=</a:t>
            </a: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a</a:t>
            </a:r>
            <a:r>
              <a:rPr lang="en-US" altLang="ja-JP" sz="2000" baseline="-25000" dirty="0">
                <a:solidFill>
                  <a:srgbClr val="FF0000"/>
                </a:solidFill>
                <a:latin typeface="Times New Roman" charset="0"/>
              </a:rPr>
              <a:t>0-7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=28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b="1" i="1" dirty="0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2000" b="1" i="1" baseline="-25000" dirty="0">
                <a:solidFill>
                  <a:srgbClr val="0000FF"/>
                </a:solidFill>
                <a:latin typeface="Times New Roman" charset="0"/>
              </a:rPr>
              <a:t>6</a:t>
            </a:r>
            <a:r>
              <a:rPr lang="en-US" altLang="ja-JP" sz="2000" b="1" i="1" dirty="0">
                <a:solidFill>
                  <a:srgbClr val="0000FF"/>
                </a:solidFill>
                <a:latin typeface="Times New Roman" charset="0"/>
              </a:rPr>
              <a:t>=a</a:t>
            </a:r>
            <a:r>
              <a:rPr lang="en-US" altLang="ja-JP" sz="2000" b="1" baseline="-25000" dirty="0">
                <a:solidFill>
                  <a:srgbClr val="0000FF"/>
                </a:solidFill>
                <a:latin typeface="Times New Roman" charset="0"/>
              </a:rPr>
              <a:t>0-6</a:t>
            </a:r>
            <a:r>
              <a:rPr lang="en-US" altLang="ja-JP" sz="2000" b="1" dirty="0">
                <a:solidFill>
                  <a:srgbClr val="0000FF"/>
                </a:solidFill>
                <a:latin typeface="Times New Roman" charset="0"/>
              </a:rPr>
              <a:t>=21</a:t>
            </a:r>
          </a:p>
        </p:txBody>
      </p:sp>
      <p:sp>
        <p:nvSpPr>
          <p:cNvPr id="96" name="Rectangle 43"/>
          <p:cNvSpPr>
            <a:spLocks noChangeArrowheads="1"/>
          </p:cNvSpPr>
          <p:nvPr/>
        </p:nvSpPr>
        <p:spPr bwMode="auto">
          <a:xfrm>
            <a:off x="7492934" y="2470633"/>
            <a:ext cx="16690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7</a:t>
            </a: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=a</a:t>
            </a:r>
            <a:r>
              <a:rPr lang="en-US" altLang="ja-JP" sz="2000" baseline="-25000" dirty="0">
                <a:solidFill>
                  <a:srgbClr val="FF0000"/>
                </a:solidFill>
                <a:latin typeface="Times New Roman" charset="0"/>
              </a:rPr>
              <a:t>0-7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=28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b="1" i="1" dirty="0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2000" b="1" i="1" baseline="-25000" dirty="0">
                <a:solidFill>
                  <a:srgbClr val="0000FF"/>
                </a:solidFill>
                <a:latin typeface="Times New Roman" charset="0"/>
              </a:rPr>
              <a:t>7</a:t>
            </a:r>
            <a:r>
              <a:rPr lang="en-US" altLang="ja-JP" sz="2000" b="1" i="1" dirty="0">
                <a:solidFill>
                  <a:srgbClr val="0000FF"/>
                </a:solidFill>
                <a:latin typeface="Times New Roman" charset="0"/>
              </a:rPr>
              <a:t>=a</a:t>
            </a:r>
            <a:r>
              <a:rPr lang="en-US" altLang="ja-JP" sz="2000" b="1" baseline="-25000" dirty="0">
                <a:solidFill>
                  <a:srgbClr val="0000FF"/>
                </a:solidFill>
                <a:latin typeface="Times New Roman" charset="0"/>
              </a:rPr>
              <a:t>0-7</a:t>
            </a:r>
            <a:r>
              <a:rPr lang="en-US" altLang="ja-JP" sz="2000" b="1" dirty="0">
                <a:solidFill>
                  <a:srgbClr val="0000FF"/>
                </a:solidFill>
                <a:latin typeface="Times New Roman" charset="0"/>
              </a:rPr>
              <a:t>=28</a:t>
            </a:r>
          </a:p>
        </p:txBody>
      </p:sp>
      <p:sp>
        <p:nvSpPr>
          <p:cNvPr id="97" name="Rectangle 44"/>
          <p:cNvSpPr>
            <a:spLocks noChangeArrowheads="1"/>
          </p:cNvSpPr>
          <p:nvPr/>
        </p:nvSpPr>
        <p:spPr bwMode="auto">
          <a:xfrm>
            <a:off x="7636228" y="4352937"/>
            <a:ext cx="14958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3</a:t>
            </a: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=a</a:t>
            </a:r>
            <a:r>
              <a:rPr lang="en-US" altLang="ja-JP" sz="2000" baseline="-25000" dirty="0">
                <a:solidFill>
                  <a:srgbClr val="FF0000"/>
                </a:solidFill>
                <a:latin typeface="Times New Roman" charset="0"/>
              </a:rPr>
              <a:t>0-7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=28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2000" i="1" baseline="-25000" dirty="0">
                <a:solidFill>
                  <a:srgbClr val="0000FF"/>
                </a:solidFill>
                <a:latin typeface="Times New Roman" charset="0"/>
              </a:rPr>
              <a:t>3</a:t>
            </a: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=a</a:t>
            </a:r>
            <a:r>
              <a:rPr lang="en-US" altLang="ja-JP" sz="2000" baseline="-25000" dirty="0">
                <a:solidFill>
                  <a:srgbClr val="0000FF"/>
                </a:solidFill>
                <a:latin typeface="Times New Roman" charset="0"/>
              </a:rPr>
              <a:t>0-3</a:t>
            </a:r>
            <a:r>
              <a:rPr lang="en-US" altLang="ja-JP" sz="2000" dirty="0">
                <a:solidFill>
                  <a:srgbClr val="0000FF"/>
                </a:solidFill>
                <a:latin typeface="Times New Roman" charset="0"/>
              </a:rPr>
              <a:t>=6</a:t>
            </a:r>
          </a:p>
        </p:txBody>
      </p:sp>
      <p:sp>
        <p:nvSpPr>
          <p:cNvPr id="98" name="Rectangle 45"/>
          <p:cNvSpPr>
            <a:spLocks noChangeArrowheads="1"/>
          </p:cNvSpPr>
          <p:nvPr/>
        </p:nvSpPr>
        <p:spPr bwMode="auto">
          <a:xfrm>
            <a:off x="5221485" y="6018843"/>
            <a:ext cx="14611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altLang="ja-JP" sz="2000" i="1">
                <a:solidFill>
                  <a:srgbClr val="FF0000"/>
                </a:solidFill>
                <a:latin typeface="Times New Roman" charset="0"/>
              </a:rPr>
              <a:t>=a</a:t>
            </a:r>
            <a:r>
              <a:rPr lang="en-US" altLang="ja-JP" sz="2000" baseline="-25000">
                <a:solidFill>
                  <a:srgbClr val="FF0000"/>
                </a:solidFill>
                <a:latin typeface="Times New Roman" charset="0"/>
              </a:rPr>
              <a:t>0-7</a:t>
            </a:r>
            <a:r>
              <a:rPr lang="en-US" altLang="ja-JP" sz="2000">
                <a:solidFill>
                  <a:srgbClr val="FF0000"/>
                </a:solidFill>
                <a:latin typeface="Times New Roman" charset="0"/>
              </a:rPr>
              <a:t>=28</a:t>
            </a:r>
            <a:endParaRPr lang="en-US" altLang="ja-JP" sz="2000" dirty="0">
              <a:solidFill>
                <a:srgbClr val="FF0000"/>
              </a:solidFill>
              <a:latin typeface="Times New Roman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2000" i="1" baseline="-25000" dirty="0">
                <a:solidFill>
                  <a:srgbClr val="0000FF"/>
                </a:solidFill>
                <a:latin typeface="Times New Roman" charset="0"/>
              </a:rPr>
              <a:t>1</a:t>
            </a: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=a</a:t>
            </a:r>
            <a:r>
              <a:rPr lang="en-US" altLang="ja-JP" sz="2000" baseline="-25000" dirty="0">
                <a:solidFill>
                  <a:srgbClr val="0000FF"/>
                </a:solidFill>
                <a:latin typeface="Times New Roman" charset="0"/>
              </a:rPr>
              <a:t>0-1</a:t>
            </a:r>
            <a:r>
              <a:rPr lang="en-US" altLang="ja-JP" sz="2000" dirty="0">
                <a:solidFill>
                  <a:srgbClr val="0000FF"/>
                </a:solidFill>
                <a:latin typeface="Times New Roman" charset="0"/>
              </a:rPr>
              <a:t>=1</a:t>
            </a:r>
          </a:p>
        </p:txBody>
      </p:sp>
      <p:sp>
        <p:nvSpPr>
          <p:cNvPr id="99" name="Rectangle 46"/>
          <p:cNvSpPr>
            <a:spLocks noChangeArrowheads="1"/>
          </p:cNvSpPr>
          <p:nvPr/>
        </p:nvSpPr>
        <p:spPr bwMode="auto">
          <a:xfrm>
            <a:off x="842021" y="3455760"/>
            <a:ext cx="14931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4</a:t>
            </a: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=a</a:t>
            </a:r>
            <a:r>
              <a:rPr lang="en-US" altLang="ja-JP" sz="2000" baseline="-25000" dirty="0">
                <a:solidFill>
                  <a:srgbClr val="FF0000"/>
                </a:solidFill>
                <a:latin typeface="Times New Roman" charset="0"/>
              </a:rPr>
              <a:t>0-7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=28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b="1" i="1" dirty="0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2000" b="1" i="1" baseline="-25000" dirty="0">
                <a:solidFill>
                  <a:srgbClr val="0000FF"/>
                </a:solidFill>
                <a:latin typeface="Times New Roman" charset="0"/>
              </a:rPr>
              <a:t>4</a:t>
            </a:r>
            <a:r>
              <a:rPr lang="en-US" altLang="ja-JP" sz="2000" b="1" i="1" dirty="0">
                <a:solidFill>
                  <a:srgbClr val="0000FF"/>
                </a:solidFill>
                <a:latin typeface="Times New Roman" charset="0"/>
              </a:rPr>
              <a:t>=a</a:t>
            </a:r>
            <a:r>
              <a:rPr lang="en-US" altLang="ja-JP" sz="2000" b="1" baseline="-25000" dirty="0">
                <a:solidFill>
                  <a:srgbClr val="0000FF"/>
                </a:solidFill>
                <a:latin typeface="Times New Roman" charset="0"/>
              </a:rPr>
              <a:t>0-4</a:t>
            </a:r>
            <a:r>
              <a:rPr lang="en-US" altLang="ja-JP" sz="2000" b="1" dirty="0">
                <a:solidFill>
                  <a:srgbClr val="0000FF"/>
                </a:solidFill>
                <a:latin typeface="Times New Roman" charset="0"/>
              </a:rPr>
              <a:t>=10</a:t>
            </a:r>
          </a:p>
        </p:txBody>
      </p:sp>
      <p:sp>
        <p:nvSpPr>
          <p:cNvPr id="100" name="Rectangle 47"/>
          <p:cNvSpPr>
            <a:spLocks noChangeArrowheads="1"/>
          </p:cNvSpPr>
          <p:nvPr/>
        </p:nvSpPr>
        <p:spPr bwMode="auto">
          <a:xfrm>
            <a:off x="1191204" y="5124355"/>
            <a:ext cx="12767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0</a:t>
            </a: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=a</a:t>
            </a:r>
            <a:r>
              <a:rPr lang="en-US" altLang="ja-JP" sz="2000" baseline="-25000" dirty="0">
                <a:solidFill>
                  <a:srgbClr val="FF0000"/>
                </a:solidFill>
                <a:latin typeface="Times New Roman" charset="0"/>
              </a:rPr>
              <a:t>0-7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=28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latin typeface="Times New Roman" charset="0"/>
              </a:rPr>
              <a:t>s</a:t>
            </a:r>
            <a:r>
              <a:rPr lang="en-US" altLang="ja-JP" sz="2000" i="1" baseline="-25000" dirty="0">
                <a:latin typeface="Times New Roman" charset="0"/>
              </a:rPr>
              <a:t>0</a:t>
            </a:r>
            <a:r>
              <a:rPr lang="en-US" altLang="ja-JP" sz="2000" i="1" dirty="0">
                <a:latin typeface="Times New Roman" charset="0"/>
              </a:rPr>
              <a:t>=a</a:t>
            </a:r>
            <a:r>
              <a:rPr lang="en-US" altLang="ja-JP" sz="2000" baseline="-25000" dirty="0">
                <a:latin typeface="Times New Roman" charset="0"/>
              </a:rPr>
              <a:t>0-0</a:t>
            </a:r>
            <a:r>
              <a:rPr lang="en-US" altLang="ja-JP" sz="2000" dirty="0">
                <a:latin typeface="Times New Roman" charset="0"/>
              </a:rPr>
              <a:t>=0</a:t>
            </a:r>
          </a:p>
        </p:txBody>
      </p:sp>
      <p:sp>
        <p:nvSpPr>
          <p:cNvPr id="101" name="Rectangle 44"/>
          <p:cNvSpPr>
            <a:spLocks noChangeArrowheads="1"/>
          </p:cNvSpPr>
          <p:nvPr/>
        </p:nvSpPr>
        <p:spPr bwMode="auto">
          <a:xfrm>
            <a:off x="2234979" y="4249329"/>
            <a:ext cx="14958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=a</a:t>
            </a:r>
            <a:r>
              <a:rPr lang="en-US" altLang="ja-JP" sz="2000" baseline="-25000" dirty="0">
                <a:solidFill>
                  <a:srgbClr val="FF0000"/>
                </a:solidFill>
                <a:latin typeface="Times New Roman" charset="0"/>
              </a:rPr>
              <a:t>0-7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=28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2000" i="1" baseline="-25000" dirty="0">
                <a:solidFill>
                  <a:srgbClr val="0000FF"/>
                </a:solidFill>
                <a:latin typeface="Times New Roman" charset="0"/>
              </a:rPr>
              <a:t>2</a:t>
            </a:r>
            <a:r>
              <a:rPr lang="en-US" altLang="ja-JP" sz="2000" i="1" dirty="0">
                <a:solidFill>
                  <a:srgbClr val="0000FF"/>
                </a:solidFill>
                <a:latin typeface="Times New Roman" charset="0"/>
              </a:rPr>
              <a:t>=a</a:t>
            </a:r>
            <a:r>
              <a:rPr lang="en-US" altLang="ja-JP" sz="2000" baseline="-25000" dirty="0">
                <a:solidFill>
                  <a:srgbClr val="0000FF"/>
                </a:solidFill>
                <a:latin typeface="Times New Roman" charset="0"/>
              </a:rPr>
              <a:t>0-2</a:t>
            </a:r>
            <a:r>
              <a:rPr lang="en-US" altLang="ja-JP" sz="2000" dirty="0">
                <a:solidFill>
                  <a:srgbClr val="0000FF"/>
                </a:solidFill>
                <a:latin typeface="Times New Roman" charset="0"/>
              </a:rPr>
              <a:t>=3</a:t>
            </a:r>
          </a:p>
        </p:txBody>
      </p:sp>
      <p:sp>
        <p:nvSpPr>
          <p:cNvPr id="102" name="Rectangle 44"/>
          <p:cNvSpPr>
            <a:spLocks noChangeArrowheads="1"/>
          </p:cNvSpPr>
          <p:nvPr/>
        </p:nvSpPr>
        <p:spPr bwMode="auto">
          <a:xfrm>
            <a:off x="6886441" y="3480260"/>
            <a:ext cx="14958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2000" i="1" baseline="-25000" dirty="0">
                <a:solidFill>
                  <a:srgbClr val="FF0000"/>
                </a:solidFill>
                <a:latin typeface="Times New Roman" charset="0"/>
              </a:rPr>
              <a:t>5</a:t>
            </a:r>
            <a:r>
              <a:rPr lang="en-US" altLang="ja-JP" sz="2000" i="1" dirty="0">
                <a:solidFill>
                  <a:srgbClr val="FF0000"/>
                </a:solidFill>
                <a:latin typeface="Times New Roman" charset="0"/>
              </a:rPr>
              <a:t>=a</a:t>
            </a:r>
            <a:r>
              <a:rPr lang="en-US" altLang="ja-JP" sz="2000" baseline="-25000" dirty="0">
                <a:solidFill>
                  <a:srgbClr val="FF0000"/>
                </a:solidFill>
                <a:latin typeface="Times New Roman" charset="0"/>
              </a:rPr>
              <a:t>0-7</a:t>
            </a:r>
            <a:r>
              <a:rPr lang="en-US" altLang="ja-JP" sz="2000" dirty="0">
                <a:solidFill>
                  <a:srgbClr val="FF0000"/>
                </a:solidFill>
                <a:latin typeface="Times New Roman" charset="0"/>
              </a:rPr>
              <a:t>=28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b="1" i="1" dirty="0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2000" b="1" i="1" baseline="-25000" dirty="0">
                <a:solidFill>
                  <a:srgbClr val="0000FF"/>
                </a:solidFill>
                <a:latin typeface="Times New Roman" charset="0"/>
              </a:rPr>
              <a:t>5</a:t>
            </a:r>
            <a:r>
              <a:rPr lang="en-US" altLang="ja-JP" sz="2000" b="1" i="1" dirty="0">
                <a:solidFill>
                  <a:srgbClr val="0000FF"/>
                </a:solidFill>
                <a:latin typeface="Times New Roman" charset="0"/>
              </a:rPr>
              <a:t>=a</a:t>
            </a:r>
            <a:r>
              <a:rPr lang="en-US" altLang="ja-JP" sz="2000" b="1" baseline="-25000" dirty="0">
                <a:solidFill>
                  <a:srgbClr val="0000FF"/>
                </a:solidFill>
                <a:latin typeface="Times New Roman" charset="0"/>
              </a:rPr>
              <a:t>0-5</a:t>
            </a:r>
            <a:r>
              <a:rPr lang="en-US" altLang="ja-JP" sz="2000" b="1" dirty="0">
                <a:solidFill>
                  <a:srgbClr val="0000FF"/>
                </a:solidFill>
                <a:latin typeface="Times New Roman" charset="0"/>
              </a:rPr>
              <a:t>=15</a:t>
            </a:r>
          </a:p>
        </p:txBody>
      </p:sp>
      <p:grpSp>
        <p:nvGrpSpPr>
          <p:cNvPr id="106" name="図形グループ 105"/>
          <p:cNvGrpSpPr/>
          <p:nvPr/>
        </p:nvGrpSpPr>
        <p:grpSpPr>
          <a:xfrm>
            <a:off x="3751647" y="3535328"/>
            <a:ext cx="769305" cy="1727961"/>
            <a:chOff x="6137854" y="3795028"/>
            <a:chExt cx="769305" cy="1727961"/>
          </a:xfrm>
        </p:grpSpPr>
        <p:cxnSp>
          <p:nvCxnSpPr>
            <p:cNvPr id="107" name="直線矢印コネクタ 106"/>
            <p:cNvCxnSpPr>
              <a:endCxn id="120" idx="0"/>
            </p:cNvCxnSpPr>
            <p:nvPr/>
          </p:nvCxnSpPr>
          <p:spPr bwMode="auto">
            <a:xfrm>
              <a:off x="6899854" y="3795028"/>
              <a:ext cx="7305" cy="1278645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直線矢印コネクタ 107"/>
            <p:cNvCxnSpPr>
              <a:endCxn id="54" idx="1"/>
            </p:cNvCxnSpPr>
            <p:nvPr/>
          </p:nvCxnSpPr>
          <p:spPr bwMode="auto">
            <a:xfrm>
              <a:off x="6137854" y="4377756"/>
              <a:ext cx="1" cy="1145233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正方形/長方形 1"/>
          <p:cNvSpPr/>
          <p:nvPr/>
        </p:nvSpPr>
        <p:spPr bwMode="auto">
          <a:xfrm>
            <a:off x="310612" y="1385263"/>
            <a:ext cx="3622768" cy="191381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grpSp>
        <p:nvGrpSpPr>
          <p:cNvPr id="84" name="図形グループ 83"/>
          <p:cNvGrpSpPr/>
          <p:nvPr/>
        </p:nvGrpSpPr>
        <p:grpSpPr>
          <a:xfrm>
            <a:off x="3579312" y="2916873"/>
            <a:ext cx="3070601" cy="2670453"/>
            <a:chOff x="5241032" y="3093015"/>
            <a:chExt cx="3070601" cy="2670453"/>
          </a:xfrm>
        </p:grpSpPr>
        <p:sp>
          <p:nvSpPr>
            <p:cNvPr id="85" name="正方形/長方形 84"/>
            <p:cNvSpPr/>
            <p:nvPr/>
          </p:nvSpPr>
          <p:spPr>
            <a:xfrm>
              <a:off x="6066590" y="46956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6</a:t>
              </a:r>
              <a:endParaRPr lang="ja-JP" altLang="en-US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7827102" y="46956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6</a:t>
              </a:r>
              <a:endParaRPr lang="ja-JP" altLang="en-US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5241032" y="530180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6</a:t>
              </a:r>
              <a:endParaRPr lang="ja-JP" altLang="en-US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7065102" y="530180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6</a:t>
              </a:r>
              <a:endParaRPr lang="ja-JP" altLang="en-US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5324257" y="3705023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22</a:t>
              </a:r>
              <a:endParaRPr lang="ja-JP" altLang="en-US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7032134" y="3711470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22</a:t>
              </a:r>
              <a:endParaRPr lang="ja-JP" altLang="en-US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6058678" y="3093015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22</a:t>
              </a:r>
              <a:endParaRPr lang="ja-JP" altLang="en-US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7819190" y="3093015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FF0000"/>
                  </a:solidFill>
                  <a:latin typeface="Times" charset="0"/>
                  <a:ea typeface="Times" charset="0"/>
                  <a:cs typeface="Times" charset="0"/>
                </a:rPr>
                <a:t>22</a:t>
              </a:r>
              <a:endParaRPr lang="en-US" altLang="ja-JP" sz="2400" i="1" baseline="-250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119" name="図形グループ 118"/>
          <p:cNvGrpSpPr/>
          <p:nvPr/>
        </p:nvGrpSpPr>
        <p:grpSpPr>
          <a:xfrm>
            <a:off x="3596747" y="3211365"/>
            <a:ext cx="3070601" cy="2670453"/>
            <a:chOff x="5241032" y="3093015"/>
            <a:chExt cx="3070601" cy="2670453"/>
          </a:xfrm>
        </p:grpSpPr>
        <p:sp>
          <p:nvSpPr>
            <p:cNvPr id="120" name="正方形/長方形 119"/>
            <p:cNvSpPr/>
            <p:nvPr/>
          </p:nvSpPr>
          <p:spPr>
            <a:xfrm>
              <a:off x="6066590" y="46956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3</a:t>
              </a:r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7827102" y="46956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6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5241032" y="530180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0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7065102" y="530180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1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5324257" y="3705023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4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7032134" y="3711470"/>
              <a:ext cx="33855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9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6058678" y="3093015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15</a:t>
              </a:r>
              <a:endParaRPr lang="ja-JP" altLang="en-US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7819190" y="3093015"/>
              <a:ext cx="492443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ja-JP" sz="2400" i="1" dirty="0">
                  <a:solidFill>
                    <a:srgbClr val="0000FF"/>
                  </a:solidFill>
                  <a:latin typeface="Times" charset="0"/>
                  <a:ea typeface="Times" charset="0"/>
                  <a:cs typeface="Times" charset="0"/>
                </a:rPr>
                <a:t>22</a:t>
              </a:r>
              <a:endParaRPr lang="en-US" altLang="ja-JP" sz="2400" i="1" baseline="-25000" dirty="0">
                <a:solidFill>
                  <a:srgbClr val="0000FF"/>
                </a:solidFill>
                <a:latin typeface="Times" charset="0"/>
                <a:ea typeface="Times" charset="0"/>
                <a:cs typeface="Times" charset="0"/>
              </a:endParaRPr>
            </a:p>
          </p:txBody>
        </p:sp>
      </p:grpSp>
      <p:grpSp>
        <p:nvGrpSpPr>
          <p:cNvPr id="93" name="図形グループ 92"/>
          <p:cNvGrpSpPr/>
          <p:nvPr/>
        </p:nvGrpSpPr>
        <p:grpSpPr>
          <a:xfrm>
            <a:off x="5631160" y="3501008"/>
            <a:ext cx="762000" cy="1752600"/>
            <a:chOff x="5955076" y="3574893"/>
            <a:chExt cx="762000" cy="1752600"/>
          </a:xfrm>
        </p:grpSpPr>
        <p:cxnSp>
          <p:nvCxnSpPr>
            <p:cNvPr id="130" name="直線矢印コネクタ 129"/>
            <p:cNvCxnSpPr/>
            <p:nvPr/>
          </p:nvCxnSpPr>
          <p:spPr bwMode="auto">
            <a:xfrm>
              <a:off x="5955076" y="4182260"/>
              <a:ext cx="0" cy="1145233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1" name="直線矢印コネクタ 130"/>
            <p:cNvCxnSpPr/>
            <p:nvPr/>
          </p:nvCxnSpPr>
          <p:spPr bwMode="auto">
            <a:xfrm flipH="1">
              <a:off x="6706946" y="3574893"/>
              <a:ext cx="10130" cy="100879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50000"/>
                </a:schemeClr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2" name="図形グループ 131"/>
          <p:cNvGrpSpPr/>
          <p:nvPr/>
        </p:nvGrpSpPr>
        <p:grpSpPr>
          <a:xfrm>
            <a:off x="5479839" y="3525647"/>
            <a:ext cx="769305" cy="1727961"/>
            <a:chOff x="6137854" y="3795028"/>
            <a:chExt cx="769305" cy="1727961"/>
          </a:xfrm>
        </p:grpSpPr>
        <p:cxnSp>
          <p:nvCxnSpPr>
            <p:cNvPr id="133" name="直線矢印コネクタ 132"/>
            <p:cNvCxnSpPr/>
            <p:nvPr/>
          </p:nvCxnSpPr>
          <p:spPr bwMode="auto">
            <a:xfrm>
              <a:off x="6899854" y="3795028"/>
              <a:ext cx="7305" cy="1278645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" name="直線矢印コネクタ 133"/>
            <p:cNvCxnSpPr/>
            <p:nvPr/>
          </p:nvCxnSpPr>
          <p:spPr bwMode="auto">
            <a:xfrm>
              <a:off x="6137854" y="4377756"/>
              <a:ext cx="1" cy="1145233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5">
                  <a:lumMod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8" name="Rectangle 42">
            <a:extLst>
              <a:ext uri="{FF2B5EF4-FFF2-40B4-BE49-F238E27FC236}">
                <a16:creationId xmlns:a16="http://schemas.microsoft.com/office/drawing/2014/main" id="{35BB5377-896C-C649-9390-A09F6F7FC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192" y="1492677"/>
            <a:ext cx="311976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sz="1800" dirty="0">
                <a:solidFill>
                  <a:srgbClr val="FF0000"/>
                </a:solidFill>
                <a:latin typeface="Times New Roman" charset="0"/>
              </a:rPr>
              <a:t>上段</a:t>
            </a:r>
            <a:r>
              <a:rPr lang="ja-JP" altLang="en-US" sz="1800">
                <a:solidFill>
                  <a:srgbClr val="FF0000"/>
                </a:solidFill>
                <a:latin typeface="Times New Roman" charset="0"/>
              </a:rPr>
              <a:t>：部分和用 </a:t>
            </a:r>
            <a:r>
              <a:rPr lang="en-US" altLang="ja-JP" sz="1800" i="1" dirty="0" err="1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lang="en-US" altLang="ja-JP" sz="1800" i="1" baseline="-25000" dirty="0" err="1">
                <a:solidFill>
                  <a:srgbClr val="FF0000"/>
                </a:solidFill>
                <a:latin typeface="Times New Roman" charset="0"/>
              </a:rPr>
              <a:t>i</a:t>
            </a:r>
            <a:endParaRPr lang="en-US" altLang="ja-JP" sz="1800" i="1" baseline="-25000" dirty="0">
              <a:solidFill>
                <a:srgbClr val="FF0000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sz="1800" dirty="0">
                <a:solidFill>
                  <a:srgbClr val="0000FF"/>
                </a:solidFill>
                <a:latin typeface="Times New Roman" charset="0"/>
              </a:rPr>
              <a:t>下段：</a:t>
            </a:r>
            <a:r>
              <a:rPr lang="ja-JP" altLang="en-US" sz="1800">
                <a:solidFill>
                  <a:srgbClr val="0000FF"/>
                </a:solidFill>
                <a:latin typeface="Times New Roman" charset="0"/>
              </a:rPr>
              <a:t>部分プレフィックス和用</a:t>
            </a:r>
            <a:r>
              <a:rPr lang="en-US" altLang="ja-JP" sz="1800" i="1" dirty="0" err="1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1800" i="1" baseline="-25000" dirty="0" err="1">
                <a:solidFill>
                  <a:srgbClr val="0000FF"/>
                </a:solidFill>
                <a:latin typeface="Times New Roman" charset="0"/>
              </a:rPr>
              <a:t>i</a:t>
            </a:r>
            <a:endParaRPr lang="en-US" altLang="ja-JP" sz="1800" i="1" baseline="-250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FD8EA4B-467D-3849-B6D5-0E735CD5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56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1091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プレフィックス計算の一般化</a:t>
            </a:r>
            <a:endParaRPr kumimoji="1" lang="ja-JP" altLang="en-US" dirty="0"/>
          </a:p>
        </p:txBody>
      </p:sp>
      <p:graphicFrame>
        <p:nvGraphicFramePr>
          <p:cNvPr id="92" name="表 91"/>
          <p:cNvGraphicFramePr>
            <a:graphicFrameLocks noGrp="1"/>
          </p:cNvGraphicFramePr>
          <p:nvPr/>
        </p:nvGraphicFramePr>
        <p:xfrm>
          <a:off x="613013" y="1478667"/>
          <a:ext cx="8784980" cy="4968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4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0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0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0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0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01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40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87349">
                <a:tc>
                  <a:txBody>
                    <a:bodyPr/>
                    <a:lstStyle/>
                    <a:p>
                      <a:endParaRPr kumimoji="1" lang="ja-JP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ja-JP" sz="2400" baseline="-25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ja-JP" sz="2400" dirty="0">
                        <a:solidFill>
                          <a:schemeClr val="bg1"/>
                        </a:solidFill>
                      </a:endParaRPr>
                    </a:p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dirty="0">
                          <a:solidFill>
                            <a:schemeClr val="bg1"/>
                          </a:solidFill>
                        </a:rPr>
                        <a:t>[000]</a:t>
                      </a:r>
                      <a:endParaRPr lang="en-US" altLang="ja-JP" sz="2400" dirty="0">
                        <a:solidFill>
                          <a:schemeClr val="bg1"/>
                        </a:solidFill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ja-JP" sz="2400" baseline="-25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ja-JP" sz="2400" dirty="0">
                        <a:solidFill>
                          <a:schemeClr val="bg1"/>
                        </a:solidFill>
                      </a:endParaRPr>
                    </a:p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dirty="0">
                          <a:solidFill>
                            <a:schemeClr val="bg1"/>
                          </a:solidFill>
                        </a:rPr>
                        <a:t>[001]</a:t>
                      </a:r>
                      <a:endParaRPr lang="en-US" altLang="ja-JP" sz="2400" dirty="0">
                        <a:solidFill>
                          <a:schemeClr val="bg1"/>
                        </a:solidFill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ja-JP" sz="2400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ja-JP" sz="2400" dirty="0">
                        <a:solidFill>
                          <a:schemeClr val="bg1"/>
                        </a:solidFill>
                      </a:endParaRPr>
                    </a:p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dirty="0">
                          <a:solidFill>
                            <a:schemeClr val="bg1"/>
                          </a:solidFill>
                        </a:rPr>
                        <a:t>[010]</a:t>
                      </a:r>
                      <a:endParaRPr lang="en-US" altLang="ja-JP" sz="2400" dirty="0">
                        <a:solidFill>
                          <a:schemeClr val="bg1"/>
                        </a:solidFill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ja-JP" sz="2400" baseline="-25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ja-JP" sz="2400" dirty="0">
                        <a:solidFill>
                          <a:schemeClr val="bg1"/>
                        </a:solidFill>
                      </a:endParaRPr>
                    </a:p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dirty="0">
                          <a:solidFill>
                            <a:schemeClr val="bg1"/>
                          </a:solidFill>
                        </a:rPr>
                        <a:t>[011]</a:t>
                      </a:r>
                      <a:endParaRPr lang="en-US" altLang="ja-JP" sz="2400" dirty="0">
                        <a:solidFill>
                          <a:schemeClr val="bg1"/>
                        </a:solidFill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ja-JP" sz="2400" baseline="-250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ja-JP" sz="2400" dirty="0">
                        <a:solidFill>
                          <a:schemeClr val="bg1"/>
                        </a:solidFill>
                      </a:endParaRPr>
                    </a:p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dirty="0">
                          <a:solidFill>
                            <a:schemeClr val="bg1"/>
                          </a:solidFill>
                        </a:rPr>
                        <a:t>[100]</a:t>
                      </a:r>
                      <a:endParaRPr lang="en-US" altLang="ja-JP" sz="2400" dirty="0">
                        <a:solidFill>
                          <a:schemeClr val="bg1"/>
                        </a:solidFill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ja-JP" sz="2400" baseline="-250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ja-JP" sz="2400" dirty="0">
                        <a:solidFill>
                          <a:schemeClr val="bg1"/>
                        </a:solidFill>
                      </a:endParaRPr>
                    </a:p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dirty="0">
                          <a:solidFill>
                            <a:schemeClr val="bg1"/>
                          </a:solidFill>
                        </a:rPr>
                        <a:t>[101]</a:t>
                      </a:r>
                      <a:endParaRPr lang="en-US" altLang="ja-JP" sz="2400" dirty="0">
                        <a:solidFill>
                          <a:schemeClr val="bg1"/>
                        </a:solidFill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ja-JP" sz="2400" baseline="-250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ja-JP" sz="2400" dirty="0">
                        <a:solidFill>
                          <a:schemeClr val="bg1"/>
                        </a:solidFill>
                      </a:endParaRPr>
                    </a:p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dirty="0">
                          <a:solidFill>
                            <a:schemeClr val="bg1"/>
                          </a:solidFill>
                        </a:rPr>
                        <a:t>[110]</a:t>
                      </a:r>
                      <a:endParaRPr lang="en-US" altLang="ja-JP" sz="2400" dirty="0">
                        <a:solidFill>
                          <a:schemeClr val="bg1"/>
                        </a:solidFill>
                        <a:latin typeface="Times New Roman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dirty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en-US" altLang="ja-JP" sz="2400" baseline="-250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ja-JP" sz="2400" dirty="0">
                        <a:solidFill>
                          <a:schemeClr val="bg1"/>
                        </a:solidFill>
                      </a:endParaRPr>
                    </a:p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ja-JP" sz="2400" dirty="0">
                          <a:solidFill>
                            <a:schemeClr val="bg1"/>
                          </a:solidFill>
                        </a:rPr>
                        <a:t>[111]</a:t>
                      </a:r>
                      <a:endParaRPr lang="en-US" altLang="ja-JP" sz="2400" dirty="0">
                        <a:solidFill>
                          <a:schemeClr val="bg1"/>
                        </a:solidFill>
                        <a:latin typeface="Times New Roman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kumimoji="1"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1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kumimoji="1" lang="ja-JP" altLang="en-US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kumimoji="1"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0-1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2-3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4-5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6-7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kumimoji="1" lang="ja-JP" altLang="en-US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1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altLang="ja-JP" sz="2800" b="1" baseline="-25000" dirty="0">
                          <a:solidFill>
                            <a:srgbClr val="0000FF"/>
                          </a:solidFill>
                        </a:rPr>
                        <a:t>0-0</a:t>
                      </a:r>
                      <a:endParaRPr lang="en-US" altLang="ja-JP" sz="2800" b="1" i="1" dirty="0">
                        <a:solidFill>
                          <a:srgbClr val="0000FF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1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altLang="ja-JP" sz="2800" b="1" baseline="-25000" dirty="0">
                          <a:solidFill>
                            <a:srgbClr val="0000FF"/>
                          </a:solidFill>
                        </a:rPr>
                        <a:t>0-1</a:t>
                      </a:r>
                      <a:endParaRPr lang="en-US" altLang="ja-JP" sz="2800" b="1" i="1" dirty="0">
                        <a:solidFill>
                          <a:srgbClr val="0000FF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2-2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2-3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4-4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4-5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6-6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6-7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kumimoji="1"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0-3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4-7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kumimoji="1" lang="ja-JP" altLang="en-US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rgbClr val="0000FF"/>
                          </a:solidFill>
                        </a:rPr>
                        <a:t>0-0</a:t>
                      </a:r>
                      <a:endParaRPr lang="en-US" altLang="ja-JP" sz="2800" i="1" dirty="0">
                        <a:solidFill>
                          <a:srgbClr val="0000FF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rgbClr val="0000FF"/>
                          </a:solidFill>
                        </a:rPr>
                        <a:t>0-1</a:t>
                      </a:r>
                      <a:endParaRPr lang="en-US" altLang="ja-JP" sz="2800" i="1" dirty="0">
                        <a:solidFill>
                          <a:srgbClr val="0000FF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1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altLang="ja-JP" sz="2800" b="1" baseline="-25000" dirty="0">
                          <a:solidFill>
                            <a:srgbClr val="0000FF"/>
                          </a:solidFill>
                        </a:rPr>
                        <a:t>0-2</a:t>
                      </a:r>
                      <a:endParaRPr lang="en-US" altLang="ja-JP" sz="2800" b="1" i="1" dirty="0">
                        <a:solidFill>
                          <a:srgbClr val="0000FF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1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altLang="ja-JP" sz="2800" b="1" baseline="-25000" dirty="0">
                          <a:solidFill>
                            <a:srgbClr val="0000FF"/>
                          </a:solidFill>
                        </a:rPr>
                        <a:t>0-3</a:t>
                      </a:r>
                      <a:endParaRPr lang="en-US" altLang="ja-JP" sz="2800" b="1" i="1" dirty="0">
                        <a:solidFill>
                          <a:srgbClr val="0000FF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4-4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4-5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4-6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4-7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kumimoji="1" lang="ja-JP" altLang="en-US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chemeClr val="tx1"/>
                          </a:solidFill>
                        </a:rPr>
                        <a:t>0-7</a:t>
                      </a: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69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kumimoji="1" lang="ja-JP" altLang="en-US" sz="2800" i="1" dirty="0">
                        <a:solidFill>
                          <a:schemeClr val="tx1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rgbClr val="0000FF"/>
                          </a:solidFill>
                        </a:rPr>
                        <a:t>0-0</a:t>
                      </a:r>
                      <a:endParaRPr lang="en-US" altLang="ja-JP" sz="2800" i="1" dirty="0">
                        <a:solidFill>
                          <a:srgbClr val="0000FF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rgbClr val="0000FF"/>
                          </a:solidFill>
                        </a:rPr>
                        <a:t>0-1</a:t>
                      </a:r>
                      <a:endParaRPr lang="en-US" altLang="ja-JP" sz="2800" i="1" dirty="0">
                        <a:solidFill>
                          <a:srgbClr val="0000FF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rgbClr val="0000FF"/>
                          </a:solidFill>
                        </a:rPr>
                        <a:t>0-2</a:t>
                      </a:r>
                      <a:endParaRPr lang="en-US" altLang="ja-JP" sz="2800" i="1" dirty="0">
                        <a:solidFill>
                          <a:srgbClr val="0000FF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altLang="ja-JP" sz="2800" baseline="-25000" dirty="0">
                          <a:solidFill>
                            <a:srgbClr val="0000FF"/>
                          </a:solidFill>
                        </a:rPr>
                        <a:t>0-3</a:t>
                      </a:r>
                      <a:endParaRPr lang="en-US" altLang="ja-JP" sz="2800" i="1" dirty="0">
                        <a:solidFill>
                          <a:srgbClr val="0000FF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1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altLang="ja-JP" sz="2800" b="1" baseline="-25000" dirty="0">
                          <a:solidFill>
                            <a:srgbClr val="0000FF"/>
                          </a:solidFill>
                        </a:rPr>
                        <a:t>0-4</a:t>
                      </a:r>
                      <a:endParaRPr lang="en-US" altLang="ja-JP" sz="2800" b="1" i="1" dirty="0">
                        <a:solidFill>
                          <a:srgbClr val="0000FF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1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altLang="ja-JP" sz="2800" b="1" baseline="-25000" dirty="0">
                          <a:solidFill>
                            <a:srgbClr val="0000FF"/>
                          </a:solidFill>
                        </a:rPr>
                        <a:t>0-5</a:t>
                      </a:r>
                      <a:endParaRPr lang="en-US" altLang="ja-JP" sz="2800" b="1" i="1" dirty="0">
                        <a:solidFill>
                          <a:srgbClr val="0000FF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1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altLang="ja-JP" sz="2800" b="1" baseline="-25000" dirty="0">
                          <a:solidFill>
                            <a:srgbClr val="0000FF"/>
                          </a:solidFill>
                        </a:rPr>
                        <a:t>0-6</a:t>
                      </a:r>
                      <a:endParaRPr lang="en-US" altLang="ja-JP" sz="2800" b="1" i="1" dirty="0">
                        <a:solidFill>
                          <a:srgbClr val="0000FF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800" b="1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altLang="ja-JP" sz="2800" b="1" baseline="-25000" dirty="0">
                          <a:solidFill>
                            <a:srgbClr val="0000FF"/>
                          </a:solidFill>
                        </a:rPr>
                        <a:t>0-7</a:t>
                      </a:r>
                      <a:endParaRPr lang="en-US" altLang="ja-JP" sz="2800" b="1" i="1" dirty="0">
                        <a:solidFill>
                          <a:srgbClr val="0000FF"/>
                        </a:solidFill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02" name="図形グループ 201"/>
          <p:cNvGrpSpPr/>
          <p:nvPr/>
        </p:nvGrpSpPr>
        <p:grpSpPr>
          <a:xfrm>
            <a:off x="1619634" y="2784725"/>
            <a:ext cx="7164771" cy="720080"/>
            <a:chOff x="1619634" y="2646826"/>
            <a:chExt cx="7164771" cy="720080"/>
          </a:xfrm>
        </p:grpSpPr>
        <p:grpSp>
          <p:nvGrpSpPr>
            <p:cNvPr id="141" name="図形グループ 140"/>
            <p:cNvGrpSpPr/>
            <p:nvPr/>
          </p:nvGrpSpPr>
          <p:grpSpPr>
            <a:xfrm>
              <a:off x="1619634" y="2646826"/>
              <a:ext cx="993106" cy="720080"/>
              <a:chOff x="1619634" y="2646826"/>
              <a:chExt cx="993106" cy="720080"/>
            </a:xfrm>
          </p:grpSpPr>
          <p:cxnSp>
            <p:nvCxnSpPr>
              <p:cNvPr id="134" name="直線矢印コネクタ 133"/>
              <p:cNvCxnSpPr/>
              <p:nvPr/>
            </p:nvCxnSpPr>
            <p:spPr bwMode="auto">
              <a:xfrm>
                <a:off x="1990289" y="2744924"/>
                <a:ext cx="10383" cy="62198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8" name="右大かっこ 137"/>
              <p:cNvSpPr/>
              <p:nvPr/>
            </p:nvSpPr>
            <p:spPr bwMode="auto">
              <a:xfrm rot="5400000">
                <a:off x="2085140" y="2181320"/>
                <a:ext cx="62094" cy="993106"/>
              </a:xfrm>
              <a:prstGeom prst="rightBracke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ＭＳ Ｐゴシック" pitchFamily="50" charset="-128"/>
                </a:endParaRPr>
              </a:p>
            </p:txBody>
          </p:sp>
        </p:grpSp>
        <p:grpSp>
          <p:nvGrpSpPr>
            <p:cNvPr id="142" name="図形グループ 141"/>
            <p:cNvGrpSpPr/>
            <p:nvPr/>
          </p:nvGrpSpPr>
          <p:grpSpPr>
            <a:xfrm>
              <a:off x="3707866" y="2646826"/>
              <a:ext cx="993106" cy="720080"/>
              <a:chOff x="1619634" y="2646826"/>
              <a:chExt cx="993106" cy="720080"/>
            </a:xfrm>
          </p:grpSpPr>
          <p:cxnSp>
            <p:nvCxnSpPr>
              <p:cNvPr id="143" name="直線矢印コネクタ 142"/>
              <p:cNvCxnSpPr/>
              <p:nvPr/>
            </p:nvCxnSpPr>
            <p:spPr bwMode="auto">
              <a:xfrm>
                <a:off x="1990289" y="2744924"/>
                <a:ext cx="10383" cy="62198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4" name="右大かっこ 143"/>
              <p:cNvSpPr/>
              <p:nvPr/>
            </p:nvSpPr>
            <p:spPr bwMode="auto">
              <a:xfrm rot="5400000">
                <a:off x="2085140" y="2181320"/>
                <a:ext cx="62094" cy="993106"/>
              </a:xfrm>
              <a:prstGeom prst="rightBracke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ＭＳ Ｐゴシック" pitchFamily="50" charset="-128"/>
                </a:endParaRPr>
              </a:p>
            </p:txBody>
          </p:sp>
        </p:grpSp>
        <p:grpSp>
          <p:nvGrpSpPr>
            <p:cNvPr id="145" name="図形グループ 144"/>
            <p:cNvGrpSpPr/>
            <p:nvPr/>
          </p:nvGrpSpPr>
          <p:grpSpPr>
            <a:xfrm>
              <a:off x="5796098" y="2646826"/>
              <a:ext cx="993106" cy="720080"/>
              <a:chOff x="1619634" y="2646826"/>
              <a:chExt cx="993106" cy="720080"/>
            </a:xfrm>
          </p:grpSpPr>
          <p:cxnSp>
            <p:nvCxnSpPr>
              <p:cNvPr id="146" name="直線矢印コネクタ 145"/>
              <p:cNvCxnSpPr/>
              <p:nvPr/>
            </p:nvCxnSpPr>
            <p:spPr bwMode="auto">
              <a:xfrm>
                <a:off x="1990289" y="2744924"/>
                <a:ext cx="10383" cy="62198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7" name="右大かっこ 146"/>
              <p:cNvSpPr/>
              <p:nvPr/>
            </p:nvSpPr>
            <p:spPr bwMode="auto">
              <a:xfrm rot="5400000">
                <a:off x="2085140" y="2181320"/>
                <a:ext cx="62094" cy="993106"/>
              </a:xfrm>
              <a:prstGeom prst="rightBracke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ＭＳ Ｐゴシック" pitchFamily="50" charset="-128"/>
                </a:endParaRPr>
              </a:p>
            </p:txBody>
          </p:sp>
        </p:grpSp>
        <p:grpSp>
          <p:nvGrpSpPr>
            <p:cNvPr id="148" name="図形グループ 147"/>
            <p:cNvGrpSpPr/>
            <p:nvPr/>
          </p:nvGrpSpPr>
          <p:grpSpPr>
            <a:xfrm>
              <a:off x="7791299" y="2646826"/>
              <a:ext cx="993106" cy="720080"/>
              <a:chOff x="1619634" y="2646826"/>
              <a:chExt cx="993106" cy="720080"/>
            </a:xfrm>
          </p:grpSpPr>
          <p:cxnSp>
            <p:nvCxnSpPr>
              <p:cNvPr id="149" name="直線矢印コネクタ 148"/>
              <p:cNvCxnSpPr/>
              <p:nvPr/>
            </p:nvCxnSpPr>
            <p:spPr bwMode="auto">
              <a:xfrm>
                <a:off x="1990289" y="2744924"/>
                <a:ext cx="10383" cy="621982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0" name="右大かっこ 149"/>
              <p:cNvSpPr/>
              <p:nvPr/>
            </p:nvSpPr>
            <p:spPr bwMode="auto">
              <a:xfrm rot="5400000">
                <a:off x="2085140" y="2181320"/>
                <a:ext cx="62094" cy="993106"/>
              </a:xfrm>
              <a:prstGeom prst="rightBracke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ＭＳ Ｐゴシック" pitchFamily="50" charset="-128"/>
                </a:endParaRPr>
              </a:p>
            </p:txBody>
          </p:sp>
        </p:grpSp>
      </p:grpSp>
      <p:grpSp>
        <p:nvGrpSpPr>
          <p:cNvPr id="203" name="図形グループ 202"/>
          <p:cNvGrpSpPr/>
          <p:nvPr/>
        </p:nvGrpSpPr>
        <p:grpSpPr>
          <a:xfrm>
            <a:off x="2177076" y="3854931"/>
            <a:ext cx="5995261" cy="658615"/>
            <a:chOff x="2177076" y="3717032"/>
            <a:chExt cx="5995261" cy="658615"/>
          </a:xfrm>
        </p:grpSpPr>
        <p:grpSp>
          <p:nvGrpSpPr>
            <p:cNvPr id="151" name="図形グループ 150"/>
            <p:cNvGrpSpPr/>
            <p:nvPr/>
          </p:nvGrpSpPr>
          <p:grpSpPr>
            <a:xfrm>
              <a:off x="2177076" y="3717032"/>
              <a:ext cx="1911827" cy="658615"/>
              <a:chOff x="1619634" y="2646826"/>
              <a:chExt cx="993106" cy="658615"/>
            </a:xfrm>
          </p:grpSpPr>
          <p:cxnSp>
            <p:nvCxnSpPr>
              <p:cNvPr id="152" name="直線矢印コネクタ 151"/>
              <p:cNvCxnSpPr/>
              <p:nvPr/>
            </p:nvCxnSpPr>
            <p:spPr bwMode="auto">
              <a:xfrm flipH="1">
                <a:off x="2051667" y="2683145"/>
                <a:ext cx="1" cy="62229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3" name="右大かっこ 152"/>
              <p:cNvSpPr/>
              <p:nvPr/>
            </p:nvSpPr>
            <p:spPr bwMode="auto">
              <a:xfrm rot="5400000">
                <a:off x="2085140" y="2181320"/>
                <a:ext cx="62094" cy="993106"/>
              </a:xfrm>
              <a:prstGeom prst="rightBracke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ＭＳ Ｐゴシック" pitchFamily="50" charset="-128"/>
                </a:endParaRPr>
              </a:p>
            </p:txBody>
          </p:sp>
        </p:grpSp>
        <p:grpSp>
          <p:nvGrpSpPr>
            <p:cNvPr id="159" name="図形グループ 158"/>
            <p:cNvGrpSpPr/>
            <p:nvPr/>
          </p:nvGrpSpPr>
          <p:grpSpPr>
            <a:xfrm>
              <a:off x="6260510" y="3717032"/>
              <a:ext cx="1911827" cy="658615"/>
              <a:chOff x="1619634" y="2646826"/>
              <a:chExt cx="993106" cy="658615"/>
            </a:xfrm>
          </p:grpSpPr>
          <p:cxnSp>
            <p:nvCxnSpPr>
              <p:cNvPr id="160" name="直線矢印コネクタ 159"/>
              <p:cNvCxnSpPr/>
              <p:nvPr/>
            </p:nvCxnSpPr>
            <p:spPr bwMode="auto">
              <a:xfrm flipH="1">
                <a:off x="2051667" y="2683145"/>
                <a:ext cx="1" cy="622296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1" name="右大かっこ 160"/>
              <p:cNvSpPr/>
              <p:nvPr/>
            </p:nvSpPr>
            <p:spPr bwMode="auto">
              <a:xfrm rot="5400000">
                <a:off x="2085140" y="2181320"/>
                <a:ext cx="62094" cy="993106"/>
              </a:xfrm>
              <a:prstGeom prst="rightBracke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ＭＳ Ｐゴシック" pitchFamily="50" charset="-128"/>
                </a:endParaRPr>
              </a:p>
            </p:txBody>
          </p:sp>
        </p:grpSp>
      </p:grpSp>
      <p:grpSp>
        <p:nvGrpSpPr>
          <p:cNvPr id="162" name="図形グループ 161"/>
          <p:cNvGrpSpPr/>
          <p:nvPr/>
        </p:nvGrpSpPr>
        <p:grpSpPr>
          <a:xfrm>
            <a:off x="3258376" y="4863043"/>
            <a:ext cx="3833840" cy="720080"/>
            <a:chOff x="1619634" y="2646826"/>
            <a:chExt cx="993106" cy="720080"/>
          </a:xfrm>
        </p:grpSpPr>
        <p:cxnSp>
          <p:nvCxnSpPr>
            <p:cNvPr id="163" name="直線矢印コネクタ 162"/>
            <p:cNvCxnSpPr/>
            <p:nvPr/>
          </p:nvCxnSpPr>
          <p:spPr bwMode="auto">
            <a:xfrm flipH="1">
              <a:off x="2077257" y="2744610"/>
              <a:ext cx="1" cy="622296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ysDash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" name="右大かっこ 163"/>
            <p:cNvSpPr/>
            <p:nvPr/>
          </p:nvSpPr>
          <p:spPr bwMode="auto">
            <a:xfrm rot="5400000">
              <a:off x="2085140" y="2181320"/>
              <a:ext cx="62094" cy="993106"/>
            </a:xfrm>
            <a:prstGeom prst="rightBracket">
              <a:avLst/>
            </a:prstGeom>
            <a:noFill/>
            <a:ln w="9525" cap="flat" cmpd="sng" algn="ctr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ＭＳ Ｐゴシック" pitchFamily="50" charset="-128"/>
              </a:endParaRPr>
            </a:p>
          </p:txBody>
        </p:sp>
      </p:grpSp>
      <p:grpSp>
        <p:nvGrpSpPr>
          <p:cNvPr id="201" name="図形グループ 200"/>
          <p:cNvGrpSpPr/>
          <p:nvPr/>
        </p:nvGrpSpPr>
        <p:grpSpPr>
          <a:xfrm>
            <a:off x="1782477" y="2784725"/>
            <a:ext cx="6818605" cy="1178062"/>
            <a:chOff x="1782477" y="2646826"/>
            <a:chExt cx="6818605" cy="1178062"/>
          </a:xfrm>
        </p:grpSpPr>
        <p:cxnSp>
          <p:nvCxnSpPr>
            <p:cNvPr id="170" name="直線矢印コネクタ 169"/>
            <p:cNvCxnSpPr/>
            <p:nvPr/>
          </p:nvCxnSpPr>
          <p:spPr bwMode="auto">
            <a:xfrm>
              <a:off x="1782477" y="2646826"/>
              <a:ext cx="506769" cy="1178062"/>
            </a:xfrm>
            <a:prstGeom prst="straightConnector1">
              <a:avLst/>
            </a:prstGeom>
            <a:noFill/>
            <a:ln w="12700" cap="flat" cmpd="sng" algn="ctr">
              <a:solidFill>
                <a:srgbClr val="FF0066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直線矢印コネクタ 172"/>
            <p:cNvCxnSpPr/>
            <p:nvPr/>
          </p:nvCxnSpPr>
          <p:spPr bwMode="auto">
            <a:xfrm>
              <a:off x="3836876" y="2646826"/>
              <a:ext cx="506769" cy="1178062"/>
            </a:xfrm>
            <a:prstGeom prst="straightConnector1">
              <a:avLst/>
            </a:prstGeom>
            <a:noFill/>
            <a:ln w="12700" cap="flat" cmpd="sng" algn="ctr">
              <a:solidFill>
                <a:srgbClr val="FF0066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直線矢印コネクタ 173"/>
            <p:cNvCxnSpPr/>
            <p:nvPr/>
          </p:nvCxnSpPr>
          <p:spPr bwMode="auto">
            <a:xfrm>
              <a:off x="5992330" y="2646826"/>
              <a:ext cx="506769" cy="1178062"/>
            </a:xfrm>
            <a:prstGeom prst="straightConnector1">
              <a:avLst/>
            </a:prstGeom>
            <a:noFill/>
            <a:ln w="12700" cap="flat" cmpd="sng" algn="ctr">
              <a:solidFill>
                <a:srgbClr val="FF0066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線矢印コネクタ 174"/>
            <p:cNvCxnSpPr/>
            <p:nvPr/>
          </p:nvCxnSpPr>
          <p:spPr bwMode="auto">
            <a:xfrm>
              <a:off x="8094313" y="2646826"/>
              <a:ext cx="506769" cy="1178062"/>
            </a:xfrm>
            <a:prstGeom prst="straightConnector1">
              <a:avLst/>
            </a:prstGeom>
            <a:noFill/>
            <a:ln w="12700" cap="flat" cmpd="sng" algn="ctr">
              <a:solidFill>
                <a:srgbClr val="FF0066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0" name="図形グループ 199"/>
          <p:cNvGrpSpPr/>
          <p:nvPr/>
        </p:nvGrpSpPr>
        <p:grpSpPr>
          <a:xfrm>
            <a:off x="1647258" y="3747075"/>
            <a:ext cx="6851977" cy="1378066"/>
            <a:chOff x="1647258" y="3609176"/>
            <a:chExt cx="6851977" cy="1378066"/>
          </a:xfrm>
        </p:grpSpPr>
        <p:cxnSp>
          <p:nvCxnSpPr>
            <p:cNvPr id="180" name="直線矢印コネクタ 179"/>
            <p:cNvCxnSpPr/>
            <p:nvPr/>
          </p:nvCxnSpPr>
          <p:spPr bwMode="auto">
            <a:xfrm>
              <a:off x="5889104" y="3619090"/>
              <a:ext cx="1657390" cy="1320630"/>
            </a:xfrm>
            <a:prstGeom prst="straightConnector1">
              <a:avLst/>
            </a:prstGeom>
            <a:noFill/>
            <a:ln w="12700" cap="flat" cmpd="sng" algn="ctr">
              <a:solidFill>
                <a:srgbClr val="FF0066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" name="直線矢印コネクタ 180"/>
            <p:cNvCxnSpPr/>
            <p:nvPr/>
          </p:nvCxnSpPr>
          <p:spPr bwMode="auto">
            <a:xfrm>
              <a:off x="6838229" y="3609176"/>
              <a:ext cx="1661006" cy="1378066"/>
            </a:xfrm>
            <a:prstGeom prst="straightConnector1">
              <a:avLst/>
            </a:prstGeom>
            <a:noFill/>
            <a:ln w="12700" cap="flat" cmpd="sng" algn="ctr">
              <a:solidFill>
                <a:srgbClr val="FF0066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9" name="直線矢印コネクタ 188"/>
            <p:cNvCxnSpPr/>
            <p:nvPr/>
          </p:nvCxnSpPr>
          <p:spPr bwMode="auto">
            <a:xfrm>
              <a:off x="1647258" y="3619090"/>
              <a:ext cx="1657390" cy="1320630"/>
            </a:xfrm>
            <a:prstGeom prst="straightConnector1">
              <a:avLst/>
            </a:prstGeom>
            <a:noFill/>
            <a:ln w="12700" cap="flat" cmpd="sng" algn="ctr">
              <a:solidFill>
                <a:srgbClr val="FF0066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0" name="直線矢印コネクタ 189"/>
            <p:cNvCxnSpPr/>
            <p:nvPr/>
          </p:nvCxnSpPr>
          <p:spPr bwMode="auto">
            <a:xfrm>
              <a:off x="2596383" y="3609176"/>
              <a:ext cx="1661006" cy="1378066"/>
            </a:xfrm>
            <a:prstGeom prst="straightConnector1">
              <a:avLst/>
            </a:prstGeom>
            <a:noFill/>
            <a:ln w="12700" cap="flat" cmpd="sng" algn="ctr">
              <a:solidFill>
                <a:srgbClr val="FF0066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9" name="図形グループ 198"/>
          <p:cNvGrpSpPr/>
          <p:nvPr/>
        </p:nvGrpSpPr>
        <p:grpSpPr>
          <a:xfrm>
            <a:off x="1598123" y="4795458"/>
            <a:ext cx="6901112" cy="1332305"/>
            <a:chOff x="1598123" y="4657559"/>
            <a:chExt cx="6901112" cy="1332305"/>
          </a:xfrm>
        </p:grpSpPr>
        <p:cxnSp>
          <p:nvCxnSpPr>
            <p:cNvPr id="191" name="直線矢印コネクタ 190"/>
            <p:cNvCxnSpPr/>
            <p:nvPr/>
          </p:nvCxnSpPr>
          <p:spPr bwMode="auto">
            <a:xfrm>
              <a:off x="3559423" y="4657559"/>
              <a:ext cx="3987071" cy="1284783"/>
            </a:xfrm>
            <a:prstGeom prst="straightConnector1">
              <a:avLst/>
            </a:prstGeom>
            <a:noFill/>
            <a:ln w="12700" cap="flat" cmpd="sng" algn="ctr">
              <a:solidFill>
                <a:srgbClr val="FF0066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2" name="直線矢印コネクタ 191"/>
            <p:cNvCxnSpPr/>
            <p:nvPr/>
          </p:nvCxnSpPr>
          <p:spPr bwMode="auto">
            <a:xfrm>
              <a:off x="4670881" y="4725144"/>
              <a:ext cx="3828354" cy="1264720"/>
            </a:xfrm>
            <a:prstGeom prst="straightConnector1">
              <a:avLst/>
            </a:prstGeom>
            <a:noFill/>
            <a:ln w="12700" cap="flat" cmpd="sng" algn="ctr">
              <a:solidFill>
                <a:srgbClr val="FF0066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3" name="直線矢印コネクタ 192"/>
            <p:cNvCxnSpPr/>
            <p:nvPr/>
          </p:nvCxnSpPr>
          <p:spPr bwMode="auto">
            <a:xfrm>
              <a:off x="1598123" y="4657559"/>
              <a:ext cx="4025908" cy="1284783"/>
            </a:xfrm>
            <a:prstGeom prst="straightConnector1">
              <a:avLst/>
            </a:prstGeom>
            <a:noFill/>
            <a:ln w="12700" cap="flat" cmpd="sng" algn="ctr">
              <a:solidFill>
                <a:srgbClr val="FF0066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" name="直線矢印コネクタ 193"/>
            <p:cNvCxnSpPr/>
            <p:nvPr/>
          </p:nvCxnSpPr>
          <p:spPr bwMode="auto">
            <a:xfrm>
              <a:off x="2596383" y="4657559"/>
              <a:ext cx="3980389" cy="1332305"/>
            </a:xfrm>
            <a:prstGeom prst="straightConnector1">
              <a:avLst/>
            </a:prstGeom>
            <a:noFill/>
            <a:ln w="12700" cap="flat" cmpd="sng" algn="ctr">
              <a:solidFill>
                <a:srgbClr val="FF0066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4" name="テキスト ボックス 203"/>
          <p:cNvSpPr txBox="1"/>
          <p:nvPr/>
        </p:nvSpPr>
        <p:spPr>
          <a:xfrm>
            <a:off x="168257" y="2311716"/>
            <a:ext cx="501172" cy="1008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初期化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D9CC111-7FD1-2E4E-A9AC-0790762C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57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3489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プレフィックス計算：手続き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316260" y="1495288"/>
            <a:ext cx="9273480" cy="5661248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dirty="0">
                <a:latin typeface="Times New Roman" charset="0"/>
              </a:rPr>
              <a:t>procedure </a:t>
            </a:r>
            <a:r>
              <a:rPr lang="en-US" altLang="ja-JP" sz="2400" dirty="0" err="1">
                <a:latin typeface="Times New Roman" charset="0"/>
              </a:rPr>
              <a:t>Cube_Prefix_Sum</a:t>
            </a:r>
            <a:r>
              <a:rPr lang="en-US" altLang="ja-JP" sz="2400" dirty="0">
                <a:latin typeface="Times New Roman" charset="0"/>
              </a:rPr>
              <a:t>(</a:t>
            </a: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i="1" baseline="-25000" dirty="0">
                <a:latin typeface="Times New Roman" charset="0"/>
              </a:rPr>
              <a:t>0</a:t>
            </a:r>
            <a:r>
              <a:rPr lang="en-US" altLang="ja-JP" sz="2400" i="1" dirty="0">
                <a:latin typeface="Times New Roman" charset="0"/>
              </a:rPr>
              <a:t>,a</a:t>
            </a:r>
            <a:r>
              <a:rPr lang="en-US" altLang="ja-JP" sz="2400" i="1" baseline="-25000" dirty="0">
                <a:latin typeface="Times New Roman" charset="0"/>
              </a:rPr>
              <a:t>1</a:t>
            </a:r>
            <a:r>
              <a:rPr lang="en-US" altLang="ja-JP" sz="2400" i="1" dirty="0">
                <a:latin typeface="Times New Roman" charset="0"/>
              </a:rPr>
              <a:t>,...,a</a:t>
            </a:r>
            <a:r>
              <a:rPr lang="en-US" altLang="ja-JP" sz="2400" i="1" baseline="-25000" dirty="0">
                <a:latin typeface="Times New Roman" charset="0"/>
              </a:rPr>
              <a:t>N-1</a:t>
            </a:r>
            <a:r>
              <a:rPr lang="en-US" altLang="ja-JP" sz="2400" dirty="0">
                <a:latin typeface="Times New Roman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dirty="0">
                <a:latin typeface="Times New Roman" charset="0"/>
              </a:rPr>
              <a:t>    for </a:t>
            </a:r>
            <a:r>
              <a:rPr lang="en-US" altLang="ja-JP" sz="2400" i="1" dirty="0" err="1">
                <a:latin typeface="Times New Roman" charset="0"/>
              </a:rPr>
              <a:t>i</a:t>
            </a:r>
            <a:r>
              <a:rPr lang="en-US" altLang="ja-JP" sz="2400" dirty="0">
                <a:latin typeface="Times New Roman" charset="0"/>
              </a:rPr>
              <a:t>=0 to </a:t>
            </a:r>
            <a:r>
              <a:rPr lang="en-US" altLang="ja-JP" sz="2400" i="1" dirty="0">
                <a:latin typeface="Times New Roman" charset="0"/>
              </a:rPr>
              <a:t>N</a:t>
            </a:r>
            <a:r>
              <a:rPr lang="en-US" altLang="ja-JP" sz="2400" dirty="0">
                <a:latin typeface="Times New Roman" charset="0"/>
              </a:rPr>
              <a:t>-1 do in parallel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dirty="0">
                <a:latin typeface="Times New Roman" charset="0"/>
              </a:rPr>
              <a:t>          </a:t>
            </a:r>
            <a:r>
              <a:rPr lang="en-US" altLang="ja-JP" sz="2400" i="1" dirty="0" err="1">
                <a:latin typeface="Times New Roman" charset="0"/>
              </a:rPr>
              <a:t>s</a:t>
            </a:r>
            <a:r>
              <a:rPr lang="en-US" altLang="ja-JP" sz="2400" i="1" baseline="-25000" dirty="0" err="1">
                <a:latin typeface="Times New Roman" charset="0"/>
              </a:rPr>
              <a:t>i</a:t>
            </a:r>
            <a:r>
              <a:rPr lang="ja-JP" altLang="en-US" sz="2400" i="1" dirty="0">
                <a:latin typeface="Times New Roman" charset="0"/>
              </a:rPr>
              <a:t>←</a:t>
            </a:r>
            <a:r>
              <a:rPr lang="en-US" altLang="ja-JP" sz="2400" i="1" dirty="0" err="1">
                <a:latin typeface="Times New Roman" charset="0"/>
              </a:rPr>
              <a:t>a</a:t>
            </a:r>
            <a:r>
              <a:rPr lang="en-US" altLang="ja-JP" sz="2400" i="1" baseline="-25000" dirty="0" err="1">
                <a:latin typeface="Times New Roman" charset="0"/>
              </a:rPr>
              <a:t>i</a:t>
            </a:r>
            <a:r>
              <a:rPr lang="en-US" altLang="ja-JP" sz="2400" i="1" baseline="-25000" dirty="0">
                <a:latin typeface="Times New Roman" charset="0"/>
              </a:rPr>
              <a:t>  </a:t>
            </a:r>
            <a:r>
              <a:rPr lang="en-US" altLang="ja-JP" sz="2400" i="1" dirty="0">
                <a:latin typeface="Times New Roman" charset="0"/>
              </a:rPr>
              <a:t>;  </a:t>
            </a:r>
            <a:r>
              <a:rPr lang="en-US" altLang="ja-JP" sz="2400" i="1" dirty="0" err="1">
                <a:latin typeface="Times New Roman" charset="0"/>
              </a:rPr>
              <a:t>t</a:t>
            </a:r>
            <a:r>
              <a:rPr lang="en-US" altLang="ja-JP" sz="2400" i="1" baseline="-25000" dirty="0" err="1">
                <a:latin typeface="Times New Roman" charset="0"/>
              </a:rPr>
              <a:t>i</a:t>
            </a:r>
            <a:r>
              <a:rPr lang="ja-JP" altLang="en-US" sz="2400" i="1" dirty="0">
                <a:latin typeface="Times New Roman" charset="0"/>
              </a:rPr>
              <a:t> ←</a:t>
            </a:r>
            <a:r>
              <a:rPr lang="en-US" altLang="ja-JP" sz="2400" i="1" dirty="0" err="1">
                <a:latin typeface="Times New Roman" charset="0"/>
              </a:rPr>
              <a:t>a</a:t>
            </a:r>
            <a:r>
              <a:rPr lang="en-US" altLang="ja-JP" sz="2400" i="1" baseline="-25000" dirty="0" err="1">
                <a:latin typeface="Times New Roman" charset="0"/>
              </a:rPr>
              <a:t>i</a:t>
            </a:r>
            <a:r>
              <a:rPr lang="en-US" altLang="ja-JP" sz="2400" i="1" baseline="-25000" dirty="0">
                <a:latin typeface="Times New Roman" charset="0"/>
              </a:rPr>
              <a:t> </a:t>
            </a:r>
            <a:r>
              <a:rPr lang="en-US" altLang="ja-JP" sz="2400" i="1" dirty="0">
                <a:latin typeface="Times New Roman" charset="0"/>
              </a:rPr>
              <a:t> </a:t>
            </a:r>
            <a:r>
              <a:rPr lang="en-US" altLang="ja-JP" sz="2400" dirty="0">
                <a:latin typeface="Times New Roman" charset="0"/>
              </a:rPr>
              <a:t> </a:t>
            </a:r>
            <a:r>
              <a:rPr lang="en-US" altLang="ja-JP" sz="1800" dirty="0">
                <a:latin typeface="Times New Roman" charset="0"/>
              </a:rPr>
              <a:t>// </a:t>
            </a:r>
            <a:r>
              <a:rPr lang="ja-JP" altLang="en-US" sz="1800" dirty="0">
                <a:latin typeface="Times New Roman" charset="0"/>
              </a:rPr>
              <a:t>初期化</a:t>
            </a:r>
            <a:endParaRPr lang="en-US" altLang="ja-JP" sz="1800" dirty="0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dirty="0">
                <a:latin typeface="Times New Roman" charset="0"/>
              </a:rPr>
              <a:t>    end for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dirty="0">
                <a:latin typeface="Times New Roman" charset="0"/>
              </a:rPr>
              <a:t>    for </a:t>
            </a:r>
            <a:r>
              <a:rPr lang="en-US" altLang="ja-JP" sz="2400" i="1" dirty="0">
                <a:latin typeface="Times New Roman" charset="0"/>
              </a:rPr>
              <a:t>j</a:t>
            </a:r>
            <a:r>
              <a:rPr lang="en-US" altLang="ja-JP" sz="2400" dirty="0">
                <a:latin typeface="Times New Roman" charset="0"/>
              </a:rPr>
              <a:t>=0 to (log</a:t>
            </a:r>
            <a:r>
              <a:rPr lang="en-US" altLang="ja-JP" sz="2400" baseline="-25000" dirty="0">
                <a:latin typeface="Times New Roman" charset="0"/>
              </a:rPr>
              <a:t>2</a:t>
            </a:r>
            <a:r>
              <a:rPr lang="en-US" altLang="ja-JP" sz="2400" i="1" dirty="0">
                <a:latin typeface="Times New Roman" charset="0"/>
              </a:rPr>
              <a:t>N</a:t>
            </a:r>
            <a:r>
              <a:rPr lang="en-US" altLang="ja-JP" sz="2400" dirty="0">
                <a:latin typeface="Times New Roman" charset="0"/>
              </a:rPr>
              <a:t>)-1 do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dirty="0">
                <a:latin typeface="Times New Roman" charset="0"/>
              </a:rPr>
              <a:t>        for </a:t>
            </a:r>
            <a:r>
              <a:rPr lang="en-US" altLang="ja-JP" sz="2400" i="1" dirty="0" err="1">
                <a:latin typeface="Times New Roman" charset="0"/>
              </a:rPr>
              <a:t>i</a:t>
            </a:r>
            <a:r>
              <a:rPr lang="en-US" altLang="ja-JP" sz="2400" dirty="0">
                <a:latin typeface="Times New Roman" charset="0"/>
              </a:rPr>
              <a:t>=0 to </a:t>
            </a:r>
            <a:r>
              <a:rPr lang="en-US" altLang="ja-JP" sz="2400" i="1" dirty="0">
                <a:latin typeface="Times New Roman" charset="0"/>
              </a:rPr>
              <a:t>N</a:t>
            </a:r>
            <a:r>
              <a:rPr lang="en-US" altLang="ja-JP" sz="2400" dirty="0">
                <a:latin typeface="Times New Roman" charset="0"/>
              </a:rPr>
              <a:t>-1 do in parallel  </a:t>
            </a:r>
            <a:r>
              <a:rPr lang="en-US" altLang="ja-JP" sz="1800" dirty="0">
                <a:latin typeface="Times New Roman" charset="0"/>
              </a:rPr>
              <a:t>/* </a:t>
            </a:r>
            <a:r>
              <a:rPr lang="ja-JP" altLang="en-US" sz="1800">
                <a:latin typeface="Times New Roman" charset="0"/>
              </a:rPr>
              <a:t>各プロセッサで並列実行</a:t>
            </a:r>
            <a:r>
              <a:rPr lang="en-US" altLang="ja-JP" sz="1800" dirty="0">
                <a:latin typeface="Times New Roman" charset="0"/>
              </a:rPr>
              <a:t> */</a:t>
            </a:r>
            <a:br>
              <a:rPr lang="en-US" altLang="ja-JP" sz="2400" dirty="0">
                <a:latin typeface="Times New Roman" charset="0"/>
              </a:rPr>
            </a:br>
            <a:r>
              <a:rPr lang="en-US" altLang="ja-JP" sz="2400" dirty="0">
                <a:latin typeface="Times New Roman" charset="0"/>
              </a:rPr>
              <a:t>    </a:t>
            </a:r>
            <a:r>
              <a:rPr lang="en-US" altLang="ja-JP" sz="2400" i="1" dirty="0">
                <a:latin typeface="Times New Roman" charset="0"/>
              </a:rPr>
              <a:t>    k</a:t>
            </a:r>
            <a:r>
              <a:rPr lang="ja-JP" altLang="en-US" sz="2400" i="1" dirty="0">
                <a:latin typeface="Times New Roman" charset="0"/>
              </a:rPr>
              <a:t>←</a:t>
            </a:r>
            <a:r>
              <a:rPr lang="en-US" altLang="ja-JP" sz="2400" i="1" dirty="0" err="1">
                <a:latin typeface="Times New Roman" charset="0"/>
              </a:rPr>
              <a:t>i</a:t>
            </a:r>
            <a:r>
              <a:rPr lang="en-US" altLang="ja-JP" sz="2400" i="1" dirty="0">
                <a:latin typeface="Times New Roman" charset="0"/>
              </a:rPr>
              <a:t> </a:t>
            </a:r>
            <a:r>
              <a:rPr lang="ja-JP" altLang="en-US" sz="2400" i="1" dirty="0">
                <a:latin typeface="Times New Roman" charset="0"/>
              </a:rPr>
              <a:t>の</a:t>
            </a:r>
            <a:r>
              <a:rPr lang="en-US" altLang="ja-JP" sz="2400" i="1" dirty="0">
                <a:latin typeface="Times New Roman" charset="0"/>
              </a:rPr>
              <a:t> j</a:t>
            </a:r>
            <a:r>
              <a:rPr lang="ja-JP" altLang="en-US" sz="2400" dirty="0">
                <a:latin typeface="Times New Roman" charset="0"/>
              </a:rPr>
              <a:t>ビット目を反転したものとする。</a:t>
            </a:r>
            <a:endParaRPr lang="en-US" altLang="ja-JP" sz="2400" dirty="0">
              <a:latin typeface="Times New Roman" charset="0"/>
            </a:endParaRPr>
          </a:p>
          <a:p>
            <a:pPr marL="342900" lvl="1" indent="-342900" eaLnBrk="1" hangingPunct="1">
              <a:spcBef>
                <a:spcPct val="0"/>
              </a:spcBef>
              <a:buClrTx/>
              <a:buSzTx/>
              <a:buFontTx/>
              <a:buNone/>
              <a:tabLst>
                <a:tab pos="884238" algn="l"/>
                <a:tab pos="1236663" algn="l"/>
              </a:tabLst>
              <a:defRPr/>
            </a:pPr>
            <a:r>
              <a:rPr lang="en-US" altLang="ja-JP" sz="2400" dirty="0">
                <a:latin typeface="Times New Roman" charset="0"/>
              </a:rPr>
              <a:t>           	(1) </a:t>
            </a: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i</a:t>
            </a:r>
            <a:r>
              <a:rPr lang="en-US" altLang="ja-JP" sz="2400" dirty="0">
                <a:latin typeface="Times New Roman" charset="0"/>
              </a:rPr>
              <a:t> </a:t>
            </a:r>
            <a:r>
              <a:rPr lang="ja-JP" altLang="en-US" sz="2400" dirty="0">
                <a:latin typeface="Times New Roman" charset="0"/>
              </a:rPr>
              <a:t>と</a:t>
            </a:r>
            <a:r>
              <a:rPr lang="en-US" altLang="ja-JP" sz="2400" dirty="0">
                <a:latin typeface="Times New Roman" charset="0"/>
              </a:rPr>
              <a:t> </a:t>
            </a:r>
            <a:r>
              <a:rPr lang="en-US" altLang="ja-JP" sz="2400" i="1" dirty="0" err="1">
                <a:latin typeface="Times New Roman" charset="0"/>
              </a:rPr>
              <a:t>P</a:t>
            </a:r>
            <a:r>
              <a:rPr lang="en-US" altLang="ja-JP" sz="2400" i="1" baseline="-25000" dirty="0" err="1">
                <a:latin typeface="Times New Roman" charset="0"/>
              </a:rPr>
              <a:t>k</a:t>
            </a:r>
            <a:r>
              <a:rPr lang="ja-JP" altLang="en-US" sz="2400" dirty="0">
                <a:latin typeface="Times New Roman" charset="0"/>
              </a:rPr>
              <a:t> は互いに </a:t>
            </a:r>
            <a:r>
              <a:rPr lang="en-US" altLang="ja-JP" sz="2400" i="1" dirty="0" err="1">
                <a:latin typeface="Times New Roman" charset="0"/>
              </a:rPr>
              <a:t>t</a:t>
            </a:r>
            <a:r>
              <a:rPr lang="en-US" altLang="ja-JP" sz="2400" i="1" baseline="-25000" dirty="0" err="1">
                <a:latin typeface="Times New Roman" charset="0"/>
              </a:rPr>
              <a:t>i</a:t>
            </a:r>
            <a:r>
              <a:rPr lang="en-US" altLang="ja-JP" sz="2400" i="1" dirty="0">
                <a:latin typeface="Times New Roman" charset="0"/>
              </a:rPr>
              <a:t> </a:t>
            </a:r>
            <a:r>
              <a:rPr lang="ja-JP" altLang="en-US" sz="2400" dirty="0">
                <a:latin typeface="Times New Roman" charset="0"/>
              </a:rPr>
              <a:t>と </a:t>
            </a:r>
            <a:r>
              <a:rPr lang="en-US" altLang="ja-JP" sz="2400" i="1" dirty="0" err="1">
                <a:latin typeface="Times New Roman" charset="0"/>
              </a:rPr>
              <a:t>t</a:t>
            </a:r>
            <a:r>
              <a:rPr lang="en-US" altLang="ja-JP" sz="2400" i="1" baseline="-25000" dirty="0" err="1">
                <a:latin typeface="Times New Roman" charset="0"/>
              </a:rPr>
              <a:t>k</a:t>
            </a:r>
            <a:r>
              <a:rPr lang="ja-JP" altLang="en-US" sz="2400" dirty="0">
                <a:latin typeface="Times New Roman" charset="0"/>
              </a:rPr>
              <a:t>  を送信する。</a:t>
            </a:r>
            <a:br>
              <a:rPr lang="en-US" altLang="ja-JP" sz="2400" dirty="0">
                <a:latin typeface="Times New Roman" charset="0"/>
              </a:rPr>
            </a:br>
            <a:r>
              <a:rPr lang="en-US" altLang="ja-JP" sz="2400" dirty="0">
                <a:latin typeface="Times New Roman" charset="0"/>
              </a:rPr>
              <a:t>	(2) </a:t>
            </a: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i</a:t>
            </a:r>
            <a:r>
              <a:rPr lang="ja-JP" altLang="en-US" sz="2400" dirty="0">
                <a:latin typeface="Times New Roman" charset="0"/>
              </a:rPr>
              <a:t>で</a:t>
            </a:r>
            <a:br>
              <a:rPr lang="en-US" altLang="ja-JP" sz="2400" dirty="0">
                <a:latin typeface="Times New Roman" charset="0"/>
              </a:rPr>
            </a:br>
            <a:r>
              <a:rPr lang="ja-JP" altLang="en-US" sz="2400" dirty="0">
                <a:latin typeface="Times New Roman" charset="0"/>
              </a:rPr>
              <a:t>　　　</a:t>
            </a:r>
            <a:r>
              <a:rPr lang="ja-JP" altLang="en-US" sz="2400">
                <a:latin typeface="Times New Roman" charset="0"/>
              </a:rPr>
              <a:t>　</a:t>
            </a:r>
            <a:r>
              <a:rPr lang="en-US" altLang="ja-JP" sz="2400" i="1" dirty="0">
                <a:latin typeface="Times New Roman" charset="0"/>
              </a:rPr>
              <a:t>b</a:t>
            </a:r>
            <a:r>
              <a:rPr lang="en-US" altLang="ja-JP" sz="2400" i="1" baseline="-25000" dirty="0">
                <a:latin typeface="Times New Roman" charset="0"/>
              </a:rPr>
              <a:t>i </a:t>
            </a:r>
            <a:r>
              <a:rPr lang="ja-JP" altLang="en-US" sz="2400" i="1">
                <a:latin typeface="Times New Roman" charset="0"/>
              </a:rPr>
              <a:t>←</a:t>
            </a:r>
            <a:r>
              <a:rPr lang="en-US" altLang="ja-JP" sz="2400" i="1" dirty="0">
                <a:latin typeface="Times New Roman" charset="0"/>
              </a:rPr>
              <a:t> </a:t>
            </a:r>
            <a:r>
              <a:rPr lang="en-US" altLang="ja-JP" sz="2400" i="1" dirty="0" err="1">
                <a:latin typeface="Times New Roman" charset="0"/>
              </a:rPr>
              <a:t>t</a:t>
            </a:r>
            <a:r>
              <a:rPr lang="en-US" altLang="ja-JP" sz="2400" i="1" baseline="-25000" dirty="0" err="1">
                <a:latin typeface="Times New Roman" charset="0"/>
              </a:rPr>
              <a:t>k</a:t>
            </a:r>
            <a:r>
              <a:rPr lang="en-US" altLang="ja-JP" sz="2400" i="1" dirty="0">
                <a:latin typeface="Times New Roman" charset="0"/>
              </a:rPr>
              <a:t>;	</a:t>
            </a:r>
            <a:r>
              <a:rPr lang="en-US" altLang="ja-JP" sz="1800" i="1" dirty="0">
                <a:latin typeface="Times New Roman" charset="0"/>
              </a:rPr>
              <a:t>// b</a:t>
            </a:r>
            <a:r>
              <a:rPr lang="en-US" altLang="ja-JP" sz="1800" i="1" baseline="-25000" dirty="0">
                <a:latin typeface="Times New Roman" charset="0"/>
              </a:rPr>
              <a:t>i</a:t>
            </a:r>
            <a:r>
              <a:rPr lang="en-US" altLang="ja-JP" sz="1800" i="1" dirty="0">
                <a:latin typeface="Times New Roman" charset="0"/>
              </a:rPr>
              <a:t> </a:t>
            </a:r>
            <a:r>
              <a:rPr lang="ja-JP" altLang="en-US" sz="1800" dirty="0">
                <a:latin typeface="Times New Roman" charset="0"/>
              </a:rPr>
              <a:t>：隣接プロセッサから送られた部分和</a:t>
            </a:r>
            <a:endParaRPr lang="en-US" altLang="ja-JP" sz="2000" dirty="0">
              <a:latin typeface="Times New Roman" charset="0"/>
            </a:endParaRPr>
          </a:p>
          <a:p>
            <a:pPr marL="342900" lvl="1" indent="-342900" eaLnBrk="1" hangingPunct="1">
              <a:spcBef>
                <a:spcPct val="0"/>
              </a:spcBef>
              <a:buClrTx/>
              <a:buSzTx/>
              <a:buNone/>
              <a:tabLst>
                <a:tab pos="884238" algn="l"/>
                <a:tab pos="1236663" algn="l"/>
              </a:tabLst>
              <a:defRPr/>
            </a:pPr>
            <a:r>
              <a:rPr lang="en-US" altLang="ja-JP" sz="2400" i="1" dirty="0">
                <a:latin typeface="Times New Roman" charset="0"/>
              </a:rPr>
              <a:t>			 	</a:t>
            </a:r>
            <a:r>
              <a:rPr lang="en-US" altLang="ja-JP" sz="2400" i="1" dirty="0" err="1">
                <a:latin typeface="Times New Roman" charset="0"/>
              </a:rPr>
              <a:t>t</a:t>
            </a:r>
            <a:r>
              <a:rPr lang="en-US" altLang="ja-JP" sz="2400" i="1" baseline="-25000" dirty="0" err="1">
                <a:latin typeface="Times New Roman" charset="0"/>
              </a:rPr>
              <a:t>i</a:t>
            </a:r>
            <a:r>
              <a:rPr lang="en-US" altLang="ja-JP" sz="2400" i="1" baseline="-25000" dirty="0">
                <a:latin typeface="Times New Roman" charset="0"/>
              </a:rPr>
              <a:t> </a:t>
            </a:r>
            <a:r>
              <a:rPr lang="ja-JP" altLang="en-US" sz="2400" i="1" dirty="0">
                <a:latin typeface="Times New Roman" charset="0"/>
              </a:rPr>
              <a:t>←</a:t>
            </a:r>
            <a:r>
              <a:rPr lang="en-US" altLang="ja-JP" sz="2400" i="1" dirty="0">
                <a:latin typeface="Times New Roman" charset="0"/>
              </a:rPr>
              <a:t> </a:t>
            </a:r>
            <a:r>
              <a:rPr lang="en-US" altLang="ja-JP" sz="2400" i="1" dirty="0" err="1">
                <a:latin typeface="Times New Roman" charset="0"/>
              </a:rPr>
              <a:t>t</a:t>
            </a:r>
            <a:r>
              <a:rPr lang="en-US" altLang="ja-JP" sz="2400" i="1" baseline="-25000" dirty="0" err="1">
                <a:latin typeface="Times New Roman" charset="0"/>
              </a:rPr>
              <a:t>i</a:t>
            </a:r>
            <a:r>
              <a:rPr lang="en-US" altLang="ja-JP" sz="2400" i="1" dirty="0">
                <a:latin typeface="Times New Roman" charset="0"/>
              </a:rPr>
              <a:t>      b</a:t>
            </a:r>
            <a:r>
              <a:rPr lang="en-US" altLang="ja-JP" sz="2400" i="1" baseline="-25000" dirty="0">
                <a:latin typeface="Times New Roman" charset="0"/>
              </a:rPr>
              <a:t>i</a:t>
            </a:r>
            <a:r>
              <a:rPr lang="en-US" altLang="ja-JP" sz="2400" i="1" dirty="0">
                <a:latin typeface="Times New Roman" charset="0"/>
              </a:rPr>
              <a:t>; 	</a:t>
            </a:r>
            <a:r>
              <a:rPr lang="en-US" altLang="ja-JP" sz="1800" dirty="0">
                <a:latin typeface="Times New Roman" charset="0"/>
              </a:rPr>
              <a:t>// </a:t>
            </a:r>
            <a:r>
              <a:rPr lang="ja-JP" altLang="en-US" sz="1800" dirty="0">
                <a:latin typeface="Times New Roman" charset="0"/>
              </a:rPr>
              <a:t>持っている部分和と加算して更新</a:t>
            </a:r>
            <a:endParaRPr lang="en-US" altLang="ja-JP" sz="2400" dirty="0">
              <a:latin typeface="Times New Roman" charset="0"/>
            </a:endParaRPr>
          </a:p>
          <a:p>
            <a:pPr marL="342900" lvl="1" indent="-342900" eaLnBrk="1" hangingPunct="1">
              <a:spcBef>
                <a:spcPct val="0"/>
              </a:spcBef>
              <a:buClrTx/>
              <a:buSzTx/>
              <a:buFontTx/>
              <a:buNone/>
              <a:tabLst>
                <a:tab pos="884238" algn="l"/>
                <a:tab pos="1236663" algn="l"/>
              </a:tabLst>
              <a:defRPr/>
            </a:pPr>
            <a:r>
              <a:rPr lang="en-US" altLang="ja-JP" sz="2400" dirty="0">
                <a:latin typeface="Times New Roman" charset="0"/>
              </a:rPr>
              <a:t>				if</a:t>
            </a:r>
            <a:r>
              <a:rPr lang="en-US" altLang="ja-JP" sz="2400" i="1" dirty="0">
                <a:latin typeface="Times New Roman" charset="0"/>
              </a:rPr>
              <a:t> </a:t>
            </a:r>
            <a:r>
              <a:rPr lang="en-US" altLang="ja-JP" sz="2400" i="1" dirty="0" err="1">
                <a:latin typeface="Times New Roman" charset="0"/>
              </a:rPr>
              <a:t>i</a:t>
            </a:r>
            <a:r>
              <a:rPr lang="en-US" altLang="ja-JP" sz="2400" i="1" baseline="-25000" dirty="0" err="1">
                <a:latin typeface="Times New Roman" charset="0"/>
              </a:rPr>
              <a:t>j</a:t>
            </a:r>
            <a:r>
              <a:rPr lang="en-US" altLang="ja-JP" sz="2400" dirty="0">
                <a:latin typeface="Times New Roman" charset="0"/>
              </a:rPr>
              <a:t>=1 then 	</a:t>
            </a:r>
            <a:r>
              <a:rPr lang="en-US" altLang="ja-JP" sz="1800" dirty="0">
                <a:latin typeface="Times New Roman" charset="0"/>
              </a:rPr>
              <a:t>//</a:t>
            </a:r>
            <a:r>
              <a:rPr lang="en-US" altLang="ja-JP" sz="1800" i="1" dirty="0">
                <a:latin typeface="Times New Roman" charset="0"/>
              </a:rPr>
              <a:t> </a:t>
            </a:r>
            <a:r>
              <a:rPr lang="en-US" altLang="ja-JP" sz="1800" i="1" dirty="0" err="1">
                <a:latin typeface="Times New Roman" charset="0"/>
              </a:rPr>
              <a:t>i</a:t>
            </a:r>
            <a:r>
              <a:rPr lang="ja-JP" altLang="en-US" sz="1800" dirty="0">
                <a:latin typeface="Times New Roman" charset="0"/>
              </a:rPr>
              <a:t>の</a:t>
            </a:r>
            <a:r>
              <a:rPr lang="en-US" altLang="ja-JP" sz="1800" i="1" dirty="0">
                <a:latin typeface="Times New Roman" charset="0"/>
              </a:rPr>
              <a:t>j</a:t>
            </a:r>
            <a:r>
              <a:rPr lang="en-US" altLang="ja-JP" sz="1800" dirty="0">
                <a:latin typeface="Times New Roman" charset="0"/>
              </a:rPr>
              <a:t>-bit</a:t>
            </a:r>
            <a:r>
              <a:rPr lang="ja-JP" altLang="en-US" sz="1800" dirty="0">
                <a:latin typeface="Times New Roman" charset="0"/>
              </a:rPr>
              <a:t>目が</a:t>
            </a:r>
            <a:r>
              <a:rPr lang="en-US" altLang="ja-JP" sz="1800" dirty="0">
                <a:latin typeface="Times New Roman" charset="0"/>
              </a:rPr>
              <a:t>1</a:t>
            </a:r>
            <a:r>
              <a:rPr lang="ja-JP" altLang="en-US" sz="1800" dirty="0">
                <a:latin typeface="Times New Roman" charset="0"/>
              </a:rPr>
              <a:t>なら（＝</a:t>
            </a:r>
            <a:r>
              <a:rPr lang="en-US" altLang="ja-JP" sz="1800" dirty="0">
                <a:latin typeface="Times New Roman" charset="0"/>
              </a:rPr>
              <a:t>ID</a:t>
            </a:r>
            <a:r>
              <a:rPr lang="ja-JP" altLang="en-US" sz="1800" dirty="0">
                <a:latin typeface="Times New Roman" charset="0"/>
              </a:rPr>
              <a:t>が大きい方なら）</a:t>
            </a:r>
            <a:endParaRPr lang="en-US" altLang="ja-JP" sz="2000" dirty="0">
              <a:latin typeface="Times New Roman" charset="0"/>
            </a:endParaRPr>
          </a:p>
          <a:p>
            <a:pPr marL="342900" lvl="1" indent="-342900" eaLnBrk="1" hangingPunct="1">
              <a:spcBef>
                <a:spcPct val="0"/>
              </a:spcBef>
              <a:buClrTx/>
              <a:buSzTx/>
              <a:buFontTx/>
              <a:buNone/>
              <a:tabLst>
                <a:tab pos="884238" algn="l"/>
                <a:tab pos="1236663" algn="l"/>
              </a:tabLst>
              <a:defRPr/>
            </a:pPr>
            <a:r>
              <a:rPr lang="en-US" altLang="ja-JP" sz="2400" i="1" dirty="0">
                <a:latin typeface="Times New Roman" charset="0"/>
              </a:rPr>
              <a:t>					</a:t>
            </a:r>
            <a:r>
              <a:rPr lang="en-US" altLang="ja-JP" sz="2400" i="1" dirty="0" err="1">
                <a:latin typeface="Times New Roman" charset="0"/>
              </a:rPr>
              <a:t>s</a:t>
            </a:r>
            <a:r>
              <a:rPr lang="en-US" altLang="ja-JP" sz="2400" i="1" baseline="-25000" dirty="0" err="1">
                <a:latin typeface="Times New Roman" charset="0"/>
              </a:rPr>
              <a:t>i</a:t>
            </a:r>
            <a:r>
              <a:rPr lang="ja-JP" altLang="en-US" sz="2400" i="1" dirty="0">
                <a:latin typeface="Times New Roman" charset="0"/>
              </a:rPr>
              <a:t>←</a:t>
            </a:r>
            <a:r>
              <a:rPr lang="en-US" altLang="ja-JP" sz="2400" i="1" dirty="0" err="1">
                <a:latin typeface="Times New Roman" charset="0"/>
              </a:rPr>
              <a:t>s</a:t>
            </a:r>
            <a:r>
              <a:rPr lang="en-US" altLang="ja-JP" sz="2400" i="1" baseline="-25000" dirty="0" err="1">
                <a:latin typeface="Times New Roman" charset="0"/>
              </a:rPr>
              <a:t>i</a:t>
            </a:r>
            <a:r>
              <a:rPr lang="en-US" altLang="ja-JP" sz="2400" i="1" dirty="0">
                <a:latin typeface="Times New Roman" charset="0"/>
              </a:rPr>
              <a:t>     b</a:t>
            </a:r>
            <a:r>
              <a:rPr lang="en-US" altLang="ja-JP" sz="2400" i="1" baseline="-25000" dirty="0">
                <a:latin typeface="Times New Roman" charset="0"/>
              </a:rPr>
              <a:t>i</a:t>
            </a:r>
            <a:r>
              <a:rPr lang="en-US" altLang="ja-JP" sz="2400" i="1" dirty="0">
                <a:latin typeface="Times New Roman" charset="0"/>
              </a:rPr>
              <a:t>;</a:t>
            </a:r>
            <a:endParaRPr lang="ja-JP" altLang="en-US" sz="2400" dirty="0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sz="2400" dirty="0">
                <a:latin typeface="Times New Roman" charset="0"/>
              </a:rPr>
              <a:t>        </a:t>
            </a:r>
            <a:r>
              <a:rPr lang="en-US" altLang="ja-JP" sz="2400" dirty="0">
                <a:latin typeface="Times New Roman" charset="0"/>
              </a:rPr>
              <a:t>end for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dirty="0">
                <a:latin typeface="Times New Roman" charset="0"/>
              </a:rPr>
              <a:t>    end for.</a:t>
            </a:r>
            <a:endParaRPr lang="en-US" altLang="ja-JP" sz="2400" dirty="0"/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6084084" y="1685020"/>
            <a:ext cx="344998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 err="1">
                <a:solidFill>
                  <a:srgbClr val="0000FF"/>
                </a:solidFill>
                <a:latin typeface="Times New Roman" charset="0"/>
              </a:rPr>
              <a:t>t</a:t>
            </a:r>
            <a:r>
              <a:rPr lang="en-US" altLang="ja-JP" sz="1400" i="1" dirty="0" err="1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US" altLang="ja-JP" sz="1400" i="1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ja-JP" altLang="en-US" sz="2400" dirty="0">
                <a:solidFill>
                  <a:srgbClr val="0000FF"/>
                </a:solidFill>
                <a:latin typeface="Times New Roman" charset="0"/>
              </a:rPr>
              <a:t>：</a:t>
            </a:r>
            <a:r>
              <a:rPr lang="en-US" altLang="ja-JP" sz="2400" i="1" dirty="0">
                <a:solidFill>
                  <a:srgbClr val="0000FF"/>
                </a:solidFill>
                <a:latin typeface="Times New Roman" charset="0"/>
              </a:rPr>
              <a:t>P</a:t>
            </a:r>
            <a:r>
              <a:rPr lang="en-US" altLang="ja-JP" sz="1400" i="1" dirty="0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ja-JP" altLang="en-US" sz="2400">
                <a:solidFill>
                  <a:srgbClr val="0000FF"/>
                </a:solidFill>
                <a:latin typeface="Times New Roman" charset="0"/>
              </a:rPr>
              <a:t>の部分計算</a:t>
            </a:r>
            <a:endParaRPr lang="ja-JP" altLang="en-US" sz="2400" dirty="0">
              <a:solidFill>
                <a:srgbClr val="0000FF"/>
              </a:solidFill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 err="1">
                <a:solidFill>
                  <a:srgbClr val="0000FF"/>
                </a:solidFill>
                <a:latin typeface="Times New Roman" charset="0"/>
              </a:rPr>
              <a:t>s</a:t>
            </a:r>
            <a:r>
              <a:rPr lang="en-US" altLang="ja-JP" sz="1400" i="1" dirty="0" err="1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US" altLang="ja-JP" sz="1400" i="1" dirty="0">
                <a:solidFill>
                  <a:srgbClr val="0000FF"/>
                </a:solidFill>
                <a:latin typeface="Times New Roman" charset="0"/>
              </a:rPr>
              <a:t> </a:t>
            </a:r>
            <a:r>
              <a:rPr lang="ja-JP" altLang="en-US" sz="2400" dirty="0">
                <a:solidFill>
                  <a:srgbClr val="0000FF"/>
                </a:solidFill>
                <a:latin typeface="Times New Roman" charset="0"/>
              </a:rPr>
              <a:t>：</a:t>
            </a:r>
            <a:r>
              <a:rPr lang="en-US" altLang="ja-JP" sz="2400" i="1" dirty="0">
                <a:solidFill>
                  <a:srgbClr val="0000FF"/>
                </a:solidFill>
                <a:latin typeface="Times New Roman" charset="0"/>
              </a:rPr>
              <a:t>P</a:t>
            </a:r>
            <a:r>
              <a:rPr lang="en-US" altLang="ja-JP" sz="1400" i="1" dirty="0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ja-JP" altLang="en-US" sz="2400" dirty="0">
                <a:solidFill>
                  <a:srgbClr val="0000FF"/>
                </a:solidFill>
                <a:latin typeface="Times New Roman" charset="0"/>
              </a:rPr>
              <a:t>の</a:t>
            </a:r>
            <a:r>
              <a:rPr lang="ja-JP" altLang="en-US" sz="2400">
                <a:solidFill>
                  <a:srgbClr val="0000FF"/>
                </a:solidFill>
                <a:latin typeface="Times New Roman" charset="0"/>
              </a:rPr>
              <a:t>部分プレフィックス</a:t>
            </a:r>
            <a:endParaRPr lang="ja-JP" altLang="en-US" sz="24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992188" y="3463925"/>
            <a:ext cx="853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 dirty="0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 dirty="0">
              <a:latin typeface="Times New Roman" charset="0"/>
            </a:endParaRPr>
          </a:p>
        </p:txBody>
      </p:sp>
      <p:graphicFrame>
        <p:nvGraphicFramePr>
          <p:cNvPr id="23" name="Object 50"/>
          <p:cNvGraphicFramePr>
            <a:graphicFrameLocks noChangeAspect="1"/>
          </p:cNvGraphicFramePr>
          <p:nvPr/>
        </p:nvGraphicFramePr>
        <p:xfrm>
          <a:off x="3312518" y="5482017"/>
          <a:ext cx="300409" cy="35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数式" r:id="rId2" imgW="164814" imgH="177492" progId="Equation.3">
                  <p:embed/>
                </p:oleObj>
              </mc:Choice>
              <mc:Fallback>
                <p:oleObj name="数式" r:id="rId2" imgW="164814" imgH="177492" progId="Equation.3">
                  <p:embed/>
                  <p:pic>
                    <p:nvPicPr>
                      <p:cNvPr id="23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518" y="5482017"/>
                        <a:ext cx="300409" cy="357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7555541" y="3790296"/>
            <a:ext cx="22349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solidFill>
                  <a:srgbClr val="0000FF"/>
                </a:solidFill>
                <a:latin typeface="Times New Roman" charset="0"/>
              </a:rPr>
              <a:t>P</a:t>
            </a:r>
            <a:r>
              <a:rPr lang="en-US" altLang="ja-JP" sz="1400" i="1" dirty="0">
                <a:solidFill>
                  <a:srgbClr val="0000FF"/>
                </a:solidFill>
                <a:latin typeface="Times New Roman" charset="0"/>
              </a:rPr>
              <a:t>i </a:t>
            </a:r>
            <a:r>
              <a:rPr lang="en-US" altLang="ja-JP" sz="2400" dirty="0">
                <a:solidFill>
                  <a:srgbClr val="0000FF"/>
                </a:solidFill>
                <a:latin typeface="Times New Roman" charset="0"/>
              </a:rPr>
              <a:t>, </a:t>
            </a:r>
            <a:r>
              <a:rPr lang="en-US" altLang="ja-JP" sz="2400" i="1" dirty="0" err="1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US" altLang="ja-JP" sz="2400" dirty="0">
                <a:solidFill>
                  <a:srgbClr val="0000FF"/>
                </a:solidFill>
                <a:latin typeface="Times New Roman" charset="0"/>
              </a:rPr>
              <a:t>=[</a:t>
            </a:r>
            <a:r>
              <a:rPr lang="en-US" altLang="ja-JP" sz="2400" i="1" dirty="0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US" altLang="ja-JP" sz="2400" i="1" baseline="-25000" dirty="0">
                <a:solidFill>
                  <a:srgbClr val="0000FF"/>
                </a:solidFill>
                <a:latin typeface="Times New Roman" charset="0"/>
              </a:rPr>
              <a:t>n</a:t>
            </a:r>
            <a:r>
              <a:rPr lang="en-US" altLang="ja-JP" sz="2400" baseline="-25000" dirty="0">
                <a:solidFill>
                  <a:srgbClr val="0000FF"/>
                </a:solidFill>
                <a:latin typeface="Times New Roman" charset="0"/>
              </a:rPr>
              <a:t>-1</a:t>
            </a:r>
            <a:r>
              <a:rPr lang="en-US" altLang="ja-JP" sz="2400" dirty="0">
                <a:solidFill>
                  <a:srgbClr val="0000FF"/>
                </a:solidFill>
                <a:latin typeface="Times New Roman" charset="0"/>
              </a:rPr>
              <a:t>...</a:t>
            </a:r>
            <a:r>
              <a:rPr lang="en-US" altLang="ja-JP" sz="2400" i="1" dirty="0" err="1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US" altLang="ja-JP" sz="2400" i="1" baseline="-25000" dirty="0" err="1">
                <a:solidFill>
                  <a:srgbClr val="0000FF"/>
                </a:solidFill>
                <a:latin typeface="Times New Roman" charset="0"/>
              </a:rPr>
              <a:t>j</a:t>
            </a:r>
            <a:r>
              <a:rPr lang="en-US" altLang="ja-JP" sz="2400" dirty="0">
                <a:solidFill>
                  <a:srgbClr val="0000FF"/>
                </a:solidFill>
                <a:latin typeface="Times New Roman" charset="0"/>
              </a:rPr>
              <a:t>...</a:t>
            </a:r>
            <a:r>
              <a:rPr lang="en-US" altLang="ja-JP" sz="2400" i="1" dirty="0">
                <a:solidFill>
                  <a:srgbClr val="0000FF"/>
                </a:solidFill>
                <a:latin typeface="Times New Roman" charset="0"/>
              </a:rPr>
              <a:t>i</a:t>
            </a:r>
            <a:r>
              <a:rPr lang="en-US" altLang="ja-JP" sz="2400" baseline="-25000" dirty="0">
                <a:solidFill>
                  <a:srgbClr val="0000FF"/>
                </a:solidFill>
                <a:latin typeface="Times New Roman" charset="0"/>
              </a:rPr>
              <a:t>0</a:t>
            </a:r>
            <a:r>
              <a:rPr lang="en-US" altLang="ja-JP" sz="2400" dirty="0">
                <a:solidFill>
                  <a:srgbClr val="0000FF"/>
                </a:solidFill>
                <a:latin typeface="Times New Roman" charset="0"/>
              </a:rPr>
              <a:t>]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4279511-A202-B141-A62D-DB0DD52B7E44}"/>
              </a:ext>
            </a:extLst>
          </p:cNvPr>
          <p:cNvSpPr/>
          <p:nvPr/>
        </p:nvSpPr>
        <p:spPr>
          <a:xfrm>
            <a:off x="3131756" y="6078754"/>
            <a:ext cx="5904656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ja-JP" altLang="en-US">
                <a:latin typeface="Times New Roman" charset="0"/>
              </a:rPr>
              <a:t>アルゴリズムの実行ステップ数は </a:t>
            </a:r>
            <a:r>
              <a:rPr lang="en-US" altLang="ja-JP" dirty="0">
                <a:latin typeface="Times New Roman" charset="0"/>
              </a:rPr>
              <a:t>log</a:t>
            </a:r>
            <a:r>
              <a:rPr lang="en-US" altLang="ja-JP" baseline="-25000" dirty="0">
                <a:latin typeface="Times New Roman" charset="0"/>
              </a:rPr>
              <a:t>2</a:t>
            </a:r>
            <a:r>
              <a:rPr lang="en-US" altLang="ja-JP" sz="1400" dirty="0">
                <a:latin typeface="Times New Roman" charset="0"/>
              </a:rPr>
              <a:t> </a:t>
            </a:r>
            <a:r>
              <a:rPr lang="en-US" altLang="ja-JP" i="1" dirty="0">
                <a:latin typeface="Times New Roman" charset="0"/>
              </a:rPr>
              <a:t>N </a:t>
            </a:r>
            <a:r>
              <a:rPr lang="ja-JP" altLang="en-US">
                <a:latin typeface="Times New Roman" charset="0"/>
              </a:rPr>
              <a:t>に比例する。</a:t>
            </a:r>
          </a:p>
          <a:p>
            <a:pPr>
              <a:defRPr/>
            </a:pPr>
            <a:r>
              <a:rPr lang="ja-JP" altLang="en-US">
                <a:latin typeface="Times New Roman" charset="0"/>
              </a:rPr>
              <a:t>実行時間 </a:t>
            </a:r>
            <a:r>
              <a:rPr lang="en-US" altLang="ja-JP" i="1" dirty="0">
                <a:latin typeface="Times New Roman" charset="0"/>
              </a:rPr>
              <a:t>T</a:t>
            </a:r>
            <a:r>
              <a:rPr lang="en-US" altLang="ja-JP" dirty="0">
                <a:latin typeface="Times New Roman" charset="0"/>
              </a:rPr>
              <a:t>=O(log </a:t>
            </a:r>
            <a:r>
              <a:rPr lang="en-US" altLang="ja-JP" i="1" dirty="0">
                <a:latin typeface="Times New Roman" charset="0"/>
              </a:rPr>
              <a:t>N</a:t>
            </a:r>
            <a:r>
              <a:rPr lang="en-US" altLang="ja-JP" dirty="0">
                <a:latin typeface="Times New Roman" charset="0"/>
              </a:rPr>
              <a:t>)</a:t>
            </a:r>
          </a:p>
        </p:txBody>
      </p:sp>
      <p:graphicFrame>
        <p:nvGraphicFramePr>
          <p:cNvPr id="10" name="Object 50">
            <a:extLst>
              <a:ext uri="{FF2B5EF4-FFF2-40B4-BE49-F238E27FC236}">
                <a16:creationId xmlns:a16="http://schemas.microsoft.com/office/drawing/2014/main" id="{1542F682-5A6E-A34C-B03E-018532A3F4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5254" y="4827108"/>
          <a:ext cx="300409" cy="35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数式" r:id="rId2" imgW="164814" imgH="177492" progId="Equation.3">
                  <p:embed/>
                </p:oleObj>
              </mc:Choice>
              <mc:Fallback>
                <p:oleObj name="数式" r:id="rId2" imgW="164814" imgH="177492" progId="Equation.3">
                  <p:embed/>
                  <p:pic>
                    <p:nvPicPr>
                      <p:cNvPr id="10" name="Object 50">
                        <a:extLst>
                          <a:ext uri="{FF2B5EF4-FFF2-40B4-BE49-F238E27FC236}">
                            <a16:creationId xmlns:a16="http://schemas.microsoft.com/office/drawing/2014/main" id="{1542F682-5A6E-A34C-B03E-018532A3F4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254" y="4827108"/>
                        <a:ext cx="300409" cy="357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133C83A-DEB4-534E-A761-046B341F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58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68181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/>
              <a:t>項木による通信</a:t>
            </a: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2</a:t>
            </a:r>
            <a:r>
              <a:rPr lang="ja-JP" altLang="en-US"/>
              <a:t>項木</a:t>
            </a:r>
            <a:r>
              <a:rPr lang="en-US" altLang="ja-JP" dirty="0"/>
              <a:t>(binominal tree)</a:t>
            </a:r>
            <a:r>
              <a:rPr lang="ja-JP" altLang="en-US"/>
              <a:t>とは</a:t>
            </a:r>
            <a:endParaRPr lang="en-US" altLang="ja-JP" dirty="0"/>
          </a:p>
          <a:p>
            <a:r>
              <a:rPr lang="en-US" altLang="ja-JP" dirty="0"/>
              <a:t>[</a:t>
            </a:r>
            <a:r>
              <a:rPr lang="ja-JP" altLang="en-US"/>
              <a:t>再帰的定義</a:t>
            </a:r>
            <a:r>
              <a:rPr lang="en-US" altLang="ja-JP" dirty="0"/>
              <a:t>]</a:t>
            </a:r>
          </a:p>
          <a:p>
            <a:pPr lvl="1"/>
            <a:r>
              <a:rPr lang="ja-JP" altLang="en-US"/>
              <a:t>レベル </a:t>
            </a:r>
            <a:r>
              <a:rPr lang="en-US" altLang="ja-JP" dirty="0"/>
              <a:t>0 </a:t>
            </a:r>
            <a:r>
              <a:rPr lang="ja-JP" altLang="en-US"/>
              <a:t>の二項木は、１つのノードをもつ。</a:t>
            </a:r>
            <a:endParaRPr lang="en-US" altLang="ja-JP" dirty="0"/>
          </a:p>
          <a:p>
            <a:pPr lvl="1"/>
            <a:r>
              <a:rPr lang="ja-JP" altLang="en-US"/>
              <a:t>レベル </a:t>
            </a:r>
            <a:r>
              <a:rPr lang="en-US" altLang="ja-JP" dirty="0"/>
              <a:t>k </a:t>
            </a:r>
            <a:r>
              <a:rPr lang="ja-JP" altLang="en-US"/>
              <a:t>の二項木は、１つの根をもち、その子は</a:t>
            </a:r>
            <a:br>
              <a:rPr lang="en-US" altLang="ja-JP" dirty="0"/>
            </a:br>
            <a:r>
              <a:rPr lang="ja-JP" altLang="en-US"/>
              <a:t>それぞれレベル </a:t>
            </a:r>
            <a:r>
              <a:rPr lang="en-US" altLang="ja-JP" dirty="0"/>
              <a:t>k-1, k-2, …, 2, 1, 0</a:t>
            </a:r>
            <a:r>
              <a:rPr lang="ja-JP" altLang="en-US"/>
              <a:t>の二項木の親である。 </a:t>
            </a:r>
            <a:endParaRPr lang="en-US" altLang="ja-JP" dirty="0"/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2576513" y="4723655"/>
            <a:ext cx="287337" cy="287338"/>
          </a:xfrm>
          <a:prstGeom prst="ellips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5151" name="Rectangle 31"/>
          <p:cNvSpPr>
            <a:spLocks noChangeArrowheads="1"/>
          </p:cNvSpPr>
          <p:nvPr/>
        </p:nvSpPr>
        <p:spPr bwMode="auto">
          <a:xfrm>
            <a:off x="1208088" y="4126755"/>
            <a:ext cx="1047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sz="2400" dirty="0">
                <a:latin typeface="Times New Roman" charset="0"/>
              </a:rPr>
              <a:t>レベル</a:t>
            </a:r>
            <a:endParaRPr lang="en-US" altLang="ja-JP" sz="2400" dirty="0">
              <a:latin typeface="Times New Roman" charset="0"/>
            </a:endParaRPr>
          </a:p>
        </p:txBody>
      </p:sp>
      <p:sp>
        <p:nvSpPr>
          <p:cNvPr id="42" name="Rectangle 31"/>
          <p:cNvSpPr>
            <a:spLocks noChangeArrowheads="1"/>
          </p:cNvSpPr>
          <p:nvPr/>
        </p:nvSpPr>
        <p:spPr bwMode="auto">
          <a:xfrm>
            <a:off x="2576513" y="4150628"/>
            <a:ext cx="415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>
                <a:latin typeface="Times New Roman" charset="0"/>
              </a:rPr>
              <a:t>0 </a:t>
            </a:r>
            <a:endParaRPr lang="en-US" altLang="ja-JP" sz="2400" dirty="0">
              <a:latin typeface="Times New Roman" charset="0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B2E2980-1133-B00B-2B4C-2FD46114D8F3}"/>
              </a:ext>
            </a:extLst>
          </p:cNvPr>
          <p:cNvGrpSpPr/>
          <p:nvPr/>
        </p:nvGrpSpPr>
        <p:grpSpPr>
          <a:xfrm>
            <a:off x="6032500" y="4123580"/>
            <a:ext cx="2305050" cy="2617788"/>
            <a:chOff x="6032500" y="4123580"/>
            <a:chExt cx="2305050" cy="2617788"/>
          </a:xfrm>
        </p:grpSpPr>
        <p:grpSp>
          <p:nvGrpSpPr>
            <p:cNvPr id="10" name="図形グループ 9"/>
            <p:cNvGrpSpPr/>
            <p:nvPr/>
          </p:nvGrpSpPr>
          <p:grpSpPr>
            <a:xfrm>
              <a:off x="6032500" y="4579193"/>
              <a:ext cx="2305050" cy="2162175"/>
              <a:chOff x="6032500" y="4691002"/>
              <a:chExt cx="2305050" cy="2162175"/>
            </a:xfrm>
          </p:grpSpPr>
          <p:sp>
            <p:nvSpPr>
              <p:cNvPr id="5122" name="Line 2"/>
              <p:cNvSpPr>
                <a:spLocks noChangeShapeType="1"/>
              </p:cNvSpPr>
              <p:nvPr/>
            </p:nvSpPr>
            <p:spPr bwMode="auto">
              <a:xfrm flipV="1">
                <a:off x="6896100" y="4835464"/>
                <a:ext cx="1223963" cy="576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5137" name="Line 17"/>
              <p:cNvSpPr>
                <a:spLocks noChangeShapeType="1"/>
              </p:cNvSpPr>
              <p:nvPr/>
            </p:nvSpPr>
            <p:spPr bwMode="auto">
              <a:xfrm flipH="1">
                <a:off x="7545388" y="4835464"/>
                <a:ext cx="576262" cy="5762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5138" name="Oval 18"/>
              <p:cNvSpPr>
                <a:spLocks noChangeArrowheads="1"/>
              </p:cNvSpPr>
              <p:nvPr/>
            </p:nvSpPr>
            <p:spPr bwMode="auto">
              <a:xfrm>
                <a:off x="7977188" y="4691002"/>
                <a:ext cx="287337" cy="28733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ja-JP" altLang="en-US"/>
              </a:p>
            </p:txBody>
          </p:sp>
          <p:sp>
            <p:nvSpPr>
              <p:cNvPr id="5139" name="Oval 19"/>
              <p:cNvSpPr>
                <a:spLocks noChangeArrowheads="1"/>
              </p:cNvSpPr>
              <p:nvPr/>
            </p:nvSpPr>
            <p:spPr bwMode="auto">
              <a:xfrm>
                <a:off x="7977188" y="5267264"/>
                <a:ext cx="287337" cy="28892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ja-JP" altLang="en-US"/>
              </a:p>
            </p:txBody>
          </p:sp>
          <p:sp>
            <p:nvSpPr>
              <p:cNvPr id="5140" name="Line 20"/>
              <p:cNvSpPr>
                <a:spLocks noChangeShapeType="1"/>
              </p:cNvSpPr>
              <p:nvPr/>
            </p:nvSpPr>
            <p:spPr bwMode="auto">
              <a:xfrm>
                <a:off x="8121650" y="4978339"/>
                <a:ext cx="0" cy="2889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5141" name="Oval 21"/>
              <p:cNvSpPr>
                <a:spLocks noChangeArrowheads="1"/>
              </p:cNvSpPr>
              <p:nvPr/>
            </p:nvSpPr>
            <p:spPr bwMode="auto">
              <a:xfrm>
                <a:off x="7365206" y="5267264"/>
                <a:ext cx="287338" cy="28733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ja-JP" altLang="en-US"/>
              </a:p>
            </p:txBody>
          </p:sp>
          <p:sp>
            <p:nvSpPr>
              <p:cNvPr id="5142" name="Oval 22"/>
              <p:cNvSpPr>
                <a:spLocks noChangeArrowheads="1"/>
              </p:cNvSpPr>
              <p:nvPr/>
            </p:nvSpPr>
            <p:spPr bwMode="auto">
              <a:xfrm>
                <a:off x="7365206" y="5843527"/>
                <a:ext cx="287338" cy="28892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ja-JP" altLang="en-US"/>
              </a:p>
            </p:txBody>
          </p:sp>
          <p:sp>
            <p:nvSpPr>
              <p:cNvPr id="5143" name="Line 23"/>
              <p:cNvSpPr>
                <a:spLocks noChangeShapeType="1"/>
              </p:cNvSpPr>
              <p:nvPr/>
            </p:nvSpPr>
            <p:spPr bwMode="auto">
              <a:xfrm>
                <a:off x="7509669" y="5554602"/>
                <a:ext cx="0" cy="2889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5144" name="Line 24"/>
              <p:cNvSpPr>
                <a:spLocks noChangeShapeType="1"/>
              </p:cNvSpPr>
              <p:nvPr/>
            </p:nvSpPr>
            <p:spPr bwMode="auto">
              <a:xfrm flipH="1">
                <a:off x="6319838" y="5411727"/>
                <a:ext cx="576262" cy="576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5145" name="Oval 25"/>
              <p:cNvSpPr>
                <a:spLocks noChangeArrowheads="1"/>
              </p:cNvSpPr>
              <p:nvPr/>
            </p:nvSpPr>
            <p:spPr bwMode="auto">
              <a:xfrm>
                <a:off x="6751638" y="5267264"/>
                <a:ext cx="287337" cy="28733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ja-JP" altLang="en-US"/>
              </a:p>
            </p:txBody>
          </p:sp>
          <p:sp>
            <p:nvSpPr>
              <p:cNvPr id="5146" name="Oval 26"/>
              <p:cNvSpPr>
                <a:spLocks noChangeArrowheads="1"/>
              </p:cNvSpPr>
              <p:nvPr/>
            </p:nvSpPr>
            <p:spPr bwMode="auto">
              <a:xfrm>
                <a:off x="6751638" y="5843527"/>
                <a:ext cx="287337" cy="28892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ja-JP" altLang="en-US"/>
              </a:p>
            </p:txBody>
          </p:sp>
          <p:sp>
            <p:nvSpPr>
              <p:cNvPr id="5147" name="Line 27"/>
              <p:cNvSpPr>
                <a:spLocks noChangeShapeType="1"/>
              </p:cNvSpPr>
              <p:nvPr/>
            </p:nvSpPr>
            <p:spPr bwMode="auto">
              <a:xfrm>
                <a:off x="6896100" y="5554602"/>
                <a:ext cx="0" cy="2889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5148" name="Oval 28"/>
              <p:cNvSpPr>
                <a:spLocks noChangeArrowheads="1"/>
              </p:cNvSpPr>
              <p:nvPr/>
            </p:nvSpPr>
            <p:spPr bwMode="auto">
              <a:xfrm>
                <a:off x="6175375" y="5843527"/>
                <a:ext cx="287338" cy="28733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ja-JP" altLang="en-US"/>
              </a:p>
            </p:txBody>
          </p:sp>
          <p:sp>
            <p:nvSpPr>
              <p:cNvPr id="5149" name="Oval 29"/>
              <p:cNvSpPr>
                <a:spLocks noChangeArrowheads="1"/>
              </p:cNvSpPr>
              <p:nvPr/>
            </p:nvSpPr>
            <p:spPr bwMode="auto">
              <a:xfrm>
                <a:off x="6175375" y="6419789"/>
                <a:ext cx="287338" cy="28892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ja-JP" altLang="en-US"/>
              </a:p>
            </p:txBody>
          </p:sp>
          <p:sp>
            <p:nvSpPr>
              <p:cNvPr id="5150" name="Line 30"/>
              <p:cNvSpPr>
                <a:spLocks noChangeShapeType="1"/>
              </p:cNvSpPr>
              <p:nvPr/>
            </p:nvSpPr>
            <p:spPr bwMode="auto">
              <a:xfrm>
                <a:off x="6319838" y="6130864"/>
                <a:ext cx="0" cy="2889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2" name="角丸四角形 1"/>
              <p:cNvSpPr>
                <a:spLocks noChangeArrowheads="1"/>
              </p:cNvSpPr>
              <p:nvPr/>
            </p:nvSpPr>
            <p:spPr bwMode="auto">
              <a:xfrm>
                <a:off x="6032500" y="5122802"/>
                <a:ext cx="1081088" cy="1730375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ja-JP" altLang="en-US"/>
              </a:p>
            </p:txBody>
          </p:sp>
          <p:sp>
            <p:nvSpPr>
              <p:cNvPr id="35" name="角丸四角形 34"/>
              <p:cNvSpPr>
                <a:spLocks noChangeArrowheads="1"/>
              </p:cNvSpPr>
              <p:nvPr/>
            </p:nvSpPr>
            <p:spPr bwMode="auto">
              <a:xfrm>
                <a:off x="7257256" y="5122802"/>
                <a:ext cx="541338" cy="1152525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ja-JP" altLang="en-US"/>
              </a:p>
            </p:txBody>
          </p:sp>
          <p:sp>
            <p:nvSpPr>
              <p:cNvPr id="36" name="角丸四角形 35"/>
              <p:cNvSpPr>
                <a:spLocks noChangeArrowheads="1"/>
              </p:cNvSpPr>
              <p:nvPr/>
            </p:nvSpPr>
            <p:spPr bwMode="auto">
              <a:xfrm>
                <a:off x="7905750" y="5116749"/>
                <a:ext cx="431800" cy="583903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ja-JP" altLang="en-US"/>
              </a:p>
            </p:txBody>
          </p:sp>
        </p:grpSp>
        <p:sp>
          <p:nvSpPr>
            <p:cNvPr id="44" name="Rectangle 31"/>
            <p:cNvSpPr>
              <a:spLocks noChangeArrowheads="1"/>
            </p:cNvSpPr>
            <p:nvPr/>
          </p:nvSpPr>
          <p:spPr bwMode="auto">
            <a:xfrm>
              <a:off x="7947289" y="4123580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dirty="0">
                  <a:latin typeface="Times New Roman" charset="0"/>
                </a:rPr>
                <a:t>3</a:t>
              </a:r>
            </a:p>
          </p:txBody>
        </p:sp>
      </p:grp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4D98B1C-87B5-DA48-B817-D9A4E549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59</a:t>
            </a:fld>
            <a:endParaRPr lang="en-US" altLang="ja-JP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F58B0F5-07CB-395C-A743-B8BD7E6C6365}"/>
              </a:ext>
            </a:extLst>
          </p:cNvPr>
          <p:cNvGrpSpPr/>
          <p:nvPr/>
        </p:nvGrpSpPr>
        <p:grpSpPr>
          <a:xfrm>
            <a:off x="4428728" y="4123580"/>
            <a:ext cx="1080294" cy="2190206"/>
            <a:chOff x="4428728" y="4123580"/>
            <a:chExt cx="1080294" cy="2190206"/>
          </a:xfrm>
        </p:grpSpPr>
        <p:grpSp>
          <p:nvGrpSpPr>
            <p:cNvPr id="9" name="図形グループ 8"/>
            <p:cNvGrpSpPr/>
            <p:nvPr/>
          </p:nvGrpSpPr>
          <p:grpSpPr>
            <a:xfrm>
              <a:off x="4519613" y="4723655"/>
              <a:ext cx="863600" cy="1441450"/>
              <a:chOff x="4519613" y="4835464"/>
              <a:chExt cx="863600" cy="1441450"/>
            </a:xfrm>
          </p:grpSpPr>
          <p:sp>
            <p:nvSpPr>
              <p:cNvPr id="5123" name="Line 3"/>
              <p:cNvSpPr>
                <a:spLocks noChangeShapeType="1"/>
              </p:cNvSpPr>
              <p:nvPr/>
            </p:nvSpPr>
            <p:spPr bwMode="auto">
              <a:xfrm flipH="1">
                <a:off x="4664075" y="4979927"/>
                <a:ext cx="576263" cy="57626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5131" name="Oval 11"/>
              <p:cNvSpPr>
                <a:spLocks noChangeArrowheads="1"/>
              </p:cNvSpPr>
              <p:nvPr/>
            </p:nvSpPr>
            <p:spPr bwMode="auto">
              <a:xfrm>
                <a:off x="5095875" y="4835464"/>
                <a:ext cx="287338" cy="287338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ja-JP" altLang="en-US"/>
              </a:p>
            </p:txBody>
          </p:sp>
          <p:sp>
            <p:nvSpPr>
              <p:cNvPr id="5132" name="Oval 12"/>
              <p:cNvSpPr>
                <a:spLocks noChangeArrowheads="1"/>
              </p:cNvSpPr>
              <p:nvPr/>
            </p:nvSpPr>
            <p:spPr bwMode="auto">
              <a:xfrm>
                <a:off x="5095875" y="5411727"/>
                <a:ext cx="287338" cy="28892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ja-JP" altLang="en-US"/>
              </a:p>
            </p:txBody>
          </p:sp>
          <p:sp>
            <p:nvSpPr>
              <p:cNvPr id="5133" name="Line 13"/>
              <p:cNvSpPr>
                <a:spLocks noChangeShapeType="1"/>
              </p:cNvSpPr>
              <p:nvPr/>
            </p:nvSpPr>
            <p:spPr bwMode="auto">
              <a:xfrm>
                <a:off x="5240338" y="5122802"/>
                <a:ext cx="0" cy="2889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5134" name="Oval 14"/>
              <p:cNvSpPr>
                <a:spLocks noChangeArrowheads="1"/>
              </p:cNvSpPr>
              <p:nvPr/>
            </p:nvSpPr>
            <p:spPr bwMode="auto">
              <a:xfrm>
                <a:off x="4519613" y="5411727"/>
                <a:ext cx="287337" cy="28733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ja-JP" altLang="en-US"/>
              </a:p>
            </p:txBody>
          </p:sp>
          <p:sp>
            <p:nvSpPr>
              <p:cNvPr id="5135" name="Oval 15"/>
              <p:cNvSpPr>
                <a:spLocks noChangeArrowheads="1"/>
              </p:cNvSpPr>
              <p:nvPr/>
            </p:nvSpPr>
            <p:spPr bwMode="auto">
              <a:xfrm>
                <a:off x="4519613" y="5987989"/>
                <a:ext cx="287337" cy="28892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ja-JP" altLang="en-US"/>
              </a:p>
            </p:txBody>
          </p:sp>
          <p:sp>
            <p:nvSpPr>
              <p:cNvPr id="5136" name="Line 16"/>
              <p:cNvSpPr>
                <a:spLocks noChangeShapeType="1"/>
              </p:cNvSpPr>
              <p:nvPr/>
            </p:nvSpPr>
            <p:spPr bwMode="auto">
              <a:xfrm>
                <a:off x="4664075" y="5699064"/>
                <a:ext cx="0" cy="2889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</p:grpSp>
        <p:sp>
          <p:nvSpPr>
            <p:cNvPr id="43" name="Rectangle 31"/>
            <p:cNvSpPr>
              <a:spLocks noChangeArrowheads="1"/>
            </p:cNvSpPr>
            <p:nvPr/>
          </p:nvSpPr>
          <p:spPr bwMode="auto">
            <a:xfrm>
              <a:off x="5065182" y="4123580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dirty="0">
                  <a:latin typeface="Times New Roman" charset="0"/>
                </a:rPr>
                <a:t>2</a:t>
              </a:r>
            </a:p>
          </p:txBody>
        </p:sp>
        <p:sp>
          <p:nvSpPr>
            <p:cNvPr id="45" name="角丸四角形 44">
              <a:extLst>
                <a:ext uri="{FF2B5EF4-FFF2-40B4-BE49-F238E27FC236}">
                  <a16:creationId xmlns:a16="http://schemas.microsoft.com/office/drawing/2014/main" id="{98C980AE-5721-F947-805B-7C60267FD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728" y="5161261"/>
              <a:ext cx="541338" cy="1152525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ja-JP" altLang="en-US"/>
            </a:p>
          </p:txBody>
        </p:sp>
        <p:sp>
          <p:nvSpPr>
            <p:cNvPr id="46" name="角丸四角形 45">
              <a:extLst>
                <a:ext uri="{FF2B5EF4-FFF2-40B4-BE49-F238E27FC236}">
                  <a16:creationId xmlns:a16="http://schemas.microsoft.com/office/drawing/2014/main" id="{9E8668BA-2982-AB42-B417-E79F3F934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7222" y="5155208"/>
              <a:ext cx="431800" cy="58390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ja-JP" altLang="en-US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E292B51-FB89-E7CF-7FD2-948F28F2F697}"/>
              </a:ext>
            </a:extLst>
          </p:cNvPr>
          <p:cNvGrpSpPr/>
          <p:nvPr/>
        </p:nvGrpSpPr>
        <p:grpSpPr>
          <a:xfrm>
            <a:off x="3523994" y="4123580"/>
            <a:ext cx="431800" cy="1628057"/>
            <a:chOff x="3523994" y="4123580"/>
            <a:chExt cx="431800" cy="1628057"/>
          </a:xfrm>
        </p:grpSpPr>
        <p:grpSp>
          <p:nvGrpSpPr>
            <p:cNvPr id="8" name="図形グループ 7"/>
            <p:cNvGrpSpPr/>
            <p:nvPr/>
          </p:nvGrpSpPr>
          <p:grpSpPr>
            <a:xfrm>
              <a:off x="3584575" y="4723655"/>
              <a:ext cx="287338" cy="865188"/>
              <a:chOff x="3584575" y="4835464"/>
              <a:chExt cx="287338" cy="865188"/>
            </a:xfrm>
          </p:grpSpPr>
          <p:sp>
            <p:nvSpPr>
              <p:cNvPr id="5128" name="Oval 8"/>
              <p:cNvSpPr>
                <a:spLocks noChangeArrowheads="1"/>
              </p:cNvSpPr>
              <p:nvPr/>
            </p:nvSpPr>
            <p:spPr bwMode="auto">
              <a:xfrm>
                <a:off x="3584575" y="4835464"/>
                <a:ext cx="287338" cy="28733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ja-JP" altLang="en-US"/>
              </a:p>
            </p:txBody>
          </p:sp>
          <p:sp>
            <p:nvSpPr>
              <p:cNvPr id="5129" name="Oval 9"/>
              <p:cNvSpPr>
                <a:spLocks noChangeArrowheads="1"/>
              </p:cNvSpPr>
              <p:nvPr/>
            </p:nvSpPr>
            <p:spPr bwMode="auto">
              <a:xfrm>
                <a:off x="3584575" y="5411727"/>
                <a:ext cx="287338" cy="28892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charset="2"/>
                  <a:buChar char="n"/>
                  <a:defRPr kumimoji="1" sz="32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charset="2"/>
                  <a:buChar char="n"/>
                  <a:defRPr kumimoji="1" sz="28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charset="2"/>
                  <a:buChar char="n"/>
                  <a:defRPr kumimoji="1" sz="24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charset="2"/>
                  <a:buChar char="n"/>
                  <a:defRPr kumimoji="1" sz="2000">
                    <a:solidFill>
                      <a:schemeClr val="tx1"/>
                    </a:solidFill>
                    <a:latin typeface="Tahoma" charset="0"/>
                    <a:ea typeface="ＭＳ Ｐゴシック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  <a:defRPr/>
                </a:pPr>
                <a:endParaRPr lang="ja-JP" altLang="en-US"/>
              </a:p>
            </p:txBody>
          </p:sp>
          <p:sp>
            <p:nvSpPr>
              <p:cNvPr id="5130" name="Line 10"/>
              <p:cNvSpPr>
                <a:spLocks noChangeShapeType="1"/>
              </p:cNvSpPr>
              <p:nvPr/>
            </p:nvSpPr>
            <p:spPr bwMode="auto">
              <a:xfrm>
                <a:off x="3729038" y="5122802"/>
                <a:ext cx="0" cy="2889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eaLnBrk="1" hangingPunct="1">
                  <a:defRPr/>
                </a:pPr>
                <a:endParaRPr lang="ja-JP" altLang="en-US"/>
              </a:p>
            </p:txBody>
          </p:sp>
        </p:grp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3584575" y="4123580"/>
              <a:ext cx="33855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dirty="0">
                  <a:latin typeface="Times New Roman" charset="0"/>
                </a:rPr>
                <a:t>1</a:t>
              </a:r>
            </a:p>
          </p:txBody>
        </p:sp>
        <p:sp>
          <p:nvSpPr>
            <p:cNvPr id="47" name="角丸四角形 46">
              <a:extLst>
                <a:ext uri="{FF2B5EF4-FFF2-40B4-BE49-F238E27FC236}">
                  <a16:creationId xmlns:a16="http://schemas.microsoft.com/office/drawing/2014/main" id="{F0B1D064-5DF6-5148-A709-4F55C30F8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994" y="5167734"/>
              <a:ext cx="431800" cy="583903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326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基本的なグループ操作（つづき）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/>
              <a:t>マルチキャスト </a:t>
            </a:r>
            <a:r>
              <a:rPr lang="en-US" altLang="ja-JP" b="1" dirty="0"/>
              <a:t>(Multicast)</a:t>
            </a:r>
            <a:br>
              <a:rPr lang="en-US" altLang="ja-JP" b="1" dirty="0"/>
            </a:br>
            <a:r>
              <a:rPr lang="ja-JP" altLang="en-US"/>
              <a:t>複数のプロセッサに</a:t>
            </a:r>
            <a:br>
              <a:rPr lang="en-US" altLang="ja-JP" dirty="0"/>
            </a:br>
            <a:r>
              <a:rPr lang="ja-JP" altLang="en-US"/>
              <a:t>データを送信する。</a:t>
            </a:r>
            <a:br>
              <a:rPr lang="en-US" altLang="ja-JP" dirty="0"/>
            </a:br>
            <a:r>
              <a:rPr lang="ja-JP" altLang="en-US"/>
              <a:t>ブロードキャストの部分操作。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分配 </a:t>
            </a:r>
            <a:r>
              <a:rPr lang="en-US" altLang="ja-JP" b="1" dirty="0"/>
              <a:t>(</a:t>
            </a:r>
            <a:r>
              <a:rPr lang="en-US" altLang="ja-JP" b="1" dirty="0">
                <a:solidFill>
                  <a:srgbClr val="FF0000"/>
                </a:solidFill>
              </a:rPr>
              <a:t>Scatter</a:t>
            </a:r>
            <a:r>
              <a:rPr lang="en-US" altLang="ja-JP" b="1" dirty="0"/>
              <a:t>; Distribution)</a:t>
            </a:r>
            <a:br>
              <a:rPr lang="en-US" altLang="ja-JP" dirty="0"/>
            </a:br>
            <a:r>
              <a:rPr lang="ja-JP" altLang="en-US"/>
              <a:t>各プロセッサにそれぞれ</a:t>
            </a:r>
            <a:br>
              <a:rPr lang="en-US" altLang="ja-JP" dirty="0"/>
            </a:br>
            <a:r>
              <a:rPr lang="ja-JP" altLang="en-US"/>
              <a:t>異なるデータを送信する。</a:t>
            </a:r>
            <a:endParaRPr lang="en-US" altLang="ja-JP" dirty="0"/>
          </a:p>
          <a:p>
            <a:endParaRPr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FF70EE80-AF6F-9B4D-BA63-099A53D08533}"/>
              </a:ext>
            </a:extLst>
          </p:cNvPr>
          <p:cNvGrpSpPr/>
          <p:nvPr/>
        </p:nvGrpSpPr>
        <p:grpSpPr>
          <a:xfrm>
            <a:off x="5703739" y="1399747"/>
            <a:ext cx="3276600" cy="2208028"/>
            <a:chOff x="5788496" y="1247258"/>
            <a:chExt cx="3276600" cy="2208028"/>
          </a:xfrm>
        </p:grpSpPr>
        <p:sp>
          <p:nvSpPr>
            <p:cNvPr id="61" name="Rectangle 35"/>
            <p:cNvSpPr>
              <a:spLocks noChangeArrowheads="1"/>
            </p:cNvSpPr>
            <p:nvPr/>
          </p:nvSpPr>
          <p:spPr bwMode="auto">
            <a:xfrm>
              <a:off x="5788496" y="2007486"/>
              <a:ext cx="4572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" charset="0"/>
                  <a:ea typeface="Times" charset="0"/>
                  <a:cs typeface="Times" charset="0"/>
                </a:rPr>
                <a:t>D</a:t>
              </a:r>
              <a:endParaRPr lang="ja-JP" altLang="en-US" sz="2400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62" name="Rectangle 53"/>
            <p:cNvSpPr>
              <a:spLocks noChangeArrowheads="1"/>
            </p:cNvSpPr>
            <p:nvPr/>
          </p:nvSpPr>
          <p:spPr bwMode="auto">
            <a:xfrm>
              <a:off x="6702896" y="2007486"/>
              <a:ext cx="4572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 i="1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7617296" y="2007486"/>
              <a:ext cx="4572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 i="1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8531696" y="2007486"/>
              <a:ext cx="4572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 i="1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65" name="AutoShape 65"/>
            <p:cNvSpPr>
              <a:spLocks noChangeArrowheads="1"/>
            </p:cNvSpPr>
            <p:nvPr/>
          </p:nvSpPr>
          <p:spPr bwMode="auto">
            <a:xfrm>
              <a:off x="6765941" y="2582888"/>
              <a:ext cx="1295400" cy="319132"/>
            </a:xfrm>
            <a:prstGeom prst="downArrow">
              <a:avLst>
                <a:gd name="adj1" fmla="val 50000"/>
                <a:gd name="adj2" fmla="val 6009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 i="1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5788496" y="2998086"/>
              <a:ext cx="4572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" charset="0"/>
                  <a:ea typeface="Times" charset="0"/>
                  <a:cs typeface="Times" charset="0"/>
                </a:rPr>
                <a:t>D</a:t>
              </a:r>
              <a:endParaRPr lang="ja-JP" altLang="en-US" sz="2400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6702896" y="2998086"/>
              <a:ext cx="4572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" charset="0"/>
                  <a:ea typeface="Times" charset="0"/>
                  <a:cs typeface="Times" charset="0"/>
                </a:rPr>
                <a:t>D</a:t>
              </a:r>
              <a:endParaRPr lang="ja-JP" altLang="en-US" sz="2400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7617296" y="2998086"/>
              <a:ext cx="4572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 sz="2400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8531696" y="2998086"/>
              <a:ext cx="457200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" charset="0"/>
                  <a:ea typeface="Times" charset="0"/>
                  <a:cs typeface="Times" charset="0"/>
                </a:rPr>
                <a:t>D</a:t>
              </a:r>
              <a:endParaRPr lang="ja-JP" altLang="en-US" sz="2400" i="1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70" name="フリーフォーム 69"/>
            <p:cNvSpPr/>
            <p:nvPr/>
          </p:nvSpPr>
          <p:spPr bwMode="auto">
            <a:xfrm flipH="1">
              <a:off x="6045695" y="1725654"/>
              <a:ext cx="2723728" cy="281832"/>
            </a:xfrm>
            <a:custGeom>
              <a:avLst/>
              <a:gdLst>
                <a:gd name="connsiteX0" fmla="*/ 0 w 3921071"/>
                <a:gd name="connsiteY0" fmla="*/ 933077 h 933077"/>
                <a:gd name="connsiteX1" fmla="*/ 883403 w 3921071"/>
                <a:gd name="connsiteY1" fmla="*/ 111667 h 933077"/>
                <a:gd name="connsiteX2" fmla="*/ 2944678 w 3921071"/>
                <a:gd name="connsiteY2" fmla="*/ 96169 h 933077"/>
                <a:gd name="connsiteX3" fmla="*/ 3921071 w 3921071"/>
                <a:gd name="connsiteY3" fmla="*/ 933077 h 93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1071" h="933077">
                  <a:moveTo>
                    <a:pt x="0" y="933077"/>
                  </a:moveTo>
                  <a:cubicBezTo>
                    <a:pt x="196311" y="592114"/>
                    <a:pt x="392623" y="251152"/>
                    <a:pt x="883403" y="111667"/>
                  </a:cubicBezTo>
                  <a:cubicBezTo>
                    <a:pt x="1374183" y="-27818"/>
                    <a:pt x="2438400" y="-40733"/>
                    <a:pt x="2944678" y="96169"/>
                  </a:cubicBezTo>
                  <a:cubicBezTo>
                    <a:pt x="3450956" y="233071"/>
                    <a:pt x="3921071" y="933077"/>
                    <a:pt x="3921071" y="933077"/>
                  </a:cubicBezTo>
                </a:path>
              </a:pathLst>
            </a:custGeom>
            <a:noFill/>
            <a:ln w="15875" cap="flat" cmpd="sng" algn="ctr">
              <a:solidFill>
                <a:schemeClr val="tx1"/>
              </a:solidFill>
              <a:prstDash val="solid"/>
              <a:miter lim="800000"/>
              <a:headEnd type="stealth" w="lg" len="lg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ＭＳ Ｐゴシック" pitchFamily="50" charset="-128"/>
              </a:endParaRPr>
            </a:p>
          </p:txBody>
        </p:sp>
        <p:sp>
          <p:nvSpPr>
            <p:cNvPr id="71" name="Rectangle 28"/>
            <p:cNvSpPr>
              <a:spLocks noChangeArrowheads="1"/>
            </p:cNvSpPr>
            <p:nvPr/>
          </p:nvSpPr>
          <p:spPr bwMode="auto">
            <a:xfrm>
              <a:off x="5788496" y="124725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i="1" baseline="-25000" dirty="0">
                  <a:latin typeface="Times New Roman" charset="0"/>
                </a:rPr>
                <a:t>1</a:t>
              </a:r>
            </a:p>
          </p:txBody>
        </p:sp>
        <p:sp>
          <p:nvSpPr>
            <p:cNvPr id="72" name="Rectangle 50"/>
            <p:cNvSpPr>
              <a:spLocks noChangeArrowheads="1"/>
            </p:cNvSpPr>
            <p:nvPr/>
          </p:nvSpPr>
          <p:spPr bwMode="auto">
            <a:xfrm>
              <a:off x="6702896" y="124725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i="1" baseline="-25000" dirty="0">
                  <a:latin typeface="Times New Roman" charset="0"/>
                </a:rPr>
                <a:t>2</a:t>
              </a:r>
            </a:p>
          </p:txBody>
        </p:sp>
        <p:sp>
          <p:nvSpPr>
            <p:cNvPr id="73" name="Rectangle 54"/>
            <p:cNvSpPr>
              <a:spLocks noChangeArrowheads="1"/>
            </p:cNvSpPr>
            <p:nvPr/>
          </p:nvSpPr>
          <p:spPr bwMode="auto">
            <a:xfrm>
              <a:off x="7617296" y="124725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i="1" baseline="-25000" dirty="0">
                  <a:latin typeface="Times New Roman" charset="0"/>
                </a:rPr>
                <a:t>3</a:t>
              </a:r>
            </a:p>
          </p:txBody>
        </p:sp>
        <p:sp>
          <p:nvSpPr>
            <p:cNvPr id="74" name="Rectangle 58"/>
            <p:cNvSpPr>
              <a:spLocks noChangeArrowheads="1"/>
            </p:cNvSpPr>
            <p:nvPr/>
          </p:nvSpPr>
          <p:spPr bwMode="auto">
            <a:xfrm>
              <a:off x="8531696" y="1247258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 dirty="0">
                  <a:latin typeface="Times New Roman" charset="0"/>
                </a:rPr>
                <a:t>P</a:t>
              </a:r>
              <a:r>
                <a:rPr lang="en-US" altLang="ja-JP" sz="2400" i="1" baseline="-25000" dirty="0">
                  <a:latin typeface="Times New Roman" charset="0"/>
                </a:rPr>
                <a:t>4</a:t>
              </a:r>
            </a:p>
          </p:txBody>
        </p:sp>
        <p:sp>
          <p:nvSpPr>
            <p:cNvPr id="75" name="Line 17"/>
            <p:cNvSpPr>
              <a:spLocks noChangeShapeType="1"/>
            </p:cNvSpPr>
            <p:nvPr/>
          </p:nvSpPr>
          <p:spPr bwMode="auto">
            <a:xfrm>
              <a:off x="6817196" y="1758327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</p:grpSp>
      <p:sp>
        <p:nvSpPr>
          <p:cNvPr id="109" name="Rectangle 7"/>
          <p:cNvSpPr>
            <a:spLocks noChangeArrowheads="1"/>
          </p:cNvSpPr>
          <p:nvPr/>
        </p:nvSpPr>
        <p:spPr bwMode="auto">
          <a:xfrm>
            <a:off x="4636939" y="5066384"/>
            <a:ext cx="1600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1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2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3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4</a:t>
            </a:r>
            <a:endParaRPr lang="en-US" altLang="ja-JP" sz="2400" i="1" baseline="-25000" dirty="0">
              <a:latin typeface="Times New Roman" charset="0"/>
            </a:endParaRPr>
          </a:p>
        </p:txBody>
      </p:sp>
      <p:sp>
        <p:nvSpPr>
          <p:cNvPr id="112" name="Rectangle 10"/>
          <p:cNvSpPr>
            <a:spLocks noChangeArrowheads="1"/>
          </p:cNvSpPr>
          <p:nvPr/>
        </p:nvSpPr>
        <p:spPr bwMode="auto">
          <a:xfrm>
            <a:off x="6694339" y="5066384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/>
          </a:p>
        </p:txBody>
      </p:sp>
      <p:sp>
        <p:nvSpPr>
          <p:cNvPr id="115" name="Rectangle 13"/>
          <p:cNvSpPr>
            <a:spLocks noChangeArrowheads="1"/>
          </p:cNvSpPr>
          <p:nvPr/>
        </p:nvSpPr>
        <p:spPr bwMode="auto">
          <a:xfrm>
            <a:off x="7608739" y="5066384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/>
          </a:p>
        </p:txBody>
      </p:sp>
      <p:sp>
        <p:nvSpPr>
          <p:cNvPr id="118" name="Rectangle 16"/>
          <p:cNvSpPr>
            <a:spLocks noChangeArrowheads="1"/>
          </p:cNvSpPr>
          <p:nvPr/>
        </p:nvSpPr>
        <p:spPr bwMode="auto">
          <a:xfrm>
            <a:off x="8523139" y="5066384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/>
          </a:p>
        </p:txBody>
      </p:sp>
      <p:sp>
        <p:nvSpPr>
          <p:cNvPr id="121" name="Rectangle 20"/>
          <p:cNvSpPr>
            <a:spLocks noChangeArrowheads="1"/>
          </p:cNvSpPr>
          <p:nvPr/>
        </p:nvSpPr>
        <p:spPr bwMode="auto">
          <a:xfrm>
            <a:off x="5246539" y="605698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122" name="Rectangle 21"/>
          <p:cNvSpPr>
            <a:spLocks noChangeArrowheads="1"/>
          </p:cNvSpPr>
          <p:nvPr/>
        </p:nvSpPr>
        <p:spPr bwMode="auto">
          <a:xfrm>
            <a:off x="6694339" y="605698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2</a:t>
            </a:r>
          </a:p>
        </p:txBody>
      </p:sp>
      <p:sp>
        <p:nvSpPr>
          <p:cNvPr id="123" name="Rectangle 22"/>
          <p:cNvSpPr>
            <a:spLocks noChangeArrowheads="1"/>
          </p:cNvSpPr>
          <p:nvPr/>
        </p:nvSpPr>
        <p:spPr bwMode="auto">
          <a:xfrm>
            <a:off x="7608739" y="605698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3</a:t>
            </a:r>
          </a:p>
        </p:txBody>
      </p:sp>
      <p:sp>
        <p:nvSpPr>
          <p:cNvPr id="124" name="Rectangle 23"/>
          <p:cNvSpPr>
            <a:spLocks noChangeArrowheads="1"/>
          </p:cNvSpPr>
          <p:nvPr/>
        </p:nvSpPr>
        <p:spPr bwMode="auto">
          <a:xfrm>
            <a:off x="8523139" y="605698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4</a:t>
            </a:r>
          </a:p>
        </p:txBody>
      </p:sp>
      <p:sp>
        <p:nvSpPr>
          <p:cNvPr id="134" name="Rectangle 28"/>
          <p:cNvSpPr>
            <a:spLocks noChangeArrowheads="1"/>
          </p:cNvSpPr>
          <p:nvPr/>
        </p:nvSpPr>
        <p:spPr bwMode="auto">
          <a:xfrm>
            <a:off x="5247010" y="429302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1</a:t>
            </a:r>
          </a:p>
        </p:txBody>
      </p:sp>
      <p:sp>
        <p:nvSpPr>
          <p:cNvPr id="135" name="Rectangle 50"/>
          <p:cNvSpPr>
            <a:spLocks noChangeArrowheads="1"/>
          </p:cNvSpPr>
          <p:nvPr/>
        </p:nvSpPr>
        <p:spPr bwMode="auto">
          <a:xfrm>
            <a:off x="6637847" y="429302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2</a:t>
            </a:r>
          </a:p>
        </p:txBody>
      </p:sp>
      <p:sp>
        <p:nvSpPr>
          <p:cNvPr id="136" name="Rectangle 54"/>
          <p:cNvSpPr>
            <a:spLocks noChangeArrowheads="1"/>
          </p:cNvSpPr>
          <p:nvPr/>
        </p:nvSpPr>
        <p:spPr bwMode="auto">
          <a:xfrm>
            <a:off x="7552247" y="429302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3</a:t>
            </a:r>
          </a:p>
        </p:txBody>
      </p:sp>
      <p:sp>
        <p:nvSpPr>
          <p:cNvPr id="137" name="Rectangle 58"/>
          <p:cNvSpPr>
            <a:spLocks noChangeArrowheads="1"/>
          </p:cNvSpPr>
          <p:nvPr/>
        </p:nvSpPr>
        <p:spPr bwMode="auto">
          <a:xfrm>
            <a:off x="8466647" y="429302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4</a:t>
            </a:r>
          </a:p>
        </p:txBody>
      </p:sp>
      <p:sp>
        <p:nvSpPr>
          <p:cNvPr id="140" name="AutoShape 65"/>
          <p:cNvSpPr>
            <a:spLocks noChangeArrowheads="1"/>
          </p:cNvSpPr>
          <p:nvPr/>
        </p:nvSpPr>
        <p:spPr bwMode="auto">
          <a:xfrm>
            <a:off x="6491155" y="5664679"/>
            <a:ext cx="1295400" cy="319132"/>
          </a:xfrm>
          <a:prstGeom prst="downArrow">
            <a:avLst>
              <a:gd name="adj1" fmla="val 50000"/>
              <a:gd name="adj2" fmla="val 6009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 i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3" name="フリーフォーム 142"/>
          <p:cNvSpPr/>
          <p:nvPr/>
        </p:nvSpPr>
        <p:spPr bwMode="auto">
          <a:xfrm flipH="1">
            <a:off x="5513707" y="4749222"/>
            <a:ext cx="3195918" cy="310330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144" name="フリーフォーム 143"/>
          <p:cNvSpPr/>
          <p:nvPr/>
        </p:nvSpPr>
        <p:spPr bwMode="auto">
          <a:xfrm flipH="1">
            <a:off x="5513708" y="4770145"/>
            <a:ext cx="2321772" cy="275943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145" name="フリーフォーム 144"/>
          <p:cNvSpPr/>
          <p:nvPr/>
        </p:nvSpPr>
        <p:spPr bwMode="auto">
          <a:xfrm flipH="1">
            <a:off x="5513708" y="4822395"/>
            <a:ext cx="1521137" cy="282469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B68EB35-8484-1641-8081-00A65DDD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485870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</a:t>
            </a:r>
            <a:r>
              <a:rPr lang="ja-JP" altLang="en-US"/>
              <a:t>項木の性質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332265" y="1500546"/>
            <a:ext cx="8543925" cy="4351338"/>
          </a:xfrm>
        </p:spPr>
        <p:txBody>
          <a:bodyPr/>
          <a:lstStyle/>
          <a:p>
            <a:r>
              <a:rPr lang="en-US" altLang="ja-JP" i="1" dirty="0">
                <a:latin typeface="Times" pitchFamily="2" charset="0"/>
              </a:rPr>
              <a:t>N</a:t>
            </a:r>
            <a:r>
              <a:rPr lang="en-US" altLang="ja-JP" dirty="0"/>
              <a:t>=</a:t>
            </a:r>
            <a:r>
              <a:rPr lang="en-US" altLang="ja-JP" i="1" dirty="0">
                <a:latin typeface="Times" pitchFamily="2" charset="0"/>
              </a:rPr>
              <a:t>2</a:t>
            </a:r>
            <a:r>
              <a:rPr lang="en-US" altLang="ja-JP" i="1" baseline="30000" dirty="0">
                <a:latin typeface="Times" pitchFamily="2" charset="0"/>
              </a:rPr>
              <a:t>k</a:t>
            </a:r>
            <a:r>
              <a:rPr lang="en-US" altLang="ja-JP" dirty="0"/>
              <a:t> </a:t>
            </a:r>
            <a:r>
              <a:rPr lang="ja-JP" altLang="en-US"/>
              <a:t>個（</a:t>
            </a:r>
            <a:r>
              <a:rPr lang="en-US" altLang="ja-JP" i="1" dirty="0">
                <a:latin typeface="Times" pitchFamily="2" charset="0"/>
              </a:rPr>
              <a:t>k</a:t>
            </a:r>
            <a:r>
              <a:rPr lang="en-US" altLang="ja-JP" dirty="0"/>
              <a:t> </a:t>
            </a:r>
            <a:r>
              <a:rPr lang="ja-JP" altLang="en-US"/>
              <a:t>は</a:t>
            </a:r>
            <a:r>
              <a:rPr lang="en-US" altLang="ja-JP" dirty="0"/>
              <a:t>0</a:t>
            </a:r>
            <a:r>
              <a:rPr lang="ja-JP" altLang="en-US"/>
              <a:t>以上の整数）のノードをもつ</a:t>
            </a:r>
            <a:r>
              <a:rPr lang="en-US" altLang="ja-JP" dirty="0"/>
              <a:t>2</a:t>
            </a:r>
            <a:r>
              <a:rPr lang="ja-JP" altLang="en-US"/>
              <a:t>項木では</a:t>
            </a:r>
            <a:br>
              <a:rPr lang="en-US" altLang="ja-JP" dirty="0"/>
            </a:br>
            <a:r>
              <a:rPr lang="ja-JP" altLang="en-US"/>
              <a:t>以下の性質が成り立つ</a:t>
            </a:r>
            <a:r>
              <a:rPr lang="en-US" altLang="ja-JP" dirty="0"/>
              <a:t> </a:t>
            </a:r>
            <a:r>
              <a:rPr lang="ja-JP" altLang="en-US"/>
              <a:t>。</a:t>
            </a:r>
          </a:p>
          <a:p>
            <a:pPr lvl="1"/>
            <a:r>
              <a:rPr lang="ja-JP" altLang="en-US"/>
              <a:t>木の深さは</a:t>
            </a:r>
            <a:r>
              <a:rPr lang="en-US" altLang="ja-JP" dirty="0"/>
              <a:t> </a:t>
            </a:r>
            <a:r>
              <a:rPr lang="en-US" altLang="ja-JP" i="1" dirty="0">
                <a:latin typeface="Times" pitchFamily="2" charset="0"/>
              </a:rPr>
              <a:t>k</a:t>
            </a:r>
            <a:r>
              <a:rPr lang="en-US" altLang="ja-JP" dirty="0"/>
              <a:t> </a:t>
            </a:r>
            <a:r>
              <a:rPr lang="ja-JP" altLang="en-US"/>
              <a:t>である。</a:t>
            </a:r>
            <a:endParaRPr lang="en-US" altLang="ja-JP" dirty="0"/>
          </a:p>
          <a:p>
            <a:pPr lvl="1"/>
            <a:r>
              <a:rPr lang="ja-JP" altLang="en-US"/>
              <a:t>深さ </a:t>
            </a:r>
            <a:r>
              <a:rPr lang="en-US" altLang="ja-JP" i="1" dirty="0" err="1">
                <a:latin typeface="Times" pitchFamily="2" charset="0"/>
              </a:rPr>
              <a:t>i</a:t>
            </a:r>
            <a:r>
              <a:rPr lang="en-US" altLang="ja-JP" dirty="0"/>
              <a:t> (</a:t>
            </a:r>
            <a:r>
              <a:rPr lang="en-US" altLang="ja-JP" i="1" dirty="0" err="1">
                <a:latin typeface="Times" pitchFamily="2" charset="0"/>
              </a:rPr>
              <a:t>i</a:t>
            </a:r>
            <a:r>
              <a:rPr lang="en-US" altLang="ja-JP" dirty="0"/>
              <a:t>=0,1, …, </a:t>
            </a:r>
            <a:r>
              <a:rPr lang="en-US" altLang="ja-JP" i="1" dirty="0">
                <a:latin typeface="Times" pitchFamily="2" charset="0"/>
              </a:rPr>
              <a:t>k</a:t>
            </a:r>
            <a:r>
              <a:rPr lang="en-US" altLang="ja-JP" dirty="0"/>
              <a:t>)</a:t>
            </a:r>
            <a:r>
              <a:rPr lang="ja-JP" altLang="en-US"/>
              <a:t>のノードは、</a:t>
            </a:r>
            <a:r>
              <a:rPr lang="en-US" altLang="ja-JP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ja-JP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/>
              <a:t>　個ある。</a:t>
            </a:r>
          </a:p>
          <a:p>
            <a:pPr lvl="1"/>
            <a:endParaRPr lang="ja-JP" altLang="en-US"/>
          </a:p>
          <a:p>
            <a:pPr lvl="1"/>
            <a:r>
              <a:rPr lang="en-US" altLang="ja-JP" i="1" dirty="0">
                <a:latin typeface="Times" pitchFamily="2" charset="0"/>
              </a:rPr>
              <a:t>N</a:t>
            </a:r>
            <a:r>
              <a:rPr lang="ja-JP" altLang="en-US"/>
              <a:t>個のノードをもつ</a:t>
            </a:r>
            <a:r>
              <a:rPr lang="en-US" altLang="ja-JP" dirty="0"/>
              <a:t>2</a:t>
            </a:r>
            <a:r>
              <a:rPr lang="ja-JP" altLang="en-US"/>
              <a:t>項木の最大次数は</a:t>
            </a:r>
            <a:r>
              <a:rPr lang="en-US" altLang="ja-JP" dirty="0"/>
              <a:t>log</a:t>
            </a:r>
            <a:r>
              <a:rPr lang="en-US" altLang="ja-JP" baseline="-25000" dirty="0"/>
              <a:t>2</a:t>
            </a:r>
            <a:r>
              <a:rPr lang="en-US" altLang="ja-JP" dirty="0"/>
              <a:t> </a:t>
            </a:r>
            <a:r>
              <a:rPr lang="en-US" altLang="ja-JP" i="1" dirty="0">
                <a:latin typeface="Times" pitchFamily="2" charset="0"/>
              </a:rPr>
              <a:t>N</a:t>
            </a:r>
            <a:r>
              <a:rPr lang="ja-JP" altLang="en-US"/>
              <a:t>である。</a:t>
            </a:r>
          </a:p>
          <a:p>
            <a:endParaRPr lang="ja-JP" altLang="en-US" dirty="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568450" y="1773238"/>
            <a:ext cx="81359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charset="2"/>
              <a:buChar char="l"/>
              <a:defRPr/>
            </a:pPr>
            <a:endParaRPr lang="ja-JP" altLang="en-US" sz="2800" dirty="0">
              <a:latin typeface="Times New Roman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992188" y="1125538"/>
            <a:ext cx="78501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800" dirty="0">
              <a:latin typeface="Times New Roman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70038" y="3076575"/>
            <a:ext cx="81359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charset="2"/>
              <a:buChar char="l"/>
              <a:defRPr/>
            </a:pPr>
            <a:endParaRPr lang="ja-JP" altLang="en-US" sz="2800" dirty="0">
              <a:latin typeface="Times New Roman" charset="0"/>
            </a:endParaRPr>
          </a:p>
        </p:txBody>
      </p:sp>
      <p:grpSp>
        <p:nvGrpSpPr>
          <p:cNvPr id="11" name="図形グループ 10"/>
          <p:cNvGrpSpPr/>
          <p:nvPr/>
        </p:nvGrpSpPr>
        <p:grpSpPr>
          <a:xfrm>
            <a:off x="1585862" y="4046475"/>
            <a:ext cx="2664296" cy="2573192"/>
            <a:chOff x="1467584" y="1846955"/>
            <a:chExt cx="3312808" cy="3199528"/>
          </a:xfrm>
        </p:grpSpPr>
        <p:sp>
          <p:nvSpPr>
            <p:cNvPr id="12" name="Line 2"/>
            <p:cNvSpPr>
              <a:spLocks noChangeShapeType="1"/>
            </p:cNvSpPr>
            <p:nvPr/>
          </p:nvSpPr>
          <p:spPr bwMode="auto">
            <a:xfrm flipV="1">
              <a:off x="2610453" y="2076031"/>
              <a:ext cx="1940864" cy="913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1" hangingPunct="1">
                <a:defRPr/>
              </a:pPr>
              <a:endParaRPr lang="ja-JP" altLang="en-US" sz="16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 flipH="1">
              <a:off x="3640042" y="2076031"/>
              <a:ext cx="913791" cy="913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1" hangingPunct="1">
                <a:defRPr/>
              </a:pPr>
              <a:endParaRPr lang="ja-JP" altLang="en-US" sz="16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auto">
            <a:xfrm>
              <a:off x="4324756" y="1846955"/>
              <a:ext cx="455636" cy="4556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1600" dirty="0">
                  <a:latin typeface="Times" charset="0"/>
                  <a:ea typeface="Times" charset="0"/>
                  <a:cs typeface="Times" charset="0"/>
                </a:rPr>
                <a:t>P0</a:t>
              </a:r>
              <a:endParaRPr lang="ja-JP" altLang="en-US" sz="16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5" name="Oval 19"/>
            <p:cNvSpPr>
              <a:spLocks noChangeArrowheads="1"/>
            </p:cNvSpPr>
            <p:nvPr/>
          </p:nvSpPr>
          <p:spPr bwMode="auto">
            <a:xfrm>
              <a:off x="4324756" y="2760746"/>
              <a:ext cx="455636" cy="4581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1600" dirty="0">
                  <a:latin typeface="Times" charset="0"/>
                  <a:ea typeface="Times" charset="0"/>
                  <a:cs typeface="Times" charset="0"/>
                </a:rPr>
                <a:t>P1</a:t>
              </a:r>
              <a:endParaRPr lang="ja-JP" altLang="en-US" sz="16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4553833" y="2302591"/>
              <a:ext cx="0" cy="458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1" hangingPunct="1">
                <a:defRPr/>
              </a:pPr>
              <a:endParaRPr lang="ja-JP" altLang="en-US" sz="16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7" name="Oval 21"/>
            <p:cNvSpPr>
              <a:spLocks noChangeArrowheads="1"/>
            </p:cNvSpPr>
            <p:nvPr/>
          </p:nvSpPr>
          <p:spPr bwMode="auto">
            <a:xfrm>
              <a:off x="3410964" y="2760746"/>
              <a:ext cx="455638" cy="45563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1600" dirty="0">
                  <a:latin typeface="Times" charset="0"/>
                  <a:ea typeface="Times" charset="0"/>
                  <a:cs typeface="Times" charset="0"/>
                </a:rPr>
                <a:t>P2</a:t>
              </a:r>
              <a:endParaRPr lang="ja-JP" altLang="en-US" sz="16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8" name="Oval 22"/>
            <p:cNvSpPr>
              <a:spLocks noChangeArrowheads="1"/>
            </p:cNvSpPr>
            <p:nvPr/>
          </p:nvSpPr>
          <p:spPr bwMode="auto">
            <a:xfrm>
              <a:off x="3410964" y="3674538"/>
              <a:ext cx="455638" cy="4581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1600" dirty="0">
                  <a:latin typeface="Times" charset="0"/>
                  <a:ea typeface="Times" charset="0"/>
                  <a:cs typeface="Times" charset="0"/>
                </a:rPr>
                <a:t>P3</a:t>
              </a:r>
              <a:endParaRPr lang="ja-JP" altLang="en-US" sz="16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3640042" y="3216384"/>
              <a:ext cx="0" cy="458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1" hangingPunct="1">
                <a:defRPr/>
              </a:pPr>
              <a:endParaRPr lang="ja-JP" altLang="en-US" sz="16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>
              <a:off x="1696662" y="2989824"/>
              <a:ext cx="913791" cy="9137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1" hangingPunct="1">
                <a:defRPr/>
              </a:pPr>
              <a:endParaRPr lang="ja-JP" altLang="en-US" sz="16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1" name="Oval 25"/>
            <p:cNvSpPr>
              <a:spLocks noChangeArrowheads="1"/>
            </p:cNvSpPr>
            <p:nvPr/>
          </p:nvSpPr>
          <p:spPr bwMode="auto">
            <a:xfrm>
              <a:off x="2381376" y="2760746"/>
              <a:ext cx="455636" cy="45563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1600" dirty="0">
                  <a:latin typeface="Times" charset="0"/>
                  <a:ea typeface="Times" charset="0"/>
                  <a:cs typeface="Times" charset="0"/>
                </a:rPr>
                <a:t>P4</a:t>
              </a:r>
              <a:endParaRPr lang="ja-JP" altLang="en-US" sz="16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2" name="Oval 26"/>
            <p:cNvSpPr>
              <a:spLocks noChangeArrowheads="1"/>
            </p:cNvSpPr>
            <p:nvPr/>
          </p:nvSpPr>
          <p:spPr bwMode="auto">
            <a:xfrm>
              <a:off x="2381376" y="3674538"/>
              <a:ext cx="455636" cy="4581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1600" dirty="0">
                  <a:latin typeface="Times" charset="0"/>
                  <a:ea typeface="Times" charset="0"/>
                  <a:cs typeface="Times" charset="0"/>
                </a:rPr>
                <a:t>P5</a:t>
              </a:r>
              <a:endParaRPr lang="ja-JP" altLang="en-US" sz="16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>
              <a:off x="2610453" y="3216384"/>
              <a:ext cx="0" cy="458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1" hangingPunct="1">
                <a:defRPr/>
              </a:pPr>
              <a:endParaRPr lang="ja-JP" altLang="en-US" sz="160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4" name="Oval 28"/>
            <p:cNvSpPr>
              <a:spLocks noChangeArrowheads="1"/>
            </p:cNvSpPr>
            <p:nvPr/>
          </p:nvSpPr>
          <p:spPr bwMode="auto">
            <a:xfrm>
              <a:off x="1467584" y="3674538"/>
              <a:ext cx="455638" cy="4556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1600" dirty="0">
                  <a:latin typeface="Times" charset="0"/>
                  <a:ea typeface="Times" charset="0"/>
                  <a:cs typeface="Times" charset="0"/>
                </a:rPr>
                <a:t>P6</a:t>
              </a:r>
              <a:endParaRPr lang="ja-JP" altLang="en-US" sz="16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5" name="Oval 29"/>
            <p:cNvSpPr>
              <a:spLocks noChangeArrowheads="1"/>
            </p:cNvSpPr>
            <p:nvPr/>
          </p:nvSpPr>
          <p:spPr bwMode="auto">
            <a:xfrm>
              <a:off x="1467584" y="4588329"/>
              <a:ext cx="455638" cy="4581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1600" dirty="0">
                  <a:latin typeface="Times" charset="0"/>
                  <a:ea typeface="Times" charset="0"/>
                  <a:cs typeface="Times" charset="0"/>
                </a:rPr>
                <a:t>P7</a:t>
              </a:r>
              <a:endParaRPr lang="ja-JP" altLang="en-US" sz="16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1696662" y="4130174"/>
              <a:ext cx="0" cy="458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1" hangingPunct="1">
                <a:defRPr/>
              </a:pPr>
              <a:endParaRPr lang="ja-JP" altLang="en-US" sz="1600">
                <a:latin typeface="Times" charset="0"/>
                <a:ea typeface="Times" charset="0"/>
                <a:cs typeface="Times" charset="0"/>
              </a:endParaRPr>
            </a:p>
          </p:txBody>
        </p:sp>
      </p:grpSp>
      <p:cxnSp>
        <p:nvCxnSpPr>
          <p:cNvPr id="6" name="直線コネクタ 5"/>
          <p:cNvCxnSpPr/>
          <p:nvPr/>
        </p:nvCxnSpPr>
        <p:spPr bwMode="auto">
          <a:xfrm>
            <a:off x="4504560" y="4229695"/>
            <a:ext cx="197410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コネクタ 28"/>
          <p:cNvCxnSpPr/>
          <p:nvPr/>
        </p:nvCxnSpPr>
        <p:spPr bwMode="auto">
          <a:xfrm>
            <a:off x="4504560" y="4964604"/>
            <a:ext cx="197410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線コネクタ 29"/>
          <p:cNvCxnSpPr/>
          <p:nvPr/>
        </p:nvCxnSpPr>
        <p:spPr bwMode="auto">
          <a:xfrm>
            <a:off x="3700496" y="5699512"/>
            <a:ext cx="277817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コネクタ 30"/>
          <p:cNvCxnSpPr/>
          <p:nvPr/>
        </p:nvCxnSpPr>
        <p:spPr bwMode="auto">
          <a:xfrm>
            <a:off x="2320771" y="6456791"/>
            <a:ext cx="4157895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テキスト ボックス 9"/>
          <p:cNvSpPr txBox="1"/>
          <p:nvPr/>
        </p:nvSpPr>
        <p:spPr>
          <a:xfrm>
            <a:off x="6490955" y="4006260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深さ</a:t>
            </a:r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490955" y="4716671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深さ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6490955" y="5394687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深さ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490955" y="6152338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深さ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2E6E73B-70DA-0849-A9AB-E777D160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60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3040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</a:t>
            </a:r>
            <a:r>
              <a:rPr lang="ja-JP" altLang="en-US"/>
              <a:t>項木によるデータ分配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200472" y="1457400"/>
            <a:ext cx="9273480" cy="5400600"/>
          </a:xfrm>
        </p:spPr>
        <p:txBody>
          <a:bodyPr/>
          <a:lstStyle/>
          <a:p>
            <a:r>
              <a:rPr lang="en-US" altLang="ja-JP" dirty="0">
                <a:latin typeface="Times New Roman" charset="0"/>
              </a:rPr>
              <a:t>8</a:t>
            </a:r>
            <a:r>
              <a:rPr lang="ja-JP" altLang="en-US" dirty="0">
                <a:latin typeface="Times New Roman" charset="0"/>
              </a:rPr>
              <a:t>ノードより成る</a:t>
            </a:r>
            <a:r>
              <a:rPr lang="en-US" altLang="ja-JP" dirty="0">
                <a:latin typeface="Times New Roman" charset="0"/>
              </a:rPr>
              <a:t>2</a:t>
            </a:r>
            <a:r>
              <a:rPr lang="ja-JP" altLang="en-US" dirty="0">
                <a:latin typeface="Times New Roman" charset="0"/>
              </a:rPr>
              <a:t>項木の根からのデータ分配</a:t>
            </a:r>
          </a:p>
          <a:p>
            <a:endParaRPr kumimoji="1" lang="ja-JP" altLang="en-US" dirty="0"/>
          </a:p>
        </p:txBody>
      </p:sp>
      <p:sp>
        <p:nvSpPr>
          <p:cNvPr id="6149" name="Rectangle 46"/>
          <p:cNvSpPr>
            <a:spLocks noChangeArrowheads="1"/>
          </p:cNvSpPr>
          <p:nvPr/>
        </p:nvSpPr>
        <p:spPr bwMode="auto">
          <a:xfrm>
            <a:off x="1973333" y="6156132"/>
            <a:ext cx="5750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000" dirty="0">
                <a:latin typeface="Times New Roman" charset="0"/>
              </a:rPr>
              <a:t>8</a:t>
            </a:r>
            <a:r>
              <a:rPr lang="ja-JP" altLang="en-US" sz="2000" dirty="0">
                <a:latin typeface="Times New Roman" charset="0"/>
              </a:rPr>
              <a:t>ノードの</a:t>
            </a:r>
            <a:r>
              <a:rPr lang="en-US" altLang="ja-JP" sz="2000" dirty="0">
                <a:latin typeface="Times New Roman" charset="0"/>
              </a:rPr>
              <a:t>2</a:t>
            </a:r>
            <a:r>
              <a:rPr lang="ja-JP" altLang="en-US" sz="2000" dirty="0">
                <a:latin typeface="Times New Roman" charset="0"/>
              </a:rPr>
              <a:t>項木を用いたデータ分配のステップ数は</a:t>
            </a:r>
            <a:r>
              <a:rPr lang="en-US" altLang="ja-JP" sz="2000" dirty="0">
                <a:latin typeface="Times New Roman" charset="0"/>
              </a:rPr>
              <a:t>3</a:t>
            </a:r>
          </a:p>
        </p:txBody>
      </p:sp>
      <p:sp>
        <p:nvSpPr>
          <p:cNvPr id="6151" name="Rectangle 48"/>
          <p:cNvSpPr>
            <a:spLocks noChangeArrowheads="1"/>
          </p:cNvSpPr>
          <p:nvPr/>
        </p:nvSpPr>
        <p:spPr bwMode="auto">
          <a:xfrm>
            <a:off x="1143000" y="53340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>
                <a:latin typeface="Times New Roman" charset="0"/>
              </a:rPr>
              <a:t>2</a:t>
            </a:r>
            <a:r>
              <a:rPr lang="ja-JP" altLang="en-US" sz="2400" dirty="0">
                <a:latin typeface="Times New Roman" charset="0"/>
              </a:rPr>
              <a:t>項木によるデータ分配</a:t>
            </a:r>
          </a:p>
        </p:txBody>
      </p:sp>
      <p:sp>
        <p:nvSpPr>
          <p:cNvPr id="6152" name="Rectangle 49"/>
          <p:cNvSpPr>
            <a:spLocks noChangeArrowheads="1"/>
          </p:cNvSpPr>
          <p:nvPr/>
        </p:nvSpPr>
        <p:spPr bwMode="auto">
          <a:xfrm>
            <a:off x="5486400" y="53340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sz="2400">
                <a:latin typeface="Times New Roman" charset="0"/>
              </a:rPr>
              <a:t>ステップごとのデータ分配</a:t>
            </a:r>
          </a:p>
        </p:txBody>
      </p:sp>
      <p:grpSp>
        <p:nvGrpSpPr>
          <p:cNvPr id="6" name="図形グループ 5"/>
          <p:cNvGrpSpPr/>
          <p:nvPr/>
        </p:nvGrpSpPr>
        <p:grpSpPr>
          <a:xfrm>
            <a:off x="955077" y="1996702"/>
            <a:ext cx="3312808" cy="3199528"/>
            <a:chOff x="1467584" y="1846955"/>
            <a:chExt cx="3312808" cy="3199528"/>
          </a:xfrm>
        </p:grpSpPr>
        <p:sp>
          <p:nvSpPr>
            <p:cNvPr id="19" name="Line 2"/>
            <p:cNvSpPr>
              <a:spLocks noChangeShapeType="1"/>
            </p:cNvSpPr>
            <p:nvPr/>
          </p:nvSpPr>
          <p:spPr bwMode="auto">
            <a:xfrm flipV="1">
              <a:off x="2610453" y="2076031"/>
              <a:ext cx="1940864" cy="913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1" hangingPunct="1">
                <a:defRPr/>
              </a:pPr>
              <a:endParaRPr lang="ja-JP" alt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3640042" y="2076031"/>
              <a:ext cx="913791" cy="913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1" hangingPunct="1">
                <a:defRPr/>
              </a:pPr>
              <a:endParaRPr lang="ja-JP" alt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1" name="Oval 18"/>
            <p:cNvSpPr>
              <a:spLocks noChangeArrowheads="1"/>
            </p:cNvSpPr>
            <p:nvPr/>
          </p:nvSpPr>
          <p:spPr bwMode="auto">
            <a:xfrm>
              <a:off x="4324756" y="1846955"/>
              <a:ext cx="455636" cy="4556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dirty="0">
                  <a:latin typeface="Times" charset="0"/>
                  <a:ea typeface="Times" charset="0"/>
                  <a:cs typeface="Times" charset="0"/>
                </a:rPr>
                <a:t>P0</a:t>
              </a:r>
              <a:endParaRPr lang="ja-JP" altLang="en-US" sz="20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2" name="Oval 19"/>
            <p:cNvSpPr>
              <a:spLocks noChangeArrowheads="1"/>
            </p:cNvSpPr>
            <p:nvPr/>
          </p:nvSpPr>
          <p:spPr bwMode="auto">
            <a:xfrm>
              <a:off x="4324756" y="2760746"/>
              <a:ext cx="455636" cy="4581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dirty="0">
                  <a:latin typeface="Times" charset="0"/>
                  <a:ea typeface="Times" charset="0"/>
                  <a:cs typeface="Times" charset="0"/>
                </a:rPr>
                <a:t>P1</a:t>
              </a:r>
              <a:endParaRPr lang="ja-JP" altLang="en-US" sz="20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4553833" y="2302591"/>
              <a:ext cx="0" cy="458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1" hangingPunct="1">
                <a:defRPr/>
              </a:pPr>
              <a:endParaRPr lang="ja-JP" alt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3410964" y="2760746"/>
              <a:ext cx="455638" cy="45563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dirty="0">
                  <a:latin typeface="Times" charset="0"/>
                  <a:ea typeface="Times" charset="0"/>
                  <a:cs typeface="Times" charset="0"/>
                </a:rPr>
                <a:t>P2</a:t>
              </a:r>
              <a:endParaRPr lang="ja-JP" altLang="en-US" sz="20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auto">
            <a:xfrm>
              <a:off x="3410964" y="3674538"/>
              <a:ext cx="455638" cy="4581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dirty="0">
                  <a:latin typeface="Times" charset="0"/>
                  <a:ea typeface="Times" charset="0"/>
                  <a:cs typeface="Times" charset="0"/>
                </a:rPr>
                <a:t>P3</a:t>
              </a:r>
              <a:endParaRPr lang="ja-JP" altLang="en-US" sz="20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3640042" y="3216384"/>
              <a:ext cx="0" cy="458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1" hangingPunct="1">
                <a:defRPr/>
              </a:pPr>
              <a:endParaRPr lang="ja-JP" alt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1696662" y="2989824"/>
              <a:ext cx="913791" cy="9137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1" hangingPunct="1">
                <a:defRPr/>
              </a:pPr>
              <a:endParaRPr lang="ja-JP" alt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8" name="Oval 25"/>
            <p:cNvSpPr>
              <a:spLocks noChangeArrowheads="1"/>
            </p:cNvSpPr>
            <p:nvPr/>
          </p:nvSpPr>
          <p:spPr bwMode="auto">
            <a:xfrm>
              <a:off x="2381376" y="2760746"/>
              <a:ext cx="455636" cy="45563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dirty="0">
                  <a:latin typeface="Times" charset="0"/>
                  <a:ea typeface="Times" charset="0"/>
                  <a:cs typeface="Times" charset="0"/>
                </a:rPr>
                <a:t>P4</a:t>
              </a:r>
              <a:endParaRPr lang="ja-JP" altLang="en-US" sz="20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2381376" y="3674538"/>
              <a:ext cx="455636" cy="4581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dirty="0">
                  <a:latin typeface="Times" charset="0"/>
                  <a:ea typeface="Times" charset="0"/>
                  <a:cs typeface="Times" charset="0"/>
                </a:rPr>
                <a:t>P5</a:t>
              </a:r>
              <a:endParaRPr lang="ja-JP" altLang="en-US" sz="20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2610453" y="3216384"/>
              <a:ext cx="0" cy="458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1" hangingPunct="1">
                <a:defRPr/>
              </a:pPr>
              <a:endParaRPr lang="ja-JP" alt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1467584" y="3674538"/>
              <a:ext cx="455638" cy="4556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dirty="0">
                  <a:latin typeface="Times" charset="0"/>
                  <a:ea typeface="Times" charset="0"/>
                  <a:cs typeface="Times" charset="0"/>
                </a:rPr>
                <a:t>P6</a:t>
              </a:r>
              <a:endParaRPr lang="ja-JP" altLang="en-US" sz="20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1467584" y="4588329"/>
              <a:ext cx="455638" cy="4581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dirty="0">
                  <a:latin typeface="Times" charset="0"/>
                  <a:ea typeface="Times" charset="0"/>
                  <a:cs typeface="Times" charset="0"/>
                </a:rPr>
                <a:t>P7</a:t>
              </a:r>
              <a:endParaRPr lang="ja-JP" altLang="en-US" sz="20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1696662" y="4130174"/>
              <a:ext cx="0" cy="458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1" hangingPunct="1">
                <a:defRPr/>
              </a:pPr>
              <a:endParaRPr lang="ja-JP" altLang="en-US">
                <a:latin typeface="Times" charset="0"/>
                <a:ea typeface="Times" charset="0"/>
                <a:cs typeface="Times" charset="0"/>
              </a:endParaRPr>
            </a:p>
          </p:txBody>
        </p:sp>
      </p:grpSp>
      <p:sp>
        <p:nvSpPr>
          <p:cNvPr id="7" name="テキスト ボックス 6"/>
          <p:cNvSpPr txBox="1"/>
          <p:nvPr/>
        </p:nvSpPr>
        <p:spPr>
          <a:xfrm>
            <a:off x="5221655" y="1985264"/>
            <a:ext cx="51007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>
                <a:latin typeface="Times" charset="0"/>
                <a:ea typeface="Times" charset="0"/>
                <a:cs typeface="Times" charset="0"/>
              </a:rPr>
              <a:t>P0</a:t>
            </a:r>
            <a:endParaRPr lang="en-US" altLang="ja-JP" sz="24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ja-JP" sz="2400" dirty="0">
                <a:latin typeface="Times" charset="0"/>
                <a:ea typeface="Times" charset="0"/>
                <a:cs typeface="Times" charset="0"/>
              </a:rPr>
              <a:t>P1</a:t>
            </a:r>
          </a:p>
          <a:p>
            <a:r>
              <a:rPr lang="en-US" altLang="ja-JP" sz="2400" dirty="0">
                <a:latin typeface="Times" charset="0"/>
                <a:ea typeface="Times" charset="0"/>
                <a:cs typeface="Times" charset="0"/>
              </a:rPr>
              <a:t>P2</a:t>
            </a:r>
          </a:p>
          <a:p>
            <a:r>
              <a:rPr lang="en-US" altLang="ja-JP" sz="2400" dirty="0">
                <a:latin typeface="Times" charset="0"/>
                <a:ea typeface="Times" charset="0"/>
                <a:cs typeface="Times" charset="0"/>
              </a:rPr>
              <a:t>P3</a:t>
            </a:r>
          </a:p>
          <a:p>
            <a:r>
              <a:rPr lang="en-US" altLang="ja-JP" sz="2400" dirty="0">
                <a:latin typeface="Times" charset="0"/>
                <a:ea typeface="Times" charset="0"/>
                <a:cs typeface="Times" charset="0"/>
              </a:rPr>
              <a:t>P4</a:t>
            </a:r>
          </a:p>
          <a:p>
            <a:r>
              <a:rPr lang="en-US" altLang="ja-JP" sz="2400" dirty="0">
                <a:latin typeface="Times" charset="0"/>
                <a:ea typeface="Times" charset="0"/>
                <a:cs typeface="Times" charset="0"/>
              </a:rPr>
              <a:t>P5</a:t>
            </a:r>
          </a:p>
          <a:p>
            <a:r>
              <a:rPr lang="en-US" altLang="ja-JP" sz="2400" dirty="0">
                <a:latin typeface="Times" charset="0"/>
                <a:ea typeface="Times" charset="0"/>
                <a:cs typeface="Times" charset="0"/>
              </a:rPr>
              <a:t>P6</a:t>
            </a:r>
          </a:p>
          <a:p>
            <a:r>
              <a:rPr lang="en-US" altLang="ja-JP" sz="2400" dirty="0">
                <a:latin typeface="Times" charset="0"/>
                <a:ea typeface="Times" charset="0"/>
                <a:cs typeface="Times" charset="0"/>
              </a:rPr>
              <a:t>P7</a:t>
            </a:r>
          </a:p>
        </p:txBody>
      </p:sp>
      <p:grpSp>
        <p:nvGrpSpPr>
          <p:cNvPr id="15" name="図形グループ 14"/>
          <p:cNvGrpSpPr/>
          <p:nvPr/>
        </p:nvGrpSpPr>
        <p:grpSpPr>
          <a:xfrm>
            <a:off x="5731731" y="2224519"/>
            <a:ext cx="3541749" cy="2513555"/>
            <a:chOff x="5731731" y="2224520"/>
            <a:chExt cx="3541749" cy="2413912"/>
          </a:xfrm>
        </p:grpSpPr>
        <p:cxnSp>
          <p:nvCxnSpPr>
            <p:cNvPr id="9" name="直線コネクタ 8"/>
            <p:cNvCxnSpPr/>
            <p:nvPr/>
          </p:nvCxnSpPr>
          <p:spPr bwMode="auto">
            <a:xfrm>
              <a:off x="5731731" y="2224520"/>
              <a:ext cx="3541749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線コネクタ 41"/>
            <p:cNvCxnSpPr/>
            <p:nvPr/>
          </p:nvCxnSpPr>
          <p:spPr bwMode="auto">
            <a:xfrm>
              <a:off x="5731731" y="2569365"/>
              <a:ext cx="3541749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線コネクタ 42"/>
            <p:cNvCxnSpPr/>
            <p:nvPr/>
          </p:nvCxnSpPr>
          <p:spPr bwMode="auto">
            <a:xfrm>
              <a:off x="5731731" y="2914210"/>
              <a:ext cx="3541749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/>
            <p:cNvCxnSpPr/>
            <p:nvPr/>
          </p:nvCxnSpPr>
          <p:spPr bwMode="auto">
            <a:xfrm>
              <a:off x="5731731" y="3259055"/>
              <a:ext cx="3541749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線コネクタ 44"/>
            <p:cNvCxnSpPr/>
            <p:nvPr/>
          </p:nvCxnSpPr>
          <p:spPr bwMode="auto">
            <a:xfrm>
              <a:off x="5731731" y="3603900"/>
              <a:ext cx="3541749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線コネクタ 45"/>
            <p:cNvCxnSpPr/>
            <p:nvPr/>
          </p:nvCxnSpPr>
          <p:spPr bwMode="auto">
            <a:xfrm>
              <a:off x="5731731" y="3948745"/>
              <a:ext cx="3541749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直線コネクタ 46"/>
            <p:cNvCxnSpPr/>
            <p:nvPr/>
          </p:nvCxnSpPr>
          <p:spPr bwMode="auto">
            <a:xfrm>
              <a:off x="5731731" y="4293590"/>
              <a:ext cx="3541749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線コネクタ 47"/>
            <p:cNvCxnSpPr/>
            <p:nvPr/>
          </p:nvCxnSpPr>
          <p:spPr bwMode="auto">
            <a:xfrm>
              <a:off x="5731731" y="4638432"/>
              <a:ext cx="3541749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7" name="直線矢印コネクタ 16"/>
          <p:cNvCxnSpPr/>
          <p:nvPr/>
        </p:nvCxnSpPr>
        <p:spPr bwMode="auto">
          <a:xfrm>
            <a:off x="6393160" y="2224519"/>
            <a:ext cx="0" cy="1436319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図形グループ 13"/>
          <p:cNvGrpSpPr/>
          <p:nvPr/>
        </p:nvGrpSpPr>
        <p:grpSpPr>
          <a:xfrm>
            <a:off x="7257256" y="2224519"/>
            <a:ext cx="0" cy="2154478"/>
            <a:chOff x="7257256" y="2224519"/>
            <a:chExt cx="0" cy="2154478"/>
          </a:xfrm>
        </p:grpSpPr>
        <p:cxnSp>
          <p:nvCxnSpPr>
            <p:cNvPr id="53" name="直線矢印コネクタ 52"/>
            <p:cNvCxnSpPr/>
            <p:nvPr/>
          </p:nvCxnSpPr>
          <p:spPr bwMode="auto">
            <a:xfrm>
              <a:off x="7257256" y="2224519"/>
              <a:ext cx="0" cy="718159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線矢印コネクタ 54"/>
            <p:cNvCxnSpPr/>
            <p:nvPr/>
          </p:nvCxnSpPr>
          <p:spPr bwMode="auto">
            <a:xfrm>
              <a:off x="7257256" y="3660838"/>
              <a:ext cx="0" cy="718159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" name="図形グループ 12"/>
          <p:cNvGrpSpPr/>
          <p:nvPr/>
        </p:nvGrpSpPr>
        <p:grpSpPr>
          <a:xfrm>
            <a:off x="8176705" y="2224519"/>
            <a:ext cx="16655" cy="2547002"/>
            <a:chOff x="8176705" y="2224519"/>
            <a:chExt cx="16655" cy="2547002"/>
          </a:xfrm>
        </p:grpSpPr>
        <p:cxnSp>
          <p:nvCxnSpPr>
            <p:cNvPr id="56" name="直線矢印コネクタ 55"/>
            <p:cNvCxnSpPr/>
            <p:nvPr/>
          </p:nvCxnSpPr>
          <p:spPr bwMode="auto">
            <a:xfrm>
              <a:off x="8193360" y="2224519"/>
              <a:ext cx="0" cy="359080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miter lim="800000"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直線矢印コネクタ 56"/>
            <p:cNvCxnSpPr/>
            <p:nvPr/>
          </p:nvCxnSpPr>
          <p:spPr bwMode="auto">
            <a:xfrm>
              <a:off x="8193360" y="2973607"/>
              <a:ext cx="0" cy="392524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miter lim="800000"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線矢印コネクタ 64"/>
            <p:cNvCxnSpPr/>
            <p:nvPr/>
          </p:nvCxnSpPr>
          <p:spPr bwMode="auto">
            <a:xfrm>
              <a:off x="8193360" y="3660838"/>
              <a:ext cx="0" cy="392524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miter lim="800000"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線矢印コネクタ 65"/>
            <p:cNvCxnSpPr/>
            <p:nvPr/>
          </p:nvCxnSpPr>
          <p:spPr bwMode="auto">
            <a:xfrm>
              <a:off x="8176705" y="4378997"/>
              <a:ext cx="0" cy="392524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miter lim="800000"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0" name="直線矢印コネクタ 39"/>
          <p:cNvCxnSpPr/>
          <p:nvPr/>
        </p:nvCxnSpPr>
        <p:spPr bwMode="auto">
          <a:xfrm flipH="1">
            <a:off x="2263440" y="2279213"/>
            <a:ext cx="1596650" cy="75364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" name="図形グループ 10"/>
          <p:cNvGrpSpPr/>
          <p:nvPr/>
        </p:nvGrpSpPr>
        <p:grpSpPr>
          <a:xfrm>
            <a:off x="1381726" y="2385612"/>
            <a:ext cx="2497249" cy="1488332"/>
            <a:chOff x="1381726" y="2385612"/>
            <a:chExt cx="2497249" cy="1488332"/>
          </a:xfrm>
        </p:grpSpPr>
        <p:cxnSp>
          <p:nvCxnSpPr>
            <p:cNvPr id="49" name="直線矢印コネクタ 48"/>
            <p:cNvCxnSpPr>
              <a:stCxn id="21" idx="3"/>
              <a:endCxn id="24" idx="7"/>
            </p:cNvCxnSpPr>
            <p:nvPr/>
          </p:nvCxnSpPr>
          <p:spPr bwMode="auto">
            <a:xfrm flipH="1">
              <a:off x="3287368" y="2385612"/>
              <a:ext cx="591607" cy="591608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線矢印コネクタ 49"/>
            <p:cNvCxnSpPr/>
            <p:nvPr/>
          </p:nvCxnSpPr>
          <p:spPr bwMode="auto">
            <a:xfrm flipH="1">
              <a:off x="1381726" y="3282336"/>
              <a:ext cx="591607" cy="591608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図形グループ 9"/>
          <p:cNvGrpSpPr/>
          <p:nvPr/>
        </p:nvGrpSpPr>
        <p:grpSpPr>
          <a:xfrm>
            <a:off x="1183487" y="2452337"/>
            <a:ext cx="2856580" cy="2279687"/>
            <a:chOff x="1183487" y="2452337"/>
            <a:chExt cx="2856580" cy="2279687"/>
          </a:xfrm>
        </p:grpSpPr>
        <p:cxnSp>
          <p:nvCxnSpPr>
            <p:cNvPr id="51" name="直線矢印コネクタ 50"/>
            <p:cNvCxnSpPr>
              <a:endCxn id="22" idx="0"/>
            </p:cNvCxnSpPr>
            <p:nvPr/>
          </p:nvCxnSpPr>
          <p:spPr bwMode="auto">
            <a:xfrm>
              <a:off x="4035406" y="2452337"/>
              <a:ext cx="4661" cy="458156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線矢印コネクタ 51"/>
            <p:cNvCxnSpPr/>
            <p:nvPr/>
          </p:nvCxnSpPr>
          <p:spPr bwMode="auto">
            <a:xfrm>
              <a:off x="3121616" y="3349062"/>
              <a:ext cx="4661" cy="458156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線矢印コネクタ 53"/>
            <p:cNvCxnSpPr/>
            <p:nvPr/>
          </p:nvCxnSpPr>
          <p:spPr bwMode="auto">
            <a:xfrm>
              <a:off x="2090380" y="3356763"/>
              <a:ext cx="4661" cy="458156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線矢印コネクタ 57"/>
            <p:cNvCxnSpPr/>
            <p:nvPr/>
          </p:nvCxnSpPr>
          <p:spPr bwMode="auto">
            <a:xfrm>
              <a:off x="1183487" y="4273868"/>
              <a:ext cx="4661" cy="458156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" name="テキスト ボックス 11"/>
          <p:cNvSpPr txBox="1"/>
          <p:nvPr/>
        </p:nvSpPr>
        <p:spPr>
          <a:xfrm>
            <a:off x="6039720" y="186631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step 1</a:t>
            </a:r>
            <a:endParaRPr kumimoji="1" lang="ja-JP" altLang="en-US" sz="1600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6924158" y="186631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step 2</a:t>
            </a:r>
            <a:endParaRPr kumimoji="1" lang="ja-JP" altLang="en-US" sz="1600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882897" y="186631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step 3</a:t>
            </a:r>
            <a:endParaRPr kumimoji="1" lang="ja-JP" altLang="en-US" sz="16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E944239-41E5-A64B-8E0A-64F0B654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61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7252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12" grpId="0"/>
      <p:bldP spid="59" grpId="0"/>
      <p:bldP spid="6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2</a:t>
            </a:r>
            <a:r>
              <a:rPr lang="ja-JP" altLang="en-US"/>
              <a:t>項木によるデータ分配（続き）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363710" y="1623366"/>
            <a:ext cx="8543925" cy="4351338"/>
          </a:xfrm>
        </p:spPr>
        <p:txBody>
          <a:bodyPr/>
          <a:lstStyle/>
          <a:p>
            <a:r>
              <a:rPr lang="en-US" altLang="ja-JP" dirty="0">
                <a:latin typeface="Times New Roman" charset="0"/>
              </a:rPr>
              <a:t>2</a:t>
            </a:r>
            <a:r>
              <a:rPr lang="ja-JP" altLang="en-US" dirty="0">
                <a:latin typeface="Times New Roman" charset="0"/>
              </a:rPr>
              <a:t>項木によるデータ分配を超立方体結合に射影</a:t>
            </a:r>
          </a:p>
          <a:p>
            <a:endParaRPr kumimoji="1" lang="ja-JP" altLang="en-US" dirty="0"/>
          </a:p>
        </p:txBody>
      </p:sp>
      <p:sp>
        <p:nvSpPr>
          <p:cNvPr id="7199" name="Oval 46"/>
          <p:cNvSpPr>
            <a:spLocks noChangeArrowheads="1"/>
          </p:cNvSpPr>
          <p:nvPr/>
        </p:nvSpPr>
        <p:spPr bwMode="auto">
          <a:xfrm>
            <a:off x="1671638" y="318836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7200" name="Oval 47"/>
          <p:cNvSpPr>
            <a:spLocks noChangeArrowheads="1"/>
          </p:cNvSpPr>
          <p:nvPr/>
        </p:nvSpPr>
        <p:spPr bwMode="auto">
          <a:xfrm>
            <a:off x="1671638" y="4788563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/>
          </a:p>
        </p:txBody>
      </p:sp>
      <p:sp>
        <p:nvSpPr>
          <p:cNvPr id="7201" name="Line 48"/>
          <p:cNvSpPr>
            <a:spLocks noChangeShapeType="1"/>
          </p:cNvSpPr>
          <p:nvPr/>
        </p:nvSpPr>
        <p:spPr bwMode="auto">
          <a:xfrm>
            <a:off x="1900238" y="3645563"/>
            <a:ext cx="0" cy="11430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ja-JP" altLang="en-US"/>
          </a:p>
        </p:txBody>
      </p:sp>
      <p:sp>
        <p:nvSpPr>
          <p:cNvPr id="7202" name="Rectangle 49"/>
          <p:cNvSpPr>
            <a:spLocks noChangeArrowheads="1"/>
          </p:cNvSpPr>
          <p:nvPr/>
        </p:nvSpPr>
        <p:spPr bwMode="auto">
          <a:xfrm>
            <a:off x="387350" y="4942551"/>
            <a:ext cx="1195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>
                <a:latin typeface="Times New Roman" charset="0"/>
              </a:rPr>
              <a:t>P</a:t>
            </a:r>
            <a:r>
              <a:rPr lang="en-US" altLang="ja-JP" sz="1400">
                <a:latin typeface="Times New Roman" charset="0"/>
              </a:rPr>
              <a:t>0</a:t>
            </a:r>
            <a:r>
              <a:rPr lang="en-US" altLang="ja-JP" sz="2400">
                <a:latin typeface="Times New Roman" charset="0"/>
              </a:rPr>
              <a:t> [000]</a:t>
            </a:r>
          </a:p>
        </p:txBody>
      </p:sp>
      <p:sp>
        <p:nvSpPr>
          <p:cNvPr id="7203" name="Rectangle 50"/>
          <p:cNvSpPr>
            <a:spLocks noChangeArrowheads="1"/>
          </p:cNvSpPr>
          <p:nvPr/>
        </p:nvSpPr>
        <p:spPr bwMode="auto">
          <a:xfrm>
            <a:off x="387350" y="3213763"/>
            <a:ext cx="1195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>
                <a:latin typeface="Times New Roman" charset="0"/>
              </a:rPr>
              <a:t>P</a:t>
            </a:r>
            <a:r>
              <a:rPr lang="en-US" altLang="ja-JP" sz="1400">
                <a:latin typeface="Times New Roman" charset="0"/>
              </a:rPr>
              <a:t>4</a:t>
            </a:r>
            <a:r>
              <a:rPr lang="en-US" altLang="ja-JP" sz="2400">
                <a:latin typeface="Times New Roman" charset="0"/>
              </a:rPr>
              <a:t> [100]</a:t>
            </a:r>
          </a:p>
        </p:txBody>
      </p:sp>
      <p:sp>
        <p:nvSpPr>
          <p:cNvPr id="7210" name="Rectangle 59"/>
          <p:cNvSpPr>
            <a:spLocks noChangeArrowheads="1"/>
          </p:cNvSpPr>
          <p:nvPr/>
        </p:nvSpPr>
        <p:spPr bwMode="auto">
          <a:xfrm>
            <a:off x="543719" y="5870504"/>
            <a:ext cx="77041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sz="2400">
                <a:latin typeface="Times New Roman" charset="0"/>
              </a:rPr>
              <a:t>超立方体結合モデルにおいて</a:t>
            </a:r>
            <a:br>
              <a:rPr lang="en-US" altLang="ja-JP" sz="2400" dirty="0">
                <a:latin typeface="Times New Roman" charset="0"/>
              </a:rPr>
            </a:br>
            <a:r>
              <a:rPr lang="ja-JP" altLang="en-US" sz="2400">
                <a:latin typeface="Times New Roman" charset="0"/>
              </a:rPr>
              <a:t>上位の次元</a:t>
            </a:r>
            <a:r>
              <a:rPr lang="ja-JP" altLang="en-US" sz="2400" dirty="0">
                <a:latin typeface="Times New Roman" charset="0"/>
              </a:rPr>
              <a:t>から順にデータを分配した場合に相当</a:t>
            </a:r>
          </a:p>
        </p:txBody>
      </p:sp>
      <p:grpSp>
        <p:nvGrpSpPr>
          <p:cNvPr id="6" name="図形グループ 5"/>
          <p:cNvGrpSpPr/>
          <p:nvPr/>
        </p:nvGrpSpPr>
        <p:grpSpPr>
          <a:xfrm>
            <a:off x="2692400" y="2134263"/>
            <a:ext cx="2347913" cy="3265488"/>
            <a:chOff x="2692400" y="2134263"/>
            <a:chExt cx="2347913" cy="3265488"/>
          </a:xfrm>
        </p:grpSpPr>
        <p:sp>
          <p:nvSpPr>
            <p:cNvPr id="7191" name="Oval 38"/>
            <p:cNvSpPr>
              <a:spLocks noChangeArrowheads="1"/>
            </p:cNvSpPr>
            <p:nvPr/>
          </p:nvSpPr>
          <p:spPr bwMode="auto">
            <a:xfrm>
              <a:off x="3176588" y="3228051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7192" name="Oval 39"/>
            <p:cNvSpPr>
              <a:spLocks noChangeArrowheads="1"/>
            </p:cNvSpPr>
            <p:nvPr/>
          </p:nvSpPr>
          <p:spPr bwMode="auto">
            <a:xfrm>
              <a:off x="3176588" y="4828251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7193" name="Line 40"/>
            <p:cNvSpPr>
              <a:spLocks noChangeShapeType="1"/>
            </p:cNvSpPr>
            <p:nvPr/>
          </p:nvSpPr>
          <p:spPr bwMode="auto">
            <a:xfrm>
              <a:off x="3405188" y="3685251"/>
              <a:ext cx="0" cy="1143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7194" name="Oval 41"/>
            <p:cNvSpPr>
              <a:spLocks noChangeArrowheads="1"/>
            </p:cNvSpPr>
            <p:nvPr/>
          </p:nvSpPr>
          <p:spPr bwMode="auto">
            <a:xfrm>
              <a:off x="3938588" y="2618451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7195" name="Oval 42"/>
            <p:cNvSpPr>
              <a:spLocks noChangeArrowheads="1"/>
            </p:cNvSpPr>
            <p:nvPr/>
          </p:nvSpPr>
          <p:spPr bwMode="auto">
            <a:xfrm>
              <a:off x="3938588" y="4218651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7196" name="Line 43"/>
            <p:cNvSpPr>
              <a:spLocks noChangeShapeType="1"/>
            </p:cNvSpPr>
            <p:nvPr/>
          </p:nvSpPr>
          <p:spPr bwMode="auto">
            <a:xfrm>
              <a:off x="4167188" y="3075651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7197" name="Line 44"/>
            <p:cNvSpPr>
              <a:spLocks noChangeShapeType="1"/>
            </p:cNvSpPr>
            <p:nvPr/>
          </p:nvSpPr>
          <p:spPr bwMode="auto">
            <a:xfrm flipV="1">
              <a:off x="3557588" y="2999451"/>
              <a:ext cx="457200" cy="304800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7198" name="Line 45"/>
            <p:cNvSpPr>
              <a:spLocks noChangeShapeType="1"/>
            </p:cNvSpPr>
            <p:nvPr/>
          </p:nvSpPr>
          <p:spPr bwMode="auto">
            <a:xfrm flipV="1">
              <a:off x="3557588" y="4599651"/>
              <a:ext cx="457200" cy="304800"/>
            </a:xfrm>
            <a:prstGeom prst="line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7204" name="Rectangle 51"/>
            <p:cNvSpPr>
              <a:spLocks noChangeArrowheads="1"/>
            </p:cNvSpPr>
            <p:nvPr/>
          </p:nvSpPr>
          <p:spPr bwMode="auto">
            <a:xfrm>
              <a:off x="3124200" y="2134263"/>
              <a:ext cx="11953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>
                  <a:latin typeface="Times New Roman" charset="0"/>
                </a:rPr>
                <a:t>P</a:t>
              </a:r>
              <a:r>
                <a:rPr lang="en-US" altLang="ja-JP" sz="1400">
                  <a:latin typeface="Times New Roman" charset="0"/>
                </a:rPr>
                <a:t>6</a:t>
              </a:r>
              <a:r>
                <a:rPr lang="en-US" altLang="ja-JP" sz="2400">
                  <a:latin typeface="Times New Roman" charset="0"/>
                </a:rPr>
                <a:t> [110]</a:t>
              </a:r>
            </a:p>
          </p:txBody>
        </p:sp>
        <p:sp>
          <p:nvSpPr>
            <p:cNvPr id="7205" name="Rectangle 52"/>
            <p:cNvSpPr>
              <a:spLocks noChangeArrowheads="1"/>
            </p:cNvSpPr>
            <p:nvPr/>
          </p:nvSpPr>
          <p:spPr bwMode="auto">
            <a:xfrm>
              <a:off x="3844925" y="4799676"/>
              <a:ext cx="11953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>
                  <a:latin typeface="Times New Roman" charset="0"/>
                </a:rPr>
                <a:t>P</a:t>
              </a:r>
              <a:r>
                <a:rPr lang="en-US" altLang="ja-JP" sz="1400">
                  <a:latin typeface="Times New Roman" charset="0"/>
                </a:rPr>
                <a:t>2</a:t>
              </a:r>
              <a:r>
                <a:rPr lang="en-US" altLang="ja-JP" sz="2400">
                  <a:latin typeface="Times New Roman" charset="0"/>
                </a:rPr>
                <a:t> [010]</a:t>
              </a:r>
            </a:p>
          </p:txBody>
        </p:sp>
        <p:sp>
          <p:nvSpPr>
            <p:cNvPr id="7213" name="Rectangle 62"/>
            <p:cNvSpPr>
              <a:spLocks noChangeArrowheads="1"/>
            </p:cNvSpPr>
            <p:nvPr/>
          </p:nvSpPr>
          <p:spPr bwMode="auto">
            <a:xfrm>
              <a:off x="2692400" y="4942551"/>
              <a:ext cx="4587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>
                  <a:latin typeface="Times New Roman" charset="0"/>
                </a:rPr>
                <a:t>P</a:t>
              </a:r>
              <a:r>
                <a:rPr lang="en-US" altLang="ja-JP" sz="1400">
                  <a:latin typeface="Times New Roman" charset="0"/>
                </a:rPr>
                <a:t>0</a:t>
              </a:r>
              <a:endParaRPr lang="en-US" altLang="ja-JP" sz="2400">
                <a:latin typeface="Times New Roman" charset="0"/>
              </a:endParaRPr>
            </a:p>
          </p:txBody>
        </p:sp>
        <p:sp>
          <p:nvSpPr>
            <p:cNvPr id="7214" name="Rectangle 63"/>
            <p:cNvSpPr>
              <a:spLocks noChangeArrowheads="1"/>
            </p:cNvSpPr>
            <p:nvPr/>
          </p:nvSpPr>
          <p:spPr bwMode="auto">
            <a:xfrm>
              <a:off x="2692400" y="3213763"/>
              <a:ext cx="4587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>
                  <a:latin typeface="Times New Roman" charset="0"/>
                </a:rPr>
                <a:t>P</a:t>
              </a:r>
              <a:r>
                <a:rPr lang="en-US" altLang="ja-JP" sz="1400">
                  <a:latin typeface="Times New Roman" charset="0"/>
                </a:rPr>
                <a:t>4</a:t>
              </a:r>
              <a:endParaRPr lang="en-US" altLang="ja-JP" sz="2400">
                <a:latin typeface="Times New Roman" charset="0"/>
              </a:endParaRPr>
            </a:p>
          </p:txBody>
        </p:sp>
      </p:grpSp>
      <p:grpSp>
        <p:nvGrpSpPr>
          <p:cNvPr id="7" name="図形グループ 6"/>
          <p:cNvGrpSpPr/>
          <p:nvPr/>
        </p:nvGrpSpPr>
        <p:grpSpPr>
          <a:xfrm>
            <a:off x="5284788" y="2062826"/>
            <a:ext cx="4391025" cy="3697287"/>
            <a:chOff x="5284788" y="2062826"/>
            <a:chExt cx="4391025" cy="3697287"/>
          </a:xfrm>
        </p:grpSpPr>
        <p:sp>
          <p:nvSpPr>
            <p:cNvPr id="7171" name="Oval 9"/>
            <p:cNvSpPr>
              <a:spLocks noChangeArrowheads="1"/>
            </p:cNvSpPr>
            <p:nvPr/>
          </p:nvSpPr>
          <p:spPr bwMode="auto">
            <a:xfrm>
              <a:off x="5792788" y="3162963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7172" name="Oval 10"/>
            <p:cNvSpPr>
              <a:spLocks noChangeArrowheads="1"/>
            </p:cNvSpPr>
            <p:nvPr/>
          </p:nvSpPr>
          <p:spPr bwMode="auto">
            <a:xfrm>
              <a:off x="7545388" y="3162963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7173" name="Oval 11"/>
            <p:cNvSpPr>
              <a:spLocks noChangeArrowheads="1"/>
            </p:cNvSpPr>
            <p:nvPr/>
          </p:nvSpPr>
          <p:spPr bwMode="auto">
            <a:xfrm>
              <a:off x="5792788" y="4763163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7174" name="Oval 12"/>
            <p:cNvSpPr>
              <a:spLocks noChangeArrowheads="1"/>
            </p:cNvSpPr>
            <p:nvPr/>
          </p:nvSpPr>
          <p:spPr bwMode="auto">
            <a:xfrm>
              <a:off x="7545388" y="4763163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7175" name="Line 13"/>
            <p:cNvSpPr>
              <a:spLocks noChangeShapeType="1"/>
            </p:cNvSpPr>
            <p:nvPr/>
          </p:nvSpPr>
          <p:spPr bwMode="auto">
            <a:xfrm>
              <a:off x="6249988" y="4991763"/>
              <a:ext cx="12954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7176" name="Line 14"/>
            <p:cNvSpPr>
              <a:spLocks noChangeShapeType="1"/>
            </p:cNvSpPr>
            <p:nvPr/>
          </p:nvSpPr>
          <p:spPr bwMode="auto">
            <a:xfrm>
              <a:off x="6249988" y="3391563"/>
              <a:ext cx="12954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7177" name="Line 15"/>
            <p:cNvSpPr>
              <a:spLocks noChangeShapeType="1"/>
            </p:cNvSpPr>
            <p:nvPr/>
          </p:nvSpPr>
          <p:spPr bwMode="auto">
            <a:xfrm>
              <a:off x="6021388" y="3620163"/>
              <a:ext cx="0" cy="1143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7178" name="Line 16"/>
            <p:cNvSpPr>
              <a:spLocks noChangeShapeType="1"/>
            </p:cNvSpPr>
            <p:nvPr/>
          </p:nvSpPr>
          <p:spPr bwMode="auto">
            <a:xfrm>
              <a:off x="7773988" y="3620163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7179" name="Oval 17"/>
            <p:cNvSpPr>
              <a:spLocks noChangeArrowheads="1"/>
            </p:cNvSpPr>
            <p:nvPr/>
          </p:nvSpPr>
          <p:spPr bwMode="auto">
            <a:xfrm>
              <a:off x="6554788" y="2553363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7180" name="Oval 18"/>
            <p:cNvSpPr>
              <a:spLocks noChangeArrowheads="1"/>
            </p:cNvSpPr>
            <p:nvPr/>
          </p:nvSpPr>
          <p:spPr bwMode="auto">
            <a:xfrm>
              <a:off x="8307388" y="2553363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7181" name="Oval 19"/>
            <p:cNvSpPr>
              <a:spLocks noChangeArrowheads="1"/>
            </p:cNvSpPr>
            <p:nvPr/>
          </p:nvSpPr>
          <p:spPr bwMode="auto">
            <a:xfrm>
              <a:off x="6554788" y="4153563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7182" name="Oval 20"/>
            <p:cNvSpPr>
              <a:spLocks noChangeArrowheads="1"/>
            </p:cNvSpPr>
            <p:nvPr/>
          </p:nvSpPr>
          <p:spPr bwMode="auto">
            <a:xfrm>
              <a:off x="8307388" y="4153563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ja-JP" altLang="en-US"/>
            </a:p>
          </p:txBody>
        </p:sp>
        <p:sp>
          <p:nvSpPr>
            <p:cNvPr id="7183" name="Line 21"/>
            <p:cNvSpPr>
              <a:spLocks noChangeShapeType="1"/>
            </p:cNvSpPr>
            <p:nvPr/>
          </p:nvSpPr>
          <p:spPr bwMode="auto">
            <a:xfrm>
              <a:off x="7011988" y="4382163"/>
              <a:ext cx="12954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7184" name="Line 22"/>
            <p:cNvSpPr>
              <a:spLocks noChangeShapeType="1"/>
            </p:cNvSpPr>
            <p:nvPr/>
          </p:nvSpPr>
          <p:spPr bwMode="auto">
            <a:xfrm>
              <a:off x="7011988" y="2781963"/>
              <a:ext cx="12954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7185" name="Line 23"/>
            <p:cNvSpPr>
              <a:spLocks noChangeShapeType="1"/>
            </p:cNvSpPr>
            <p:nvPr/>
          </p:nvSpPr>
          <p:spPr bwMode="auto">
            <a:xfrm>
              <a:off x="6783388" y="3010563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7186" name="Line 24"/>
            <p:cNvSpPr>
              <a:spLocks noChangeShapeType="1"/>
            </p:cNvSpPr>
            <p:nvPr/>
          </p:nvSpPr>
          <p:spPr bwMode="auto">
            <a:xfrm>
              <a:off x="8535988" y="3010563"/>
              <a:ext cx="0" cy="1143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7187" name="Line 25"/>
            <p:cNvSpPr>
              <a:spLocks noChangeShapeType="1"/>
            </p:cNvSpPr>
            <p:nvPr/>
          </p:nvSpPr>
          <p:spPr bwMode="auto">
            <a:xfrm flipV="1">
              <a:off x="6173788" y="2934363"/>
              <a:ext cx="4572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7188" name="Line 26"/>
            <p:cNvSpPr>
              <a:spLocks noChangeShapeType="1"/>
            </p:cNvSpPr>
            <p:nvPr/>
          </p:nvSpPr>
          <p:spPr bwMode="auto">
            <a:xfrm flipV="1">
              <a:off x="7926388" y="2934363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7189" name="Line 27"/>
            <p:cNvSpPr>
              <a:spLocks noChangeShapeType="1"/>
            </p:cNvSpPr>
            <p:nvPr/>
          </p:nvSpPr>
          <p:spPr bwMode="auto">
            <a:xfrm flipV="1">
              <a:off x="6173788" y="4534563"/>
              <a:ext cx="4572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7190" name="Line 28"/>
            <p:cNvSpPr>
              <a:spLocks noChangeShapeType="1"/>
            </p:cNvSpPr>
            <p:nvPr/>
          </p:nvSpPr>
          <p:spPr bwMode="auto">
            <a:xfrm flipV="1">
              <a:off x="7926388" y="4534563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7206" name="Rectangle 53"/>
            <p:cNvSpPr>
              <a:spLocks noChangeArrowheads="1"/>
            </p:cNvSpPr>
            <p:nvPr/>
          </p:nvSpPr>
          <p:spPr bwMode="auto">
            <a:xfrm>
              <a:off x="7445375" y="5302913"/>
              <a:ext cx="11953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>
                  <a:latin typeface="Times New Roman" charset="0"/>
                </a:rPr>
                <a:t>P</a:t>
              </a:r>
              <a:r>
                <a:rPr lang="en-US" altLang="ja-JP" sz="1400">
                  <a:latin typeface="Times New Roman" charset="0"/>
                </a:rPr>
                <a:t>1</a:t>
              </a:r>
              <a:r>
                <a:rPr lang="en-US" altLang="ja-JP" sz="2400">
                  <a:latin typeface="Times New Roman" charset="0"/>
                </a:rPr>
                <a:t> [001]</a:t>
              </a:r>
            </a:p>
          </p:txBody>
        </p:sp>
        <p:sp>
          <p:nvSpPr>
            <p:cNvPr id="7207" name="Rectangle 54"/>
            <p:cNvSpPr>
              <a:spLocks noChangeArrowheads="1"/>
            </p:cNvSpPr>
            <p:nvPr/>
          </p:nvSpPr>
          <p:spPr bwMode="auto">
            <a:xfrm>
              <a:off x="8453438" y="4655213"/>
              <a:ext cx="11953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>
                  <a:latin typeface="Times New Roman" charset="0"/>
                </a:rPr>
                <a:t>P</a:t>
              </a:r>
              <a:r>
                <a:rPr lang="en-US" altLang="ja-JP" sz="1400">
                  <a:latin typeface="Times New Roman" charset="0"/>
                </a:rPr>
                <a:t>3</a:t>
              </a:r>
              <a:r>
                <a:rPr lang="en-US" altLang="ja-JP" sz="2400">
                  <a:latin typeface="Times New Roman" charset="0"/>
                </a:rPr>
                <a:t> [011]</a:t>
              </a:r>
            </a:p>
          </p:txBody>
        </p:sp>
        <p:sp>
          <p:nvSpPr>
            <p:cNvPr id="7208" name="Rectangle 57"/>
            <p:cNvSpPr>
              <a:spLocks noChangeArrowheads="1"/>
            </p:cNvSpPr>
            <p:nvPr/>
          </p:nvSpPr>
          <p:spPr bwMode="auto">
            <a:xfrm>
              <a:off x="8380413" y="2062826"/>
              <a:ext cx="1295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>
                  <a:latin typeface="Times New Roman" charset="0"/>
                </a:rPr>
                <a:t>P</a:t>
              </a:r>
              <a:r>
                <a:rPr lang="en-US" altLang="ja-JP" sz="1400">
                  <a:latin typeface="Times New Roman" charset="0"/>
                </a:rPr>
                <a:t>7</a:t>
              </a:r>
              <a:r>
                <a:rPr lang="en-US" altLang="ja-JP" sz="2400">
                  <a:latin typeface="Times New Roman" charset="0"/>
                </a:rPr>
                <a:t> [111]</a:t>
              </a:r>
            </a:p>
          </p:txBody>
        </p:sp>
        <p:sp>
          <p:nvSpPr>
            <p:cNvPr id="7209" name="Rectangle 58"/>
            <p:cNvSpPr>
              <a:spLocks noChangeArrowheads="1"/>
            </p:cNvSpPr>
            <p:nvPr/>
          </p:nvSpPr>
          <p:spPr bwMode="auto">
            <a:xfrm>
              <a:off x="6869113" y="3358226"/>
              <a:ext cx="844550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>
                  <a:latin typeface="Times New Roman" charset="0"/>
                </a:rPr>
                <a:t>    P</a:t>
              </a:r>
              <a:r>
                <a:rPr lang="en-US" altLang="ja-JP" sz="1400">
                  <a:latin typeface="Times New Roman" charset="0"/>
                </a:rPr>
                <a:t>5</a:t>
              </a:r>
              <a:r>
                <a:rPr lang="en-US" altLang="ja-JP" sz="2400">
                  <a:latin typeface="Times New Roman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>
                  <a:latin typeface="Times New Roman" charset="0"/>
                </a:rPr>
                <a:t>[101]</a:t>
              </a:r>
            </a:p>
          </p:txBody>
        </p:sp>
        <p:sp>
          <p:nvSpPr>
            <p:cNvPr id="7215" name="Rectangle 64"/>
            <p:cNvSpPr>
              <a:spLocks noChangeArrowheads="1"/>
            </p:cNvSpPr>
            <p:nvPr/>
          </p:nvSpPr>
          <p:spPr bwMode="auto">
            <a:xfrm>
              <a:off x="5284788" y="4871113"/>
              <a:ext cx="4587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>
                  <a:latin typeface="Times New Roman" charset="0"/>
                </a:rPr>
                <a:t>P</a:t>
              </a:r>
              <a:r>
                <a:rPr lang="en-US" altLang="ja-JP" sz="1400">
                  <a:latin typeface="Times New Roman" charset="0"/>
                </a:rPr>
                <a:t>0</a:t>
              </a:r>
              <a:endParaRPr lang="en-US" altLang="ja-JP" sz="2400">
                <a:latin typeface="Times New Roman" charset="0"/>
              </a:endParaRPr>
            </a:p>
          </p:txBody>
        </p:sp>
        <p:sp>
          <p:nvSpPr>
            <p:cNvPr id="7216" name="Rectangle 65"/>
            <p:cNvSpPr>
              <a:spLocks noChangeArrowheads="1"/>
            </p:cNvSpPr>
            <p:nvPr/>
          </p:nvSpPr>
          <p:spPr bwMode="auto">
            <a:xfrm>
              <a:off x="5284788" y="3142326"/>
              <a:ext cx="4587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>
                  <a:latin typeface="Times New Roman" charset="0"/>
                </a:rPr>
                <a:t>P</a:t>
              </a:r>
              <a:r>
                <a:rPr lang="en-US" altLang="ja-JP" sz="1400">
                  <a:latin typeface="Times New Roman" charset="0"/>
                </a:rPr>
                <a:t>4</a:t>
              </a:r>
              <a:endParaRPr lang="en-US" altLang="ja-JP" sz="2400">
                <a:latin typeface="Times New Roman" charset="0"/>
              </a:endParaRPr>
            </a:p>
          </p:txBody>
        </p:sp>
        <p:sp>
          <p:nvSpPr>
            <p:cNvPr id="7217" name="Rectangle 66"/>
            <p:cNvSpPr>
              <a:spLocks noChangeArrowheads="1"/>
            </p:cNvSpPr>
            <p:nvPr/>
          </p:nvSpPr>
          <p:spPr bwMode="auto">
            <a:xfrm>
              <a:off x="6148388" y="3934488"/>
              <a:ext cx="4587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>
                  <a:latin typeface="Times New Roman" charset="0"/>
                </a:rPr>
                <a:t>P</a:t>
              </a:r>
              <a:r>
                <a:rPr lang="en-US" altLang="ja-JP" sz="1400">
                  <a:latin typeface="Times New Roman" charset="0"/>
                </a:rPr>
                <a:t>2</a:t>
              </a:r>
              <a:endParaRPr lang="en-US" altLang="ja-JP" sz="2400">
                <a:latin typeface="Times New Roman" charset="0"/>
              </a:endParaRPr>
            </a:p>
          </p:txBody>
        </p:sp>
        <p:sp>
          <p:nvSpPr>
            <p:cNvPr id="7218" name="Rectangle 67"/>
            <p:cNvSpPr>
              <a:spLocks noChangeArrowheads="1"/>
            </p:cNvSpPr>
            <p:nvPr/>
          </p:nvSpPr>
          <p:spPr bwMode="auto">
            <a:xfrm>
              <a:off x="6076950" y="2350163"/>
              <a:ext cx="4587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400" i="1">
                  <a:latin typeface="Times New Roman" charset="0"/>
                </a:rPr>
                <a:t>P</a:t>
              </a:r>
              <a:r>
                <a:rPr lang="en-US" altLang="ja-JP" sz="1400">
                  <a:latin typeface="Times New Roman" charset="0"/>
                </a:rPr>
                <a:t>6</a:t>
              </a:r>
              <a:endParaRPr lang="en-US" altLang="ja-JP" sz="2400">
                <a:latin typeface="Times New Roman" charset="0"/>
              </a:endParaRPr>
            </a:p>
          </p:txBody>
        </p:sp>
      </p:grpSp>
      <p:grpSp>
        <p:nvGrpSpPr>
          <p:cNvPr id="5" name="図形グループ 4"/>
          <p:cNvGrpSpPr/>
          <p:nvPr/>
        </p:nvGrpSpPr>
        <p:grpSpPr>
          <a:xfrm>
            <a:off x="5595937" y="2461982"/>
            <a:ext cx="3409428" cy="2871292"/>
            <a:chOff x="5595937" y="2461982"/>
            <a:chExt cx="3409428" cy="2871292"/>
          </a:xfrm>
        </p:grpSpPr>
        <p:sp>
          <p:nvSpPr>
            <p:cNvPr id="54" name="角丸四角形 53"/>
            <p:cNvSpPr>
              <a:spLocks noChangeArrowheads="1"/>
            </p:cNvSpPr>
            <p:nvPr/>
          </p:nvSpPr>
          <p:spPr bwMode="auto">
            <a:xfrm>
              <a:off x="7317832" y="4693313"/>
              <a:ext cx="938756" cy="639961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ja-JP" altLang="en-US"/>
            </a:p>
          </p:txBody>
        </p:sp>
        <p:sp>
          <p:nvSpPr>
            <p:cNvPr id="55" name="角丸四角形 54"/>
            <p:cNvSpPr>
              <a:spLocks noChangeArrowheads="1"/>
            </p:cNvSpPr>
            <p:nvPr/>
          </p:nvSpPr>
          <p:spPr bwMode="auto">
            <a:xfrm>
              <a:off x="6402388" y="4083713"/>
              <a:ext cx="2602977" cy="571500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ja-JP" altLang="en-US"/>
            </a:p>
          </p:txBody>
        </p:sp>
        <p:sp>
          <p:nvSpPr>
            <p:cNvPr id="56" name="角丸四角形 55"/>
            <p:cNvSpPr>
              <a:spLocks noChangeArrowheads="1"/>
            </p:cNvSpPr>
            <p:nvPr/>
          </p:nvSpPr>
          <p:spPr bwMode="auto">
            <a:xfrm>
              <a:off x="5595937" y="2461982"/>
              <a:ext cx="3409427" cy="1270894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ja-JP" altLang="en-US"/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1D58ECD-0F01-084B-A568-1FBF0F20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62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859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/>
              <a:t>項木によるリダクションなど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B1F58F-1F6C-6040-B0FF-53EB56CE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/>
              <a:t>項木を用いて基本的なグループ操作ができる</a:t>
            </a:r>
          </a:p>
          <a:p>
            <a:pPr lvl="1"/>
            <a:r>
              <a:rPr lang="ja-JP" altLang="en-US"/>
              <a:t>ブロードキャスト</a:t>
            </a:r>
          </a:p>
          <a:p>
            <a:pPr lvl="1"/>
            <a:r>
              <a:rPr lang="ja-JP" altLang="en-US"/>
              <a:t>分配</a:t>
            </a:r>
          </a:p>
          <a:p>
            <a:pPr lvl="1"/>
            <a:r>
              <a:rPr lang="ja-JP" altLang="en-US"/>
              <a:t>収集</a:t>
            </a:r>
            <a:endParaRPr lang="en-US" altLang="ja-JP" dirty="0"/>
          </a:p>
          <a:p>
            <a:pPr lvl="1"/>
            <a:r>
              <a:rPr lang="ja-JP" altLang="en-US"/>
              <a:t>リダクション</a:t>
            </a:r>
          </a:p>
        </p:txBody>
      </p:sp>
      <p:grpSp>
        <p:nvGrpSpPr>
          <p:cNvPr id="10" name="図形グループ 9"/>
          <p:cNvGrpSpPr/>
          <p:nvPr/>
        </p:nvGrpSpPr>
        <p:grpSpPr>
          <a:xfrm>
            <a:off x="3008784" y="2977435"/>
            <a:ext cx="3312808" cy="3199528"/>
            <a:chOff x="1467584" y="1846955"/>
            <a:chExt cx="3312808" cy="3199528"/>
          </a:xfrm>
        </p:grpSpPr>
        <p:sp>
          <p:nvSpPr>
            <p:cNvPr id="11" name="Line 2"/>
            <p:cNvSpPr>
              <a:spLocks noChangeShapeType="1"/>
            </p:cNvSpPr>
            <p:nvPr/>
          </p:nvSpPr>
          <p:spPr bwMode="auto">
            <a:xfrm flipV="1">
              <a:off x="2610453" y="2076031"/>
              <a:ext cx="1940864" cy="913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1" hangingPunct="1">
                <a:defRPr/>
              </a:pPr>
              <a:endParaRPr lang="ja-JP" alt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 flipH="1">
              <a:off x="3640042" y="2076031"/>
              <a:ext cx="913791" cy="9137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1" hangingPunct="1">
                <a:defRPr/>
              </a:pPr>
              <a:endParaRPr lang="ja-JP" alt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4324756" y="1846955"/>
              <a:ext cx="455636" cy="4556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dirty="0">
                  <a:latin typeface="Times" charset="0"/>
                  <a:ea typeface="Times" charset="0"/>
                  <a:cs typeface="Times" charset="0"/>
                </a:rPr>
                <a:t>P0</a:t>
              </a:r>
              <a:endParaRPr lang="ja-JP" altLang="en-US" sz="20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4324756" y="2760746"/>
              <a:ext cx="455636" cy="4581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dirty="0">
                  <a:latin typeface="Times" charset="0"/>
                  <a:ea typeface="Times" charset="0"/>
                  <a:cs typeface="Times" charset="0"/>
                </a:rPr>
                <a:t>P1</a:t>
              </a:r>
              <a:endParaRPr lang="ja-JP" altLang="en-US" sz="20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4553833" y="2302591"/>
              <a:ext cx="0" cy="458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1" hangingPunct="1">
                <a:defRPr/>
              </a:pPr>
              <a:endParaRPr lang="ja-JP" alt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6" name="Oval 21"/>
            <p:cNvSpPr>
              <a:spLocks noChangeArrowheads="1"/>
            </p:cNvSpPr>
            <p:nvPr/>
          </p:nvSpPr>
          <p:spPr bwMode="auto">
            <a:xfrm>
              <a:off x="3410964" y="2760746"/>
              <a:ext cx="455638" cy="45563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dirty="0">
                  <a:latin typeface="Times" charset="0"/>
                  <a:ea typeface="Times" charset="0"/>
                  <a:cs typeface="Times" charset="0"/>
                </a:rPr>
                <a:t>P2</a:t>
              </a:r>
              <a:endParaRPr lang="ja-JP" altLang="en-US" sz="20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auto">
            <a:xfrm>
              <a:off x="3410964" y="3674538"/>
              <a:ext cx="455638" cy="4581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dirty="0">
                  <a:latin typeface="Times" charset="0"/>
                  <a:ea typeface="Times" charset="0"/>
                  <a:cs typeface="Times" charset="0"/>
                </a:rPr>
                <a:t>P3</a:t>
              </a:r>
              <a:endParaRPr lang="ja-JP" altLang="en-US" sz="20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3640042" y="3216384"/>
              <a:ext cx="0" cy="458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1" hangingPunct="1">
                <a:defRPr/>
              </a:pPr>
              <a:endParaRPr lang="ja-JP" alt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H="1">
              <a:off x="1696662" y="2989824"/>
              <a:ext cx="913791" cy="9137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1" hangingPunct="1">
                <a:defRPr/>
              </a:pPr>
              <a:endParaRPr lang="ja-JP" alt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2381376" y="2760746"/>
              <a:ext cx="455636" cy="45563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dirty="0">
                  <a:latin typeface="Times" charset="0"/>
                  <a:ea typeface="Times" charset="0"/>
                  <a:cs typeface="Times" charset="0"/>
                </a:rPr>
                <a:t>P4</a:t>
              </a:r>
              <a:endParaRPr lang="ja-JP" altLang="en-US" sz="20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2381376" y="3674538"/>
              <a:ext cx="455636" cy="4581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dirty="0">
                  <a:latin typeface="Times" charset="0"/>
                  <a:ea typeface="Times" charset="0"/>
                  <a:cs typeface="Times" charset="0"/>
                </a:rPr>
                <a:t>P5</a:t>
              </a:r>
              <a:endParaRPr lang="ja-JP" altLang="en-US" sz="20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2610453" y="3216384"/>
              <a:ext cx="0" cy="458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1" hangingPunct="1">
                <a:defRPr/>
              </a:pPr>
              <a:endParaRPr lang="ja-JP" altLang="en-US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3" name="Oval 28"/>
            <p:cNvSpPr>
              <a:spLocks noChangeArrowheads="1"/>
            </p:cNvSpPr>
            <p:nvPr/>
          </p:nvSpPr>
          <p:spPr bwMode="auto">
            <a:xfrm>
              <a:off x="1467584" y="3674538"/>
              <a:ext cx="455638" cy="455636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dirty="0">
                  <a:latin typeface="Times" charset="0"/>
                  <a:ea typeface="Times" charset="0"/>
                  <a:cs typeface="Times" charset="0"/>
                </a:rPr>
                <a:t>P6</a:t>
              </a:r>
              <a:endParaRPr lang="ja-JP" altLang="en-US" sz="20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4" name="Oval 29"/>
            <p:cNvSpPr>
              <a:spLocks noChangeArrowheads="1"/>
            </p:cNvSpPr>
            <p:nvPr/>
          </p:nvSpPr>
          <p:spPr bwMode="auto">
            <a:xfrm>
              <a:off x="1467584" y="4588329"/>
              <a:ext cx="455638" cy="4581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kumimoji="1" sz="32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charset="2"/>
                <a:buChar char="n"/>
                <a:defRPr kumimoji="1" sz="28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charset="2"/>
                <a:buChar char="n"/>
                <a:defRPr kumimoji="1" sz="24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charset="2"/>
                <a:buChar char="n"/>
                <a:defRPr kumimoji="1" sz="2000">
                  <a:solidFill>
                    <a:schemeClr val="tx1"/>
                  </a:solidFill>
                  <a:latin typeface="Tahoma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ja-JP" sz="2000" dirty="0">
                  <a:latin typeface="Times" charset="0"/>
                  <a:ea typeface="Times" charset="0"/>
                  <a:cs typeface="Times" charset="0"/>
                </a:rPr>
                <a:t>P7</a:t>
              </a:r>
              <a:endParaRPr lang="ja-JP" altLang="en-US" sz="2000" dirty="0">
                <a:latin typeface="Times" charset="0"/>
                <a:ea typeface="Times" charset="0"/>
                <a:cs typeface="Times" charset="0"/>
              </a:endParaRPr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>
              <a:off x="1696662" y="4130174"/>
              <a:ext cx="0" cy="4581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1" hangingPunct="1">
                <a:defRPr/>
              </a:pPr>
              <a:endParaRPr lang="ja-JP" altLang="en-US">
                <a:latin typeface="Times" charset="0"/>
                <a:ea typeface="Times" charset="0"/>
                <a:cs typeface="Times" charset="0"/>
              </a:endParaRPr>
            </a:p>
          </p:txBody>
        </p:sp>
      </p:grpSp>
      <p:cxnSp>
        <p:nvCxnSpPr>
          <p:cNvPr id="26" name="直線矢印コネクタ 25"/>
          <p:cNvCxnSpPr/>
          <p:nvPr/>
        </p:nvCxnSpPr>
        <p:spPr bwMode="auto">
          <a:xfrm flipV="1">
            <a:off x="4398488" y="3331065"/>
            <a:ext cx="1464952" cy="70570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7" name="図形グループ 26"/>
          <p:cNvGrpSpPr/>
          <p:nvPr/>
        </p:nvGrpSpPr>
        <p:grpSpPr>
          <a:xfrm>
            <a:off x="3425432" y="3367105"/>
            <a:ext cx="2497249" cy="1488332"/>
            <a:chOff x="1381726" y="2385612"/>
            <a:chExt cx="2497249" cy="1488332"/>
          </a:xfrm>
        </p:grpSpPr>
        <p:cxnSp>
          <p:nvCxnSpPr>
            <p:cNvPr id="28" name="直線矢印コネクタ 27"/>
            <p:cNvCxnSpPr>
              <a:stCxn id="29" idx="3"/>
            </p:cNvCxnSpPr>
            <p:nvPr/>
          </p:nvCxnSpPr>
          <p:spPr bwMode="auto">
            <a:xfrm flipH="1">
              <a:off x="3287368" y="2385612"/>
              <a:ext cx="591607" cy="591608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線矢印コネクタ 28"/>
            <p:cNvCxnSpPr/>
            <p:nvPr/>
          </p:nvCxnSpPr>
          <p:spPr bwMode="auto">
            <a:xfrm flipH="1">
              <a:off x="1381726" y="3282336"/>
              <a:ext cx="591607" cy="591608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1">
                  <a:lumMod val="75000"/>
                </a:schemeClr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図形グループ 36"/>
          <p:cNvGrpSpPr/>
          <p:nvPr/>
        </p:nvGrpSpPr>
        <p:grpSpPr>
          <a:xfrm>
            <a:off x="3254110" y="3418766"/>
            <a:ext cx="2865697" cy="2254029"/>
            <a:chOff x="3016460" y="1823558"/>
            <a:chExt cx="2865697" cy="2254029"/>
          </a:xfrm>
        </p:grpSpPr>
        <p:cxnSp>
          <p:nvCxnSpPr>
            <p:cNvPr id="31" name="直線矢印コネクタ 30"/>
            <p:cNvCxnSpPr/>
            <p:nvPr/>
          </p:nvCxnSpPr>
          <p:spPr bwMode="auto">
            <a:xfrm>
              <a:off x="5877496" y="1823558"/>
              <a:ext cx="4661" cy="458156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線矢印コネクタ 32"/>
            <p:cNvCxnSpPr/>
            <p:nvPr/>
          </p:nvCxnSpPr>
          <p:spPr bwMode="auto">
            <a:xfrm>
              <a:off x="3921810" y="2738538"/>
              <a:ext cx="4661" cy="458156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線矢印コネクタ 33"/>
            <p:cNvCxnSpPr/>
            <p:nvPr/>
          </p:nvCxnSpPr>
          <p:spPr bwMode="auto">
            <a:xfrm>
              <a:off x="3016460" y="3619431"/>
              <a:ext cx="4661" cy="458156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線矢印コネクタ 41"/>
            <p:cNvCxnSpPr/>
            <p:nvPr/>
          </p:nvCxnSpPr>
          <p:spPr bwMode="auto">
            <a:xfrm>
              <a:off x="4961264" y="2738538"/>
              <a:ext cx="4661" cy="458156"/>
            </a:xfrm>
            <a:prstGeom prst="straightConnector1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FF020B8-2D4B-9048-9E8F-CC0523C3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63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8442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基本的なグループ操作（つづき）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/>
              <a:t>収集 </a:t>
            </a:r>
            <a:r>
              <a:rPr lang="en-US" altLang="ja-JP" b="1" dirty="0"/>
              <a:t>(</a:t>
            </a:r>
            <a:r>
              <a:rPr lang="en-US" altLang="ja-JP" b="1" dirty="0">
                <a:solidFill>
                  <a:srgbClr val="FF0000"/>
                </a:solidFill>
              </a:rPr>
              <a:t>Gather</a:t>
            </a:r>
            <a:r>
              <a:rPr lang="en-US" altLang="ja-JP" b="1" dirty="0"/>
              <a:t>)</a:t>
            </a:r>
            <a:br>
              <a:rPr lang="en-US" altLang="ja-JP" dirty="0"/>
            </a:br>
            <a:r>
              <a:rPr lang="ja-JP" altLang="en-US"/>
              <a:t>あるプロセッサに</a:t>
            </a:r>
            <a:br>
              <a:rPr lang="en-US" altLang="ja-JP" dirty="0"/>
            </a:br>
            <a:r>
              <a:rPr lang="ja-JP" altLang="en-US"/>
              <a:t>各プロセッサから</a:t>
            </a:r>
            <a:br>
              <a:rPr lang="en-US" altLang="ja-JP" dirty="0"/>
            </a:br>
            <a:r>
              <a:rPr lang="ja-JP" altLang="en-US"/>
              <a:t>データを集める。</a:t>
            </a:r>
            <a:br>
              <a:rPr lang="en-US" altLang="ja-JP" dirty="0"/>
            </a:br>
            <a:r>
              <a:rPr lang="en-US" altLang="ja-JP" dirty="0"/>
              <a:t>Scatter</a:t>
            </a:r>
            <a:r>
              <a:rPr lang="ja-JP" altLang="en-US"/>
              <a:t>の逆。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全収集</a:t>
            </a:r>
            <a:r>
              <a:rPr lang="ja-JP" altLang="en-US">
                <a:solidFill>
                  <a:srgbClr val="FF0000"/>
                </a:solidFill>
              </a:rPr>
              <a:t>＝情報の共有</a:t>
            </a:r>
            <a:br>
              <a:rPr lang="en-US" altLang="ja-JP" dirty="0"/>
            </a:br>
            <a:r>
              <a:rPr lang="ja-JP" altLang="en-US"/>
              <a:t>各プロセッサが</a:t>
            </a:r>
            <a:br>
              <a:rPr lang="en-US" altLang="ja-JP" dirty="0"/>
            </a:br>
            <a:r>
              <a:rPr lang="ja-JP" altLang="en-US"/>
              <a:t>もつデータを</a:t>
            </a:r>
            <a:br>
              <a:rPr lang="en-US" altLang="ja-JP" dirty="0"/>
            </a:br>
            <a:r>
              <a:rPr lang="ja-JP" altLang="en-US"/>
              <a:t>各プロセッサに</a:t>
            </a:r>
            <a:br>
              <a:rPr lang="en-US" altLang="ja-JP" dirty="0"/>
            </a:br>
            <a:r>
              <a:rPr lang="ja-JP" altLang="en-US"/>
              <a:t>送受信する。</a:t>
            </a:r>
            <a:br>
              <a:rPr lang="en-US" altLang="ja-JP" dirty="0"/>
            </a:br>
            <a:endParaRPr lang="ja-JP" altLang="en-US" dirty="0"/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4911725" y="3140968"/>
            <a:ext cx="1600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1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2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3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4</a:t>
            </a:r>
            <a:endParaRPr lang="en-US" altLang="ja-JP" sz="2400" i="1" baseline="-25000" dirty="0">
              <a:latin typeface="Times New Roman" charset="0"/>
            </a:endParaRPr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6969125" y="3140968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/>
          </a:p>
        </p:txBody>
      </p:sp>
      <p:sp>
        <p:nvSpPr>
          <p:cNvPr id="68" name="Rectangle 13"/>
          <p:cNvSpPr>
            <a:spLocks noChangeArrowheads="1"/>
          </p:cNvSpPr>
          <p:nvPr/>
        </p:nvSpPr>
        <p:spPr bwMode="auto">
          <a:xfrm>
            <a:off x="7883525" y="3140968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/>
          </a:p>
        </p:txBody>
      </p:sp>
      <p:sp>
        <p:nvSpPr>
          <p:cNvPr id="69" name="Rectangle 16"/>
          <p:cNvSpPr>
            <a:spLocks noChangeArrowheads="1"/>
          </p:cNvSpPr>
          <p:nvPr/>
        </p:nvSpPr>
        <p:spPr bwMode="auto">
          <a:xfrm>
            <a:off x="8797925" y="3140968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/>
          </a:p>
        </p:txBody>
      </p:sp>
      <p:sp>
        <p:nvSpPr>
          <p:cNvPr id="70" name="Rectangle 20"/>
          <p:cNvSpPr>
            <a:spLocks noChangeArrowheads="1"/>
          </p:cNvSpPr>
          <p:nvPr/>
        </p:nvSpPr>
        <p:spPr bwMode="auto">
          <a:xfrm>
            <a:off x="5521325" y="218495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71" name="Rectangle 21"/>
          <p:cNvSpPr>
            <a:spLocks noChangeArrowheads="1"/>
          </p:cNvSpPr>
          <p:nvPr/>
        </p:nvSpPr>
        <p:spPr bwMode="auto">
          <a:xfrm>
            <a:off x="6969125" y="218495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2</a:t>
            </a:r>
          </a:p>
        </p:txBody>
      </p:sp>
      <p:sp>
        <p:nvSpPr>
          <p:cNvPr id="72" name="Rectangle 22"/>
          <p:cNvSpPr>
            <a:spLocks noChangeArrowheads="1"/>
          </p:cNvSpPr>
          <p:nvPr/>
        </p:nvSpPr>
        <p:spPr bwMode="auto">
          <a:xfrm>
            <a:off x="7883525" y="218495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3</a:t>
            </a:r>
          </a:p>
        </p:txBody>
      </p:sp>
      <p:sp>
        <p:nvSpPr>
          <p:cNvPr id="73" name="Rectangle 23"/>
          <p:cNvSpPr>
            <a:spLocks noChangeArrowheads="1"/>
          </p:cNvSpPr>
          <p:nvPr/>
        </p:nvSpPr>
        <p:spPr bwMode="auto">
          <a:xfrm>
            <a:off x="8797925" y="218495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4</a:t>
            </a:r>
          </a:p>
        </p:txBody>
      </p:sp>
      <p:sp>
        <p:nvSpPr>
          <p:cNvPr id="74" name="フリーフォーム 73"/>
          <p:cNvSpPr/>
          <p:nvPr/>
        </p:nvSpPr>
        <p:spPr bwMode="auto">
          <a:xfrm>
            <a:off x="5830888" y="1845669"/>
            <a:ext cx="3244850" cy="312107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75" name="Rectangle 28"/>
          <p:cNvSpPr>
            <a:spLocks noChangeArrowheads="1"/>
          </p:cNvSpPr>
          <p:nvPr/>
        </p:nvSpPr>
        <p:spPr bwMode="auto">
          <a:xfrm>
            <a:off x="5521796" y="136727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1</a:t>
            </a:r>
          </a:p>
        </p:txBody>
      </p:sp>
      <p:sp>
        <p:nvSpPr>
          <p:cNvPr id="76" name="Rectangle 50"/>
          <p:cNvSpPr>
            <a:spLocks noChangeArrowheads="1"/>
          </p:cNvSpPr>
          <p:nvPr/>
        </p:nvSpPr>
        <p:spPr bwMode="auto">
          <a:xfrm>
            <a:off x="6912633" y="136727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2</a:t>
            </a:r>
          </a:p>
        </p:txBody>
      </p:sp>
      <p:sp>
        <p:nvSpPr>
          <p:cNvPr id="77" name="Rectangle 54"/>
          <p:cNvSpPr>
            <a:spLocks noChangeArrowheads="1"/>
          </p:cNvSpPr>
          <p:nvPr/>
        </p:nvSpPr>
        <p:spPr bwMode="auto">
          <a:xfrm>
            <a:off x="7827033" y="136727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3</a:t>
            </a:r>
          </a:p>
        </p:txBody>
      </p:sp>
      <p:sp>
        <p:nvSpPr>
          <p:cNvPr id="78" name="Rectangle 58"/>
          <p:cNvSpPr>
            <a:spLocks noChangeArrowheads="1"/>
          </p:cNvSpPr>
          <p:nvPr/>
        </p:nvSpPr>
        <p:spPr bwMode="auto">
          <a:xfrm>
            <a:off x="8741433" y="136727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4</a:t>
            </a:r>
          </a:p>
        </p:txBody>
      </p:sp>
      <p:sp>
        <p:nvSpPr>
          <p:cNvPr id="81" name="AutoShape 65"/>
          <p:cNvSpPr>
            <a:spLocks noChangeArrowheads="1"/>
          </p:cNvSpPr>
          <p:nvPr/>
        </p:nvSpPr>
        <p:spPr bwMode="auto">
          <a:xfrm>
            <a:off x="6765941" y="2738927"/>
            <a:ext cx="1295400" cy="319132"/>
          </a:xfrm>
          <a:prstGeom prst="downArrow">
            <a:avLst>
              <a:gd name="adj1" fmla="val 50000"/>
              <a:gd name="adj2" fmla="val 6009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 i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4" name="フリーフォーム 83"/>
          <p:cNvSpPr/>
          <p:nvPr/>
        </p:nvSpPr>
        <p:spPr bwMode="auto">
          <a:xfrm>
            <a:off x="5830888" y="1820749"/>
            <a:ext cx="2230453" cy="298687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85" name="フリーフォーム 84"/>
          <p:cNvSpPr/>
          <p:nvPr/>
        </p:nvSpPr>
        <p:spPr bwMode="auto">
          <a:xfrm>
            <a:off x="5875338" y="1859089"/>
            <a:ext cx="1308115" cy="260347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90" name="Rectangle 20"/>
          <p:cNvSpPr>
            <a:spLocks noChangeArrowheads="1"/>
          </p:cNvSpPr>
          <p:nvPr/>
        </p:nvSpPr>
        <p:spPr bwMode="auto">
          <a:xfrm>
            <a:off x="3329233" y="521829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91" name="Rectangle 21"/>
          <p:cNvSpPr>
            <a:spLocks noChangeArrowheads="1"/>
          </p:cNvSpPr>
          <p:nvPr/>
        </p:nvSpPr>
        <p:spPr bwMode="auto">
          <a:xfrm>
            <a:off x="5015606" y="5219036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2</a:t>
            </a:r>
          </a:p>
        </p:txBody>
      </p:sp>
      <p:sp>
        <p:nvSpPr>
          <p:cNvPr id="92" name="Rectangle 22"/>
          <p:cNvSpPr>
            <a:spLocks noChangeArrowheads="1"/>
          </p:cNvSpPr>
          <p:nvPr/>
        </p:nvSpPr>
        <p:spPr bwMode="auto">
          <a:xfrm>
            <a:off x="6802187" y="521829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3</a:t>
            </a:r>
          </a:p>
        </p:txBody>
      </p:sp>
      <p:sp>
        <p:nvSpPr>
          <p:cNvPr id="93" name="Rectangle 23"/>
          <p:cNvSpPr>
            <a:spLocks noChangeArrowheads="1"/>
          </p:cNvSpPr>
          <p:nvPr/>
        </p:nvSpPr>
        <p:spPr bwMode="auto">
          <a:xfrm>
            <a:off x="8489056" y="5250408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4</a:t>
            </a:r>
          </a:p>
        </p:txBody>
      </p:sp>
      <p:sp>
        <p:nvSpPr>
          <p:cNvPr id="94" name="フリーフォーム 93"/>
          <p:cNvSpPr/>
          <p:nvPr/>
        </p:nvSpPr>
        <p:spPr bwMode="auto">
          <a:xfrm>
            <a:off x="3541009" y="4807038"/>
            <a:ext cx="5147142" cy="422201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95" name="Rectangle 28"/>
          <p:cNvSpPr>
            <a:spLocks noChangeArrowheads="1"/>
          </p:cNvSpPr>
          <p:nvPr/>
        </p:nvSpPr>
        <p:spPr bwMode="auto">
          <a:xfrm>
            <a:off x="3307116" y="435994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1</a:t>
            </a:r>
          </a:p>
        </p:txBody>
      </p:sp>
      <p:sp>
        <p:nvSpPr>
          <p:cNvPr id="96" name="Rectangle 50"/>
          <p:cNvSpPr>
            <a:spLocks noChangeArrowheads="1"/>
          </p:cNvSpPr>
          <p:nvPr/>
        </p:nvSpPr>
        <p:spPr bwMode="auto">
          <a:xfrm>
            <a:off x="4977506" y="434974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2</a:t>
            </a:r>
          </a:p>
        </p:txBody>
      </p:sp>
      <p:sp>
        <p:nvSpPr>
          <p:cNvPr id="97" name="Rectangle 54"/>
          <p:cNvSpPr>
            <a:spLocks noChangeArrowheads="1"/>
          </p:cNvSpPr>
          <p:nvPr/>
        </p:nvSpPr>
        <p:spPr bwMode="auto">
          <a:xfrm>
            <a:off x="6785860" y="4348994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3</a:t>
            </a:r>
          </a:p>
        </p:txBody>
      </p:sp>
      <p:sp>
        <p:nvSpPr>
          <p:cNvPr id="98" name="Rectangle 58"/>
          <p:cNvSpPr>
            <a:spLocks noChangeArrowheads="1"/>
          </p:cNvSpPr>
          <p:nvPr/>
        </p:nvSpPr>
        <p:spPr bwMode="auto">
          <a:xfrm>
            <a:off x="8489056" y="4348994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4</a:t>
            </a:r>
          </a:p>
        </p:txBody>
      </p:sp>
      <p:sp>
        <p:nvSpPr>
          <p:cNvPr id="99" name="AutoShape 65"/>
          <p:cNvSpPr>
            <a:spLocks noChangeArrowheads="1"/>
          </p:cNvSpPr>
          <p:nvPr/>
        </p:nvSpPr>
        <p:spPr bwMode="auto">
          <a:xfrm>
            <a:off x="5519464" y="5789918"/>
            <a:ext cx="1295400" cy="304731"/>
          </a:xfrm>
          <a:prstGeom prst="downArrow">
            <a:avLst>
              <a:gd name="adj1" fmla="val 50000"/>
              <a:gd name="adj2" fmla="val 6009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 i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6242857" y="6212160"/>
            <a:ext cx="1600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1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2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3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4</a:t>
            </a:r>
            <a:endParaRPr lang="en-US" altLang="ja-JP" sz="2400" i="1" baseline="-25000" dirty="0">
              <a:latin typeface="Times New Roman" charset="0"/>
            </a:endParaRPr>
          </a:p>
        </p:txBody>
      </p:sp>
      <p:sp>
        <p:nvSpPr>
          <p:cNvPr id="103" name="Rectangle 7"/>
          <p:cNvSpPr>
            <a:spLocks noChangeArrowheads="1"/>
          </p:cNvSpPr>
          <p:nvPr/>
        </p:nvSpPr>
        <p:spPr bwMode="auto">
          <a:xfrm>
            <a:off x="4541693" y="6212160"/>
            <a:ext cx="1600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1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2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3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4</a:t>
            </a:r>
            <a:endParaRPr lang="en-US" altLang="ja-JP" sz="2400" i="1" baseline="-25000" dirty="0">
              <a:latin typeface="Times New Roman" charset="0"/>
            </a:endParaRPr>
          </a:p>
        </p:txBody>
      </p:sp>
      <p:sp>
        <p:nvSpPr>
          <p:cNvPr id="104" name="Rectangle 7"/>
          <p:cNvSpPr>
            <a:spLocks noChangeArrowheads="1"/>
          </p:cNvSpPr>
          <p:nvPr/>
        </p:nvSpPr>
        <p:spPr bwMode="auto">
          <a:xfrm>
            <a:off x="2792760" y="6212160"/>
            <a:ext cx="1600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1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2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3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4</a:t>
            </a:r>
            <a:endParaRPr lang="en-US" altLang="ja-JP" sz="2400" i="1" baseline="-25000" dirty="0">
              <a:latin typeface="Times New Roman" charset="0"/>
            </a:endParaRPr>
          </a:p>
        </p:txBody>
      </p:sp>
      <p:sp>
        <p:nvSpPr>
          <p:cNvPr id="105" name="フリーフォーム 104"/>
          <p:cNvSpPr/>
          <p:nvPr/>
        </p:nvSpPr>
        <p:spPr bwMode="auto">
          <a:xfrm>
            <a:off x="3506192" y="4917212"/>
            <a:ext cx="3524422" cy="279910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106" name="フリーフォーム 105"/>
          <p:cNvSpPr/>
          <p:nvPr/>
        </p:nvSpPr>
        <p:spPr bwMode="auto">
          <a:xfrm>
            <a:off x="5288656" y="4917212"/>
            <a:ext cx="3524422" cy="279910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107" name="フリーフォーム 106"/>
          <p:cNvSpPr/>
          <p:nvPr/>
        </p:nvSpPr>
        <p:spPr bwMode="auto">
          <a:xfrm>
            <a:off x="3583997" y="4989220"/>
            <a:ext cx="1579732" cy="218867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108" name="フリーフォーム 107"/>
          <p:cNvSpPr/>
          <p:nvPr/>
        </p:nvSpPr>
        <p:spPr bwMode="auto">
          <a:xfrm>
            <a:off x="5389393" y="4989220"/>
            <a:ext cx="1579732" cy="218867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109" name="フリーフォーム 108"/>
          <p:cNvSpPr/>
          <p:nvPr/>
        </p:nvSpPr>
        <p:spPr bwMode="auto">
          <a:xfrm>
            <a:off x="7079168" y="4989220"/>
            <a:ext cx="1579732" cy="218867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FEFF746-0D40-0445-9DE9-598F6BB8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7</a:t>
            </a:fld>
            <a:endParaRPr lang="en-US" altLang="ja-JP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6B687DD6-138A-137D-18FD-3AD4E6793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336" y="6212160"/>
            <a:ext cx="1600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1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2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3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4</a:t>
            </a:r>
            <a:endParaRPr lang="en-US" altLang="ja-JP" sz="2400" i="1" baseline="-250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3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基本的なグループ操作（つづき）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400" b="1"/>
              <a:t>完全交換</a:t>
            </a:r>
            <a:r>
              <a:rPr lang="en-US" altLang="ja-JP" sz="2400" b="1" dirty="0"/>
              <a:t>(Complete exchange)</a:t>
            </a:r>
            <a:br>
              <a:rPr lang="en-US" altLang="ja-JP" sz="2400" dirty="0"/>
            </a:br>
            <a:r>
              <a:rPr lang="ja-JP" altLang="en-US" sz="2400"/>
              <a:t>各プロセッサのもつそれぞれのデータを収集し、分配する。</a:t>
            </a:r>
            <a:br>
              <a:rPr lang="en-US" altLang="ja-JP" sz="2400" dirty="0"/>
            </a:br>
            <a:r>
              <a:rPr lang="ja-JP" altLang="en-US" sz="2400"/>
              <a:t>（行列転置のようなイメージ）</a:t>
            </a:r>
          </a:p>
          <a:p>
            <a:endParaRPr lang="en-US" altLang="ja-JP" sz="2400" dirty="0"/>
          </a:p>
        </p:txBody>
      </p:sp>
      <p:sp>
        <p:nvSpPr>
          <p:cNvPr id="95" name="Rectangle 28"/>
          <p:cNvSpPr>
            <a:spLocks noChangeArrowheads="1"/>
          </p:cNvSpPr>
          <p:nvPr/>
        </p:nvSpPr>
        <p:spPr bwMode="auto">
          <a:xfrm>
            <a:off x="3062923" y="3197929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1</a:t>
            </a:r>
          </a:p>
        </p:txBody>
      </p:sp>
      <p:sp>
        <p:nvSpPr>
          <p:cNvPr id="96" name="Rectangle 50"/>
          <p:cNvSpPr>
            <a:spLocks noChangeArrowheads="1"/>
          </p:cNvSpPr>
          <p:nvPr/>
        </p:nvSpPr>
        <p:spPr bwMode="auto">
          <a:xfrm>
            <a:off x="4733313" y="3187726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2</a:t>
            </a:r>
          </a:p>
        </p:txBody>
      </p:sp>
      <p:sp>
        <p:nvSpPr>
          <p:cNvPr id="97" name="Rectangle 54"/>
          <p:cNvSpPr>
            <a:spLocks noChangeArrowheads="1"/>
          </p:cNvSpPr>
          <p:nvPr/>
        </p:nvSpPr>
        <p:spPr bwMode="auto">
          <a:xfrm>
            <a:off x="6541667" y="318698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3</a:t>
            </a:r>
          </a:p>
        </p:txBody>
      </p:sp>
      <p:sp>
        <p:nvSpPr>
          <p:cNvPr id="99" name="AutoShape 65"/>
          <p:cNvSpPr>
            <a:spLocks noChangeArrowheads="1"/>
          </p:cNvSpPr>
          <p:nvPr/>
        </p:nvSpPr>
        <p:spPr bwMode="auto">
          <a:xfrm>
            <a:off x="4297946" y="4864616"/>
            <a:ext cx="1295400" cy="304731"/>
          </a:xfrm>
          <a:prstGeom prst="downArrow">
            <a:avLst>
              <a:gd name="adj1" fmla="val 50000"/>
              <a:gd name="adj2" fmla="val 6009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 i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6274967" y="5395894"/>
            <a:ext cx="1600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solidFill>
                  <a:srgbClr val="FF0066"/>
                </a:solidFill>
                <a:latin typeface="Times New Roman" charset="0"/>
              </a:rPr>
              <a:t>a</a:t>
            </a:r>
            <a:r>
              <a:rPr lang="en-US" altLang="ja-JP" sz="2400" baseline="-25000" dirty="0">
                <a:solidFill>
                  <a:srgbClr val="FF0066"/>
                </a:solidFill>
                <a:latin typeface="Times New Roman" charset="0"/>
              </a:rPr>
              <a:t>3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6</a:t>
            </a:r>
            <a:r>
              <a:rPr lang="en-US" altLang="ja-JP" sz="2400" i="1" dirty="0">
                <a:latin typeface="Times New Roman" charset="0"/>
              </a:rPr>
              <a:t>, </a:t>
            </a:r>
            <a:r>
              <a:rPr lang="en-US" altLang="ja-JP" sz="2400" i="1" dirty="0">
                <a:solidFill>
                  <a:srgbClr val="0000FF"/>
                </a:solidFill>
                <a:latin typeface="Times New Roman" charset="0"/>
              </a:rPr>
              <a:t>a</a:t>
            </a:r>
            <a:r>
              <a:rPr lang="en-US" altLang="ja-JP" sz="2400" baseline="-25000" dirty="0">
                <a:solidFill>
                  <a:srgbClr val="0000FF"/>
                </a:solidFill>
                <a:latin typeface="Times New Roman" charset="0"/>
              </a:rPr>
              <a:t>9</a:t>
            </a:r>
            <a:endParaRPr lang="en-US" altLang="ja-JP" sz="2400" i="1" baseline="-250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03" name="Rectangle 7"/>
          <p:cNvSpPr>
            <a:spLocks noChangeArrowheads="1"/>
          </p:cNvSpPr>
          <p:nvPr/>
        </p:nvSpPr>
        <p:spPr bwMode="auto">
          <a:xfrm>
            <a:off x="4167763" y="5395894"/>
            <a:ext cx="1600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solidFill>
                  <a:srgbClr val="FF0066"/>
                </a:solidFill>
                <a:latin typeface="Times New Roman" charset="0"/>
              </a:rPr>
              <a:t>a</a:t>
            </a:r>
            <a:r>
              <a:rPr lang="en-US" altLang="ja-JP" sz="2400" baseline="-25000" dirty="0">
                <a:solidFill>
                  <a:srgbClr val="FF0066"/>
                </a:solidFill>
                <a:latin typeface="Times New Roman" charset="0"/>
              </a:rPr>
              <a:t>2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5</a:t>
            </a:r>
            <a:r>
              <a:rPr lang="en-US" altLang="ja-JP" sz="2400" i="1" dirty="0">
                <a:latin typeface="Times New Roman" charset="0"/>
              </a:rPr>
              <a:t>, </a:t>
            </a:r>
            <a:r>
              <a:rPr lang="en-US" altLang="ja-JP" sz="2400" i="1" dirty="0">
                <a:solidFill>
                  <a:srgbClr val="0000FF"/>
                </a:solidFill>
                <a:latin typeface="Times New Roman" charset="0"/>
              </a:rPr>
              <a:t>a</a:t>
            </a:r>
            <a:r>
              <a:rPr lang="en-US" altLang="ja-JP" sz="2400" baseline="-25000" dirty="0">
                <a:solidFill>
                  <a:srgbClr val="0000FF"/>
                </a:solidFill>
                <a:latin typeface="Times New Roman" charset="0"/>
              </a:rPr>
              <a:t>8</a:t>
            </a:r>
            <a:endParaRPr lang="en-US" altLang="ja-JP" sz="2400" i="1" baseline="-250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04" name="Rectangle 7"/>
          <p:cNvSpPr>
            <a:spLocks noChangeArrowheads="1"/>
          </p:cNvSpPr>
          <p:nvPr/>
        </p:nvSpPr>
        <p:spPr bwMode="auto">
          <a:xfrm>
            <a:off x="1942040" y="5417792"/>
            <a:ext cx="1600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solidFill>
                  <a:srgbClr val="FF0066"/>
                </a:solidFill>
                <a:latin typeface="Times New Roman" charset="0"/>
              </a:rPr>
              <a:t>a</a:t>
            </a:r>
            <a:r>
              <a:rPr lang="en-US" altLang="ja-JP" sz="2400" baseline="-25000" dirty="0">
                <a:solidFill>
                  <a:srgbClr val="FF0066"/>
                </a:solidFill>
                <a:latin typeface="Times New Roman" charset="0"/>
              </a:rPr>
              <a:t>1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4</a:t>
            </a:r>
            <a:r>
              <a:rPr lang="en-US" altLang="ja-JP" sz="2400" i="1" dirty="0">
                <a:latin typeface="Times New Roman" charset="0"/>
              </a:rPr>
              <a:t>, </a:t>
            </a:r>
            <a:r>
              <a:rPr lang="en-US" altLang="ja-JP" sz="2400" i="1" dirty="0">
                <a:solidFill>
                  <a:srgbClr val="0000FF"/>
                </a:solidFill>
                <a:latin typeface="Times New Roman" charset="0"/>
              </a:rPr>
              <a:t>a</a:t>
            </a:r>
            <a:r>
              <a:rPr lang="en-US" altLang="ja-JP" sz="2400" baseline="-25000" dirty="0">
                <a:solidFill>
                  <a:srgbClr val="0000FF"/>
                </a:solidFill>
                <a:latin typeface="Times New Roman" charset="0"/>
              </a:rPr>
              <a:t>7</a:t>
            </a:r>
            <a:endParaRPr lang="en-US" altLang="ja-JP" sz="2400" i="1" baseline="-250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05" name="フリーフォーム 104"/>
          <p:cNvSpPr/>
          <p:nvPr/>
        </p:nvSpPr>
        <p:spPr bwMode="auto">
          <a:xfrm>
            <a:off x="3261999" y="3644180"/>
            <a:ext cx="3524422" cy="390928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107" name="フリーフォーム 106"/>
          <p:cNvSpPr/>
          <p:nvPr/>
        </p:nvSpPr>
        <p:spPr bwMode="auto">
          <a:xfrm>
            <a:off x="3339804" y="3827206"/>
            <a:ext cx="1579732" cy="218867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108" name="フリーフォーム 107"/>
          <p:cNvSpPr/>
          <p:nvPr/>
        </p:nvSpPr>
        <p:spPr bwMode="auto">
          <a:xfrm>
            <a:off x="5145200" y="3827206"/>
            <a:ext cx="1579732" cy="218867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stealth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6274967" y="4138588"/>
            <a:ext cx="1600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solidFill>
                  <a:srgbClr val="0000FF"/>
                </a:solidFill>
                <a:latin typeface="Times New Roman" charset="0"/>
              </a:rPr>
              <a:t>a</a:t>
            </a:r>
            <a:r>
              <a:rPr lang="en-US" altLang="ja-JP" sz="2400" baseline="-25000" dirty="0">
                <a:solidFill>
                  <a:srgbClr val="0000FF"/>
                </a:solidFill>
                <a:latin typeface="Times New Roman" charset="0"/>
              </a:rPr>
              <a:t>7</a:t>
            </a:r>
            <a:r>
              <a:rPr lang="en-US" altLang="ja-JP" sz="2400" i="1" dirty="0">
                <a:solidFill>
                  <a:srgbClr val="0000FF"/>
                </a:solidFill>
                <a:latin typeface="Times New Roman" charset="0"/>
              </a:rPr>
              <a:t>, a</a:t>
            </a:r>
            <a:r>
              <a:rPr lang="en-US" altLang="ja-JP" sz="2400" baseline="-25000" dirty="0">
                <a:solidFill>
                  <a:srgbClr val="0000FF"/>
                </a:solidFill>
                <a:latin typeface="Times New Roman" charset="0"/>
              </a:rPr>
              <a:t>8</a:t>
            </a:r>
            <a:r>
              <a:rPr lang="en-US" altLang="ja-JP" sz="2400" i="1" dirty="0">
                <a:solidFill>
                  <a:srgbClr val="0000FF"/>
                </a:solidFill>
                <a:latin typeface="Times New Roman" charset="0"/>
              </a:rPr>
              <a:t>, a</a:t>
            </a:r>
            <a:r>
              <a:rPr lang="en-US" altLang="ja-JP" sz="2400" baseline="-25000" dirty="0">
                <a:solidFill>
                  <a:srgbClr val="0000FF"/>
                </a:solidFill>
                <a:latin typeface="Times New Roman" charset="0"/>
              </a:rPr>
              <a:t>9</a:t>
            </a:r>
            <a:endParaRPr lang="en-US" altLang="ja-JP" sz="2400" i="1" baseline="-25000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4167763" y="4138588"/>
            <a:ext cx="1600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4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5</a:t>
            </a:r>
            <a:r>
              <a:rPr lang="en-US" altLang="ja-JP" sz="2400" i="1" dirty="0">
                <a:latin typeface="Times New Roman" charset="0"/>
              </a:rPr>
              <a:t>, a</a:t>
            </a:r>
            <a:r>
              <a:rPr lang="en-US" altLang="ja-JP" sz="2400" baseline="-25000" dirty="0">
                <a:latin typeface="Times New Roman" charset="0"/>
              </a:rPr>
              <a:t>6</a:t>
            </a:r>
            <a:endParaRPr lang="en-US" altLang="ja-JP" sz="2400" i="1" baseline="-25000" dirty="0">
              <a:latin typeface="Times New Roman" charset="0"/>
            </a:endParaRPr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1942040" y="4160486"/>
            <a:ext cx="1600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solidFill>
                  <a:srgbClr val="FF0000"/>
                </a:solidFill>
                <a:latin typeface="Times New Roman" charset="0"/>
              </a:rPr>
              <a:t>a</a:t>
            </a:r>
            <a:r>
              <a:rPr lang="en-US" altLang="ja-JP" sz="2400" baseline="-25000" dirty="0">
                <a:solidFill>
                  <a:srgbClr val="FF0000"/>
                </a:solidFill>
                <a:latin typeface="Times New Roman" charset="0"/>
              </a:rPr>
              <a:t>1</a:t>
            </a:r>
            <a:r>
              <a:rPr lang="en-US" altLang="ja-JP" sz="2400" i="1" dirty="0">
                <a:solidFill>
                  <a:srgbClr val="FF0000"/>
                </a:solidFill>
                <a:latin typeface="Times New Roman" charset="0"/>
              </a:rPr>
              <a:t>, a</a:t>
            </a:r>
            <a:r>
              <a:rPr lang="en-US" altLang="ja-JP" sz="2400" baseline="-25000" dirty="0">
                <a:solidFill>
                  <a:srgbClr val="FF0000"/>
                </a:solidFill>
                <a:latin typeface="Times New Roman" charset="0"/>
              </a:rPr>
              <a:t>2</a:t>
            </a:r>
            <a:r>
              <a:rPr lang="en-US" altLang="ja-JP" sz="2400" i="1" dirty="0">
                <a:solidFill>
                  <a:srgbClr val="FF0000"/>
                </a:solidFill>
                <a:latin typeface="Times New Roman" charset="0"/>
              </a:rPr>
              <a:t>, a</a:t>
            </a:r>
            <a:r>
              <a:rPr lang="en-US" altLang="ja-JP" sz="2400" baseline="-25000" dirty="0">
                <a:solidFill>
                  <a:srgbClr val="FF0000"/>
                </a:solidFill>
                <a:latin typeface="Times New Roman" charset="0"/>
              </a:rPr>
              <a:t>3</a:t>
            </a:r>
            <a:endParaRPr lang="en-US" altLang="ja-JP" sz="2400" i="1" baseline="-2500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42" name="Rectangle 72"/>
          <p:cNvSpPr>
            <a:spLocks noChangeArrowheads="1"/>
          </p:cNvSpPr>
          <p:nvPr/>
        </p:nvSpPr>
        <p:spPr bwMode="auto">
          <a:xfrm>
            <a:off x="663519" y="4129325"/>
            <a:ext cx="11080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sz="2400">
                <a:latin typeface="Times New Roman" charset="0"/>
              </a:rPr>
              <a:t>操作前</a:t>
            </a:r>
          </a:p>
        </p:txBody>
      </p:sp>
      <p:sp>
        <p:nvSpPr>
          <p:cNvPr id="43" name="Rectangle 72"/>
          <p:cNvSpPr>
            <a:spLocks noChangeArrowheads="1"/>
          </p:cNvSpPr>
          <p:nvPr/>
        </p:nvSpPr>
        <p:spPr bwMode="auto">
          <a:xfrm>
            <a:off x="706381" y="5388338"/>
            <a:ext cx="11080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ja-JP" altLang="en-US" sz="2400">
                <a:latin typeface="Times New Roman" charset="0"/>
              </a:rPr>
              <a:t>操作後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E508288-927F-024B-9005-9BA4CAF3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2576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基本的なグループ操作（つづき）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681038" y="1825624"/>
            <a:ext cx="8543925" cy="4699719"/>
          </a:xfrm>
        </p:spPr>
        <p:txBody>
          <a:bodyPr>
            <a:normAutofit/>
          </a:bodyPr>
          <a:lstStyle/>
          <a:p>
            <a:r>
              <a:rPr lang="ja-JP" altLang="en-US" sz="2400" b="1"/>
              <a:t>リダクション </a:t>
            </a:r>
            <a:r>
              <a:rPr lang="en-US" altLang="ja-JP" sz="2400" b="1" dirty="0"/>
              <a:t>(</a:t>
            </a:r>
            <a:r>
              <a:rPr lang="en-US" altLang="ja-JP" sz="2400" b="1" dirty="0">
                <a:solidFill>
                  <a:srgbClr val="FF0000"/>
                </a:solidFill>
              </a:rPr>
              <a:t>Reduction</a:t>
            </a:r>
            <a:r>
              <a:rPr lang="en-US" altLang="ja-JP" sz="2400" b="1" dirty="0"/>
              <a:t>)</a:t>
            </a:r>
            <a:br>
              <a:rPr lang="en-US" altLang="ja-JP" sz="2400" dirty="0"/>
            </a:br>
            <a:r>
              <a:rPr lang="ja-JP" altLang="en-US" sz="2400"/>
              <a:t>各プロセッサのもつデータを</a:t>
            </a:r>
            <a:r>
              <a:rPr lang="en-US" altLang="ja-JP" sz="2400" dirty="0"/>
              <a:t>2</a:t>
            </a:r>
            <a:r>
              <a:rPr lang="ja-JP" altLang="en-US" sz="2400"/>
              <a:t>項演算し、</a:t>
            </a:r>
            <a:br>
              <a:rPr lang="en-US" altLang="ja-JP" sz="2400" dirty="0"/>
            </a:br>
            <a:r>
              <a:rPr lang="ja-JP" altLang="en-US" sz="2400"/>
              <a:t>その</a:t>
            </a:r>
            <a:r>
              <a:rPr lang="ja-JP" altLang="en-US" sz="2400">
                <a:solidFill>
                  <a:srgbClr val="FF0000"/>
                </a:solidFill>
              </a:rPr>
              <a:t>結果</a:t>
            </a:r>
            <a:r>
              <a:rPr lang="ja-JP" altLang="en-US" sz="2400"/>
              <a:t>をあるプロセッサで求める。</a:t>
            </a:r>
            <a:endParaRPr lang="en-US" altLang="ja-JP" sz="2400" dirty="0"/>
          </a:p>
          <a:p>
            <a:pPr lvl="1"/>
            <a:r>
              <a:rPr lang="en-US" altLang="ja-JP" sz="2400" dirty="0"/>
              <a:t>2</a:t>
            </a:r>
            <a:r>
              <a:rPr lang="ja-JP" altLang="en-US" sz="2400"/>
              <a:t>項演算：</a:t>
            </a:r>
            <a:br>
              <a:rPr lang="en-US" altLang="ja-JP" sz="2400" dirty="0"/>
            </a:br>
            <a:r>
              <a:rPr lang="ja-JP" altLang="en-US" sz="2400"/>
              <a:t>算術演算（</a:t>
            </a:r>
            <a:r>
              <a:rPr lang="ja-JP" altLang="en-US"/>
              <a:t>加算、乗算</a:t>
            </a:r>
            <a:r>
              <a:rPr lang="ja-JP" altLang="en-US" sz="2400"/>
              <a:t>）</a:t>
            </a:r>
            <a:br>
              <a:rPr lang="en-US" altLang="ja-JP" sz="2400" dirty="0"/>
            </a:br>
            <a:r>
              <a:rPr lang="ja-JP" altLang="en-US" sz="2400"/>
              <a:t>論理演算</a:t>
            </a:r>
            <a:br>
              <a:rPr lang="en-US" altLang="ja-JP" sz="2400" dirty="0"/>
            </a:br>
            <a:r>
              <a:rPr lang="ja-JP" altLang="en-US" sz="2400"/>
              <a:t>最大値</a:t>
            </a:r>
            <a:r>
              <a:rPr lang="en-US" altLang="ja-JP" sz="2400" dirty="0"/>
              <a:t>,</a:t>
            </a:r>
            <a:r>
              <a:rPr lang="ja-JP" altLang="en-US" sz="2400"/>
              <a:t>最小値など</a:t>
            </a:r>
            <a:br>
              <a:rPr lang="en-US" altLang="ja-JP" sz="2400" dirty="0"/>
            </a:br>
            <a:endParaRPr lang="en-US" altLang="ja-JP" sz="2400" dirty="0"/>
          </a:p>
          <a:p>
            <a:pPr lvl="1"/>
            <a:endParaRPr lang="en-US" altLang="ja-JP" sz="2400" dirty="0">
              <a:latin typeface="Times New Roman" charset="0"/>
            </a:endParaRPr>
          </a:p>
          <a:p>
            <a:pPr lvl="1"/>
            <a:r>
              <a:rPr lang="en-US" altLang="ja-JP" sz="2400" dirty="0">
                <a:latin typeface="Times New Roman" charset="0"/>
              </a:rPr>
              <a:t>2</a:t>
            </a:r>
            <a:r>
              <a:rPr lang="ja-JP" altLang="en-US" sz="2400">
                <a:latin typeface="Times New Roman" charset="0"/>
              </a:rPr>
              <a:t>項演算を記号　で表すと、リダクションの結果は</a:t>
            </a:r>
            <a:br>
              <a:rPr lang="en-US" altLang="ja-JP" sz="2400" dirty="0">
                <a:latin typeface="Times New Roman" charset="0"/>
              </a:rPr>
            </a:br>
            <a:r>
              <a:rPr lang="en-US" altLang="ja-JP" sz="2400" i="1" dirty="0">
                <a:latin typeface="Times" pitchFamily="2" charset="0"/>
              </a:rPr>
              <a:t>a</a:t>
            </a:r>
            <a:r>
              <a:rPr lang="en-US" altLang="ja-JP" sz="2400" i="1" baseline="-25000" dirty="0">
                <a:latin typeface="Times" pitchFamily="2" charset="0"/>
              </a:rPr>
              <a:t>1-N </a:t>
            </a:r>
            <a:r>
              <a:rPr lang="en-US" altLang="ja-JP" sz="2400" i="1" dirty="0">
                <a:latin typeface="Times" pitchFamily="2" charset="0"/>
              </a:rPr>
              <a:t>= a</a:t>
            </a:r>
            <a:r>
              <a:rPr lang="en-US" altLang="ja-JP" sz="2400" i="1" baseline="-25000" dirty="0">
                <a:latin typeface="Times" pitchFamily="2" charset="0"/>
              </a:rPr>
              <a:t>1</a:t>
            </a:r>
            <a:r>
              <a:rPr lang="en-US" altLang="ja-JP" sz="2400" i="1" dirty="0">
                <a:latin typeface="Times" pitchFamily="2" charset="0"/>
              </a:rPr>
              <a:t> </a:t>
            </a:r>
            <a:r>
              <a:rPr lang="ja-JP" altLang="en-US" sz="2400" i="1">
                <a:latin typeface="Times" pitchFamily="2" charset="0"/>
              </a:rPr>
              <a:t>    </a:t>
            </a:r>
            <a:r>
              <a:rPr lang="en-US" altLang="ja-JP" sz="2400" i="1" dirty="0">
                <a:latin typeface="Times" pitchFamily="2" charset="0"/>
              </a:rPr>
              <a:t>a</a:t>
            </a:r>
            <a:r>
              <a:rPr lang="en-US" altLang="ja-JP" sz="2400" i="1" baseline="-25000" dirty="0">
                <a:latin typeface="Times" pitchFamily="2" charset="0"/>
              </a:rPr>
              <a:t>2</a:t>
            </a:r>
            <a:r>
              <a:rPr lang="en-US" altLang="ja-JP" sz="2400" i="1" dirty="0">
                <a:latin typeface="Times" pitchFamily="2" charset="0"/>
              </a:rPr>
              <a:t> </a:t>
            </a:r>
            <a:r>
              <a:rPr lang="ja-JP" altLang="en-US" sz="2400" i="1">
                <a:latin typeface="Times" pitchFamily="2" charset="0"/>
              </a:rPr>
              <a:t>    </a:t>
            </a:r>
            <a:r>
              <a:rPr lang="mr-IN" altLang="ja-JP" sz="2400" i="1" dirty="0">
                <a:latin typeface="Times" pitchFamily="2" charset="0"/>
              </a:rPr>
              <a:t>…</a:t>
            </a:r>
            <a:r>
              <a:rPr lang="en-US" altLang="ja-JP" sz="2400" i="1" dirty="0">
                <a:latin typeface="Times" pitchFamily="2" charset="0"/>
              </a:rPr>
              <a:t> </a:t>
            </a:r>
            <a:r>
              <a:rPr lang="ja-JP" altLang="en-US" sz="2400" i="1">
                <a:latin typeface="Times" pitchFamily="2" charset="0"/>
              </a:rPr>
              <a:t>     </a:t>
            </a:r>
            <a:r>
              <a:rPr lang="en-US" altLang="ja-JP" sz="2400" i="1" dirty="0" err="1">
                <a:latin typeface="Times" pitchFamily="2" charset="0"/>
              </a:rPr>
              <a:t>a</a:t>
            </a:r>
            <a:r>
              <a:rPr lang="en-US" altLang="ja-JP" sz="2400" i="1" baseline="-25000" dirty="0" err="1">
                <a:latin typeface="Times" pitchFamily="2" charset="0"/>
              </a:rPr>
              <a:t>N</a:t>
            </a:r>
            <a:endParaRPr lang="ja-JP" altLang="en-US" sz="2400" i="1">
              <a:latin typeface="Times" pitchFamily="2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5994949" y="4653136"/>
            <a:ext cx="609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1-4</a:t>
            </a:r>
            <a:endParaRPr lang="en-US" altLang="ja-JP" sz="2400" i="1" baseline="-25000" dirty="0">
              <a:latin typeface="Times New Roman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6935989" y="4653136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7850389" y="4653136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/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8764789" y="4653136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6030717" y="3697122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6935989" y="3697122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2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7850389" y="3697122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3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8764789" y="3697122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a</a:t>
            </a:r>
            <a:r>
              <a:rPr lang="en-US" altLang="ja-JP" sz="2400" baseline="-25000" dirty="0">
                <a:latin typeface="Times New Roman" charset="0"/>
              </a:rPr>
              <a:t>4</a:t>
            </a:r>
          </a:p>
        </p:txBody>
      </p:sp>
      <p:sp>
        <p:nvSpPr>
          <p:cNvPr id="27" name="フリーフォーム 26"/>
          <p:cNvSpPr/>
          <p:nvPr/>
        </p:nvSpPr>
        <p:spPr bwMode="auto">
          <a:xfrm>
            <a:off x="6172500" y="3357837"/>
            <a:ext cx="2870101" cy="300945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6031188" y="2879441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1</a:t>
            </a:r>
          </a:p>
        </p:txBody>
      </p:sp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6879497" y="2879441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2</a:t>
            </a:r>
          </a:p>
        </p:txBody>
      </p:sp>
      <p:sp>
        <p:nvSpPr>
          <p:cNvPr id="30" name="Rectangle 54"/>
          <p:cNvSpPr>
            <a:spLocks noChangeArrowheads="1"/>
          </p:cNvSpPr>
          <p:nvPr/>
        </p:nvSpPr>
        <p:spPr bwMode="auto">
          <a:xfrm>
            <a:off x="7793897" y="2879441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3</a:t>
            </a:r>
          </a:p>
        </p:txBody>
      </p:sp>
      <p:sp>
        <p:nvSpPr>
          <p:cNvPr id="31" name="Rectangle 58"/>
          <p:cNvSpPr>
            <a:spLocks noChangeArrowheads="1"/>
          </p:cNvSpPr>
          <p:nvPr/>
        </p:nvSpPr>
        <p:spPr bwMode="auto">
          <a:xfrm>
            <a:off x="8708297" y="2879441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2400" i="1" dirty="0">
                <a:latin typeface="Times New Roman" charset="0"/>
              </a:rPr>
              <a:t>P</a:t>
            </a:r>
            <a:r>
              <a:rPr lang="en-US" altLang="ja-JP" sz="2400" i="1" baseline="-25000" dirty="0">
                <a:latin typeface="Times New Roman" charset="0"/>
              </a:rPr>
              <a:t>4</a:t>
            </a:r>
          </a:p>
        </p:txBody>
      </p:sp>
      <p:sp>
        <p:nvSpPr>
          <p:cNvPr id="32" name="AutoShape 65"/>
          <p:cNvSpPr>
            <a:spLocks noChangeArrowheads="1"/>
          </p:cNvSpPr>
          <p:nvPr/>
        </p:nvSpPr>
        <p:spPr bwMode="auto">
          <a:xfrm>
            <a:off x="7012189" y="4271474"/>
            <a:ext cx="1295400" cy="319132"/>
          </a:xfrm>
          <a:prstGeom prst="downArrow">
            <a:avLst>
              <a:gd name="adj1" fmla="val 50000"/>
              <a:gd name="adj2" fmla="val 6009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kumimoji="1" sz="32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ja-JP" altLang="en-US" sz="2400" i="1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3" name="フリーフォーム 32"/>
          <p:cNvSpPr/>
          <p:nvPr/>
        </p:nvSpPr>
        <p:spPr bwMode="auto">
          <a:xfrm>
            <a:off x="6172499" y="3332918"/>
            <a:ext cx="1855706" cy="295258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sp>
        <p:nvSpPr>
          <p:cNvPr id="34" name="フリーフォーム 33"/>
          <p:cNvSpPr/>
          <p:nvPr/>
        </p:nvSpPr>
        <p:spPr bwMode="auto">
          <a:xfrm>
            <a:off x="6172501" y="3371257"/>
            <a:ext cx="977816" cy="298687"/>
          </a:xfrm>
          <a:custGeom>
            <a:avLst/>
            <a:gdLst>
              <a:gd name="connsiteX0" fmla="*/ 0 w 3921071"/>
              <a:gd name="connsiteY0" fmla="*/ 933077 h 933077"/>
              <a:gd name="connsiteX1" fmla="*/ 883403 w 3921071"/>
              <a:gd name="connsiteY1" fmla="*/ 111667 h 933077"/>
              <a:gd name="connsiteX2" fmla="*/ 2944678 w 3921071"/>
              <a:gd name="connsiteY2" fmla="*/ 96169 h 933077"/>
              <a:gd name="connsiteX3" fmla="*/ 3921071 w 3921071"/>
              <a:gd name="connsiteY3" fmla="*/ 933077 h 933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1071" h="933077">
                <a:moveTo>
                  <a:pt x="0" y="933077"/>
                </a:moveTo>
                <a:cubicBezTo>
                  <a:pt x="196311" y="592114"/>
                  <a:pt x="392623" y="251152"/>
                  <a:pt x="883403" y="111667"/>
                </a:cubicBezTo>
                <a:cubicBezTo>
                  <a:pt x="1374183" y="-27818"/>
                  <a:pt x="2438400" y="-40733"/>
                  <a:pt x="2944678" y="96169"/>
                </a:cubicBezTo>
                <a:cubicBezTo>
                  <a:pt x="3450956" y="233071"/>
                  <a:pt x="3921071" y="933077"/>
                  <a:pt x="3921071" y="933077"/>
                </a:cubicBez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50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4483548-C6F3-FD44-83B0-8CA082FE716B}"/>
              </a:ext>
            </a:extLst>
          </p:cNvPr>
          <p:cNvGrpSpPr/>
          <p:nvPr/>
        </p:nvGrpSpPr>
        <p:grpSpPr>
          <a:xfrm>
            <a:off x="2504728" y="5373216"/>
            <a:ext cx="1487509" cy="598033"/>
            <a:chOff x="2393704" y="5483153"/>
            <a:chExt cx="1487509" cy="598033"/>
          </a:xfrm>
        </p:grpSpPr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501FF6E5-E51D-754D-BEBA-ABC344423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3704" y="5909723"/>
              <a:ext cx="164604" cy="171463"/>
            </a:xfrm>
            <a:prstGeom prst="rect">
              <a:avLst/>
            </a:prstGeom>
          </p:spPr>
        </p:pic>
        <p:pic>
          <p:nvPicPr>
            <p:cNvPr id="39" name="図 38">
              <a:extLst>
                <a:ext uri="{FF2B5EF4-FFF2-40B4-BE49-F238E27FC236}">
                  <a16:creationId xmlns:a16="http://schemas.microsoft.com/office/drawing/2014/main" id="{F0760456-F304-B042-BBB4-BB25E581A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2596" y="5483153"/>
              <a:ext cx="164604" cy="171463"/>
            </a:xfrm>
            <a:prstGeom prst="rect">
              <a:avLst/>
            </a:prstGeom>
          </p:spPr>
        </p:pic>
        <p:pic>
          <p:nvPicPr>
            <p:cNvPr id="40" name="図 39">
              <a:extLst>
                <a:ext uri="{FF2B5EF4-FFF2-40B4-BE49-F238E27FC236}">
                  <a16:creationId xmlns:a16="http://schemas.microsoft.com/office/drawing/2014/main" id="{52DB8DA1-DD4A-634D-B17C-9622B129C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8834" y="5909723"/>
              <a:ext cx="164604" cy="171463"/>
            </a:xfrm>
            <a:prstGeom prst="rect">
              <a:avLst/>
            </a:prstGeom>
          </p:spPr>
        </p:pic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375AE83F-156F-FC4E-8EE6-8F8C3DC5E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6609" y="5909723"/>
              <a:ext cx="164604" cy="171463"/>
            </a:xfrm>
            <a:prstGeom prst="rect">
              <a:avLst/>
            </a:prstGeom>
          </p:spPr>
        </p:pic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91FD5BF-8F5D-AA4D-BB62-9A64BBC4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74CF-B177-FC4D-B5BF-3B8DB2E372C7}" type="slidenum">
              <a:rPr lang="en-US" altLang="ja-JP" smtClean="0"/>
              <a:pPr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54359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16805</TotalTime>
  <Words>5637</Words>
  <Application>Microsoft Macintosh PowerPoint</Application>
  <PresentationFormat>A4 210 x 297 mm</PresentationFormat>
  <Paragraphs>1543</Paragraphs>
  <Slides>63</Slides>
  <Notes>21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63</vt:i4>
      </vt:variant>
    </vt:vector>
  </HeadingPairs>
  <TitlesOfParts>
    <vt:vector size="76" baseType="lpstr">
      <vt:lpstr>Hiragino Kaku Gothic Pro W3</vt:lpstr>
      <vt:lpstr>ＭＳ Ｐゴシック</vt:lpstr>
      <vt:lpstr>ＭＳ Ｐゴシック</vt:lpstr>
      <vt:lpstr>Times</vt:lpstr>
      <vt:lpstr>游ゴシック</vt:lpstr>
      <vt:lpstr>游ゴシック Light</vt:lpstr>
      <vt:lpstr>Arial</vt:lpstr>
      <vt:lpstr>Calibri</vt:lpstr>
      <vt:lpstr>Tahoma</vt:lpstr>
      <vt:lpstr>Times New Roman</vt:lpstr>
      <vt:lpstr>Wingdings</vt:lpstr>
      <vt:lpstr>Office テーマ</vt:lpstr>
      <vt:lpstr>数式</vt:lpstr>
      <vt:lpstr>並列分散コンピューティング (2)グループ操作</vt:lpstr>
      <vt:lpstr>今日の内容</vt:lpstr>
      <vt:lpstr>問題の並列解法</vt:lpstr>
      <vt:lpstr>グループ操作とは</vt:lpstr>
      <vt:lpstr>基本的なグループ操作</vt:lpstr>
      <vt:lpstr>基本的なグループ操作（つづき）</vt:lpstr>
      <vt:lpstr>基本的なグループ操作（つづき）</vt:lpstr>
      <vt:lpstr>基本的なグループ操作（つづき）</vt:lpstr>
      <vt:lpstr>基本的なグループ操作（つづき）</vt:lpstr>
      <vt:lpstr>簡単に言えばこれをやりたい</vt:lpstr>
      <vt:lpstr>基本的なグループ操作（つづき）</vt:lpstr>
      <vt:lpstr>計算モデル上でのグループ操作</vt:lpstr>
      <vt:lpstr>共有メモリでのグループ操作</vt:lpstr>
      <vt:lpstr>共有メモリ</vt:lpstr>
      <vt:lpstr>脱線： もしも同時書き込みを許すとしたら？</vt:lpstr>
      <vt:lpstr>ここでの共有メモリモデルの仮定はEREW型</vt:lpstr>
      <vt:lpstr>「ブロードキャスト」操作の実現</vt:lpstr>
      <vt:lpstr>例えば、こんな方法でできる</vt:lpstr>
      <vt:lpstr>ブロードキャスト：方針と手順</vt:lpstr>
      <vt:lpstr>ブロードキャスト：N=8の例</vt:lpstr>
      <vt:lpstr>ループごとの処理の様子</vt:lpstr>
      <vt:lpstr>操作の一般化 ( j 回目のループ での処理)</vt:lpstr>
      <vt:lpstr>何回繰り返せばいいのか</vt:lpstr>
      <vt:lpstr>ブロードキャスト：手続き化</vt:lpstr>
      <vt:lpstr>リダクション</vt:lpstr>
      <vt:lpstr>リダクション：方針と手順</vt:lpstr>
      <vt:lpstr>リダクションの例</vt:lpstr>
      <vt:lpstr>操作の一般化</vt:lpstr>
      <vt:lpstr>リダクション：手続き</vt:lpstr>
      <vt:lpstr>プレフィックス計算</vt:lpstr>
      <vt:lpstr>プレフィックス和の計算：方針と手順</vt:lpstr>
      <vt:lpstr>プレフィックス計算の例</vt:lpstr>
      <vt:lpstr>プレフィックス計算の例（続き）</vt:lpstr>
      <vt:lpstr>操作の一般化</vt:lpstr>
      <vt:lpstr>プレフィックス計算：手続き</vt:lpstr>
      <vt:lpstr>補足</vt:lpstr>
      <vt:lpstr>相互結合ネットワーク上 でのグループ操作</vt:lpstr>
      <vt:lpstr>超立方体結合モデル</vt:lpstr>
      <vt:lpstr>ブロードキャスト</vt:lpstr>
      <vt:lpstr>ブロードキャスト:Step1</vt:lpstr>
      <vt:lpstr>ブロードキャスト:Step2</vt:lpstr>
      <vt:lpstr>ブロードキャスト:Step3</vt:lpstr>
      <vt:lpstr>ブロードキャスト：手続き</vt:lpstr>
      <vt:lpstr>リダクション</vt:lpstr>
      <vt:lpstr>リダクション</vt:lpstr>
      <vt:lpstr>リダクション：Step1</vt:lpstr>
      <vt:lpstr>リダクション：Step2</vt:lpstr>
      <vt:lpstr>リダクション：Step3</vt:lpstr>
      <vt:lpstr>リダクションのデータの流れ</vt:lpstr>
      <vt:lpstr>リダクション：手続き</vt:lpstr>
      <vt:lpstr>プレフィックス計算</vt:lpstr>
      <vt:lpstr>プレフィックス和の計算</vt:lpstr>
      <vt:lpstr>プレフィックス和の計算：初期化</vt:lpstr>
      <vt:lpstr>プレフィックス和の計算：Step1</vt:lpstr>
      <vt:lpstr>プレフィックス和の計算：Step2</vt:lpstr>
      <vt:lpstr>プレフィックス和の計算：Step3</vt:lpstr>
      <vt:lpstr>プレフィックス計算の一般化</vt:lpstr>
      <vt:lpstr>プレフィックス計算：手続き</vt:lpstr>
      <vt:lpstr>2項木による通信</vt:lpstr>
      <vt:lpstr>2項木の性質</vt:lpstr>
      <vt:lpstr>2項木によるデータ分配</vt:lpstr>
      <vt:lpstr>2項木によるデータ分配（続き）</vt:lpstr>
      <vt:lpstr>2項木によるリダクションなど</vt:lpstr>
    </vt:vector>
  </TitlesOfParts>
  <Manager/>
  <Company>茨城大学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突然変異のある単調増加数列の割り当てについて</dc:title>
  <dc:subject/>
  <dc:creator>渋沢</dc:creator>
  <cp:keywords/>
  <dc:description/>
  <cp:lastModifiedBy>Yasuhiro OHTAKI</cp:lastModifiedBy>
  <cp:revision>1348</cp:revision>
  <cp:lastPrinted>2015-09-28T03:26:00Z</cp:lastPrinted>
  <dcterms:created xsi:type="dcterms:W3CDTF">2003-02-15T10:17:46Z</dcterms:created>
  <dcterms:modified xsi:type="dcterms:W3CDTF">2024-04-11T00:33:18Z</dcterms:modified>
  <cp:category/>
</cp:coreProperties>
</file>