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67" r:id="rId4"/>
    <p:sldId id="257" r:id="rId5"/>
    <p:sldId id="263" r:id="rId6"/>
    <p:sldId id="264" r:id="rId7"/>
    <p:sldId id="265" r:id="rId8"/>
    <p:sldId id="258" r:id="rId9"/>
    <p:sldId id="259" r:id="rId10"/>
    <p:sldId id="260" r:id="rId11"/>
    <p:sldId id="256" r:id="rId12"/>
    <p:sldId id="268" r:id="rId13"/>
    <p:sldId id="269" r:id="rId14"/>
    <p:sldId id="270" r:id="rId15"/>
    <p:sldId id="271" r:id="rId16"/>
    <p:sldId id="261" r:id="rId17"/>
    <p:sldId id="262" r:id="rId18"/>
    <p:sldId id="272" r:id="rId1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30" y="4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8B8C36-B5AE-4009-9423-DEB0689296B6}" type="doc">
      <dgm:prSet loTypeId="urn:microsoft.com/office/officeart/2005/8/layout/hProcess4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nl-BE"/>
        </a:p>
      </dgm:t>
    </dgm:pt>
    <dgm:pt modelId="{51ABED40-6775-495A-8260-2009F0B68AC8}">
      <dgm:prSet phldrT="[Tekst]"/>
      <dgm:spPr/>
      <dgm:t>
        <a:bodyPr/>
        <a:lstStyle/>
        <a:p>
          <a:r>
            <a:rPr lang="en-US" dirty="0"/>
            <a:t>Selection</a:t>
          </a:r>
          <a:endParaRPr lang="nl-BE" dirty="0"/>
        </a:p>
      </dgm:t>
    </dgm:pt>
    <dgm:pt modelId="{71F892B3-8D30-46B7-BB6B-B07F43309699}" type="parTrans" cxnId="{1071D899-F94D-4B8C-9631-1F0B7154A6F0}">
      <dgm:prSet/>
      <dgm:spPr/>
      <dgm:t>
        <a:bodyPr/>
        <a:lstStyle/>
        <a:p>
          <a:endParaRPr lang="nl-BE"/>
        </a:p>
      </dgm:t>
    </dgm:pt>
    <dgm:pt modelId="{10118DC4-7A57-4E3B-8396-35B9CC107717}" type="sibTrans" cxnId="{1071D899-F94D-4B8C-9631-1F0B7154A6F0}">
      <dgm:prSet/>
      <dgm:spPr/>
      <dgm:t>
        <a:bodyPr/>
        <a:lstStyle/>
        <a:p>
          <a:endParaRPr lang="nl-BE"/>
        </a:p>
      </dgm:t>
    </dgm:pt>
    <dgm:pt modelId="{B31B8861-247A-48D5-BA3C-7D1DBCE047D3}">
      <dgm:prSet phldrT="[Tekst]"/>
      <dgm:spPr/>
      <dgm:t>
        <a:bodyPr/>
        <a:lstStyle/>
        <a:p>
          <a:r>
            <a:rPr lang="en-US" dirty="0"/>
            <a:t>For isolates: counts &gt; 100</a:t>
          </a:r>
          <a:endParaRPr lang="nl-BE" dirty="0"/>
        </a:p>
      </dgm:t>
    </dgm:pt>
    <dgm:pt modelId="{DC7D3E7B-9FD2-4554-A3CC-629C3385A4AF}" type="parTrans" cxnId="{E33DBECD-0CAC-4E0E-A849-9A08B74AFF09}">
      <dgm:prSet/>
      <dgm:spPr/>
      <dgm:t>
        <a:bodyPr/>
        <a:lstStyle/>
        <a:p>
          <a:endParaRPr lang="nl-BE"/>
        </a:p>
      </dgm:t>
    </dgm:pt>
    <dgm:pt modelId="{CE396D5F-0ECE-4F96-B647-4536098EBD65}" type="sibTrans" cxnId="{E33DBECD-0CAC-4E0E-A849-9A08B74AFF09}">
      <dgm:prSet/>
      <dgm:spPr/>
      <dgm:t>
        <a:bodyPr/>
        <a:lstStyle/>
        <a:p>
          <a:endParaRPr lang="nl-BE"/>
        </a:p>
      </dgm:t>
    </dgm:pt>
    <dgm:pt modelId="{6797FCF5-2867-48E5-B675-412C3124AEEB}">
      <dgm:prSet phldrT="[Tekst]"/>
      <dgm:spPr/>
      <dgm:t>
        <a:bodyPr/>
        <a:lstStyle/>
        <a:p>
          <a:r>
            <a:rPr lang="en-US" dirty="0"/>
            <a:t>For phenotype: NAs were removed</a:t>
          </a:r>
          <a:endParaRPr lang="nl-BE" dirty="0"/>
        </a:p>
      </dgm:t>
    </dgm:pt>
    <dgm:pt modelId="{D5339C62-AD03-4B39-8C43-A094FB54A73D}" type="parTrans" cxnId="{3F95C4A3-FE9A-46B8-BB32-FF8474F4E41B}">
      <dgm:prSet/>
      <dgm:spPr/>
      <dgm:t>
        <a:bodyPr/>
        <a:lstStyle/>
        <a:p>
          <a:endParaRPr lang="nl-BE"/>
        </a:p>
      </dgm:t>
    </dgm:pt>
    <dgm:pt modelId="{6D316BE8-94BA-4D01-AB6A-937CA3338CB8}" type="sibTrans" cxnId="{3F95C4A3-FE9A-46B8-BB32-FF8474F4E41B}">
      <dgm:prSet/>
      <dgm:spPr/>
      <dgm:t>
        <a:bodyPr/>
        <a:lstStyle/>
        <a:p>
          <a:endParaRPr lang="nl-BE"/>
        </a:p>
      </dgm:t>
    </dgm:pt>
    <dgm:pt modelId="{4DD08406-9FEF-4BFB-AB46-1A0F382024FB}">
      <dgm:prSet phldrT="[Tekst]"/>
      <dgm:spPr/>
      <dgm:t>
        <a:bodyPr/>
        <a:lstStyle/>
        <a:p>
          <a:r>
            <a:rPr lang="en-US" dirty="0"/>
            <a:t>Distance matrix</a:t>
          </a:r>
          <a:endParaRPr lang="nl-BE" dirty="0"/>
        </a:p>
      </dgm:t>
    </dgm:pt>
    <dgm:pt modelId="{F98FE84E-8BE3-4460-82B6-9E23D902DAA6}" type="parTrans" cxnId="{D8AEB8ED-3B82-4F41-8546-0B4A92558CFE}">
      <dgm:prSet/>
      <dgm:spPr/>
      <dgm:t>
        <a:bodyPr/>
        <a:lstStyle/>
        <a:p>
          <a:endParaRPr lang="nl-BE"/>
        </a:p>
      </dgm:t>
    </dgm:pt>
    <dgm:pt modelId="{51BA83CA-CED2-4A94-9EB7-30A60D99431A}" type="sibTrans" cxnId="{D8AEB8ED-3B82-4F41-8546-0B4A92558CFE}">
      <dgm:prSet/>
      <dgm:spPr/>
      <dgm:t>
        <a:bodyPr/>
        <a:lstStyle/>
        <a:p>
          <a:endParaRPr lang="nl-BE"/>
        </a:p>
      </dgm:t>
    </dgm:pt>
    <dgm:pt modelId="{7ED326DB-4C7D-41C6-B69B-ED77279B337F}">
      <dgm:prSet phldrT="[Tekst]"/>
      <dgm:spPr/>
      <dgm:t>
        <a:bodyPr/>
        <a:lstStyle/>
        <a:p>
          <a:r>
            <a:rPr lang="en-US" dirty="0"/>
            <a:t>Per isolate</a:t>
          </a:r>
          <a:endParaRPr lang="nl-BE" dirty="0"/>
        </a:p>
      </dgm:t>
    </dgm:pt>
    <dgm:pt modelId="{BB5309BA-5EE1-41C9-8890-AB547374EDA9}" type="parTrans" cxnId="{0674F143-DA53-4208-B066-E2B3B39B89E2}">
      <dgm:prSet/>
      <dgm:spPr/>
      <dgm:t>
        <a:bodyPr/>
        <a:lstStyle/>
        <a:p>
          <a:endParaRPr lang="nl-BE"/>
        </a:p>
      </dgm:t>
    </dgm:pt>
    <dgm:pt modelId="{DA511E7B-8BC6-4784-BCF6-F2491BC9E73E}" type="sibTrans" cxnId="{0674F143-DA53-4208-B066-E2B3B39B89E2}">
      <dgm:prSet/>
      <dgm:spPr/>
      <dgm:t>
        <a:bodyPr/>
        <a:lstStyle/>
        <a:p>
          <a:endParaRPr lang="nl-BE"/>
        </a:p>
      </dgm:t>
    </dgm:pt>
    <dgm:pt modelId="{79C3548B-EA5D-421C-B7AD-2C235C604CC7}">
      <dgm:prSet phldrT="[Tekst]"/>
      <dgm:spPr/>
      <dgm:t>
        <a:bodyPr/>
        <a:lstStyle/>
        <a:p>
          <a:r>
            <a:rPr lang="en-US" dirty="0"/>
            <a:t>165 x 165</a:t>
          </a:r>
          <a:endParaRPr lang="nl-BE" dirty="0"/>
        </a:p>
      </dgm:t>
    </dgm:pt>
    <dgm:pt modelId="{772A8B4F-6A30-4A6D-87A6-16D064CFBF96}" type="parTrans" cxnId="{33830B4E-70EF-433D-A152-80FADAC62B70}">
      <dgm:prSet/>
      <dgm:spPr/>
      <dgm:t>
        <a:bodyPr/>
        <a:lstStyle/>
        <a:p>
          <a:endParaRPr lang="nl-BE"/>
        </a:p>
      </dgm:t>
    </dgm:pt>
    <dgm:pt modelId="{C2CB1828-6C6F-413E-A527-D12228E3AA75}" type="sibTrans" cxnId="{33830B4E-70EF-433D-A152-80FADAC62B70}">
      <dgm:prSet/>
      <dgm:spPr/>
      <dgm:t>
        <a:bodyPr/>
        <a:lstStyle/>
        <a:p>
          <a:endParaRPr lang="nl-BE"/>
        </a:p>
      </dgm:t>
    </dgm:pt>
    <dgm:pt modelId="{3E52EAB0-3563-4EB8-A1E3-031661EF29C0}">
      <dgm:prSet phldrT="[Tekst]"/>
      <dgm:spPr/>
      <dgm:t>
        <a:bodyPr/>
        <a:lstStyle/>
        <a:p>
          <a:r>
            <a:rPr lang="en-US" dirty="0"/>
            <a:t>Kernel</a:t>
          </a:r>
          <a:endParaRPr lang="nl-BE" dirty="0"/>
        </a:p>
      </dgm:t>
    </dgm:pt>
    <dgm:pt modelId="{1CB0B640-6FC1-40B8-922C-53A02759BA9F}" type="parTrans" cxnId="{D6CEB16C-7B9B-43D0-B040-ADE76165598F}">
      <dgm:prSet/>
      <dgm:spPr/>
      <dgm:t>
        <a:bodyPr/>
        <a:lstStyle/>
        <a:p>
          <a:endParaRPr lang="nl-BE"/>
        </a:p>
      </dgm:t>
    </dgm:pt>
    <dgm:pt modelId="{E0402A25-30CA-429E-B8BD-3593C039AF09}" type="sibTrans" cxnId="{D6CEB16C-7B9B-43D0-B040-ADE76165598F}">
      <dgm:prSet/>
      <dgm:spPr/>
      <dgm:t>
        <a:bodyPr/>
        <a:lstStyle/>
        <a:p>
          <a:endParaRPr lang="nl-BE"/>
        </a:p>
      </dgm:t>
    </dgm:pt>
    <dgm:pt modelId="{22C61388-75F6-46A2-873D-F8E9A6C9220D}">
      <dgm:prSet phldrT="[Tekst]"/>
      <dgm:spPr/>
      <dgm:t>
        <a:bodyPr/>
        <a:lstStyle/>
        <a:p>
          <a:r>
            <a:rPr lang="nl-BE" b="0" i="0" dirty="0" err="1"/>
            <a:t>Kernel</a:t>
          </a:r>
          <a:r>
            <a:rPr lang="nl-BE" b="0" i="0" dirty="0"/>
            <a:t> machine </a:t>
          </a:r>
          <a:r>
            <a:rPr lang="nl-BE" b="0" i="0" dirty="0" err="1"/>
            <a:t>regression</a:t>
          </a:r>
          <a:endParaRPr lang="nl-BE" dirty="0"/>
        </a:p>
      </dgm:t>
    </dgm:pt>
    <dgm:pt modelId="{A94D12D6-2B35-4ADB-9716-8EBCDD4336B4}" type="parTrans" cxnId="{03EC6090-DD7B-4A20-8DA7-3A9E78745222}">
      <dgm:prSet/>
      <dgm:spPr/>
      <dgm:t>
        <a:bodyPr/>
        <a:lstStyle/>
        <a:p>
          <a:endParaRPr lang="nl-BE"/>
        </a:p>
      </dgm:t>
    </dgm:pt>
    <dgm:pt modelId="{8036E74C-26ED-4B18-B5F3-AF2164554488}" type="sibTrans" cxnId="{03EC6090-DD7B-4A20-8DA7-3A9E78745222}">
      <dgm:prSet/>
      <dgm:spPr/>
      <dgm:t>
        <a:bodyPr/>
        <a:lstStyle/>
        <a:p>
          <a:endParaRPr lang="nl-BE"/>
        </a:p>
      </dgm:t>
    </dgm:pt>
    <dgm:pt modelId="{03C38A92-B9E4-4E6E-91E1-58D43FF472B8}">
      <dgm:prSet phldrT="[Tekst]"/>
      <dgm:spPr/>
      <dgm:t>
        <a:bodyPr/>
        <a:lstStyle/>
        <a:p>
          <a:r>
            <a:rPr lang="en-US" dirty="0"/>
            <a:t>Association</a:t>
          </a:r>
          <a:endParaRPr lang="nl-BE" dirty="0"/>
        </a:p>
      </dgm:t>
    </dgm:pt>
    <dgm:pt modelId="{488BE8A5-E47D-4AEC-84D2-3A7AA6420344}" type="parTrans" cxnId="{4DAE3BA8-167D-4996-8778-E476B0E72D59}">
      <dgm:prSet/>
      <dgm:spPr/>
      <dgm:t>
        <a:bodyPr/>
        <a:lstStyle/>
        <a:p>
          <a:endParaRPr lang="nl-BE"/>
        </a:p>
      </dgm:t>
    </dgm:pt>
    <dgm:pt modelId="{583F230D-1693-4E0D-81BF-D199BE8314B8}" type="sibTrans" cxnId="{4DAE3BA8-167D-4996-8778-E476B0E72D59}">
      <dgm:prSet/>
      <dgm:spPr/>
      <dgm:t>
        <a:bodyPr/>
        <a:lstStyle/>
        <a:p>
          <a:endParaRPr lang="nl-BE"/>
        </a:p>
      </dgm:t>
    </dgm:pt>
    <dgm:pt modelId="{DAFFC995-6C17-4B3D-87A6-5EEC39923FF4}">
      <dgm:prSet phldrT="[Tekst]"/>
      <dgm:spPr/>
      <dgm:t>
        <a:bodyPr/>
        <a:lstStyle/>
        <a:p>
          <a:r>
            <a:rPr lang="en-US" dirty="0"/>
            <a:t>Covariate possible, but not performed</a:t>
          </a:r>
          <a:endParaRPr lang="nl-BE" dirty="0"/>
        </a:p>
      </dgm:t>
    </dgm:pt>
    <dgm:pt modelId="{B2DB0719-E6E9-4D90-A9A8-CB43EB58122B}" type="parTrans" cxnId="{8AA3A591-D3A7-4332-8067-E688ABFEC122}">
      <dgm:prSet/>
      <dgm:spPr/>
      <dgm:t>
        <a:bodyPr/>
        <a:lstStyle/>
        <a:p>
          <a:endParaRPr lang="nl-BE"/>
        </a:p>
      </dgm:t>
    </dgm:pt>
    <dgm:pt modelId="{29B36EDC-6679-4752-A52A-9CCAD4C5523E}" type="sibTrans" cxnId="{8AA3A591-D3A7-4332-8067-E688ABFEC122}">
      <dgm:prSet/>
      <dgm:spPr/>
      <dgm:t>
        <a:bodyPr/>
        <a:lstStyle/>
        <a:p>
          <a:endParaRPr lang="nl-BE"/>
        </a:p>
      </dgm:t>
    </dgm:pt>
    <dgm:pt modelId="{0441A7F3-13D0-49A3-981B-2D67D96597BF}">
      <dgm:prSet phldrT="[Tekst]"/>
      <dgm:spPr/>
      <dgm:t>
        <a:bodyPr/>
        <a:lstStyle/>
        <a:p>
          <a:r>
            <a:rPr lang="nl-BE" b="0" i="0" dirty="0"/>
            <a:t>Small-sample </a:t>
          </a:r>
          <a:r>
            <a:rPr lang="nl-BE" b="0" i="0" dirty="0" err="1"/>
            <a:t>correction</a:t>
          </a:r>
          <a:endParaRPr lang="nl-BE" dirty="0"/>
        </a:p>
      </dgm:t>
    </dgm:pt>
    <dgm:pt modelId="{79C27856-900A-411D-9DBB-7ADE154980AB}" type="parTrans" cxnId="{463C33B8-9CD0-4D4E-A97C-56881C76E00F}">
      <dgm:prSet/>
      <dgm:spPr/>
      <dgm:t>
        <a:bodyPr/>
        <a:lstStyle/>
        <a:p>
          <a:endParaRPr lang="nl-BE"/>
        </a:p>
      </dgm:t>
    </dgm:pt>
    <dgm:pt modelId="{973225D8-61C5-4A94-A50C-EC4A481BB4D3}" type="sibTrans" cxnId="{463C33B8-9CD0-4D4E-A97C-56881C76E00F}">
      <dgm:prSet/>
      <dgm:spPr/>
      <dgm:t>
        <a:bodyPr/>
        <a:lstStyle/>
        <a:p>
          <a:endParaRPr lang="nl-BE"/>
        </a:p>
      </dgm:t>
    </dgm:pt>
    <dgm:pt modelId="{32EE6104-FF66-4823-A8EE-852CF124C9F3}" type="pres">
      <dgm:prSet presAssocID="{4F8B8C36-B5AE-4009-9423-DEB0689296B6}" presName="Name0" presStyleCnt="0">
        <dgm:presLayoutVars>
          <dgm:dir/>
          <dgm:animLvl val="lvl"/>
          <dgm:resizeHandles val="exact"/>
        </dgm:presLayoutVars>
      </dgm:prSet>
      <dgm:spPr/>
    </dgm:pt>
    <dgm:pt modelId="{75AB0021-610F-440F-B44B-E28FE9A60394}" type="pres">
      <dgm:prSet presAssocID="{4F8B8C36-B5AE-4009-9423-DEB0689296B6}" presName="tSp" presStyleCnt="0"/>
      <dgm:spPr/>
    </dgm:pt>
    <dgm:pt modelId="{3B3BFAE1-4E91-4557-A595-2930D7BC7F4F}" type="pres">
      <dgm:prSet presAssocID="{4F8B8C36-B5AE-4009-9423-DEB0689296B6}" presName="bSp" presStyleCnt="0"/>
      <dgm:spPr/>
    </dgm:pt>
    <dgm:pt modelId="{E9DB03CA-FC0D-48C0-8A52-A2A6E296E41D}" type="pres">
      <dgm:prSet presAssocID="{4F8B8C36-B5AE-4009-9423-DEB0689296B6}" presName="process" presStyleCnt="0"/>
      <dgm:spPr/>
    </dgm:pt>
    <dgm:pt modelId="{1683927B-0CDA-4061-B49F-1603A27EF9D2}" type="pres">
      <dgm:prSet presAssocID="{51ABED40-6775-495A-8260-2009F0B68AC8}" presName="composite1" presStyleCnt="0"/>
      <dgm:spPr/>
    </dgm:pt>
    <dgm:pt modelId="{DC4A2E4C-8D54-4913-9D84-47B57856CEC5}" type="pres">
      <dgm:prSet presAssocID="{51ABED40-6775-495A-8260-2009F0B68AC8}" presName="dummyNode1" presStyleLbl="node1" presStyleIdx="0" presStyleCnt="4"/>
      <dgm:spPr/>
    </dgm:pt>
    <dgm:pt modelId="{5EBA35A0-C4A6-4DE3-A053-F8352BD62BBE}" type="pres">
      <dgm:prSet presAssocID="{51ABED40-6775-495A-8260-2009F0B68AC8}" presName="childNode1" presStyleLbl="bgAcc1" presStyleIdx="0" presStyleCnt="4">
        <dgm:presLayoutVars>
          <dgm:bulletEnabled val="1"/>
        </dgm:presLayoutVars>
      </dgm:prSet>
      <dgm:spPr/>
    </dgm:pt>
    <dgm:pt modelId="{0BAAFDB9-2780-46DA-94D6-499419D4F869}" type="pres">
      <dgm:prSet presAssocID="{51ABED40-6775-495A-8260-2009F0B68AC8}" presName="childNode1tx" presStyleLbl="bgAcc1" presStyleIdx="0" presStyleCnt="4">
        <dgm:presLayoutVars>
          <dgm:bulletEnabled val="1"/>
        </dgm:presLayoutVars>
      </dgm:prSet>
      <dgm:spPr/>
    </dgm:pt>
    <dgm:pt modelId="{8F079B63-F57D-4938-8AAF-419640755531}" type="pres">
      <dgm:prSet presAssocID="{51ABED40-6775-495A-8260-2009F0B68AC8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0F80FC49-2DEC-4595-A291-439A9A3634C0}" type="pres">
      <dgm:prSet presAssocID="{51ABED40-6775-495A-8260-2009F0B68AC8}" presName="connSite1" presStyleCnt="0"/>
      <dgm:spPr/>
    </dgm:pt>
    <dgm:pt modelId="{0F87A85B-4364-4D00-A465-8B2814C938C0}" type="pres">
      <dgm:prSet presAssocID="{10118DC4-7A57-4E3B-8396-35B9CC107717}" presName="Name9" presStyleLbl="sibTrans2D1" presStyleIdx="0" presStyleCnt="3"/>
      <dgm:spPr/>
    </dgm:pt>
    <dgm:pt modelId="{71F5E065-7BE6-4C2A-A979-60D28F2D3303}" type="pres">
      <dgm:prSet presAssocID="{4DD08406-9FEF-4BFB-AB46-1A0F382024FB}" presName="composite2" presStyleCnt="0"/>
      <dgm:spPr/>
    </dgm:pt>
    <dgm:pt modelId="{FD6D981A-952B-4D25-862E-87AA578F6D45}" type="pres">
      <dgm:prSet presAssocID="{4DD08406-9FEF-4BFB-AB46-1A0F382024FB}" presName="dummyNode2" presStyleLbl="node1" presStyleIdx="0" presStyleCnt="4"/>
      <dgm:spPr/>
    </dgm:pt>
    <dgm:pt modelId="{3E711706-8CE6-424B-9C9F-F517C9021DD0}" type="pres">
      <dgm:prSet presAssocID="{4DD08406-9FEF-4BFB-AB46-1A0F382024FB}" presName="childNode2" presStyleLbl="bgAcc1" presStyleIdx="1" presStyleCnt="4">
        <dgm:presLayoutVars>
          <dgm:bulletEnabled val="1"/>
        </dgm:presLayoutVars>
      </dgm:prSet>
      <dgm:spPr/>
    </dgm:pt>
    <dgm:pt modelId="{16004FD6-3974-4785-8962-540B2BC8832A}" type="pres">
      <dgm:prSet presAssocID="{4DD08406-9FEF-4BFB-AB46-1A0F382024FB}" presName="childNode2tx" presStyleLbl="bgAcc1" presStyleIdx="1" presStyleCnt="4">
        <dgm:presLayoutVars>
          <dgm:bulletEnabled val="1"/>
        </dgm:presLayoutVars>
      </dgm:prSet>
      <dgm:spPr/>
    </dgm:pt>
    <dgm:pt modelId="{DF94C144-E6D8-4632-A189-9E289FCB6F57}" type="pres">
      <dgm:prSet presAssocID="{4DD08406-9FEF-4BFB-AB46-1A0F382024FB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4BD1F2AD-8DE7-4B15-A02C-F3508D9FDB26}" type="pres">
      <dgm:prSet presAssocID="{4DD08406-9FEF-4BFB-AB46-1A0F382024FB}" presName="connSite2" presStyleCnt="0"/>
      <dgm:spPr/>
    </dgm:pt>
    <dgm:pt modelId="{FF0FB5D5-594B-4AFC-A92A-7FE5AC7C2B0D}" type="pres">
      <dgm:prSet presAssocID="{51BA83CA-CED2-4A94-9EB7-30A60D99431A}" presName="Name18" presStyleLbl="sibTrans2D1" presStyleIdx="1" presStyleCnt="3"/>
      <dgm:spPr/>
    </dgm:pt>
    <dgm:pt modelId="{47C0FBED-84B0-4ABE-9625-84B1F2986E3C}" type="pres">
      <dgm:prSet presAssocID="{3E52EAB0-3563-4EB8-A1E3-031661EF29C0}" presName="composite1" presStyleCnt="0"/>
      <dgm:spPr/>
    </dgm:pt>
    <dgm:pt modelId="{0D2F58F3-390D-458B-BD2D-7C453B4A5CCD}" type="pres">
      <dgm:prSet presAssocID="{3E52EAB0-3563-4EB8-A1E3-031661EF29C0}" presName="dummyNode1" presStyleLbl="node1" presStyleIdx="1" presStyleCnt="4"/>
      <dgm:spPr/>
    </dgm:pt>
    <dgm:pt modelId="{6A1CA7E5-4C26-40AB-AFA5-5615862E4C0A}" type="pres">
      <dgm:prSet presAssocID="{3E52EAB0-3563-4EB8-A1E3-031661EF29C0}" presName="childNode1" presStyleLbl="bgAcc1" presStyleIdx="2" presStyleCnt="4">
        <dgm:presLayoutVars>
          <dgm:bulletEnabled val="1"/>
        </dgm:presLayoutVars>
      </dgm:prSet>
      <dgm:spPr/>
    </dgm:pt>
    <dgm:pt modelId="{7A7B8702-4EC6-4F59-B270-8AB554CD43C7}" type="pres">
      <dgm:prSet presAssocID="{3E52EAB0-3563-4EB8-A1E3-031661EF29C0}" presName="childNode1tx" presStyleLbl="bgAcc1" presStyleIdx="2" presStyleCnt="4">
        <dgm:presLayoutVars>
          <dgm:bulletEnabled val="1"/>
        </dgm:presLayoutVars>
      </dgm:prSet>
      <dgm:spPr/>
    </dgm:pt>
    <dgm:pt modelId="{6C0362D1-C344-41A7-B67E-D92924AC9ECA}" type="pres">
      <dgm:prSet presAssocID="{3E52EAB0-3563-4EB8-A1E3-031661EF29C0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C4FD9D70-7603-4F4F-8467-4A465E2008B6}" type="pres">
      <dgm:prSet presAssocID="{3E52EAB0-3563-4EB8-A1E3-031661EF29C0}" presName="connSite1" presStyleCnt="0"/>
      <dgm:spPr/>
    </dgm:pt>
    <dgm:pt modelId="{6B14D1B2-5516-4DB2-9612-0C1C9C1448F7}" type="pres">
      <dgm:prSet presAssocID="{E0402A25-30CA-429E-B8BD-3593C039AF09}" presName="Name9" presStyleLbl="sibTrans2D1" presStyleIdx="2" presStyleCnt="3"/>
      <dgm:spPr/>
    </dgm:pt>
    <dgm:pt modelId="{1DD97E45-DFD9-4025-9EFB-03837A5B0A88}" type="pres">
      <dgm:prSet presAssocID="{03C38A92-B9E4-4E6E-91E1-58D43FF472B8}" presName="composite2" presStyleCnt="0"/>
      <dgm:spPr/>
    </dgm:pt>
    <dgm:pt modelId="{CCDF4E5A-F5A5-41E0-BD37-66B4D720E225}" type="pres">
      <dgm:prSet presAssocID="{03C38A92-B9E4-4E6E-91E1-58D43FF472B8}" presName="dummyNode2" presStyleLbl="node1" presStyleIdx="2" presStyleCnt="4"/>
      <dgm:spPr/>
    </dgm:pt>
    <dgm:pt modelId="{8228BC11-97C4-4654-9C4C-1B9F6B29DF1D}" type="pres">
      <dgm:prSet presAssocID="{03C38A92-B9E4-4E6E-91E1-58D43FF472B8}" presName="childNode2" presStyleLbl="bgAcc1" presStyleIdx="3" presStyleCnt="4">
        <dgm:presLayoutVars>
          <dgm:bulletEnabled val="1"/>
        </dgm:presLayoutVars>
      </dgm:prSet>
      <dgm:spPr/>
    </dgm:pt>
    <dgm:pt modelId="{391EC9D3-DC33-417C-BD94-39799E06A00A}" type="pres">
      <dgm:prSet presAssocID="{03C38A92-B9E4-4E6E-91E1-58D43FF472B8}" presName="childNode2tx" presStyleLbl="bgAcc1" presStyleIdx="3" presStyleCnt="4">
        <dgm:presLayoutVars>
          <dgm:bulletEnabled val="1"/>
        </dgm:presLayoutVars>
      </dgm:prSet>
      <dgm:spPr/>
    </dgm:pt>
    <dgm:pt modelId="{BE565859-B4CB-4833-873F-727D703EC7DA}" type="pres">
      <dgm:prSet presAssocID="{03C38A92-B9E4-4E6E-91E1-58D43FF472B8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E70C3CF6-12E9-4348-B40E-490E3B5E430F}" type="pres">
      <dgm:prSet presAssocID="{03C38A92-B9E4-4E6E-91E1-58D43FF472B8}" presName="connSite2" presStyleCnt="0"/>
      <dgm:spPr/>
    </dgm:pt>
  </dgm:ptLst>
  <dgm:cxnLst>
    <dgm:cxn modelId="{0941771A-F9C2-4120-A0C5-097131F86C06}" type="presOf" srcId="{4DD08406-9FEF-4BFB-AB46-1A0F382024FB}" destId="{DF94C144-E6D8-4632-A189-9E289FCB6F57}" srcOrd="0" destOrd="0" presId="urn:microsoft.com/office/officeart/2005/8/layout/hProcess4"/>
    <dgm:cxn modelId="{88803D1B-DA3C-4B49-8B04-6C6FE802B66C}" type="presOf" srcId="{0441A7F3-13D0-49A3-981B-2D67D96597BF}" destId="{8228BC11-97C4-4654-9C4C-1B9F6B29DF1D}" srcOrd="0" destOrd="1" presId="urn:microsoft.com/office/officeart/2005/8/layout/hProcess4"/>
    <dgm:cxn modelId="{6DE5C31C-B8E2-40A7-BCFE-2D2280021262}" type="presOf" srcId="{22C61388-75F6-46A2-873D-F8E9A6C9220D}" destId="{6A1CA7E5-4C26-40AB-AFA5-5615862E4C0A}" srcOrd="0" destOrd="0" presId="urn:microsoft.com/office/officeart/2005/8/layout/hProcess4"/>
    <dgm:cxn modelId="{41ED6620-4E35-46B2-8260-E9F6DBB6E071}" type="presOf" srcId="{7ED326DB-4C7D-41C6-B69B-ED77279B337F}" destId="{3E711706-8CE6-424B-9C9F-F517C9021DD0}" srcOrd="0" destOrd="0" presId="urn:microsoft.com/office/officeart/2005/8/layout/hProcess4"/>
    <dgm:cxn modelId="{3791EA2B-CD89-44DA-A9B2-457166C08BFE}" type="presOf" srcId="{79C3548B-EA5D-421C-B7AD-2C235C604CC7}" destId="{3E711706-8CE6-424B-9C9F-F517C9021DD0}" srcOrd="0" destOrd="1" presId="urn:microsoft.com/office/officeart/2005/8/layout/hProcess4"/>
    <dgm:cxn modelId="{1837922E-6B7C-404F-9069-6AC3620EDDC3}" type="presOf" srcId="{6797FCF5-2867-48E5-B675-412C3124AEEB}" destId="{5EBA35A0-C4A6-4DE3-A053-F8352BD62BBE}" srcOrd="0" destOrd="1" presId="urn:microsoft.com/office/officeart/2005/8/layout/hProcess4"/>
    <dgm:cxn modelId="{6BAD1638-4D18-4888-830F-E0152177814C}" type="presOf" srcId="{10118DC4-7A57-4E3B-8396-35B9CC107717}" destId="{0F87A85B-4364-4D00-A465-8B2814C938C0}" srcOrd="0" destOrd="0" presId="urn:microsoft.com/office/officeart/2005/8/layout/hProcess4"/>
    <dgm:cxn modelId="{6B0C873A-7578-4A03-A4D8-68167C73978A}" type="presOf" srcId="{4F8B8C36-B5AE-4009-9423-DEB0689296B6}" destId="{32EE6104-FF66-4823-A8EE-852CF124C9F3}" srcOrd="0" destOrd="0" presId="urn:microsoft.com/office/officeart/2005/8/layout/hProcess4"/>
    <dgm:cxn modelId="{0674F143-DA53-4208-B066-E2B3B39B89E2}" srcId="{4DD08406-9FEF-4BFB-AB46-1A0F382024FB}" destId="{7ED326DB-4C7D-41C6-B69B-ED77279B337F}" srcOrd="0" destOrd="0" parTransId="{BB5309BA-5EE1-41C9-8890-AB547374EDA9}" sibTransId="{DA511E7B-8BC6-4784-BCF6-F2491BC9E73E}"/>
    <dgm:cxn modelId="{882F926A-465D-464C-9C31-0C7CB4A01BB2}" type="presOf" srcId="{6797FCF5-2867-48E5-B675-412C3124AEEB}" destId="{0BAAFDB9-2780-46DA-94D6-499419D4F869}" srcOrd="1" destOrd="1" presId="urn:microsoft.com/office/officeart/2005/8/layout/hProcess4"/>
    <dgm:cxn modelId="{62D13F4B-8DCE-4283-B0E7-CE66065B85C7}" type="presOf" srcId="{51BA83CA-CED2-4A94-9EB7-30A60D99431A}" destId="{FF0FB5D5-594B-4AFC-A92A-7FE5AC7C2B0D}" srcOrd="0" destOrd="0" presId="urn:microsoft.com/office/officeart/2005/8/layout/hProcess4"/>
    <dgm:cxn modelId="{D6CEB16C-7B9B-43D0-B040-ADE76165598F}" srcId="{4F8B8C36-B5AE-4009-9423-DEB0689296B6}" destId="{3E52EAB0-3563-4EB8-A1E3-031661EF29C0}" srcOrd="2" destOrd="0" parTransId="{1CB0B640-6FC1-40B8-922C-53A02759BA9F}" sibTransId="{E0402A25-30CA-429E-B8BD-3593C039AF09}"/>
    <dgm:cxn modelId="{33830B4E-70EF-433D-A152-80FADAC62B70}" srcId="{4DD08406-9FEF-4BFB-AB46-1A0F382024FB}" destId="{79C3548B-EA5D-421C-B7AD-2C235C604CC7}" srcOrd="1" destOrd="0" parTransId="{772A8B4F-6A30-4A6D-87A6-16D064CFBF96}" sibTransId="{C2CB1828-6C6F-413E-A527-D12228E3AA75}"/>
    <dgm:cxn modelId="{6243C375-25E3-4233-B830-482E050B7C3C}" type="presOf" srcId="{E0402A25-30CA-429E-B8BD-3593C039AF09}" destId="{6B14D1B2-5516-4DB2-9612-0C1C9C1448F7}" srcOrd="0" destOrd="0" presId="urn:microsoft.com/office/officeart/2005/8/layout/hProcess4"/>
    <dgm:cxn modelId="{A1A0E657-8639-485C-93AF-9FA1295D7486}" type="presOf" srcId="{79C3548B-EA5D-421C-B7AD-2C235C604CC7}" destId="{16004FD6-3974-4785-8962-540B2BC8832A}" srcOrd="1" destOrd="1" presId="urn:microsoft.com/office/officeart/2005/8/layout/hProcess4"/>
    <dgm:cxn modelId="{03EC6090-DD7B-4A20-8DA7-3A9E78745222}" srcId="{3E52EAB0-3563-4EB8-A1E3-031661EF29C0}" destId="{22C61388-75F6-46A2-873D-F8E9A6C9220D}" srcOrd="0" destOrd="0" parTransId="{A94D12D6-2B35-4ADB-9716-8EBCDD4336B4}" sibTransId="{8036E74C-26ED-4B18-B5F3-AF2164554488}"/>
    <dgm:cxn modelId="{8AA3A591-D3A7-4332-8067-E688ABFEC122}" srcId="{03C38A92-B9E4-4E6E-91E1-58D43FF472B8}" destId="{DAFFC995-6C17-4B3D-87A6-5EEC39923FF4}" srcOrd="0" destOrd="0" parTransId="{B2DB0719-E6E9-4D90-A9A8-CB43EB58122B}" sibTransId="{29B36EDC-6679-4752-A52A-9CCAD4C5523E}"/>
    <dgm:cxn modelId="{1071D899-F94D-4B8C-9631-1F0B7154A6F0}" srcId="{4F8B8C36-B5AE-4009-9423-DEB0689296B6}" destId="{51ABED40-6775-495A-8260-2009F0B68AC8}" srcOrd="0" destOrd="0" parTransId="{71F892B3-8D30-46B7-BB6B-B07F43309699}" sibTransId="{10118DC4-7A57-4E3B-8396-35B9CC107717}"/>
    <dgm:cxn modelId="{3F95C4A3-FE9A-46B8-BB32-FF8474F4E41B}" srcId="{51ABED40-6775-495A-8260-2009F0B68AC8}" destId="{6797FCF5-2867-48E5-B675-412C3124AEEB}" srcOrd="1" destOrd="0" parTransId="{D5339C62-AD03-4B39-8C43-A094FB54A73D}" sibTransId="{6D316BE8-94BA-4D01-AB6A-937CA3338CB8}"/>
    <dgm:cxn modelId="{7909ACA7-2B14-471A-BC71-1673724E43ED}" type="presOf" srcId="{0441A7F3-13D0-49A3-981B-2D67D96597BF}" destId="{391EC9D3-DC33-417C-BD94-39799E06A00A}" srcOrd="1" destOrd="1" presId="urn:microsoft.com/office/officeart/2005/8/layout/hProcess4"/>
    <dgm:cxn modelId="{4DAE3BA8-167D-4996-8778-E476B0E72D59}" srcId="{4F8B8C36-B5AE-4009-9423-DEB0689296B6}" destId="{03C38A92-B9E4-4E6E-91E1-58D43FF472B8}" srcOrd="3" destOrd="0" parTransId="{488BE8A5-E47D-4AEC-84D2-3A7AA6420344}" sibTransId="{583F230D-1693-4E0D-81BF-D199BE8314B8}"/>
    <dgm:cxn modelId="{062E39B6-F6FF-4ECF-86A5-B060B33B4488}" type="presOf" srcId="{B31B8861-247A-48D5-BA3C-7D1DBCE047D3}" destId="{5EBA35A0-C4A6-4DE3-A053-F8352BD62BBE}" srcOrd="0" destOrd="0" presId="urn:microsoft.com/office/officeart/2005/8/layout/hProcess4"/>
    <dgm:cxn modelId="{463C33B8-9CD0-4D4E-A97C-56881C76E00F}" srcId="{03C38A92-B9E4-4E6E-91E1-58D43FF472B8}" destId="{0441A7F3-13D0-49A3-981B-2D67D96597BF}" srcOrd="1" destOrd="0" parTransId="{79C27856-900A-411D-9DBB-7ADE154980AB}" sibTransId="{973225D8-61C5-4A94-A50C-EC4A481BB4D3}"/>
    <dgm:cxn modelId="{265D67CC-4EFD-4BAE-950D-2D42916E1F5B}" type="presOf" srcId="{DAFFC995-6C17-4B3D-87A6-5EEC39923FF4}" destId="{391EC9D3-DC33-417C-BD94-39799E06A00A}" srcOrd="1" destOrd="0" presId="urn:microsoft.com/office/officeart/2005/8/layout/hProcess4"/>
    <dgm:cxn modelId="{E33DBECD-0CAC-4E0E-A849-9A08B74AFF09}" srcId="{51ABED40-6775-495A-8260-2009F0B68AC8}" destId="{B31B8861-247A-48D5-BA3C-7D1DBCE047D3}" srcOrd="0" destOrd="0" parTransId="{DC7D3E7B-9FD2-4554-A3CC-629C3385A4AF}" sibTransId="{CE396D5F-0ECE-4F96-B647-4536098EBD65}"/>
    <dgm:cxn modelId="{F38837CF-A524-456F-B23A-987962C36493}" type="presOf" srcId="{51ABED40-6775-495A-8260-2009F0B68AC8}" destId="{8F079B63-F57D-4938-8AAF-419640755531}" srcOrd="0" destOrd="0" presId="urn:microsoft.com/office/officeart/2005/8/layout/hProcess4"/>
    <dgm:cxn modelId="{8B1542DB-4FC0-4FC8-83F0-33938AD150BE}" type="presOf" srcId="{B31B8861-247A-48D5-BA3C-7D1DBCE047D3}" destId="{0BAAFDB9-2780-46DA-94D6-499419D4F869}" srcOrd="1" destOrd="0" presId="urn:microsoft.com/office/officeart/2005/8/layout/hProcess4"/>
    <dgm:cxn modelId="{3FCF81E3-527B-400A-BC2D-E8E934F6EF92}" type="presOf" srcId="{DAFFC995-6C17-4B3D-87A6-5EEC39923FF4}" destId="{8228BC11-97C4-4654-9C4C-1B9F6B29DF1D}" srcOrd="0" destOrd="0" presId="urn:microsoft.com/office/officeart/2005/8/layout/hProcess4"/>
    <dgm:cxn modelId="{B4172DE9-7A96-44BD-A279-75620164C781}" type="presOf" srcId="{22C61388-75F6-46A2-873D-F8E9A6C9220D}" destId="{7A7B8702-4EC6-4F59-B270-8AB554CD43C7}" srcOrd="1" destOrd="0" presId="urn:microsoft.com/office/officeart/2005/8/layout/hProcess4"/>
    <dgm:cxn modelId="{D8AEB8ED-3B82-4F41-8546-0B4A92558CFE}" srcId="{4F8B8C36-B5AE-4009-9423-DEB0689296B6}" destId="{4DD08406-9FEF-4BFB-AB46-1A0F382024FB}" srcOrd="1" destOrd="0" parTransId="{F98FE84E-8BE3-4460-82B6-9E23D902DAA6}" sibTransId="{51BA83CA-CED2-4A94-9EB7-30A60D99431A}"/>
    <dgm:cxn modelId="{34D3CBEF-EA1E-4DBA-BF5B-3242E0C69A96}" type="presOf" srcId="{7ED326DB-4C7D-41C6-B69B-ED77279B337F}" destId="{16004FD6-3974-4785-8962-540B2BC8832A}" srcOrd="1" destOrd="0" presId="urn:microsoft.com/office/officeart/2005/8/layout/hProcess4"/>
    <dgm:cxn modelId="{D89083FB-3723-4A20-8F0F-F0BF46AA6240}" type="presOf" srcId="{03C38A92-B9E4-4E6E-91E1-58D43FF472B8}" destId="{BE565859-B4CB-4833-873F-727D703EC7DA}" srcOrd="0" destOrd="0" presId="urn:microsoft.com/office/officeart/2005/8/layout/hProcess4"/>
    <dgm:cxn modelId="{8432A9FD-A7C3-40B6-94CF-1DDDF531738D}" type="presOf" srcId="{3E52EAB0-3563-4EB8-A1E3-031661EF29C0}" destId="{6C0362D1-C344-41A7-B67E-D92924AC9ECA}" srcOrd="0" destOrd="0" presId="urn:microsoft.com/office/officeart/2005/8/layout/hProcess4"/>
    <dgm:cxn modelId="{7BAADA5E-8134-4CBB-B83E-5E7CE05F3B1F}" type="presParOf" srcId="{32EE6104-FF66-4823-A8EE-852CF124C9F3}" destId="{75AB0021-610F-440F-B44B-E28FE9A60394}" srcOrd="0" destOrd="0" presId="urn:microsoft.com/office/officeart/2005/8/layout/hProcess4"/>
    <dgm:cxn modelId="{1285C8FF-F4CC-4082-B6F5-E480611DBDB7}" type="presParOf" srcId="{32EE6104-FF66-4823-A8EE-852CF124C9F3}" destId="{3B3BFAE1-4E91-4557-A595-2930D7BC7F4F}" srcOrd="1" destOrd="0" presId="urn:microsoft.com/office/officeart/2005/8/layout/hProcess4"/>
    <dgm:cxn modelId="{0653B502-22B3-4143-9C1E-4A17C0F6799B}" type="presParOf" srcId="{32EE6104-FF66-4823-A8EE-852CF124C9F3}" destId="{E9DB03CA-FC0D-48C0-8A52-A2A6E296E41D}" srcOrd="2" destOrd="0" presId="urn:microsoft.com/office/officeart/2005/8/layout/hProcess4"/>
    <dgm:cxn modelId="{AC966D8D-A8A2-4577-8EEB-4223BE8C9229}" type="presParOf" srcId="{E9DB03CA-FC0D-48C0-8A52-A2A6E296E41D}" destId="{1683927B-0CDA-4061-B49F-1603A27EF9D2}" srcOrd="0" destOrd="0" presId="urn:microsoft.com/office/officeart/2005/8/layout/hProcess4"/>
    <dgm:cxn modelId="{7AC3F87C-4602-40A2-A914-D7ACB15DBB8F}" type="presParOf" srcId="{1683927B-0CDA-4061-B49F-1603A27EF9D2}" destId="{DC4A2E4C-8D54-4913-9D84-47B57856CEC5}" srcOrd="0" destOrd="0" presId="urn:microsoft.com/office/officeart/2005/8/layout/hProcess4"/>
    <dgm:cxn modelId="{A05D971D-050C-47F5-84B1-53CFE80D7BAA}" type="presParOf" srcId="{1683927B-0CDA-4061-B49F-1603A27EF9D2}" destId="{5EBA35A0-C4A6-4DE3-A053-F8352BD62BBE}" srcOrd="1" destOrd="0" presId="urn:microsoft.com/office/officeart/2005/8/layout/hProcess4"/>
    <dgm:cxn modelId="{B00C496B-36EF-42F3-B97D-A5914C4DFE9B}" type="presParOf" srcId="{1683927B-0CDA-4061-B49F-1603A27EF9D2}" destId="{0BAAFDB9-2780-46DA-94D6-499419D4F869}" srcOrd="2" destOrd="0" presId="urn:microsoft.com/office/officeart/2005/8/layout/hProcess4"/>
    <dgm:cxn modelId="{0A32FF14-83A8-426B-B969-CEA5FB17343F}" type="presParOf" srcId="{1683927B-0CDA-4061-B49F-1603A27EF9D2}" destId="{8F079B63-F57D-4938-8AAF-419640755531}" srcOrd="3" destOrd="0" presId="urn:microsoft.com/office/officeart/2005/8/layout/hProcess4"/>
    <dgm:cxn modelId="{16EB921B-E1E4-4F0E-AAAD-2ABDEBABD928}" type="presParOf" srcId="{1683927B-0CDA-4061-B49F-1603A27EF9D2}" destId="{0F80FC49-2DEC-4595-A291-439A9A3634C0}" srcOrd="4" destOrd="0" presId="urn:microsoft.com/office/officeart/2005/8/layout/hProcess4"/>
    <dgm:cxn modelId="{4D370ED6-D82C-4955-98F1-3EE12AD2ADE9}" type="presParOf" srcId="{E9DB03CA-FC0D-48C0-8A52-A2A6E296E41D}" destId="{0F87A85B-4364-4D00-A465-8B2814C938C0}" srcOrd="1" destOrd="0" presId="urn:microsoft.com/office/officeart/2005/8/layout/hProcess4"/>
    <dgm:cxn modelId="{16103527-4CCB-4A94-9EF1-B47192006AC9}" type="presParOf" srcId="{E9DB03CA-FC0D-48C0-8A52-A2A6E296E41D}" destId="{71F5E065-7BE6-4C2A-A979-60D28F2D3303}" srcOrd="2" destOrd="0" presId="urn:microsoft.com/office/officeart/2005/8/layout/hProcess4"/>
    <dgm:cxn modelId="{7191BE0C-CE24-4F63-B96C-0F4220118BAC}" type="presParOf" srcId="{71F5E065-7BE6-4C2A-A979-60D28F2D3303}" destId="{FD6D981A-952B-4D25-862E-87AA578F6D45}" srcOrd="0" destOrd="0" presId="urn:microsoft.com/office/officeart/2005/8/layout/hProcess4"/>
    <dgm:cxn modelId="{CA94C7C6-8EF4-4E81-BA94-A8CEFA0E7276}" type="presParOf" srcId="{71F5E065-7BE6-4C2A-A979-60D28F2D3303}" destId="{3E711706-8CE6-424B-9C9F-F517C9021DD0}" srcOrd="1" destOrd="0" presId="urn:microsoft.com/office/officeart/2005/8/layout/hProcess4"/>
    <dgm:cxn modelId="{59F82585-C8A2-4625-A63A-F6D41123BD65}" type="presParOf" srcId="{71F5E065-7BE6-4C2A-A979-60D28F2D3303}" destId="{16004FD6-3974-4785-8962-540B2BC8832A}" srcOrd="2" destOrd="0" presId="urn:microsoft.com/office/officeart/2005/8/layout/hProcess4"/>
    <dgm:cxn modelId="{E23AD0B4-DB63-4828-B793-F05236F1CBFF}" type="presParOf" srcId="{71F5E065-7BE6-4C2A-A979-60D28F2D3303}" destId="{DF94C144-E6D8-4632-A189-9E289FCB6F57}" srcOrd="3" destOrd="0" presId="urn:microsoft.com/office/officeart/2005/8/layout/hProcess4"/>
    <dgm:cxn modelId="{D5B30D6F-3582-4442-B556-685D482AB230}" type="presParOf" srcId="{71F5E065-7BE6-4C2A-A979-60D28F2D3303}" destId="{4BD1F2AD-8DE7-4B15-A02C-F3508D9FDB26}" srcOrd="4" destOrd="0" presId="urn:microsoft.com/office/officeart/2005/8/layout/hProcess4"/>
    <dgm:cxn modelId="{13F4D7F2-9498-4E89-BBAE-3B215C5E6A57}" type="presParOf" srcId="{E9DB03CA-FC0D-48C0-8A52-A2A6E296E41D}" destId="{FF0FB5D5-594B-4AFC-A92A-7FE5AC7C2B0D}" srcOrd="3" destOrd="0" presId="urn:microsoft.com/office/officeart/2005/8/layout/hProcess4"/>
    <dgm:cxn modelId="{6B05D10C-4D12-4E2E-9AA4-EAD678306508}" type="presParOf" srcId="{E9DB03CA-FC0D-48C0-8A52-A2A6E296E41D}" destId="{47C0FBED-84B0-4ABE-9625-84B1F2986E3C}" srcOrd="4" destOrd="0" presId="urn:microsoft.com/office/officeart/2005/8/layout/hProcess4"/>
    <dgm:cxn modelId="{2E43B278-2699-4BDB-8D19-D1BEFA252C60}" type="presParOf" srcId="{47C0FBED-84B0-4ABE-9625-84B1F2986E3C}" destId="{0D2F58F3-390D-458B-BD2D-7C453B4A5CCD}" srcOrd="0" destOrd="0" presId="urn:microsoft.com/office/officeart/2005/8/layout/hProcess4"/>
    <dgm:cxn modelId="{08BF8E10-63A9-44BE-9A94-77976EDC7BE1}" type="presParOf" srcId="{47C0FBED-84B0-4ABE-9625-84B1F2986E3C}" destId="{6A1CA7E5-4C26-40AB-AFA5-5615862E4C0A}" srcOrd="1" destOrd="0" presId="urn:microsoft.com/office/officeart/2005/8/layout/hProcess4"/>
    <dgm:cxn modelId="{4AAD5A29-B703-4D31-9833-FBAB75EE3EC7}" type="presParOf" srcId="{47C0FBED-84B0-4ABE-9625-84B1F2986E3C}" destId="{7A7B8702-4EC6-4F59-B270-8AB554CD43C7}" srcOrd="2" destOrd="0" presId="urn:microsoft.com/office/officeart/2005/8/layout/hProcess4"/>
    <dgm:cxn modelId="{A9AA1E71-3B86-46AF-B3B1-AC123CEB01F9}" type="presParOf" srcId="{47C0FBED-84B0-4ABE-9625-84B1F2986E3C}" destId="{6C0362D1-C344-41A7-B67E-D92924AC9ECA}" srcOrd="3" destOrd="0" presId="urn:microsoft.com/office/officeart/2005/8/layout/hProcess4"/>
    <dgm:cxn modelId="{4A3DB1BC-9E26-410C-8625-2E6EB9EF6328}" type="presParOf" srcId="{47C0FBED-84B0-4ABE-9625-84B1F2986E3C}" destId="{C4FD9D70-7603-4F4F-8467-4A465E2008B6}" srcOrd="4" destOrd="0" presId="urn:microsoft.com/office/officeart/2005/8/layout/hProcess4"/>
    <dgm:cxn modelId="{E5B260C5-578F-466F-90B1-9D7D00E6AC03}" type="presParOf" srcId="{E9DB03CA-FC0D-48C0-8A52-A2A6E296E41D}" destId="{6B14D1B2-5516-4DB2-9612-0C1C9C1448F7}" srcOrd="5" destOrd="0" presId="urn:microsoft.com/office/officeart/2005/8/layout/hProcess4"/>
    <dgm:cxn modelId="{17183C11-F539-4D7B-B67D-9A09F150C7AD}" type="presParOf" srcId="{E9DB03CA-FC0D-48C0-8A52-A2A6E296E41D}" destId="{1DD97E45-DFD9-4025-9EFB-03837A5B0A88}" srcOrd="6" destOrd="0" presId="urn:microsoft.com/office/officeart/2005/8/layout/hProcess4"/>
    <dgm:cxn modelId="{410A2CE3-C063-4D71-86E0-B095D8FC3418}" type="presParOf" srcId="{1DD97E45-DFD9-4025-9EFB-03837A5B0A88}" destId="{CCDF4E5A-F5A5-41E0-BD37-66B4D720E225}" srcOrd="0" destOrd="0" presId="urn:microsoft.com/office/officeart/2005/8/layout/hProcess4"/>
    <dgm:cxn modelId="{899BD9C5-F942-4626-AC1B-3F0060FEBD76}" type="presParOf" srcId="{1DD97E45-DFD9-4025-9EFB-03837A5B0A88}" destId="{8228BC11-97C4-4654-9C4C-1B9F6B29DF1D}" srcOrd="1" destOrd="0" presId="urn:microsoft.com/office/officeart/2005/8/layout/hProcess4"/>
    <dgm:cxn modelId="{7E7EE32F-57CB-4CC4-B6A5-929BED42BEA6}" type="presParOf" srcId="{1DD97E45-DFD9-4025-9EFB-03837A5B0A88}" destId="{391EC9D3-DC33-417C-BD94-39799E06A00A}" srcOrd="2" destOrd="0" presId="urn:microsoft.com/office/officeart/2005/8/layout/hProcess4"/>
    <dgm:cxn modelId="{0578480B-2FCD-481A-87BC-B5EC91DD3D02}" type="presParOf" srcId="{1DD97E45-DFD9-4025-9EFB-03837A5B0A88}" destId="{BE565859-B4CB-4833-873F-727D703EC7DA}" srcOrd="3" destOrd="0" presId="urn:microsoft.com/office/officeart/2005/8/layout/hProcess4"/>
    <dgm:cxn modelId="{7EFF6EC4-3590-47F0-9F3C-1D0EDD296DFE}" type="presParOf" srcId="{1DD97E45-DFD9-4025-9EFB-03837A5B0A88}" destId="{E70C3CF6-12E9-4348-B40E-490E3B5E430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A35A0-C4A6-4DE3-A053-F8352BD62BBE}">
      <dsp:nvSpPr>
        <dsp:cNvPr id="0" name=""/>
        <dsp:cNvSpPr/>
      </dsp:nvSpPr>
      <dsp:spPr>
        <a:xfrm>
          <a:off x="529" y="1317809"/>
          <a:ext cx="2080186" cy="17157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 isolates: counts &gt; 100</a:t>
          </a:r>
          <a:endParaRPr lang="nl-B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 phenotype: NAs were removed</a:t>
          </a:r>
          <a:endParaRPr lang="nl-BE" sz="1700" kern="1200" dirty="0"/>
        </a:p>
      </dsp:txBody>
      <dsp:txXfrm>
        <a:off x="40012" y="1357292"/>
        <a:ext cx="2001220" cy="1269098"/>
      </dsp:txXfrm>
    </dsp:sp>
    <dsp:sp modelId="{0F87A85B-4364-4D00-A465-8B2814C938C0}">
      <dsp:nvSpPr>
        <dsp:cNvPr id="0" name=""/>
        <dsp:cNvSpPr/>
      </dsp:nvSpPr>
      <dsp:spPr>
        <a:xfrm>
          <a:off x="1145793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79B63-F57D-4938-8AAF-419640755531}">
      <dsp:nvSpPr>
        <dsp:cNvPr id="0" name=""/>
        <dsp:cNvSpPr/>
      </dsp:nvSpPr>
      <dsp:spPr>
        <a:xfrm>
          <a:off x="462793" y="2665874"/>
          <a:ext cx="1849054" cy="7353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Selection</a:t>
          </a:r>
          <a:endParaRPr lang="nl-BE" sz="2200" kern="1200" dirty="0"/>
        </a:p>
      </dsp:txBody>
      <dsp:txXfrm>
        <a:off x="484329" y="2687410"/>
        <a:ext cx="1805982" cy="692236"/>
      </dsp:txXfrm>
    </dsp:sp>
    <dsp:sp modelId="{3E711706-8CE6-424B-9C9F-F517C9021DD0}">
      <dsp:nvSpPr>
        <dsp:cNvPr id="0" name=""/>
        <dsp:cNvSpPr/>
      </dsp:nvSpPr>
      <dsp:spPr>
        <a:xfrm>
          <a:off x="2734937" y="1317809"/>
          <a:ext cx="2080186" cy="17157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Per isolate</a:t>
          </a:r>
          <a:endParaRPr lang="nl-B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165 x 165</a:t>
          </a:r>
          <a:endParaRPr lang="nl-BE" sz="1700" kern="1200" dirty="0"/>
        </a:p>
      </dsp:txBody>
      <dsp:txXfrm>
        <a:off x="2774420" y="1724946"/>
        <a:ext cx="2001220" cy="1269098"/>
      </dsp:txXfrm>
    </dsp:sp>
    <dsp:sp modelId="{FF0FB5D5-594B-4AFC-A92A-7FE5AC7C2B0D}">
      <dsp:nvSpPr>
        <dsp:cNvPr id="0" name=""/>
        <dsp:cNvSpPr/>
      </dsp:nvSpPr>
      <dsp:spPr>
        <a:xfrm>
          <a:off x="3862865" y="222857"/>
          <a:ext cx="2685859" cy="268585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4C144-E6D8-4632-A189-9E289FCB6F57}">
      <dsp:nvSpPr>
        <dsp:cNvPr id="0" name=""/>
        <dsp:cNvSpPr/>
      </dsp:nvSpPr>
      <dsp:spPr>
        <a:xfrm>
          <a:off x="3197200" y="950155"/>
          <a:ext cx="1849054" cy="7353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Distance matrix</a:t>
          </a:r>
          <a:endParaRPr lang="nl-BE" sz="2200" kern="1200" dirty="0"/>
        </a:p>
      </dsp:txBody>
      <dsp:txXfrm>
        <a:off x="3218736" y="971691"/>
        <a:ext cx="1805982" cy="692236"/>
      </dsp:txXfrm>
    </dsp:sp>
    <dsp:sp modelId="{6A1CA7E5-4C26-40AB-AFA5-5615862E4C0A}">
      <dsp:nvSpPr>
        <dsp:cNvPr id="0" name=""/>
        <dsp:cNvSpPr/>
      </dsp:nvSpPr>
      <dsp:spPr>
        <a:xfrm>
          <a:off x="5469344" y="1317809"/>
          <a:ext cx="2080186" cy="17157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700" b="0" i="0" kern="1200" dirty="0" err="1"/>
            <a:t>Kernel</a:t>
          </a:r>
          <a:r>
            <a:rPr lang="nl-BE" sz="1700" b="0" i="0" kern="1200" dirty="0"/>
            <a:t> machine </a:t>
          </a:r>
          <a:r>
            <a:rPr lang="nl-BE" sz="1700" b="0" i="0" kern="1200" dirty="0" err="1"/>
            <a:t>regression</a:t>
          </a:r>
          <a:endParaRPr lang="nl-BE" sz="1700" kern="1200" dirty="0"/>
        </a:p>
      </dsp:txBody>
      <dsp:txXfrm>
        <a:off x="5508827" y="1357292"/>
        <a:ext cx="2001220" cy="1269098"/>
      </dsp:txXfrm>
    </dsp:sp>
    <dsp:sp modelId="{6B14D1B2-5516-4DB2-9612-0C1C9C1448F7}">
      <dsp:nvSpPr>
        <dsp:cNvPr id="0" name=""/>
        <dsp:cNvSpPr/>
      </dsp:nvSpPr>
      <dsp:spPr>
        <a:xfrm>
          <a:off x="6614607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362D1-C344-41A7-B67E-D92924AC9ECA}">
      <dsp:nvSpPr>
        <dsp:cNvPr id="0" name=""/>
        <dsp:cNvSpPr/>
      </dsp:nvSpPr>
      <dsp:spPr>
        <a:xfrm>
          <a:off x="5931608" y="2665874"/>
          <a:ext cx="1849054" cy="7353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Kernel</a:t>
          </a:r>
          <a:endParaRPr lang="nl-BE" sz="2200" kern="1200" dirty="0"/>
        </a:p>
      </dsp:txBody>
      <dsp:txXfrm>
        <a:off x="5953144" y="2687410"/>
        <a:ext cx="1805982" cy="692236"/>
      </dsp:txXfrm>
    </dsp:sp>
    <dsp:sp modelId="{8228BC11-97C4-4654-9C4C-1B9F6B29DF1D}">
      <dsp:nvSpPr>
        <dsp:cNvPr id="0" name=""/>
        <dsp:cNvSpPr/>
      </dsp:nvSpPr>
      <dsp:spPr>
        <a:xfrm>
          <a:off x="8203751" y="1317809"/>
          <a:ext cx="2080186" cy="17157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Covariate possible, but not performed</a:t>
          </a:r>
          <a:endParaRPr lang="nl-B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700" b="0" i="0" kern="1200" dirty="0"/>
            <a:t>Small-sample </a:t>
          </a:r>
          <a:r>
            <a:rPr lang="nl-BE" sz="1700" b="0" i="0" kern="1200" dirty="0" err="1"/>
            <a:t>correction</a:t>
          </a:r>
          <a:endParaRPr lang="nl-BE" sz="1700" kern="1200" dirty="0"/>
        </a:p>
      </dsp:txBody>
      <dsp:txXfrm>
        <a:off x="8243234" y="1724946"/>
        <a:ext cx="2001220" cy="1269098"/>
      </dsp:txXfrm>
    </dsp:sp>
    <dsp:sp modelId="{BE565859-B4CB-4833-873F-727D703EC7DA}">
      <dsp:nvSpPr>
        <dsp:cNvPr id="0" name=""/>
        <dsp:cNvSpPr/>
      </dsp:nvSpPr>
      <dsp:spPr>
        <a:xfrm>
          <a:off x="8666015" y="950155"/>
          <a:ext cx="1849054" cy="7353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Association</a:t>
          </a:r>
          <a:endParaRPr lang="nl-BE" sz="2200" kern="1200" dirty="0"/>
        </a:p>
      </dsp:txBody>
      <dsp:txXfrm>
        <a:off x="8687551" y="971691"/>
        <a:ext cx="1805982" cy="692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5C908-F247-A897-A16D-4BF2C8DE4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5A0D267-6E58-B2F6-C62E-856E93D5E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928E7D-A4F3-F79C-FF94-EE91E47A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300C-2A2C-4778-97B2-5F718FE56AC3}" type="datetimeFigureOut">
              <a:rPr lang="nl-BE" smtClean="0"/>
              <a:t>28/04/2023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AA1845-DCD6-3EE8-BDD8-A622BC0B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E01FDC-DB6B-D89A-A98E-9F66F23D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8C97-7940-4420-90DD-786DBCA1D0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908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821A5-BB56-DFBC-C225-43E3A04D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A3C2F96-CFA1-2EA2-B6D9-45218E6CD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4B770B-9551-FC17-A7C1-D13530A0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300C-2A2C-4778-97B2-5F718FE56AC3}" type="datetimeFigureOut">
              <a:rPr lang="nl-BE" smtClean="0"/>
              <a:t>28/04/2023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47357D-1088-3231-35F6-466FE6C1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5FCFF2-92AA-A56B-7584-5B7D8F8D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8C97-7940-4420-90DD-786DBCA1D0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366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4EA81ED-0133-7733-81D9-6C1382BC5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EAA84B2-CDBB-E351-FB03-A1FAA9CAE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C996ED-E5F6-AA18-5F83-081D5DF9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300C-2A2C-4778-97B2-5F718FE56AC3}" type="datetimeFigureOut">
              <a:rPr lang="nl-BE" smtClean="0"/>
              <a:t>28/04/2023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93603F-9DDA-FCD2-7AF4-3E37569C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50CBD2-C421-34C7-2866-32C60ED9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8C97-7940-4420-90DD-786DBCA1D0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0999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4D35-2B3F-C096-06CF-9C98AA174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E1BFD-FB71-1809-0AA5-F3AA3BFD1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7B9A-DAA2-2A78-3A92-7A3A2458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AC89-4B5D-4B4D-8B2F-C8C2E770A2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A2572-3C77-6BD7-0F60-F15CBCDA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5C07E-C2C8-39BA-632D-1FFA1832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8F55-9A66-1A46-BFC9-CF59E80E82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61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9040-3D54-3EEB-FD9C-2B57BD63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8BABB-6BEC-132D-D662-D808042D6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B22F8-6A36-5B52-B352-5C8A034F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AC89-4B5D-4B4D-8B2F-C8C2E770A2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CF1E4-DBB6-8614-8E51-5DCAF247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47A42-67CD-83ED-206B-93D0755A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8F55-9A66-1A46-BFC9-CF59E80E82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36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482D-ABE1-5326-4A55-0D130EC7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0A5D8-41C0-0581-0D45-4BA4E3AB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9EA10-B307-9E2A-C876-23CCA60F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AC89-4B5D-4B4D-8B2F-C8C2E770A2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605E-F9F8-00EF-EE0F-23902A34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05FE1-A937-3D27-507A-17290D86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8F55-9A66-1A46-BFC9-CF59E80E82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388B-E26D-DF9A-C5B3-46395243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67E3-CEEF-8CE6-A3DD-66CC7059C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0347E-F42E-9EC0-BBCD-9770EA85E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EB971-2535-0601-6E05-53DA12C1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AC89-4B5D-4B4D-8B2F-C8C2E770A2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83549-0E61-9137-8EE2-ECDF3860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EBE34-1673-26C2-E865-724444A5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8F55-9A66-1A46-BFC9-CF59E80E82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70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66C3-55C5-32B0-14E3-4AE83B93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101EA-380C-C2AE-AD0F-1F3BEA54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1F997-12D6-2B8F-77E5-44475EC2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38110-E4C2-E1B5-2D37-3E572E0FB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4A88D-E9C6-17FB-E81C-4D7A0C684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4BA4A-ABAE-37DA-C4F5-36576DAE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AC89-4B5D-4B4D-8B2F-C8C2E770A2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08E47-F698-82C9-64E4-EA19A9D4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A79F3-0C8C-DD29-C6FD-B77995FA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8F55-9A66-1A46-BFC9-CF59E80E82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74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B419-DFC7-5D5B-6FAB-DCE55F8D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112F0-D624-9547-3993-6C227175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AC89-4B5D-4B4D-8B2F-C8C2E770A2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090F3-232B-6E93-E53E-4561622F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8D36B-4368-02F5-208C-77DF8699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8F55-9A66-1A46-BFC9-CF59E80E82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66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259E97-9016-837F-7AA3-C7318C6B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AC89-4B5D-4B4D-8B2F-C8C2E770A2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8019E-3B7D-C288-67F1-6FB0B7A5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EBCEB-926D-62D4-7C1B-B467AB88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8F55-9A66-1A46-BFC9-CF59E80E82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1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FD69-E976-5B2E-A0B8-ABC30C10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6455-E61D-3108-DC0C-09B5CEC21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B5E39-F674-F4C3-4026-52CB0954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BC915-2DEF-0B64-69FA-67DAF030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AC89-4B5D-4B4D-8B2F-C8C2E770A2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4D138-1346-2F4E-C781-12ED4450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CC6F1-B4A9-3ADD-572B-D4BA7320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8F55-9A66-1A46-BFC9-CF59E80E82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0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56B03-D1F9-4250-B09F-04E68A5B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29C4E7-30D5-A6C8-E1A7-9060DB32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F02700-1B81-4CD6-A487-30AA8DD2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300C-2A2C-4778-97B2-5F718FE56AC3}" type="datetimeFigureOut">
              <a:rPr lang="nl-BE" smtClean="0"/>
              <a:t>28/04/2023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435F7A-21DF-C6C7-7B3A-2D13B2E4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9A4A97-9FEF-C3DB-763B-0A135835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8C97-7940-4420-90DD-786DBCA1D0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0901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6DA9-98B6-DCB6-E7A7-515E2C3B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FA5C6-9843-0839-B66B-00A71A14C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E416A-669F-F3A0-DE31-226B28BD9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A6500-D03E-8236-E3F2-52C3A922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AC89-4B5D-4B4D-8B2F-C8C2E770A2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5D620-1D6E-AB1A-74B7-89B41F36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72F3C-71FD-7636-52CA-701C315C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8F55-9A66-1A46-BFC9-CF59E80E82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43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617F-1CC2-E6BF-2F09-45E9F044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6B289-9AFB-1174-70BF-6E29040CD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A2EA-DB9B-047F-C182-E8212BE0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AC89-4B5D-4B4D-8B2F-C8C2E770A2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50F4-18E8-95B5-FE33-7965BEE4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10F9-5180-BE3C-E9AF-69D8AEAC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8F55-9A66-1A46-BFC9-CF59E80E82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92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DD33C-C603-F502-504D-A3B6FC16C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81AC2-B212-DF98-FA97-80A1E09B9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21E6A-35D1-732C-194F-6AA57E11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AC89-4B5D-4B4D-8B2F-C8C2E770A2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26E37-1349-2AD4-C079-1067689E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8802F-1EED-DC73-94B0-E9B7E325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8F55-9A66-1A46-BFC9-CF59E80E82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C90B0-2CC0-302D-AF5F-9A4E5259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1E005D-B011-EB46-9EBF-DC6CDDA5B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798F27-573A-238E-BDA8-4E681470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300C-2A2C-4778-97B2-5F718FE56AC3}" type="datetimeFigureOut">
              <a:rPr lang="nl-BE" smtClean="0"/>
              <a:t>28/04/2023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BB6C34-1FBC-6F7A-E4DB-5CB04F9E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CFF5A5-1103-6CA3-FAF4-CBC0C100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8C97-7940-4420-90DD-786DBCA1D0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43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413D1-F4F5-4BB2-A170-441DE13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6F2962-09EC-303D-8F95-4C041243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A48CAA9-36E4-BFAA-91C7-D1AA0FFD5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A168451-902B-7804-7503-9E8627D3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300C-2A2C-4778-97B2-5F718FE56AC3}" type="datetimeFigureOut">
              <a:rPr lang="nl-BE" smtClean="0"/>
              <a:t>28/04/2023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4F40307-C7EF-2F5F-02F6-2A1D49E5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33ED935-EF3D-B0FA-0429-CCD09C16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8C97-7940-4420-90DD-786DBCA1D0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1F678-F495-55EB-E720-5F9A5FCD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DE5069-AE3A-0352-6733-5E046115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9B4C6EA-57EC-6DD4-F1C6-B016FD15D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0DF5A65-4C79-9DCD-0149-72636C260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5863C20-5811-3E11-21B4-27E5E6A11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7C3D1BD-F8C3-74F8-CED6-5376E0DB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300C-2A2C-4778-97B2-5F718FE56AC3}" type="datetimeFigureOut">
              <a:rPr lang="nl-BE" smtClean="0"/>
              <a:t>28/04/2023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4AA1FE-F6B9-19F1-2CF0-AA461441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64ED1B0-3A31-4C27-E092-DD6FB5FE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8C97-7940-4420-90DD-786DBCA1D0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1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C2A36-B1CA-729E-E88C-0367F8DC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1A66848-1804-1499-F5E5-E7E746A8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300C-2A2C-4778-97B2-5F718FE56AC3}" type="datetimeFigureOut">
              <a:rPr lang="nl-BE" smtClean="0"/>
              <a:t>28/04/2023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DFF8924-CB63-A9FE-8AE1-10956A67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B0D5B-84CD-BC7F-376C-27142442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8C97-7940-4420-90DD-786DBCA1D0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779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E0AFDDE-55C9-5ABF-7FD5-889040BF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300C-2A2C-4778-97B2-5F718FE56AC3}" type="datetimeFigureOut">
              <a:rPr lang="nl-BE" smtClean="0"/>
              <a:t>28/04/2023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C2A5EF6-2673-403E-9D8D-73012B6B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E4A967-6D80-DBFD-FE0C-68044F16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8C97-7940-4420-90DD-786DBCA1D0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913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3C355-1BBE-32A2-64A4-9C2BB46C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2DA420-5DAE-F4CE-58AD-81FE7227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A1399A-AF9B-DCB3-9335-B090568DC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D7F6F0A-EEDC-BFCA-1F9D-31A15083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300C-2A2C-4778-97B2-5F718FE56AC3}" type="datetimeFigureOut">
              <a:rPr lang="nl-BE" smtClean="0"/>
              <a:t>28/04/2023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5BC5DFD-A83F-3C35-2A37-DF7FA989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6899CBF-9FBD-5DDA-4F55-39CB39D9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8C97-7940-4420-90DD-786DBCA1D0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51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FBF91-1797-5F94-E5F9-1C08D26A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B7B41AA-CC34-CCE9-D7B4-14512B7AA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C2DAFEF-8A2A-1EF3-3A2D-39C8758C2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0A8B255-6C6B-27FC-7401-A02FB040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300C-2A2C-4778-97B2-5F718FE56AC3}" type="datetimeFigureOut">
              <a:rPr lang="nl-BE" smtClean="0"/>
              <a:t>28/04/2023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4D1E73-59E7-EC4A-8226-113419A1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91FC246-867E-B572-2ED3-3EDEECC1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8C97-7940-4420-90DD-786DBCA1D0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807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82EE283-C15D-14A8-882D-C409BA1D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8AC2D-14CB-ABEC-225C-14C68501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8BEEAE-4BD8-3320-BE3F-BBED09959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300C-2A2C-4778-97B2-5F718FE56AC3}" type="datetimeFigureOut">
              <a:rPr lang="nl-BE" smtClean="0"/>
              <a:t>28/04/2023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8D1062-11EF-17F9-405F-FC073DADA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4F2D478-9E98-2DBC-CDFB-F0FF85ED4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48C97-7940-4420-90DD-786DBCA1D0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34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7EEF6-FC43-0BCA-A535-DDC53DC2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5BBB8-CE8E-4AEA-9B6E-31F07A247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A990-8042-1A50-1117-1DCB85B12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AC89-4B5D-4B4D-8B2F-C8C2E770A2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4CAC1-E559-58B5-23B6-055EED85C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8EB77-8293-480F-05BF-93A27BC63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8F55-9A66-1A46-BFC9-CF59E80E82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4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6E760-4D7C-A1B5-9B90-991B46E4D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Leveraging plant diversity to infer microbial communities for phenotypic predictions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970AA64-6FEB-241D-E19D-A1B4B459C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STD12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75587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723E2-B22D-A56D-3944-98F38BCC0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Building graphs that describe microbe interaction across batch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02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76FB5-F4C3-2D5E-4D6C-169E69A0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Methods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88B4-A6A0-3854-A73A-8AE9E3934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STID12 was broken out across batch</a:t>
            </a:r>
          </a:p>
          <a:p>
            <a:r>
              <a:rPr lang="en-US" sz="2200"/>
              <a:t>Only isolates that were supposed to be in the sample were used</a:t>
            </a:r>
          </a:p>
          <a:p>
            <a:r>
              <a:rPr lang="en-US" sz="2200"/>
              <a:t>Synthetic community starter and the the stick samples were removed</a:t>
            </a:r>
          </a:p>
          <a:p>
            <a:r>
              <a:rPr lang="en-US" sz="2200"/>
              <a:t>The microbes that explain 75% ore more of the variance were used</a:t>
            </a:r>
          </a:p>
          <a:p>
            <a:r>
              <a:rPr lang="en-US" sz="2200"/>
              <a:t>Center log ration was applied across plant</a:t>
            </a:r>
          </a:p>
          <a:p>
            <a:r>
              <a:rPr lang="en-US" sz="2200"/>
              <a:t>A hill climb search with k2 score were used to predict graphs</a:t>
            </a:r>
          </a:p>
        </p:txBody>
      </p:sp>
    </p:spTree>
    <p:extLst>
      <p:ext uri="{BB962C8B-B14F-4D97-AF65-F5344CB8AC3E}">
        <p14:creationId xmlns:p14="http://schemas.microsoft.com/office/powerpoint/2010/main" val="10216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B1CE2-9640-FD1C-CD87-E2A255D9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en-US" sz="5400"/>
              <a:t>All graphs were different across batches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27EE-BF44-5AB4-93F6-5CDC8692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When comparing graphs across batch each of the graphs were unique</a:t>
            </a:r>
          </a:p>
          <a:p>
            <a:r>
              <a:rPr lang="en-US" sz="2200">
                <a:solidFill>
                  <a:srgbClr val="FFFFFF"/>
                </a:solidFill>
              </a:rPr>
              <a:t>Within batch 1 the highest betweenness centrality nodes were</a:t>
            </a:r>
          </a:p>
          <a:p>
            <a:pPr lvl="2"/>
            <a:r>
              <a:rPr lang="en-US" sz="2200">
                <a:solidFill>
                  <a:srgbClr val="FFFFFF"/>
                </a:solidFill>
              </a:rPr>
              <a:t>LjRoot243, LjRoot80, LjRoot17, LjRoot28, LjRoot289, LjRoot220</a:t>
            </a:r>
          </a:p>
          <a:p>
            <a:r>
              <a:rPr lang="en-US" sz="2200">
                <a:solidFill>
                  <a:srgbClr val="FFFFFF"/>
                </a:solidFill>
              </a:rPr>
              <a:t>Within batch 2 the highest betweenness centrality nodes were </a:t>
            </a:r>
          </a:p>
          <a:p>
            <a:pPr lvl="2"/>
            <a:r>
              <a:rPr lang="en-US" sz="2200">
                <a:solidFill>
                  <a:srgbClr val="FFFFFF"/>
                </a:solidFill>
              </a:rPr>
              <a:t>LjRoot283, LjRoot223, LjRoot288, LjRoot281, LjRoot270</a:t>
            </a:r>
          </a:p>
          <a:p>
            <a:r>
              <a:rPr lang="en-US" sz="2200">
                <a:solidFill>
                  <a:srgbClr val="FFFFFF"/>
                </a:solidFill>
              </a:rPr>
              <a:t>Within batch 3 the highest betweenness centrality nodes were</a:t>
            </a:r>
          </a:p>
          <a:p>
            <a:pPr lvl="2"/>
            <a:r>
              <a:rPr lang="en-US" sz="2200">
                <a:solidFill>
                  <a:srgbClr val="FFFFFF"/>
                </a:solidFill>
              </a:rPr>
              <a:t> LjRoot254, LjRoot259, LjRoot67, LjRoot78, LjRoot131, LjRoot248</a:t>
            </a:r>
          </a:p>
        </p:txBody>
      </p:sp>
    </p:spTree>
    <p:extLst>
      <p:ext uri="{BB962C8B-B14F-4D97-AF65-F5344CB8AC3E}">
        <p14:creationId xmlns:p14="http://schemas.microsoft.com/office/powerpoint/2010/main" val="217410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59DB7-E99C-9E1B-E617-305956A7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Batch 1 Network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B25E992A-A3BB-16B4-CD4A-566BD35E2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1385" y="640080"/>
            <a:ext cx="592043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8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D0827-6960-D8C2-E8ED-89019C67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Batch 2 Network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8EDC74A-A167-3CC0-7A0B-EAD37B6CA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471" y="640080"/>
            <a:ext cx="593626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62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90E34-7E57-F2B7-CBF7-AC41FCF8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Batch 3 Network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8996B1F-1416-861B-C539-B6E79DEC6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27040"/>
            <a:ext cx="7214616" cy="51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78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C6DE2-BDD4-39A1-69EE-AF11DBE9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3800"/>
              <a:t>Merged Graph highest Betweenness Centrality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2C799-4F42-86EF-81DC-469E53030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Highest betweenness Centrailty Nodes on the merged Graph</a:t>
            </a:r>
          </a:p>
          <a:p>
            <a:pPr lvl="2"/>
            <a:r>
              <a:rPr lang="en-US" sz="2200"/>
              <a:t>LjRoot30, LjRoot223, LjRoot70, LjRoot277, LjRoot1, LjRoot227, LjRoot283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51EE191F-E71A-6771-E475-125C892D4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2057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5BB0B-608A-9895-3041-DDE6A28A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Merged Graph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26D6C819-076C-2A48-6058-6826F12AF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82" r="1" b="824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545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B0D7A-F350-CA58-0A4E-00C8BB0F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challenging questions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4A1DD7-F357-7538-039A-D35A045AD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datatype correlates with fresh weight?</a:t>
            </a:r>
          </a:p>
          <a:p>
            <a:r>
              <a:rPr lang="en-US" dirty="0"/>
              <a:t>Are the SNP / ASV data predictive for fresh weight?</a:t>
            </a:r>
          </a:p>
          <a:p>
            <a:r>
              <a:rPr lang="en-US" dirty="0"/>
              <a:t>Which ASVs are associated with fresh weight?</a:t>
            </a:r>
          </a:p>
          <a:p>
            <a:r>
              <a:rPr lang="en-US" dirty="0"/>
              <a:t>What causal interactions exist between the ASVs? 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100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9067C-EBC8-70C8-74B9-C8E8D976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83503" cy="2308627"/>
          </a:xfrm>
        </p:spPr>
        <p:txBody>
          <a:bodyPr>
            <a:normAutofit/>
          </a:bodyPr>
          <a:lstStyle/>
          <a:p>
            <a:r>
              <a:rPr lang="da-DK" sz="3200" dirty="0">
                <a:cs typeface="Calibri Light"/>
              </a:rPr>
              <a:t>T-SNE with </a:t>
            </a:r>
            <a:r>
              <a:rPr lang="da-DK" sz="3200" b="1" dirty="0">
                <a:cs typeface="Calibri Light"/>
              </a:rPr>
              <a:t>isolates abundance </a:t>
            </a:r>
            <a:r>
              <a:rPr lang="da-DK" sz="3200" dirty="0">
                <a:cs typeface="Calibri Light"/>
              </a:rPr>
              <a:t>show some structure but unrelated to phenotype</a:t>
            </a:r>
            <a:endParaRPr lang="da-DK" sz="3600" dirty="0">
              <a:cs typeface="Calibri Light"/>
            </a:endParaRPr>
          </a:p>
        </p:txBody>
      </p:sp>
      <p:pic>
        <p:nvPicPr>
          <p:cNvPr id="4" name="Billede 4" descr="Et billede, der indeholder diagram&#10;&#10;Beskrivelsen er genereret automatisk">
            <a:extLst>
              <a:ext uri="{FF2B5EF4-FFF2-40B4-BE49-F238E27FC236}">
                <a16:creationId xmlns:a16="http://schemas.microsoft.com/office/drawing/2014/main" id="{4042496B-7B58-A014-E5CD-FD3144335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154"/>
          <a:stretch/>
        </p:blipFill>
        <p:spPr>
          <a:xfrm>
            <a:off x="4521703" y="0"/>
            <a:ext cx="7670297" cy="6771190"/>
          </a:xfr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8EF64DE3-5482-4642-9DF0-7090F053FE25}"/>
              </a:ext>
            </a:extLst>
          </p:cNvPr>
          <p:cNvSpPr txBox="1"/>
          <p:nvPr/>
        </p:nvSpPr>
        <p:spPr>
          <a:xfrm>
            <a:off x="438873" y="6505936"/>
            <a:ext cx="7315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 err="1">
                <a:cs typeface="Calibri"/>
              </a:rPr>
              <a:t>Near-zero</a:t>
            </a:r>
            <a:r>
              <a:rPr lang="da-DK" dirty="0">
                <a:cs typeface="Calibri"/>
              </a:rPr>
              <a:t> </a:t>
            </a:r>
            <a:r>
              <a:rPr lang="da-DK" dirty="0" err="1">
                <a:cs typeface="Calibri"/>
              </a:rPr>
              <a:t>variance</a:t>
            </a:r>
            <a:r>
              <a:rPr lang="da-DK" dirty="0">
                <a:cs typeface="Calibri"/>
              </a:rPr>
              <a:t> variables </a:t>
            </a:r>
            <a:r>
              <a:rPr lang="da-DK" dirty="0" err="1">
                <a:cs typeface="Calibri"/>
              </a:rPr>
              <a:t>were</a:t>
            </a:r>
            <a:r>
              <a:rPr lang="da-DK" dirty="0">
                <a:cs typeface="Calibri"/>
              </a:rPr>
              <a:t> removed</a:t>
            </a:r>
            <a:endParaRPr lang="da-DK" dirty="0"/>
          </a:p>
        </p:txBody>
      </p:sp>
      <p:pic>
        <p:nvPicPr>
          <p:cNvPr id="7" name="Billede 4" descr="Et billede, der indeholder diagram&#10;&#10;Beskrivelsen er genereret automatisk">
            <a:extLst>
              <a:ext uri="{FF2B5EF4-FFF2-40B4-BE49-F238E27FC236}">
                <a16:creationId xmlns:a16="http://schemas.microsoft.com/office/drawing/2014/main" id="{58D9209A-716B-1C0E-3D0A-EB5847CFD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09" t="34471" b="42215"/>
          <a:stretch/>
        </p:blipFill>
        <p:spPr>
          <a:xfrm>
            <a:off x="1169044" y="3062810"/>
            <a:ext cx="1915610" cy="1578638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B43072EA-CBC5-3E4C-24A6-8468A10CF0E6}"/>
              </a:ext>
            </a:extLst>
          </p:cNvPr>
          <p:cNvSpPr txBox="1"/>
          <p:nvPr/>
        </p:nvSpPr>
        <p:spPr>
          <a:xfrm>
            <a:off x="949124" y="3173211"/>
            <a:ext cx="19928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Phenotypic binning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364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4" descr="Et billede, der indeholder diagram&#10;&#10;Beskrivelsen er genereret automatisk">
            <a:extLst>
              <a:ext uri="{FF2B5EF4-FFF2-40B4-BE49-F238E27FC236}">
                <a16:creationId xmlns:a16="http://schemas.microsoft.com/office/drawing/2014/main" id="{551C790B-66C4-369D-DAA8-3A9BCC03B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274"/>
          <a:stretch/>
        </p:blipFill>
        <p:spPr>
          <a:xfrm>
            <a:off x="4127" y="0"/>
            <a:ext cx="7982405" cy="6574420"/>
          </a:xfr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30D95E0B-27DF-AAEE-4B7F-7382E98FCC16}"/>
              </a:ext>
            </a:extLst>
          </p:cNvPr>
          <p:cNvSpPr txBox="1">
            <a:spLocks/>
          </p:cNvSpPr>
          <p:nvPr/>
        </p:nvSpPr>
        <p:spPr>
          <a:xfrm>
            <a:off x="8307363" y="35246"/>
            <a:ext cx="3654706" cy="2742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200" dirty="0">
                <a:cs typeface="Calibri Light"/>
              </a:rPr>
              <a:t>PCA of </a:t>
            </a:r>
            <a:r>
              <a:rPr lang="da-DK" sz="3200" b="1" dirty="0">
                <a:cs typeface="Calibri Light"/>
              </a:rPr>
              <a:t>SNPs</a:t>
            </a:r>
            <a:r>
              <a:rPr lang="da-DK" sz="3200" dirty="0">
                <a:cs typeface="Calibri Light"/>
              </a:rPr>
              <a:t> shows some population structure, but unrelated to phenotype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3303CEAC-B38B-14C8-CA56-6E706D7646F0}"/>
              </a:ext>
            </a:extLst>
          </p:cNvPr>
          <p:cNvSpPr txBox="1"/>
          <p:nvPr/>
        </p:nvSpPr>
        <p:spPr>
          <a:xfrm>
            <a:off x="833136" y="6491468"/>
            <a:ext cx="8144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>
                <a:cs typeface="Calibri"/>
              </a:rPr>
              <a:t>PCA </a:t>
            </a:r>
            <a:r>
              <a:rPr lang="da-DK" dirty="0" err="1">
                <a:cs typeface="Calibri"/>
              </a:rPr>
              <a:t>was</a:t>
            </a:r>
            <a:r>
              <a:rPr lang="da-DK" dirty="0">
                <a:cs typeface="Calibri"/>
              </a:rPr>
              <a:t> </a:t>
            </a:r>
            <a:r>
              <a:rPr lang="da-DK" dirty="0" err="1">
                <a:cs typeface="Calibri"/>
              </a:rPr>
              <a:t>performed</a:t>
            </a:r>
            <a:r>
              <a:rPr lang="da-DK" dirty="0">
                <a:cs typeface="Calibri"/>
              </a:rPr>
              <a:t> with default parameters </a:t>
            </a:r>
            <a:r>
              <a:rPr lang="da-DK" dirty="0" err="1">
                <a:cs typeface="Calibri"/>
              </a:rPr>
              <a:t>using</a:t>
            </a:r>
            <a:r>
              <a:rPr lang="da-DK" dirty="0">
                <a:cs typeface="Calibri"/>
              </a:rPr>
              <a:t> </a:t>
            </a:r>
            <a:r>
              <a:rPr lang="da-DK" dirty="0" err="1">
                <a:ea typeface="+mn-lt"/>
                <a:cs typeface="+mn-lt"/>
              </a:rPr>
              <a:t>smartsnp</a:t>
            </a:r>
          </a:p>
        </p:txBody>
      </p:sp>
      <p:pic>
        <p:nvPicPr>
          <p:cNvPr id="2" name="Billede 4" descr="Et billede, der indeholder diagram&#10;&#10;Beskrivelsen er genereret automatisk">
            <a:extLst>
              <a:ext uri="{FF2B5EF4-FFF2-40B4-BE49-F238E27FC236}">
                <a16:creationId xmlns:a16="http://schemas.microsoft.com/office/drawing/2014/main" id="{3177C042-A43F-E4BA-0879-7C8DD5482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59" t="26848" r="1097" b="35652"/>
          <a:stretch/>
        </p:blipFill>
        <p:spPr>
          <a:xfrm>
            <a:off x="8646289" y="3429000"/>
            <a:ext cx="1053296" cy="2465409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0D35DF98-D679-703F-8729-F2DA5AEF143D}"/>
              </a:ext>
            </a:extLst>
          </p:cNvPr>
          <p:cNvSpPr txBox="1"/>
          <p:nvPr/>
        </p:nvSpPr>
        <p:spPr>
          <a:xfrm>
            <a:off x="8646289" y="3578325"/>
            <a:ext cx="19319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Phenotypic output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4914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7" descr="Et billede, der indeholder diagram&#10;&#10;Beskrivelsen er genereret automatisk">
            <a:extLst>
              <a:ext uri="{FF2B5EF4-FFF2-40B4-BE49-F238E27FC236}">
                <a16:creationId xmlns:a16="http://schemas.microsoft.com/office/drawing/2014/main" id="{A18351D6-B4BD-59F5-29FC-AB1F17822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6"/>
          <a:stretch/>
        </p:blipFill>
        <p:spPr>
          <a:xfrm>
            <a:off x="2964947" y="1474987"/>
            <a:ext cx="8904152" cy="5197296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A14BB0F3-0B0A-1B6D-11F2-444996FAE67B}"/>
              </a:ext>
            </a:extLst>
          </p:cNvPr>
          <p:cNvSpPr txBox="1">
            <a:spLocks/>
          </p:cNvSpPr>
          <p:nvPr/>
        </p:nvSpPr>
        <p:spPr>
          <a:xfrm>
            <a:off x="838200" y="473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600" dirty="0">
                <a:cs typeface="Calibri Light"/>
              </a:rPr>
              <a:t>Elastic-net regression works poorly, but better than other flexible methods (ASVs)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67F7B251-9FB8-3D6F-29EA-72600A4BD827}"/>
              </a:ext>
            </a:extLst>
          </p:cNvPr>
          <p:cNvSpPr txBox="1"/>
          <p:nvPr/>
        </p:nvSpPr>
        <p:spPr>
          <a:xfrm>
            <a:off x="509286" y="1951672"/>
            <a:ext cx="2158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selection: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Elastic-net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boosting</a:t>
            </a: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77A0618-E22C-5F4B-9062-B5FBB0B9FD2A}"/>
              </a:ext>
            </a:extLst>
          </p:cNvPr>
          <p:cNvSpPr txBox="1"/>
          <p:nvPr/>
        </p:nvSpPr>
        <p:spPr>
          <a:xfrm>
            <a:off x="509286" y="4520443"/>
            <a:ext cx="26940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>
                <a:cs typeface="Calibri Light"/>
              </a:rPr>
              <a:t>ASV normalized compared to stick + standardization</a:t>
            </a:r>
          </a:p>
          <a:p>
            <a:r>
              <a:rPr lang="da-DK" dirty="0">
                <a:cs typeface="Calibri Light"/>
              </a:rPr>
              <a:t>P</a:t>
            </a:r>
            <a:r>
              <a:rPr lang="da-DK" sz="1800" dirty="0">
                <a:cs typeface="Calibri Light"/>
              </a:rPr>
              <a:t>henotype standarized</a:t>
            </a:r>
          </a:p>
          <a:p>
            <a:r>
              <a:rPr lang="da-DK" sz="1800" dirty="0">
                <a:cs typeface="Calibri Light"/>
              </a:rPr>
              <a:t>DF: 122</a:t>
            </a:r>
          </a:p>
          <a:p>
            <a:r>
              <a:rPr lang="da-DK" sz="1800" dirty="0">
                <a:cs typeface="Calibri Light"/>
              </a:rPr>
              <a:t>397 explanatory variables</a:t>
            </a: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C1DB671-0D1F-F42B-3FC6-EE206BBDEDB8}"/>
              </a:ext>
            </a:extLst>
          </p:cNvPr>
          <p:cNvSpPr txBox="1"/>
          <p:nvPr/>
        </p:nvSpPr>
        <p:spPr>
          <a:xfrm flipH="1">
            <a:off x="10983792" y="3429000"/>
            <a:ext cx="10423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 set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0961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5ABC0-81B4-3258-9B08-B08832E8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cs typeface="Calibri Light"/>
              </a:rPr>
              <a:t>Adding</a:t>
            </a:r>
            <a:r>
              <a:rPr lang="da-DK" b="1" dirty="0">
                <a:cs typeface="Calibri Light"/>
              </a:rPr>
              <a:t> PCA from </a:t>
            </a:r>
            <a:r>
              <a:rPr lang="da-DK" b="1" dirty="0" err="1">
                <a:cs typeface="Calibri Light"/>
              </a:rPr>
              <a:t>SNPs</a:t>
            </a:r>
            <a:r>
              <a:rPr lang="da-DK" b="1" dirty="0">
                <a:cs typeface="Calibri Light"/>
              </a:rPr>
              <a:t> </a:t>
            </a:r>
            <a:r>
              <a:rPr lang="da-DK" dirty="0">
                <a:cs typeface="Calibri Light"/>
              </a:rPr>
              <a:t>data </a:t>
            </a:r>
            <a:r>
              <a:rPr lang="da-DK" dirty="0" err="1">
                <a:cs typeface="Calibri Light"/>
              </a:rPr>
              <a:t>only</a:t>
            </a:r>
            <a:r>
              <a:rPr lang="da-DK" dirty="0">
                <a:cs typeface="Calibri Light"/>
              </a:rPr>
              <a:t> </a:t>
            </a:r>
            <a:r>
              <a:rPr lang="da-DK" dirty="0" err="1">
                <a:cs typeface="Calibri Light"/>
              </a:rPr>
              <a:t>makes</a:t>
            </a:r>
            <a:r>
              <a:rPr lang="da-DK" dirty="0">
                <a:cs typeface="Calibri Light"/>
              </a:rPr>
              <a:t> </a:t>
            </a:r>
            <a:r>
              <a:rPr lang="da-DK" dirty="0" err="1">
                <a:cs typeface="Calibri Light"/>
              </a:rPr>
              <a:t>assembly-methods</a:t>
            </a:r>
            <a:r>
              <a:rPr lang="da-DK" dirty="0">
                <a:cs typeface="Calibri Light"/>
              </a:rPr>
              <a:t> perform </a:t>
            </a:r>
            <a:r>
              <a:rPr lang="da-DK" dirty="0" err="1">
                <a:cs typeface="Calibri Light"/>
              </a:rPr>
              <a:t>worse</a:t>
            </a:r>
            <a:endParaRPr lang="da-DK" dirty="0" err="1"/>
          </a:p>
        </p:txBody>
      </p:sp>
      <p:pic>
        <p:nvPicPr>
          <p:cNvPr id="4" name="Billede 4" descr="Et billede, der indeholder diagram&#10;&#10;Beskrivelsen er genereret automatisk">
            <a:extLst>
              <a:ext uri="{FF2B5EF4-FFF2-40B4-BE49-F238E27FC236}">
                <a16:creationId xmlns:a16="http://schemas.microsoft.com/office/drawing/2014/main" id="{6D6F67E8-7FB6-8099-E4F6-6650ADC50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52"/>
          <a:stretch/>
        </p:blipFill>
        <p:spPr>
          <a:xfrm>
            <a:off x="2627579" y="1690688"/>
            <a:ext cx="7581291" cy="5157869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9A51D732-331F-376B-7189-DC34969D5D7A}"/>
              </a:ext>
            </a:extLst>
          </p:cNvPr>
          <p:cNvSpPr txBox="1"/>
          <p:nvPr/>
        </p:nvSpPr>
        <p:spPr>
          <a:xfrm flipH="1">
            <a:off x="9363336" y="3715624"/>
            <a:ext cx="10423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 set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431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4039C-DE07-504A-6034-B762BB3D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Microbial group association study</a:t>
            </a:r>
            <a:endParaRPr lang="nl-BE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5DF55F28-1F1D-F6F5-05A3-94DAFC212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078618"/>
              </p:ext>
            </p:extLst>
          </p:nvPr>
        </p:nvGraphicFramePr>
        <p:xfrm>
          <a:off x="722454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ep 4">
            <a:extLst>
              <a:ext uri="{FF2B5EF4-FFF2-40B4-BE49-F238E27FC236}">
                <a16:creationId xmlns:a16="http://schemas.microsoft.com/office/drawing/2014/main" id="{976A0E9F-CDE8-4938-E7A9-9EE3620A7E92}"/>
              </a:ext>
            </a:extLst>
          </p:cNvPr>
          <p:cNvGrpSpPr/>
          <p:nvPr/>
        </p:nvGrpSpPr>
        <p:grpSpPr>
          <a:xfrm>
            <a:off x="10058400" y="5441655"/>
            <a:ext cx="1869792" cy="735308"/>
            <a:chOff x="8666015" y="950155"/>
            <a:chExt cx="1849054" cy="735308"/>
          </a:xfrm>
        </p:grpSpPr>
        <p:sp>
          <p:nvSpPr>
            <p:cNvPr id="6" name="Rechthoek: afgeronde hoeken 5">
              <a:extLst>
                <a:ext uri="{FF2B5EF4-FFF2-40B4-BE49-F238E27FC236}">
                  <a16:creationId xmlns:a16="http://schemas.microsoft.com/office/drawing/2014/main" id="{CA09440B-9BAD-44EA-B77D-1C7AE73BCD88}"/>
                </a:ext>
              </a:extLst>
            </p:cNvPr>
            <p:cNvSpPr/>
            <p:nvPr/>
          </p:nvSpPr>
          <p:spPr>
            <a:xfrm>
              <a:off x="8666015" y="950155"/>
              <a:ext cx="1849054" cy="7353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hthoek: afgeronde hoeken 4">
              <a:extLst>
                <a:ext uri="{FF2B5EF4-FFF2-40B4-BE49-F238E27FC236}">
                  <a16:creationId xmlns:a16="http://schemas.microsoft.com/office/drawing/2014/main" id="{6A0178B0-0309-631C-B9C7-7C9D1B680CAF}"/>
                </a:ext>
              </a:extLst>
            </p:cNvPr>
            <p:cNvSpPr txBox="1"/>
            <p:nvPr/>
          </p:nvSpPr>
          <p:spPr>
            <a:xfrm>
              <a:off x="8687551" y="971691"/>
              <a:ext cx="1805982" cy="6922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Multiple testing correction</a:t>
              </a:r>
              <a:endParaRPr lang="nl-BE" sz="2000" kern="1200" dirty="0"/>
            </a:p>
          </p:txBody>
        </p:sp>
      </p:grpSp>
      <p:sp>
        <p:nvSpPr>
          <p:cNvPr id="8" name="Pijl: draaiend 7">
            <a:extLst>
              <a:ext uri="{FF2B5EF4-FFF2-40B4-BE49-F238E27FC236}">
                <a16:creationId xmlns:a16="http://schemas.microsoft.com/office/drawing/2014/main" id="{C31203D6-2073-ED39-C225-5A8ACF237A20}"/>
              </a:ext>
            </a:extLst>
          </p:cNvPr>
          <p:cNvSpPr/>
          <p:nvPr/>
        </p:nvSpPr>
        <p:spPr>
          <a:xfrm rot="4393896">
            <a:off x="9396939" y="3164547"/>
            <a:ext cx="2771089" cy="2512481"/>
          </a:xfrm>
          <a:prstGeom prst="circularArrow">
            <a:avLst>
              <a:gd name="adj1" fmla="val 3308"/>
              <a:gd name="adj2" fmla="val 408578"/>
              <a:gd name="adj3" fmla="val 19415911"/>
              <a:gd name="adj4" fmla="val 12575511"/>
              <a:gd name="adj5" fmla="val 3859"/>
            </a:avLst>
          </a:prstGeom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6608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D31F1-C1A1-F071-8AB2-9C43C07F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associated isolates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90B61A3-BDDE-DEC7-1E64-4AC9D45D5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7" y="1586324"/>
            <a:ext cx="9528667" cy="52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3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764F4-B02A-DD49-8E55-B703D931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improve/consider for MAS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AAA959-4D56-D7F7-D68C-CFA25542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covariants</a:t>
            </a:r>
            <a:r>
              <a:rPr lang="en-US" dirty="0"/>
              <a:t> such as the similarity between genotypes based on SNPs</a:t>
            </a:r>
          </a:p>
          <a:p>
            <a:r>
              <a:rPr lang="nl-BE" dirty="0" err="1"/>
              <a:t>Normalizations</a:t>
            </a:r>
            <a:endParaRPr lang="nl-BE" dirty="0"/>
          </a:p>
          <a:p>
            <a:r>
              <a:rPr lang="nl-BE" dirty="0" err="1"/>
              <a:t>Contaminants</a:t>
            </a:r>
            <a:r>
              <a:rPr lang="nl-BE" dirty="0"/>
              <a:t> are </a:t>
            </a:r>
            <a:r>
              <a:rPr lang="nl-BE" dirty="0" err="1"/>
              <a:t>still</a:t>
            </a:r>
            <a:r>
              <a:rPr lang="nl-BE" dirty="0"/>
              <a:t> </a:t>
            </a:r>
            <a:r>
              <a:rPr lang="nl-BE" dirty="0" err="1"/>
              <a:t>included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4567688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388</Words>
  <Application>Microsoft Office PowerPoint</Application>
  <PresentationFormat>Breedbeeld</PresentationFormat>
  <Paragraphs>67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Kantoorthema</vt:lpstr>
      <vt:lpstr>Office Theme</vt:lpstr>
      <vt:lpstr>Leveraging plant diversity to infer microbial communities for phenotypic predictions</vt:lpstr>
      <vt:lpstr>Objectives and challenging questions</vt:lpstr>
      <vt:lpstr>T-SNE with isolates abundance show some structure but unrelated to phenotype</vt:lpstr>
      <vt:lpstr>PowerPoint-presentatie</vt:lpstr>
      <vt:lpstr>PowerPoint-presentatie</vt:lpstr>
      <vt:lpstr>Adding PCA from SNPs data only makes assembly-methods perform worse</vt:lpstr>
      <vt:lpstr>Microbial group association study</vt:lpstr>
      <vt:lpstr>Significant associated isolates</vt:lpstr>
      <vt:lpstr>To improve/consider for MAS</vt:lpstr>
      <vt:lpstr>Building graphs that describe microbe interaction across batch</vt:lpstr>
      <vt:lpstr>Methods</vt:lpstr>
      <vt:lpstr>All graphs were different across batches</vt:lpstr>
      <vt:lpstr>Batch 1 Network</vt:lpstr>
      <vt:lpstr>Batch 2 Network</vt:lpstr>
      <vt:lpstr>Batch 3 Network</vt:lpstr>
      <vt:lpstr>Merged Graph highest Betweenness Centrality</vt:lpstr>
      <vt:lpstr>Merged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plant diversity to infer microbial communities for phenotypic predictions</dc:title>
  <dc:creator>Lisa Van den Broeck</dc:creator>
  <cp:lastModifiedBy>Lisa Van den Broeck</cp:lastModifiedBy>
  <cp:revision>1</cp:revision>
  <dcterms:created xsi:type="dcterms:W3CDTF">2023-04-28T09:59:50Z</dcterms:created>
  <dcterms:modified xsi:type="dcterms:W3CDTF">2023-04-28T13:09:43Z</dcterms:modified>
</cp:coreProperties>
</file>