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4"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EE16-5B13-4D3D-B3EA-7E7C2581B29F}" type="datetimeFigureOut">
              <a:rPr lang="zh-CN" altLang="en-US" smtClean="0"/>
              <a:t>2021/6/20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624C3-5ED3-4CDA-8A6E-97BEB50F719C}" type="slidenum">
              <a:rPr lang="zh-CN" altLang="en-US" smtClean="0"/>
              <a:t>‹#›</a:t>
            </a:fld>
            <a:endParaRPr lang="zh-CN" altLang="en-US"/>
          </a:p>
        </p:txBody>
      </p:sp>
    </p:spTree>
    <p:extLst>
      <p:ext uri="{BB962C8B-B14F-4D97-AF65-F5344CB8AC3E}">
        <p14:creationId xmlns:p14="http://schemas.microsoft.com/office/powerpoint/2010/main" val="155993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GoogLeNet/22689587"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aike.baidu.com/item/%E8%BF%81%E7%A7%BB%E5%AD%A6%E4%B9%A0/22768151"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ImageNet/17752829"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GoogLeNet/22689587"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a:solidFill>
                  <a:srgbClr val="333333"/>
                </a:solidFill>
                <a:effectLst/>
                <a:latin typeface="arial" panose="020B0604020202020204" pitchFamily="34" charset="0"/>
              </a:rPr>
              <a:t>VGG</a:t>
            </a:r>
            <a:r>
              <a:rPr lang="zh-CN" altLang="en-US" sz="1200" b="0" i="0">
                <a:solidFill>
                  <a:srgbClr val="333333"/>
                </a:solidFill>
                <a:effectLst/>
                <a:latin typeface="arial" panose="020B0604020202020204" pitchFamily="34" charset="0"/>
              </a:rPr>
              <a:t>模型是</a:t>
            </a:r>
            <a:r>
              <a:rPr lang="en-US" altLang="zh-CN" sz="1200" b="0" i="0">
                <a:solidFill>
                  <a:srgbClr val="333333"/>
                </a:solidFill>
                <a:effectLst/>
                <a:latin typeface="arial" panose="020B0604020202020204" pitchFamily="34" charset="0"/>
              </a:rPr>
              <a:t>2014</a:t>
            </a:r>
            <a:r>
              <a:rPr lang="zh-CN" altLang="en-US" sz="1200" b="0" i="0">
                <a:solidFill>
                  <a:srgbClr val="333333"/>
                </a:solidFill>
                <a:effectLst/>
                <a:latin typeface="arial" panose="020B0604020202020204" pitchFamily="34" charset="0"/>
              </a:rPr>
              <a:t>年</a:t>
            </a:r>
            <a:r>
              <a:rPr lang="en-US" altLang="zh-CN" sz="1200" b="0" i="0">
                <a:solidFill>
                  <a:srgbClr val="333333"/>
                </a:solidFill>
                <a:effectLst/>
                <a:latin typeface="arial" panose="020B0604020202020204" pitchFamily="34" charset="0"/>
              </a:rPr>
              <a:t>ILSVRC</a:t>
            </a:r>
            <a:r>
              <a:rPr lang="zh-CN" altLang="en-US" sz="1200" b="0" i="0">
                <a:solidFill>
                  <a:srgbClr val="333333"/>
                </a:solidFill>
                <a:effectLst/>
                <a:latin typeface="arial" panose="020B0604020202020204" pitchFamily="34" charset="0"/>
              </a:rPr>
              <a:t>竞赛的第二名，第一名是</a:t>
            </a:r>
            <a:r>
              <a:rPr lang="en-US" altLang="zh-CN" sz="1200" b="0" i="0" u="none" strike="noStrike">
                <a:solidFill>
                  <a:srgbClr val="136EC2"/>
                </a:solidFill>
                <a:effectLst/>
                <a:latin typeface="arial" panose="020B0604020202020204" pitchFamily="34" charset="0"/>
                <a:hlinkClick r:id="rId3"/>
              </a:rPr>
              <a:t>GoogLeNet</a:t>
            </a:r>
            <a:r>
              <a:rPr lang="zh-CN" altLang="en-US" sz="1200" b="0" i="0">
                <a:solidFill>
                  <a:srgbClr val="333333"/>
                </a:solidFill>
                <a:effectLst/>
                <a:latin typeface="arial" panose="020B0604020202020204" pitchFamily="34" charset="0"/>
              </a:rPr>
              <a:t>。但是</a:t>
            </a:r>
            <a:r>
              <a:rPr lang="en-US" altLang="zh-CN" sz="1200" b="0" i="0">
                <a:solidFill>
                  <a:srgbClr val="333333"/>
                </a:solidFill>
                <a:effectLst/>
                <a:latin typeface="arial" panose="020B0604020202020204" pitchFamily="34" charset="0"/>
              </a:rPr>
              <a:t>VGG</a:t>
            </a:r>
            <a:r>
              <a:rPr lang="zh-CN" altLang="en-US" sz="1200" b="0" i="0">
                <a:solidFill>
                  <a:srgbClr val="333333"/>
                </a:solidFill>
                <a:effectLst/>
                <a:latin typeface="arial" panose="020B0604020202020204" pitchFamily="34" charset="0"/>
              </a:rPr>
              <a:t>模型在多个</a:t>
            </a:r>
            <a:r>
              <a:rPr lang="zh-CN" altLang="en-US" sz="1200" b="0" i="0" u="none" strike="noStrike">
                <a:solidFill>
                  <a:srgbClr val="136EC2"/>
                </a:solidFill>
                <a:effectLst/>
                <a:latin typeface="arial" panose="020B0604020202020204" pitchFamily="34" charset="0"/>
                <a:hlinkClick r:id="rId4"/>
              </a:rPr>
              <a:t>迁移学习</a:t>
            </a:r>
            <a:r>
              <a:rPr lang="zh-CN" altLang="en-US" sz="1200" b="0" i="0">
                <a:solidFill>
                  <a:srgbClr val="333333"/>
                </a:solidFill>
                <a:effectLst/>
                <a:latin typeface="arial" panose="020B0604020202020204" pitchFamily="34" charset="0"/>
              </a:rPr>
              <a:t>任务中的表现要优于</a:t>
            </a:r>
            <a:r>
              <a:rPr lang="en-US" altLang="zh-CN" sz="1200" b="0" i="0">
                <a:solidFill>
                  <a:srgbClr val="333333"/>
                </a:solidFill>
                <a:effectLst/>
                <a:latin typeface="arial" panose="020B0604020202020204" pitchFamily="34" charset="0"/>
              </a:rPr>
              <a:t>googLeNet</a:t>
            </a:r>
            <a:r>
              <a:rPr lang="zh-CN" altLang="en-US" sz="1200" b="0" i="0">
                <a:solidFill>
                  <a:srgbClr val="333333"/>
                </a:solidFill>
                <a:effectLst/>
                <a:latin typeface="arial" panose="020B0604020202020204" pitchFamily="34" charset="0"/>
              </a:rPr>
              <a:t>。而且，从图像中提取</a:t>
            </a:r>
            <a:r>
              <a:rPr lang="en-US" altLang="zh-CN" sz="1200" b="0" i="0">
                <a:solidFill>
                  <a:srgbClr val="333333"/>
                </a:solidFill>
                <a:effectLst/>
                <a:latin typeface="arial" panose="020B0604020202020204" pitchFamily="34" charset="0"/>
              </a:rPr>
              <a:t>CNN</a:t>
            </a:r>
            <a:r>
              <a:rPr lang="zh-CN" altLang="en-US" sz="1200" b="0" i="0">
                <a:solidFill>
                  <a:srgbClr val="333333"/>
                </a:solidFill>
                <a:effectLst/>
                <a:latin typeface="arial" panose="020B0604020202020204" pitchFamily="34" charset="0"/>
              </a:rPr>
              <a:t>特征，</a:t>
            </a:r>
            <a:r>
              <a:rPr lang="en-US" altLang="zh-CN" sz="1200" b="0" i="0">
                <a:solidFill>
                  <a:srgbClr val="333333"/>
                </a:solidFill>
                <a:effectLst/>
                <a:latin typeface="arial" panose="020B0604020202020204" pitchFamily="34" charset="0"/>
              </a:rPr>
              <a:t>VGG</a:t>
            </a:r>
            <a:r>
              <a:rPr lang="zh-CN" altLang="en-US" sz="1200" b="0" i="0">
                <a:solidFill>
                  <a:srgbClr val="333333"/>
                </a:solidFill>
                <a:effectLst/>
                <a:latin typeface="arial" panose="020B0604020202020204" pitchFamily="34" charset="0"/>
              </a:rPr>
              <a:t>模型是首选算法。它的缺点在于，参数量有</a:t>
            </a:r>
            <a:r>
              <a:rPr lang="en-US" altLang="zh-CN" sz="1200" b="0" i="0">
                <a:solidFill>
                  <a:srgbClr val="333333"/>
                </a:solidFill>
                <a:effectLst/>
                <a:latin typeface="arial" panose="020B0604020202020204" pitchFamily="34" charset="0"/>
              </a:rPr>
              <a:t>140M</a:t>
            </a:r>
            <a:r>
              <a:rPr lang="zh-CN" altLang="en-US" sz="1200" b="0" i="0">
                <a:solidFill>
                  <a:srgbClr val="333333"/>
                </a:solidFill>
                <a:effectLst/>
                <a:latin typeface="arial" panose="020B0604020202020204" pitchFamily="34" charset="0"/>
              </a:rPr>
              <a:t>之多，需要更大的存储空间。但是这个模型很有研究价值。</a:t>
            </a:r>
            <a:endParaRPr lang="zh-CN" altLang="en-US"/>
          </a:p>
        </p:txBody>
      </p:sp>
      <p:sp>
        <p:nvSpPr>
          <p:cNvPr id="4" name="灯片编号占位符 3"/>
          <p:cNvSpPr>
            <a:spLocks noGrp="1"/>
          </p:cNvSpPr>
          <p:nvPr>
            <p:ph type="sldNum" sz="quarter" idx="5"/>
          </p:nvPr>
        </p:nvSpPr>
        <p:spPr/>
        <p:txBody>
          <a:bodyPr/>
          <a:lstStyle/>
          <a:p>
            <a:fld id="{4BC624C3-5ED3-4CDA-8A6E-97BEB50F719C}" type="slidenum">
              <a:rPr lang="zh-CN" altLang="en-US" smtClean="0"/>
              <a:t>3</a:t>
            </a:fld>
            <a:endParaRPr lang="zh-CN" altLang="en-US"/>
          </a:p>
        </p:txBody>
      </p:sp>
    </p:spTree>
    <p:extLst>
      <p:ext uri="{BB962C8B-B14F-4D97-AF65-F5344CB8AC3E}">
        <p14:creationId xmlns:p14="http://schemas.microsoft.com/office/powerpoint/2010/main" val="414503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333333"/>
                </a:solidFill>
                <a:effectLst/>
                <a:latin typeface="arial" panose="020B0604020202020204" pitchFamily="34" charset="0"/>
              </a:rPr>
              <a:t>AlexNet</a:t>
            </a:r>
            <a:r>
              <a:rPr lang="zh-CN" altLang="en-US" b="0" i="0">
                <a:solidFill>
                  <a:srgbClr val="333333"/>
                </a:solidFill>
                <a:effectLst/>
                <a:latin typeface="arial" panose="020B0604020202020204" pitchFamily="34" charset="0"/>
              </a:rPr>
              <a:t>是</a:t>
            </a:r>
            <a:r>
              <a:rPr lang="en-US" altLang="zh-CN" b="0" i="0">
                <a:solidFill>
                  <a:srgbClr val="333333"/>
                </a:solidFill>
                <a:effectLst/>
                <a:latin typeface="arial" panose="020B0604020202020204" pitchFamily="34" charset="0"/>
              </a:rPr>
              <a:t>2012</a:t>
            </a:r>
            <a:r>
              <a:rPr lang="zh-CN" altLang="en-US" b="0" i="0">
                <a:solidFill>
                  <a:srgbClr val="333333"/>
                </a:solidFill>
                <a:effectLst/>
                <a:latin typeface="arial" panose="020B0604020202020204" pitchFamily="34" charset="0"/>
              </a:rPr>
              <a:t>年</a:t>
            </a:r>
            <a:r>
              <a:rPr lang="en-US" altLang="zh-CN" b="0" i="0" u="none" strike="noStrike">
                <a:solidFill>
                  <a:srgbClr val="136EC2"/>
                </a:solidFill>
                <a:effectLst/>
                <a:latin typeface="arial" panose="020B0604020202020204" pitchFamily="34" charset="0"/>
                <a:hlinkClick r:id="rId3"/>
              </a:rPr>
              <a:t>ImageNet</a:t>
            </a:r>
            <a:r>
              <a:rPr lang="zh-CN" altLang="en-US" b="0" i="0">
                <a:solidFill>
                  <a:srgbClr val="333333"/>
                </a:solidFill>
                <a:effectLst/>
                <a:latin typeface="arial" panose="020B0604020202020204" pitchFamily="34" charset="0"/>
              </a:rPr>
              <a:t>竞赛冠军获得者</a:t>
            </a:r>
            <a:r>
              <a:rPr lang="en-US" altLang="zh-CN" b="0" i="0">
                <a:solidFill>
                  <a:srgbClr val="333333"/>
                </a:solidFill>
                <a:effectLst/>
                <a:latin typeface="arial" panose="020B0604020202020204" pitchFamily="34" charset="0"/>
              </a:rPr>
              <a:t>Hinton</a:t>
            </a:r>
            <a:r>
              <a:rPr lang="zh-CN" altLang="en-US" b="0" i="0">
                <a:solidFill>
                  <a:srgbClr val="333333"/>
                </a:solidFill>
                <a:effectLst/>
                <a:latin typeface="arial" panose="020B0604020202020204" pitchFamily="34" charset="0"/>
              </a:rPr>
              <a:t>和他的学生</a:t>
            </a:r>
            <a:r>
              <a:rPr lang="en-US" altLang="zh-CN" b="0" i="0">
                <a:solidFill>
                  <a:srgbClr val="333333"/>
                </a:solidFill>
                <a:effectLst/>
                <a:latin typeface="arial" panose="020B0604020202020204" pitchFamily="34" charset="0"/>
              </a:rPr>
              <a:t>Alex Krizhevsky</a:t>
            </a:r>
            <a:r>
              <a:rPr lang="zh-CN" altLang="en-US" b="0" i="0">
                <a:solidFill>
                  <a:srgbClr val="333333"/>
                </a:solidFill>
                <a:effectLst/>
                <a:latin typeface="arial" panose="020B0604020202020204" pitchFamily="34" charset="0"/>
              </a:rPr>
              <a:t>设计的。也是在那年之后，更多的更深的神经网络被提出，比如优秀的</a:t>
            </a:r>
            <a:r>
              <a:rPr lang="en-US" altLang="zh-CN" b="0" i="0">
                <a:solidFill>
                  <a:srgbClr val="333333"/>
                </a:solidFill>
                <a:effectLst/>
                <a:latin typeface="arial" panose="020B0604020202020204" pitchFamily="34" charset="0"/>
              </a:rPr>
              <a:t>vgg,</a:t>
            </a:r>
            <a:r>
              <a:rPr lang="en-US" altLang="zh-CN" b="0" i="0" u="none" strike="noStrike">
                <a:solidFill>
                  <a:srgbClr val="136EC2"/>
                </a:solidFill>
                <a:effectLst/>
                <a:latin typeface="arial" panose="020B0604020202020204" pitchFamily="34" charset="0"/>
                <a:hlinkClick r:id="rId4"/>
              </a:rPr>
              <a:t>GoogLeNet</a:t>
            </a:r>
            <a:r>
              <a:rPr lang="zh-CN" altLang="en-US" b="0" i="0">
                <a:solidFill>
                  <a:srgbClr val="333333"/>
                </a:solidFill>
                <a:effectLst/>
                <a:latin typeface="arial" panose="020B0604020202020204" pitchFamily="34" charset="0"/>
              </a:rPr>
              <a:t>。 这对于传统的机器学习分类算法而言，已经相当的出色。</a:t>
            </a:r>
            <a:endParaRPr lang="en-US" altLang="zh-CN" b="0" i="0">
              <a:solidFill>
                <a:srgbClr val="333333"/>
              </a:solidFill>
              <a:effectLst/>
              <a:latin typeface="arial" panose="020B0604020202020204" pitchFamily="34" charset="0"/>
            </a:endParaRPr>
          </a:p>
          <a:p>
            <a:r>
              <a:rPr lang="zh-CN" altLang="en-US" b="0" i="0">
                <a:solidFill>
                  <a:srgbClr val="121212"/>
                </a:solidFill>
                <a:effectLst/>
                <a:latin typeface="-apple-system"/>
              </a:rPr>
              <a:t>简单来说，在</a:t>
            </a:r>
            <a:r>
              <a:rPr lang="en-US" altLang="zh-CN" b="0" i="0">
                <a:solidFill>
                  <a:srgbClr val="121212"/>
                </a:solidFill>
                <a:effectLst/>
                <a:latin typeface="-apple-system"/>
              </a:rPr>
              <a:t>VGG</a:t>
            </a:r>
            <a:r>
              <a:rPr lang="zh-CN" altLang="en-US" b="0" i="0">
                <a:solidFill>
                  <a:srgbClr val="121212"/>
                </a:solidFill>
                <a:effectLst/>
                <a:latin typeface="-apple-system"/>
              </a:rPr>
              <a:t>中，使用了</a:t>
            </a:r>
            <a:r>
              <a:rPr lang="en-US" altLang="zh-CN" b="0" i="0">
                <a:solidFill>
                  <a:srgbClr val="121212"/>
                </a:solidFill>
                <a:effectLst/>
                <a:latin typeface="-apple-system"/>
              </a:rPr>
              <a:t>3</a:t>
            </a:r>
            <a:r>
              <a:rPr lang="zh-CN" altLang="en-US" b="0" i="0">
                <a:solidFill>
                  <a:srgbClr val="121212"/>
                </a:solidFill>
                <a:effectLst/>
                <a:latin typeface="-apple-system"/>
              </a:rPr>
              <a:t>个</a:t>
            </a:r>
            <a:r>
              <a:rPr lang="en-US" altLang="zh-CN" b="0" i="0">
                <a:solidFill>
                  <a:srgbClr val="121212"/>
                </a:solidFill>
                <a:effectLst/>
                <a:latin typeface="-apple-system"/>
              </a:rPr>
              <a:t>3x3</a:t>
            </a:r>
            <a:r>
              <a:rPr lang="zh-CN" altLang="en-US" b="0" i="0">
                <a:solidFill>
                  <a:srgbClr val="121212"/>
                </a:solidFill>
                <a:effectLst/>
                <a:latin typeface="-apple-system"/>
              </a:rPr>
              <a:t>卷积核来代替</a:t>
            </a:r>
            <a:r>
              <a:rPr lang="en-US" altLang="zh-CN" b="0" i="0">
                <a:solidFill>
                  <a:srgbClr val="121212"/>
                </a:solidFill>
                <a:effectLst/>
                <a:latin typeface="-apple-system"/>
              </a:rPr>
              <a:t>7x7</a:t>
            </a:r>
            <a:r>
              <a:rPr lang="zh-CN" altLang="en-US" b="0" i="0">
                <a:solidFill>
                  <a:srgbClr val="121212"/>
                </a:solidFill>
                <a:effectLst/>
                <a:latin typeface="-apple-system"/>
              </a:rPr>
              <a:t>卷积核，使用了</a:t>
            </a:r>
            <a:r>
              <a:rPr lang="en-US" altLang="zh-CN" b="0" i="0">
                <a:solidFill>
                  <a:srgbClr val="121212"/>
                </a:solidFill>
                <a:effectLst/>
                <a:latin typeface="-apple-system"/>
              </a:rPr>
              <a:t>2</a:t>
            </a:r>
            <a:r>
              <a:rPr lang="zh-CN" altLang="en-US" b="0" i="0">
                <a:solidFill>
                  <a:srgbClr val="121212"/>
                </a:solidFill>
                <a:effectLst/>
                <a:latin typeface="-apple-system"/>
              </a:rPr>
              <a:t>个</a:t>
            </a:r>
            <a:r>
              <a:rPr lang="en-US" altLang="zh-CN" b="0" i="0">
                <a:solidFill>
                  <a:srgbClr val="121212"/>
                </a:solidFill>
                <a:effectLst/>
                <a:latin typeface="-apple-system"/>
              </a:rPr>
              <a:t>3x3</a:t>
            </a:r>
            <a:r>
              <a:rPr lang="zh-CN" altLang="en-US" b="0" i="0">
                <a:solidFill>
                  <a:srgbClr val="121212"/>
                </a:solidFill>
                <a:effectLst/>
                <a:latin typeface="-apple-system"/>
              </a:rPr>
              <a:t>卷积核来代替</a:t>
            </a:r>
            <a:r>
              <a:rPr lang="en-US" altLang="zh-CN" b="0" i="0">
                <a:solidFill>
                  <a:srgbClr val="121212"/>
                </a:solidFill>
                <a:effectLst/>
                <a:latin typeface="-apple-system"/>
              </a:rPr>
              <a:t>5*5</a:t>
            </a:r>
            <a:r>
              <a:rPr lang="zh-CN" altLang="en-US" b="0" i="0">
                <a:solidFill>
                  <a:srgbClr val="121212"/>
                </a:solidFill>
                <a:effectLst/>
                <a:latin typeface="-apple-system"/>
              </a:rPr>
              <a:t>卷积核，这样做的主要目的是在保证具有相同感知野的条件下，提升了网络的深度，在一定程度上提升了神经网络的效果。</a:t>
            </a:r>
            <a:endParaRPr lang="en-US" altLang="zh-CN" b="0" i="0">
              <a:solidFill>
                <a:srgbClr val="333333"/>
              </a:solidFill>
              <a:effectLst/>
              <a:latin typeface="arial" panose="020B0604020202020204" pitchFamily="34" charset="0"/>
            </a:endParaRPr>
          </a:p>
          <a:p>
            <a:endParaRPr lang="zh-CN" altLang="en-US"/>
          </a:p>
        </p:txBody>
      </p:sp>
      <p:sp>
        <p:nvSpPr>
          <p:cNvPr id="4" name="灯片编号占位符 3"/>
          <p:cNvSpPr>
            <a:spLocks noGrp="1"/>
          </p:cNvSpPr>
          <p:nvPr>
            <p:ph type="sldNum" sz="quarter" idx="5"/>
          </p:nvPr>
        </p:nvSpPr>
        <p:spPr/>
        <p:txBody>
          <a:bodyPr/>
          <a:lstStyle/>
          <a:p>
            <a:fld id="{4BC624C3-5ED3-4CDA-8A6E-97BEB50F719C}" type="slidenum">
              <a:rPr lang="zh-CN" altLang="en-US" smtClean="0"/>
              <a:t>4</a:t>
            </a:fld>
            <a:endParaRPr lang="zh-CN" altLang="en-US"/>
          </a:p>
        </p:txBody>
      </p:sp>
    </p:spTree>
    <p:extLst>
      <p:ext uri="{BB962C8B-B14F-4D97-AF65-F5344CB8AC3E}">
        <p14:creationId xmlns:p14="http://schemas.microsoft.com/office/powerpoint/2010/main" val="421962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比如，</a:t>
            </a:r>
            <a:r>
              <a:rPr lang="en-US" altLang="zh-CN" b="0" i="0">
                <a:solidFill>
                  <a:srgbClr val="121212"/>
                </a:solidFill>
                <a:effectLst/>
                <a:latin typeface="-apple-system"/>
              </a:rPr>
              <a:t>3</a:t>
            </a:r>
            <a:r>
              <a:rPr lang="zh-CN" altLang="en-US" b="0" i="0">
                <a:solidFill>
                  <a:srgbClr val="121212"/>
                </a:solidFill>
                <a:effectLst/>
                <a:latin typeface="-apple-system"/>
              </a:rPr>
              <a:t>个步长为</a:t>
            </a:r>
            <a:r>
              <a:rPr lang="en-US" altLang="zh-CN" b="0" i="0">
                <a:solidFill>
                  <a:srgbClr val="121212"/>
                </a:solidFill>
                <a:effectLst/>
                <a:latin typeface="-apple-system"/>
              </a:rPr>
              <a:t>1</a:t>
            </a:r>
            <a:r>
              <a:rPr lang="zh-CN" altLang="en-US" b="0" i="0">
                <a:solidFill>
                  <a:srgbClr val="121212"/>
                </a:solidFill>
                <a:effectLst/>
                <a:latin typeface="-apple-system"/>
              </a:rPr>
              <a:t>的</a:t>
            </a:r>
            <a:r>
              <a:rPr lang="en-US" altLang="zh-CN" b="0" i="0">
                <a:solidFill>
                  <a:srgbClr val="121212"/>
                </a:solidFill>
                <a:effectLst/>
                <a:latin typeface="-apple-system"/>
              </a:rPr>
              <a:t>3x3</a:t>
            </a:r>
            <a:r>
              <a:rPr lang="zh-CN" altLang="en-US" b="0" i="0">
                <a:solidFill>
                  <a:srgbClr val="121212"/>
                </a:solidFill>
                <a:effectLst/>
                <a:latin typeface="-apple-system"/>
              </a:rPr>
              <a:t>卷积核的一层层叠加作用可看成一个大小为</a:t>
            </a:r>
            <a:r>
              <a:rPr lang="en-US" altLang="zh-CN" b="0" i="0">
                <a:solidFill>
                  <a:srgbClr val="121212"/>
                </a:solidFill>
                <a:effectLst/>
                <a:latin typeface="-apple-system"/>
              </a:rPr>
              <a:t>7</a:t>
            </a:r>
            <a:r>
              <a:rPr lang="zh-CN" altLang="en-US" b="0" i="0">
                <a:solidFill>
                  <a:srgbClr val="121212"/>
                </a:solidFill>
                <a:effectLst/>
                <a:latin typeface="-apple-system"/>
              </a:rPr>
              <a:t>的感受野（其实就表示</a:t>
            </a:r>
            <a:r>
              <a:rPr lang="en-US" altLang="zh-CN" b="0" i="0">
                <a:solidFill>
                  <a:srgbClr val="121212"/>
                </a:solidFill>
                <a:effectLst/>
                <a:latin typeface="-apple-system"/>
              </a:rPr>
              <a:t>3</a:t>
            </a:r>
            <a:r>
              <a:rPr lang="zh-CN" altLang="en-US" b="0" i="0">
                <a:solidFill>
                  <a:srgbClr val="121212"/>
                </a:solidFill>
                <a:effectLst/>
                <a:latin typeface="-apple-system"/>
              </a:rPr>
              <a:t>个</a:t>
            </a:r>
            <a:r>
              <a:rPr lang="en-US" altLang="zh-CN" b="0" i="0">
                <a:solidFill>
                  <a:srgbClr val="121212"/>
                </a:solidFill>
                <a:effectLst/>
                <a:latin typeface="-apple-system"/>
              </a:rPr>
              <a:t>3x3</a:t>
            </a:r>
            <a:r>
              <a:rPr lang="zh-CN" altLang="en-US" b="0" i="0">
                <a:solidFill>
                  <a:srgbClr val="121212"/>
                </a:solidFill>
                <a:effectLst/>
                <a:latin typeface="-apple-system"/>
              </a:rPr>
              <a:t>连续卷积相当于一个</a:t>
            </a:r>
            <a:r>
              <a:rPr lang="en-US" altLang="zh-CN" b="0" i="0">
                <a:solidFill>
                  <a:srgbClr val="121212"/>
                </a:solidFill>
                <a:effectLst/>
                <a:latin typeface="-apple-system"/>
              </a:rPr>
              <a:t>7x7</a:t>
            </a:r>
            <a:r>
              <a:rPr lang="zh-CN" altLang="en-US" b="0" i="0">
                <a:solidFill>
                  <a:srgbClr val="121212"/>
                </a:solidFill>
                <a:effectLst/>
                <a:latin typeface="-apple-system"/>
              </a:rPr>
              <a:t>卷积），其参数总量为 </a:t>
            </a:r>
            <a:r>
              <a:rPr lang="en-US" altLang="zh-CN" b="0" i="0">
                <a:solidFill>
                  <a:srgbClr val="121212"/>
                </a:solidFill>
                <a:effectLst/>
                <a:latin typeface="-apple-system"/>
              </a:rPr>
              <a:t>3x(9xC^2) </a:t>
            </a:r>
            <a:r>
              <a:rPr lang="zh-CN" altLang="en-US" b="0" i="0">
                <a:solidFill>
                  <a:srgbClr val="121212"/>
                </a:solidFill>
                <a:effectLst/>
                <a:latin typeface="-apple-system"/>
              </a:rPr>
              <a:t>，如果直接使用</a:t>
            </a:r>
            <a:r>
              <a:rPr lang="en-US" altLang="zh-CN" b="0" i="0">
                <a:solidFill>
                  <a:srgbClr val="121212"/>
                </a:solidFill>
                <a:effectLst/>
                <a:latin typeface="-apple-system"/>
              </a:rPr>
              <a:t>7x7</a:t>
            </a:r>
            <a:r>
              <a:rPr lang="zh-CN" altLang="en-US" b="0" i="0">
                <a:solidFill>
                  <a:srgbClr val="121212"/>
                </a:solidFill>
                <a:effectLst/>
                <a:latin typeface="-apple-system"/>
              </a:rPr>
              <a:t>卷积核，其参数总量为 </a:t>
            </a:r>
            <a:r>
              <a:rPr lang="en-US" altLang="zh-CN" b="0" i="0">
                <a:solidFill>
                  <a:srgbClr val="121212"/>
                </a:solidFill>
                <a:effectLst/>
                <a:latin typeface="-apple-system"/>
              </a:rPr>
              <a:t>49xC^2 </a:t>
            </a:r>
            <a:r>
              <a:rPr lang="zh-CN" altLang="en-US" b="0" i="0">
                <a:solidFill>
                  <a:srgbClr val="121212"/>
                </a:solidFill>
                <a:effectLst/>
                <a:latin typeface="-apple-system"/>
              </a:rPr>
              <a:t>，这里 </a:t>
            </a:r>
            <a:r>
              <a:rPr lang="en-US" altLang="zh-CN" b="0" i="0">
                <a:solidFill>
                  <a:srgbClr val="121212"/>
                </a:solidFill>
                <a:effectLst/>
                <a:latin typeface="-apple-system"/>
              </a:rPr>
              <a:t>C </a:t>
            </a:r>
            <a:r>
              <a:rPr lang="zh-CN" altLang="en-US" b="0" i="0">
                <a:solidFill>
                  <a:srgbClr val="121212"/>
                </a:solidFill>
                <a:effectLst/>
                <a:latin typeface="-apple-system"/>
              </a:rPr>
              <a:t>指的是输入和输出的通道数。很明显，</a:t>
            </a:r>
            <a:r>
              <a:rPr lang="en-US" altLang="zh-CN" b="0" i="0">
                <a:solidFill>
                  <a:srgbClr val="121212"/>
                </a:solidFill>
                <a:effectLst/>
                <a:latin typeface="-apple-system"/>
              </a:rPr>
              <a:t>27xC^2</a:t>
            </a:r>
            <a:r>
              <a:rPr lang="zh-CN" altLang="en-US" b="0" i="0">
                <a:solidFill>
                  <a:srgbClr val="121212"/>
                </a:solidFill>
                <a:effectLst/>
                <a:latin typeface="-apple-system"/>
              </a:rPr>
              <a:t>小于</a:t>
            </a:r>
            <a:r>
              <a:rPr lang="en-US" altLang="zh-CN" b="0" i="0">
                <a:solidFill>
                  <a:srgbClr val="121212"/>
                </a:solidFill>
                <a:effectLst/>
                <a:latin typeface="-apple-system"/>
              </a:rPr>
              <a:t>49xC^2</a:t>
            </a:r>
            <a:r>
              <a:rPr lang="zh-CN" altLang="en-US" b="0" i="0">
                <a:solidFill>
                  <a:srgbClr val="121212"/>
                </a:solidFill>
                <a:effectLst/>
                <a:latin typeface="-apple-system"/>
              </a:rPr>
              <a:t>，即减少了参数；而且</a:t>
            </a:r>
            <a:r>
              <a:rPr lang="en-US" altLang="zh-CN" b="0" i="0">
                <a:solidFill>
                  <a:srgbClr val="121212"/>
                </a:solidFill>
                <a:effectLst/>
                <a:latin typeface="-apple-system"/>
              </a:rPr>
              <a:t>3x3</a:t>
            </a:r>
            <a:r>
              <a:rPr lang="zh-CN" altLang="en-US" b="0" i="0">
                <a:solidFill>
                  <a:srgbClr val="121212"/>
                </a:solidFill>
                <a:effectLst/>
                <a:latin typeface="-apple-system"/>
              </a:rPr>
              <a:t>卷积核有利于更好地保持图像性质。</a:t>
            </a:r>
            <a:endParaRPr lang="zh-CN" altLang="en-US"/>
          </a:p>
        </p:txBody>
      </p:sp>
      <p:sp>
        <p:nvSpPr>
          <p:cNvPr id="4" name="灯片编号占位符 3"/>
          <p:cNvSpPr>
            <a:spLocks noGrp="1"/>
          </p:cNvSpPr>
          <p:nvPr>
            <p:ph type="sldNum" sz="quarter" idx="5"/>
          </p:nvPr>
        </p:nvSpPr>
        <p:spPr/>
        <p:txBody>
          <a:bodyPr/>
          <a:lstStyle/>
          <a:p>
            <a:fld id="{4BC624C3-5ED3-4CDA-8A6E-97BEB50F719C}" type="slidenum">
              <a:rPr lang="zh-CN" altLang="en-US" smtClean="0"/>
              <a:t>5</a:t>
            </a:fld>
            <a:endParaRPr lang="zh-CN" altLang="en-US"/>
          </a:p>
        </p:txBody>
      </p:sp>
    </p:spTree>
    <p:extLst>
      <p:ext uri="{BB962C8B-B14F-4D97-AF65-F5344CB8AC3E}">
        <p14:creationId xmlns:p14="http://schemas.microsoft.com/office/powerpoint/2010/main" val="206342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21212"/>
                </a:solidFill>
                <a:effectLst/>
                <a:latin typeface="-apple-system"/>
              </a:rPr>
              <a:t>注：很多</a:t>
            </a:r>
            <a:r>
              <a:rPr lang="en-US" altLang="zh-CN" b="0" i="0">
                <a:solidFill>
                  <a:srgbClr val="121212"/>
                </a:solidFill>
                <a:effectLst/>
                <a:latin typeface="-apple-system"/>
              </a:rPr>
              <a:t>pretrained</a:t>
            </a:r>
            <a:r>
              <a:rPr lang="zh-CN" altLang="en-US" b="0" i="0">
                <a:solidFill>
                  <a:srgbClr val="121212"/>
                </a:solidFill>
                <a:effectLst/>
                <a:latin typeface="-apple-system"/>
              </a:rPr>
              <a:t>的方法就是使用</a:t>
            </a:r>
            <a:r>
              <a:rPr lang="en-US" altLang="zh-CN" b="0" i="0">
                <a:solidFill>
                  <a:srgbClr val="121212"/>
                </a:solidFill>
                <a:effectLst/>
                <a:latin typeface="-apple-system"/>
              </a:rPr>
              <a:t>VGG</a:t>
            </a:r>
            <a:r>
              <a:rPr lang="zh-CN" altLang="en-US" b="0" i="0">
                <a:solidFill>
                  <a:srgbClr val="121212"/>
                </a:solidFill>
                <a:effectLst/>
                <a:latin typeface="-apple-system"/>
              </a:rPr>
              <a:t>的</a:t>
            </a:r>
            <a:r>
              <a:rPr lang="en-US" altLang="zh-CN" b="0" i="0">
                <a:solidFill>
                  <a:srgbClr val="121212"/>
                </a:solidFill>
                <a:effectLst/>
                <a:latin typeface="-apple-system"/>
              </a:rPr>
              <a:t>model</a:t>
            </a:r>
            <a:r>
              <a:rPr lang="zh-CN" altLang="en-US" b="0" i="0">
                <a:solidFill>
                  <a:srgbClr val="121212"/>
                </a:solidFill>
                <a:effectLst/>
                <a:latin typeface="-apple-system"/>
              </a:rPr>
              <a:t>（主要是</a:t>
            </a:r>
            <a:r>
              <a:rPr lang="en-US" altLang="zh-CN" b="0" i="0">
                <a:solidFill>
                  <a:srgbClr val="121212"/>
                </a:solidFill>
                <a:effectLst/>
                <a:latin typeface="-apple-system"/>
              </a:rPr>
              <a:t>16</a:t>
            </a:r>
            <a:r>
              <a:rPr lang="zh-CN" altLang="en-US" b="0" i="0">
                <a:solidFill>
                  <a:srgbClr val="121212"/>
                </a:solidFill>
                <a:effectLst/>
                <a:latin typeface="-apple-system"/>
              </a:rPr>
              <a:t>和</a:t>
            </a:r>
            <a:r>
              <a:rPr lang="en-US" altLang="zh-CN" b="0" i="0">
                <a:solidFill>
                  <a:srgbClr val="121212"/>
                </a:solidFill>
                <a:effectLst/>
                <a:latin typeface="-apple-system"/>
              </a:rPr>
              <a:t>19</a:t>
            </a:r>
            <a:r>
              <a:rPr lang="zh-CN" altLang="en-US" b="0" i="0">
                <a:solidFill>
                  <a:srgbClr val="121212"/>
                </a:solidFill>
                <a:effectLst/>
                <a:latin typeface="-apple-system"/>
              </a:rPr>
              <a:t>），</a:t>
            </a:r>
            <a:r>
              <a:rPr lang="en-US" altLang="zh-CN" b="0" i="0">
                <a:solidFill>
                  <a:srgbClr val="121212"/>
                </a:solidFill>
                <a:effectLst/>
                <a:latin typeface="-apple-system"/>
              </a:rPr>
              <a:t>VGG</a:t>
            </a:r>
            <a:r>
              <a:rPr lang="zh-CN" altLang="en-US" b="0" i="0">
                <a:solidFill>
                  <a:srgbClr val="121212"/>
                </a:solidFill>
                <a:effectLst/>
                <a:latin typeface="-apple-system"/>
              </a:rPr>
              <a:t>相对其他的方法，参数空间很大，最终的</a:t>
            </a:r>
            <a:r>
              <a:rPr lang="en-US" altLang="zh-CN" b="0" i="0">
                <a:solidFill>
                  <a:srgbClr val="121212"/>
                </a:solidFill>
                <a:effectLst/>
                <a:latin typeface="-apple-system"/>
              </a:rPr>
              <a:t>model</a:t>
            </a:r>
            <a:r>
              <a:rPr lang="zh-CN" altLang="en-US" b="0" i="0">
                <a:solidFill>
                  <a:srgbClr val="121212"/>
                </a:solidFill>
                <a:effectLst/>
                <a:latin typeface="-apple-system"/>
              </a:rPr>
              <a:t>有</a:t>
            </a:r>
            <a:r>
              <a:rPr lang="en-US" altLang="zh-CN" b="0" i="0">
                <a:solidFill>
                  <a:srgbClr val="121212"/>
                </a:solidFill>
                <a:effectLst/>
                <a:latin typeface="-apple-system"/>
              </a:rPr>
              <a:t>500</a:t>
            </a:r>
            <a:r>
              <a:rPr lang="zh-CN" altLang="en-US" b="0" i="0">
                <a:solidFill>
                  <a:srgbClr val="121212"/>
                </a:solidFill>
                <a:effectLst/>
                <a:latin typeface="-apple-system"/>
              </a:rPr>
              <a:t>多</a:t>
            </a:r>
            <a:r>
              <a:rPr lang="en-US" altLang="zh-CN" b="0" i="0">
                <a:solidFill>
                  <a:srgbClr val="121212"/>
                </a:solidFill>
                <a:effectLst/>
                <a:latin typeface="-apple-system"/>
              </a:rPr>
              <a:t>m</a:t>
            </a:r>
            <a:r>
              <a:rPr lang="zh-CN" altLang="en-US" b="0" i="0">
                <a:solidFill>
                  <a:srgbClr val="121212"/>
                </a:solidFill>
                <a:effectLst/>
                <a:latin typeface="-apple-system"/>
              </a:rPr>
              <a:t>，</a:t>
            </a:r>
            <a:r>
              <a:rPr lang="en-US" altLang="zh-CN" b="0" i="0">
                <a:solidFill>
                  <a:srgbClr val="121212"/>
                </a:solidFill>
                <a:effectLst/>
                <a:latin typeface="-apple-system"/>
              </a:rPr>
              <a:t>AlexNet</a:t>
            </a:r>
            <a:r>
              <a:rPr lang="zh-CN" altLang="en-US" b="0" i="0">
                <a:solidFill>
                  <a:srgbClr val="121212"/>
                </a:solidFill>
                <a:effectLst/>
                <a:latin typeface="-apple-system"/>
              </a:rPr>
              <a:t>只有</a:t>
            </a:r>
            <a:r>
              <a:rPr lang="en-US" altLang="zh-CN" b="0" i="0">
                <a:solidFill>
                  <a:srgbClr val="121212"/>
                </a:solidFill>
                <a:effectLst/>
                <a:latin typeface="-apple-system"/>
              </a:rPr>
              <a:t>200m</a:t>
            </a:r>
            <a:r>
              <a:rPr lang="zh-CN" altLang="en-US" b="0" i="0">
                <a:solidFill>
                  <a:srgbClr val="121212"/>
                </a:solidFill>
                <a:effectLst/>
                <a:latin typeface="-apple-system"/>
              </a:rPr>
              <a:t>，</a:t>
            </a:r>
            <a:r>
              <a:rPr lang="en-US" altLang="zh-CN" b="0" i="0">
                <a:solidFill>
                  <a:srgbClr val="121212"/>
                </a:solidFill>
                <a:effectLst/>
                <a:latin typeface="-apple-system"/>
              </a:rPr>
              <a:t>GoogLeNet</a:t>
            </a:r>
            <a:r>
              <a:rPr lang="zh-CN" altLang="en-US" b="0" i="0">
                <a:solidFill>
                  <a:srgbClr val="121212"/>
                </a:solidFill>
                <a:effectLst/>
                <a:latin typeface="-apple-system"/>
              </a:rPr>
              <a:t>更少，所以</a:t>
            </a:r>
            <a:r>
              <a:rPr lang="en-US" altLang="zh-CN" b="0" i="0">
                <a:solidFill>
                  <a:srgbClr val="121212"/>
                </a:solidFill>
                <a:effectLst/>
                <a:latin typeface="-apple-system"/>
              </a:rPr>
              <a:t>train</a:t>
            </a:r>
            <a:r>
              <a:rPr lang="zh-CN" altLang="en-US" b="0" i="0">
                <a:solidFill>
                  <a:srgbClr val="121212"/>
                </a:solidFill>
                <a:effectLst/>
                <a:latin typeface="-apple-system"/>
              </a:rPr>
              <a:t>一个</a:t>
            </a:r>
            <a:r>
              <a:rPr lang="en-US" altLang="zh-CN" b="0" i="0">
                <a:solidFill>
                  <a:srgbClr val="121212"/>
                </a:solidFill>
                <a:effectLst/>
                <a:latin typeface="-apple-system"/>
              </a:rPr>
              <a:t>vgg</a:t>
            </a:r>
            <a:r>
              <a:rPr lang="zh-CN" altLang="en-US" b="0" i="0">
                <a:solidFill>
                  <a:srgbClr val="121212"/>
                </a:solidFill>
                <a:effectLst/>
                <a:latin typeface="-apple-system"/>
              </a:rPr>
              <a:t>模型通常要花费更长的时间，所幸有公开的</a:t>
            </a:r>
            <a:r>
              <a:rPr lang="en-US" altLang="zh-CN" b="0" i="0">
                <a:solidFill>
                  <a:srgbClr val="121212"/>
                </a:solidFill>
                <a:effectLst/>
                <a:latin typeface="-apple-system"/>
              </a:rPr>
              <a:t>pretrained model</a:t>
            </a:r>
            <a:r>
              <a:rPr lang="zh-CN" altLang="en-US" b="0" i="0">
                <a:solidFill>
                  <a:srgbClr val="121212"/>
                </a:solidFill>
                <a:effectLst/>
                <a:latin typeface="-apple-system"/>
              </a:rPr>
              <a:t>让我们很方便的使用。</a:t>
            </a:r>
            <a:endParaRPr lang="zh-CN" altLang="en-US"/>
          </a:p>
        </p:txBody>
      </p:sp>
      <p:sp>
        <p:nvSpPr>
          <p:cNvPr id="4" name="灯片编号占位符 3"/>
          <p:cNvSpPr>
            <a:spLocks noGrp="1"/>
          </p:cNvSpPr>
          <p:nvPr>
            <p:ph type="sldNum" sz="quarter" idx="5"/>
          </p:nvPr>
        </p:nvSpPr>
        <p:spPr/>
        <p:txBody>
          <a:bodyPr/>
          <a:lstStyle/>
          <a:p>
            <a:fld id="{4BC624C3-5ED3-4CDA-8A6E-97BEB50F719C}" type="slidenum">
              <a:rPr lang="zh-CN" altLang="en-US" smtClean="0"/>
              <a:t>7</a:t>
            </a:fld>
            <a:endParaRPr lang="zh-CN" altLang="en-US"/>
          </a:p>
        </p:txBody>
      </p:sp>
    </p:spTree>
    <p:extLst>
      <p:ext uri="{BB962C8B-B14F-4D97-AF65-F5344CB8AC3E}">
        <p14:creationId xmlns:p14="http://schemas.microsoft.com/office/powerpoint/2010/main" val="208977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426A2-6404-4870-95E6-5128E61C96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712585-946F-4CDA-9A0D-BED478EDB5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E9602E-A645-47BC-AF63-8321E12149A2}"/>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CCB0E1B0-6AF6-4780-B61E-50BAF7AF84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7F392B-E48E-4A22-9BFF-97C0D4BC1AAE}"/>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108945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19554-4910-4C10-AD44-8DF46452A9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69DDE5-725A-4D79-8BC6-658D0F87A0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8FD29D-6FC0-4D42-8C2B-E17596329FED}"/>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81A8D6D2-F5CD-42FA-8D30-CC643FB309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567F9B-3EC0-44C0-89C7-615BE8270ADE}"/>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211877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5D86E4-D656-4B29-9F8E-07114B9528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6FBD9B-7B79-41C1-9502-2BD953BA5A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6D51FC-B72B-4C89-8CAA-98B77517CE1F}"/>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BD37D9A4-194A-4861-B15D-3E133FBF6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EFFDB4-D1BE-4128-9FC4-7F3819113818}"/>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229664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B50F5-E371-4108-AE78-AF217EB103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8E2266-BB73-40ED-AA0B-553B577F00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66A897-B717-4BDD-9B65-A96202E512E4}"/>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F3812EF1-A5A3-4DE5-83F9-DD8F4FB88A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7CE7D2-BB32-46FA-ACA3-D6F76F8C6370}"/>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228005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5A4D4-73C2-41B1-A003-D9972098E9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B91417-9E03-41CA-A2C2-5CE27092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21BA6-683C-45C0-B505-780BE36A2CCF}"/>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1A04424C-046E-4F45-A848-8A005F71B2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78AFC0-CF44-4A3A-8157-2B539FB74F5B}"/>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345100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DA602-7921-4440-A329-A0A86D827A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839007-7F03-4118-A788-81F766F43F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4F5454-B325-498F-A5F5-81A1AAF9CB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101FF7-C3A0-463C-AEA8-A8C78A000D63}"/>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6" name="页脚占位符 5">
            <a:extLst>
              <a:ext uri="{FF2B5EF4-FFF2-40B4-BE49-F238E27FC236}">
                <a16:creationId xmlns:a16="http://schemas.microsoft.com/office/drawing/2014/main" id="{48D3B285-97F6-4793-BCBB-4D9685253D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C1D7C-99E3-4FDF-BB27-069151E4ED41}"/>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12213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0697E-7E7E-42E9-AFCE-BA6E61F0D6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D885DE-1830-4A53-A897-9D5BA64DE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7D1E7B-5775-4103-A0EC-1CEDB1E835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430021-C345-423A-B306-B0C8BF714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81A0D0-E0DA-4696-9EDD-F46D09CB53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45698D-9E55-4BD2-AA2C-9EE5EC70BAB1}"/>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8" name="页脚占位符 7">
            <a:extLst>
              <a:ext uri="{FF2B5EF4-FFF2-40B4-BE49-F238E27FC236}">
                <a16:creationId xmlns:a16="http://schemas.microsoft.com/office/drawing/2014/main" id="{9BFDB9A3-4BA3-45E6-8FFD-9038EB0DCA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1575FFB-E144-4376-A4F1-7E04D53F8526}"/>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217581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2DFDE-89D8-41A1-9CAD-5F8CFE9ECA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8E6F05-BEEA-47FD-B0C0-FDCDAF8EE44F}"/>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4" name="页脚占位符 3">
            <a:extLst>
              <a:ext uri="{FF2B5EF4-FFF2-40B4-BE49-F238E27FC236}">
                <a16:creationId xmlns:a16="http://schemas.microsoft.com/office/drawing/2014/main" id="{9C914F6B-6792-4D8F-A9D9-48DC9E8D1D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F6D768-CEEB-454C-8DFF-E9805098AE39}"/>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358462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77DF9A-CC7E-4542-B5F8-60BD2646FC24}"/>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3" name="页脚占位符 2">
            <a:extLst>
              <a:ext uri="{FF2B5EF4-FFF2-40B4-BE49-F238E27FC236}">
                <a16:creationId xmlns:a16="http://schemas.microsoft.com/office/drawing/2014/main" id="{23B94493-2610-4E95-A23C-BE1E1FBF33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60AA18-9792-43B0-ABDE-32E9625A29B8}"/>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155161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4F4C3-13B9-4DAE-BA2C-681D953A59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298AF1-F7E7-4434-AD7E-9256F7221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6E299A-AD92-424F-8974-40E9297B2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E8B45A-40EE-49D0-BDE2-584BBA46D88F}"/>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6" name="页脚占位符 5">
            <a:extLst>
              <a:ext uri="{FF2B5EF4-FFF2-40B4-BE49-F238E27FC236}">
                <a16:creationId xmlns:a16="http://schemas.microsoft.com/office/drawing/2014/main" id="{52DC2F51-0E39-401C-A5C6-204140FF4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CDBDAD-F7A3-4DC2-9526-EE0B4491A71B}"/>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330492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6102F-F0E3-4841-8102-D81125A302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7A5F54-8BAA-443B-A109-3CB27318F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CEC6C1-0706-4142-80C4-DC77F5D9E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527EFA-019E-4B04-BC95-795567CA4C3E}"/>
              </a:ext>
            </a:extLst>
          </p:cNvPr>
          <p:cNvSpPr>
            <a:spLocks noGrp="1"/>
          </p:cNvSpPr>
          <p:nvPr>
            <p:ph type="dt" sz="half" idx="10"/>
          </p:nvPr>
        </p:nvSpPr>
        <p:spPr/>
        <p:txBody>
          <a:bodyPr/>
          <a:lstStyle/>
          <a:p>
            <a:fld id="{6496CE72-7D66-4A0B-95A9-0E847962FBDB}" type="datetimeFigureOut">
              <a:rPr lang="zh-CN" altLang="en-US" smtClean="0"/>
              <a:t>2021/6/20</a:t>
            </a:fld>
            <a:endParaRPr lang="zh-CN" altLang="en-US"/>
          </a:p>
        </p:txBody>
      </p:sp>
      <p:sp>
        <p:nvSpPr>
          <p:cNvPr id="6" name="页脚占位符 5">
            <a:extLst>
              <a:ext uri="{FF2B5EF4-FFF2-40B4-BE49-F238E27FC236}">
                <a16:creationId xmlns:a16="http://schemas.microsoft.com/office/drawing/2014/main" id="{3BD81B02-11DC-4AF1-BCB5-6909C810C0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166842-9D50-4F40-9996-1A70D38B23E4}"/>
              </a:ext>
            </a:extLst>
          </p:cNvPr>
          <p:cNvSpPr>
            <a:spLocks noGrp="1"/>
          </p:cNvSpPr>
          <p:nvPr>
            <p:ph type="sldNum" sz="quarter" idx="12"/>
          </p:nvPr>
        </p:nvSpPr>
        <p:spPr/>
        <p:txBody>
          <a:body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34135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5o.blog58.fc2.com/blog-entry-719.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3000" b="-3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5C1BEA-797D-44E4-A5DF-629302F8B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318645-5584-4BE8-87CA-EE610989E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BCDD62-3495-414D-91D8-EEA7C176D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6CE72-7D66-4A0B-95A9-0E847962FBDB}" type="datetimeFigureOut">
              <a:rPr lang="zh-CN" altLang="en-US" smtClean="0"/>
              <a:t>2021/6/20</a:t>
            </a:fld>
            <a:endParaRPr lang="zh-CN" altLang="en-US"/>
          </a:p>
        </p:txBody>
      </p:sp>
      <p:sp>
        <p:nvSpPr>
          <p:cNvPr id="5" name="页脚占位符 4">
            <a:extLst>
              <a:ext uri="{FF2B5EF4-FFF2-40B4-BE49-F238E27FC236}">
                <a16:creationId xmlns:a16="http://schemas.microsoft.com/office/drawing/2014/main" id="{E42CBF75-69AF-4D8A-9ABF-CB453DA6B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ABC3B1-3BE5-4404-82F5-B9DCD738C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3A893-26C3-42D7-A3EE-F98AE46F2892}" type="slidenum">
              <a:rPr lang="zh-CN" altLang="en-US" smtClean="0"/>
              <a:t>‹#›</a:t>
            </a:fld>
            <a:endParaRPr lang="zh-CN" altLang="en-US"/>
          </a:p>
        </p:txBody>
      </p:sp>
    </p:spTree>
    <p:extLst>
      <p:ext uri="{BB962C8B-B14F-4D97-AF65-F5344CB8AC3E}">
        <p14:creationId xmlns:p14="http://schemas.microsoft.com/office/powerpoint/2010/main" val="756482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3D4CF3-B1E5-4312-A367-2017012ED32F}"/>
              </a:ext>
            </a:extLst>
          </p:cNvPr>
          <p:cNvSpPr txBox="1"/>
          <p:nvPr/>
        </p:nvSpPr>
        <p:spPr>
          <a:xfrm>
            <a:off x="2388824" y="2967335"/>
            <a:ext cx="7414352" cy="923330"/>
          </a:xfrm>
          <a:prstGeom prst="rect">
            <a:avLst/>
          </a:prstGeom>
          <a:noFill/>
        </p:spPr>
        <p:txBody>
          <a:bodyPr wrap="square" rtlCol="0">
            <a:spAutoFit/>
          </a:bodyPr>
          <a:lstStyle/>
          <a:p>
            <a:pPr algn="ctr"/>
            <a:r>
              <a:rPr lang="en-US" altLang="zh-CN" sz="5400"/>
              <a:t>VGG</a:t>
            </a:r>
            <a:r>
              <a:rPr lang="zh-CN" altLang="en-US" sz="5400"/>
              <a:t>神经网络模型介绍</a:t>
            </a:r>
          </a:p>
        </p:txBody>
      </p:sp>
    </p:spTree>
    <p:extLst>
      <p:ext uri="{BB962C8B-B14F-4D97-AF65-F5344CB8AC3E}">
        <p14:creationId xmlns:p14="http://schemas.microsoft.com/office/powerpoint/2010/main" val="292359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1666BCB-0474-4F9F-BF5C-1AB7DF518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589" y="1034018"/>
            <a:ext cx="8156822" cy="478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4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859716-FA3E-4550-8332-EE888BBB1746}"/>
              </a:ext>
            </a:extLst>
          </p:cNvPr>
          <p:cNvSpPr txBox="1"/>
          <p:nvPr/>
        </p:nvSpPr>
        <p:spPr>
          <a:xfrm>
            <a:off x="1879106" y="2090172"/>
            <a:ext cx="8433787" cy="3108543"/>
          </a:xfrm>
          <a:prstGeom prst="rect">
            <a:avLst/>
          </a:prstGeom>
          <a:noFill/>
        </p:spPr>
        <p:txBody>
          <a:bodyPr wrap="square" rtlCol="0">
            <a:spAutoFit/>
          </a:bodyPr>
          <a:lstStyle/>
          <a:p>
            <a:r>
              <a:rPr lang="en-US" altLang="zh-CN" sz="2800" b="0" i="0" u="none" strike="noStrike">
                <a:effectLst/>
                <a:latin typeface="-apple-system"/>
              </a:rPr>
              <a:t>	VGG</a:t>
            </a:r>
            <a:r>
              <a:rPr lang="zh-CN" altLang="en-US" sz="2800" b="0" i="0">
                <a:solidFill>
                  <a:srgbClr val="121212"/>
                </a:solidFill>
                <a:effectLst/>
                <a:latin typeface="-apple-system"/>
              </a:rPr>
              <a:t>是</a:t>
            </a:r>
            <a:r>
              <a:rPr lang="en-US" altLang="zh-CN" sz="2800" b="0" i="0">
                <a:solidFill>
                  <a:srgbClr val="121212"/>
                </a:solidFill>
                <a:effectLst/>
                <a:latin typeface="-apple-system"/>
              </a:rPr>
              <a:t>Oxford</a:t>
            </a:r>
            <a:r>
              <a:rPr lang="zh-CN" altLang="en-US" sz="2800" b="0" i="0">
                <a:solidFill>
                  <a:srgbClr val="121212"/>
                </a:solidFill>
                <a:effectLst/>
                <a:latin typeface="-apple-system"/>
              </a:rPr>
              <a:t>的</a:t>
            </a:r>
            <a:r>
              <a:rPr lang="en-US" altLang="zh-CN" sz="2800" b="1" i="0">
                <a:solidFill>
                  <a:srgbClr val="121212"/>
                </a:solidFill>
                <a:effectLst/>
                <a:latin typeface="-apple-system"/>
              </a:rPr>
              <a:t>V</a:t>
            </a:r>
            <a:r>
              <a:rPr lang="en-US" altLang="zh-CN" sz="2800" b="0" i="0">
                <a:solidFill>
                  <a:srgbClr val="121212"/>
                </a:solidFill>
                <a:effectLst/>
                <a:latin typeface="-apple-system"/>
              </a:rPr>
              <a:t>isual </a:t>
            </a:r>
            <a:r>
              <a:rPr lang="en-US" altLang="zh-CN" sz="2800" b="1" i="0">
                <a:solidFill>
                  <a:srgbClr val="121212"/>
                </a:solidFill>
                <a:effectLst/>
                <a:latin typeface="-apple-system"/>
              </a:rPr>
              <a:t>G</a:t>
            </a:r>
            <a:r>
              <a:rPr lang="en-US" altLang="zh-CN" sz="2800" b="0" i="0">
                <a:solidFill>
                  <a:srgbClr val="121212"/>
                </a:solidFill>
                <a:effectLst/>
                <a:latin typeface="-apple-system"/>
              </a:rPr>
              <a:t>eometry </a:t>
            </a:r>
            <a:r>
              <a:rPr lang="en-US" altLang="zh-CN" sz="2800" b="1" i="0">
                <a:solidFill>
                  <a:srgbClr val="121212"/>
                </a:solidFill>
                <a:effectLst/>
                <a:latin typeface="-apple-system"/>
              </a:rPr>
              <a:t>G</a:t>
            </a:r>
            <a:r>
              <a:rPr lang="en-US" altLang="zh-CN" sz="2800" b="0" i="0">
                <a:solidFill>
                  <a:srgbClr val="121212"/>
                </a:solidFill>
                <a:effectLst/>
                <a:latin typeface="-apple-system"/>
              </a:rPr>
              <a:t>roup</a:t>
            </a:r>
            <a:r>
              <a:rPr lang="zh-CN" altLang="en-US" sz="2800" b="0" i="0">
                <a:solidFill>
                  <a:srgbClr val="121212"/>
                </a:solidFill>
                <a:effectLst/>
                <a:latin typeface="-apple-system"/>
              </a:rPr>
              <a:t>的组提出的。该网络是在</a:t>
            </a:r>
            <a:r>
              <a:rPr lang="en-US" altLang="zh-CN" sz="2800" b="0" i="0">
                <a:solidFill>
                  <a:srgbClr val="121212"/>
                </a:solidFill>
                <a:effectLst/>
                <a:latin typeface="-apple-system"/>
              </a:rPr>
              <a:t>ILSVRC 2014</a:t>
            </a:r>
            <a:r>
              <a:rPr lang="zh-CN" altLang="en-US" sz="2800" b="0" i="0">
                <a:solidFill>
                  <a:srgbClr val="121212"/>
                </a:solidFill>
                <a:effectLst/>
                <a:latin typeface="-apple-system"/>
              </a:rPr>
              <a:t>上的相关工作，主要工作是证明了增加网络的深度能够在一定程度上影响网络最终的性能。</a:t>
            </a:r>
            <a:r>
              <a:rPr lang="en-US" altLang="zh-CN" sz="2800" b="0" i="0">
                <a:solidFill>
                  <a:srgbClr val="121212"/>
                </a:solidFill>
                <a:effectLst/>
                <a:latin typeface="-apple-system"/>
              </a:rPr>
              <a:t>VGG</a:t>
            </a:r>
            <a:r>
              <a:rPr lang="zh-CN" altLang="en-US" sz="2800" b="0" i="0">
                <a:solidFill>
                  <a:srgbClr val="121212"/>
                </a:solidFill>
                <a:effectLst/>
                <a:latin typeface="-apple-system"/>
              </a:rPr>
              <a:t>有两种结构，分别是</a:t>
            </a:r>
            <a:r>
              <a:rPr lang="en-US" altLang="zh-CN" sz="2800" b="0" i="0">
                <a:solidFill>
                  <a:srgbClr val="121212"/>
                </a:solidFill>
                <a:effectLst/>
                <a:latin typeface="-apple-system"/>
              </a:rPr>
              <a:t>VGG16</a:t>
            </a:r>
            <a:r>
              <a:rPr lang="zh-CN" altLang="en-US" sz="2800" b="0" i="0">
                <a:solidFill>
                  <a:srgbClr val="121212"/>
                </a:solidFill>
                <a:effectLst/>
                <a:latin typeface="-apple-system"/>
              </a:rPr>
              <a:t>和</a:t>
            </a:r>
            <a:r>
              <a:rPr lang="en-US" altLang="zh-CN" sz="2800" b="0" i="0">
                <a:solidFill>
                  <a:srgbClr val="121212"/>
                </a:solidFill>
                <a:effectLst/>
                <a:latin typeface="-apple-system"/>
              </a:rPr>
              <a:t>VGG19</a:t>
            </a:r>
            <a:r>
              <a:rPr lang="zh-CN" altLang="en-US" sz="2800" b="0" i="0">
                <a:solidFill>
                  <a:srgbClr val="121212"/>
                </a:solidFill>
                <a:effectLst/>
                <a:latin typeface="-apple-system"/>
              </a:rPr>
              <a:t>，两者并没有本质上的区别，只是网络深度不一样。</a:t>
            </a:r>
            <a:endParaRPr lang="en-US" altLang="zh-CN" sz="2800" b="0" i="0">
              <a:solidFill>
                <a:srgbClr val="121212"/>
              </a:solidFill>
              <a:effectLst/>
              <a:latin typeface="-apple-system"/>
            </a:endParaRPr>
          </a:p>
          <a:p>
            <a:r>
              <a:rPr lang="en-US" altLang="zh-CN" sz="2800">
                <a:solidFill>
                  <a:srgbClr val="121212"/>
                </a:solidFill>
                <a:latin typeface="-apple-system"/>
              </a:rPr>
              <a:t>	</a:t>
            </a:r>
            <a:endParaRPr lang="zh-CN" altLang="en-US" sz="2800"/>
          </a:p>
        </p:txBody>
      </p:sp>
      <p:sp>
        <p:nvSpPr>
          <p:cNvPr id="5" name="文本框 4">
            <a:extLst>
              <a:ext uri="{FF2B5EF4-FFF2-40B4-BE49-F238E27FC236}">
                <a16:creationId xmlns:a16="http://schemas.microsoft.com/office/drawing/2014/main" id="{F573F2DF-B892-4DC6-8EE2-9016691DC0C2}"/>
              </a:ext>
            </a:extLst>
          </p:cNvPr>
          <p:cNvSpPr txBox="1"/>
          <p:nvPr/>
        </p:nvSpPr>
        <p:spPr>
          <a:xfrm>
            <a:off x="612559" y="443883"/>
            <a:ext cx="2405849" cy="707886"/>
          </a:xfrm>
          <a:prstGeom prst="rect">
            <a:avLst/>
          </a:prstGeom>
          <a:noFill/>
        </p:spPr>
        <p:txBody>
          <a:bodyPr wrap="square" rtlCol="0">
            <a:spAutoFit/>
          </a:bodyPr>
          <a:lstStyle/>
          <a:p>
            <a:r>
              <a:rPr lang="zh-CN" altLang="en-US" sz="4000"/>
              <a:t>背景介绍</a:t>
            </a:r>
          </a:p>
        </p:txBody>
      </p:sp>
    </p:spTree>
    <p:extLst>
      <p:ext uri="{BB962C8B-B14F-4D97-AF65-F5344CB8AC3E}">
        <p14:creationId xmlns:p14="http://schemas.microsoft.com/office/powerpoint/2010/main" val="295690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340C10-4EA3-47C5-928F-7E557D1F3552}"/>
              </a:ext>
            </a:extLst>
          </p:cNvPr>
          <p:cNvSpPr txBox="1"/>
          <p:nvPr/>
        </p:nvSpPr>
        <p:spPr>
          <a:xfrm>
            <a:off x="497149" y="559293"/>
            <a:ext cx="2343705" cy="707886"/>
          </a:xfrm>
          <a:prstGeom prst="rect">
            <a:avLst/>
          </a:prstGeom>
          <a:noFill/>
        </p:spPr>
        <p:txBody>
          <a:bodyPr wrap="square" rtlCol="0">
            <a:spAutoFit/>
          </a:bodyPr>
          <a:lstStyle/>
          <a:p>
            <a:r>
              <a:rPr lang="en-US" altLang="zh-CN" sz="4000"/>
              <a:t>VGG</a:t>
            </a:r>
            <a:r>
              <a:rPr lang="zh-CN" altLang="en-US" sz="4000"/>
              <a:t>原理</a:t>
            </a:r>
          </a:p>
        </p:txBody>
      </p:sp>
      <p:sp>
        <p:nvSpPr>
          <p:cNvPr id="3" name="文本框 2">
            <a:extLst>
              <a:ext uri="{FF2B5EF4-FFF2-40B4-BE49-F238E27FC236}">
                <a16:creationId xmlns:a16="http://schemas.microsoft.com/office/drawing/2014/main" id="{46C753B0-4219-4248-969D-D9C8BDCCCE6F}"/>
              </a:ext>
            </a:extLst>
          </p:cNvPr>
          <p:cNvSpPr txBox="1"/>
          <p:nvPr/>
        </p:nvSpPr>
        <p:spPr>
          <a:xfrm>
            <a:off x="1723747" y="2274838"/>
            <a:ext cx="8744505" cy="2308324"/>
          </a:xfrm>
          <a:prstGeom prst="rect">
            <a:avLst/>
          </a:prstGeom>
          <a:noFill/>
        </p:spPr>
        <p:txBody>
          <a:bodyPr wrap="square" rtlCol="0">
            <a:spAutoFit/>
          </a:bodyPr>
          <a:lstStyle/>
          <a:p>
            <a:r>
              <a:rPr lang="en-US" altLang="zh-CN" b="0" i="0">
                <a:solidFill>
                  <a:srgbClr val="121212"/>
                </a:solidFill>
                <a:effectLst/>
                <a:latin typeface="-apple-system"/>
              </a:rPr>
              <a:t>	</a:t>
            </a:r>
            <a:r>
              <a:rPr lang="en-US" altLang="zh-CN" sz="2400" b="0" i="0">
                <a:solidFill>
                  <a:srgbClr val="121212"/>
                </a:solidFill>
                <a:effectLst/>
                <a:latin typeface="-apple-system"/>
              </a:rPr>
              <a:t>VGG16</a:t>
            </a:r>
            <a:r>
              <a:rPr lang="zh-CN" altLang="en-US" sz="2400" b="0" i="0">
                <a:solidFill>
                  <a:srgbClr val="121212"/>
                </a:solidFill>
                <a:effectLst/>
                <a:latin typeface="-apple-system"/>
              </a:rPr>
              <a:t>相比</a:t>
            </a:r>
            <a:r>
              <a:rPr lang="en-US" altLang="zh-CN" sz="2400" b="0" i="0">
                <a:solidFill>
                  <a:srgbClr val="121212"/>
                </a:solidFill>
                <a:effectLst/>
                <a:latin typeface="-apple-system"/>
              </a:rPr>
              <a:t>AlexNet</a:t>
            </a:r>
            <a:r>
              <a:rPr lang="zh-CN" altLang="en-US" sz="2400" b="0" i="0">
                <a:solidFill>
                  <a:srgbClr val="121212"/>
                </a:solidFill>
                <a:effectLst/>
                <a:latin typeface="-apple-system"/>
              </a:rPr>
              <a:t>的一个改进是</a:t>
            </a:r>
            <a:r>
              <a:rPr lang="zh-CN" altLang="en-US" sz="2400" b="1" i="0">
                <a:solidFill>
                  <a:srgbClr val="121212"/>
                </a:solidFill>
                <a:effectLst/>
                <a:latin typeface="-apple-system"/>
              </a:rPr>
              <a:t>采用连续的几个</a:t>
            </a:r>
            <a:r>
              <a:rPr lang="en-US" altLang="zh-CN" sz="2400" b="1" i="0">
                <a:solidFill>
                  <a:srgbClr val="121212"/>
                </a:solidFill>
                <a:effectLst/>
                <a:latin typeface="-apple-system"/>
              </a:rPr>
              <a:t>3x3</a:t>
            </a:r>
            <a:r>
              <a:rPr lang="zh-CN" altLang="en-US" sz="2400" b="1" i="0">
                <a:solidFill>
                  <a:srgbClr val="121212"/>
                </a:solidFill>
                <a:effectLst/>
                <a:latin typeface="-apple-system"/>
              </a:rPr>
              <a:t>的卷积核代替</a:t>
            </a:r>
            <a:r>
              <a:rPr lang="en-US" altLang="zh-CN" sz="2400" b="1" i="0">
                <a:solidFill>
                  <a:srgbClr val="121212"/>
                </a:solidFill>
                <a:effectLst/>
                <a:latin typeface="-apple-system"/>
              </a:rPr>
              <a:t>AlexNet</a:t>
            </a:r>
            <a:r>
              <a:rPr lang="zh-CN" altLang="en-US" sz="2400" b="1" i="0">
                <a:solidFill>
                  <a:srgbClr val="121212"/>
                </a:solidFill>
                <a:effectLst/>
                <a:latin typeface="-apple-system"/>
              </a:rPr>
              <a:t>中的较大卷积核（</a:t>
            </a:r>
            <a:r>
              <a:rPr lang="en-US" altLang="zh-CN" sz="2400" b="1" i="0">
                <a:solidFill>
                  <a:srgbClr val="121212"/>
                </a:solidFill>
                <a:effectLst/>
                <a:latin typeface="-apple-system"/>
              </a:rPr>
              <a:t>11x11</a:t>
            </a:r>
            <a:r>
              <a:rPr lang="zh-CN" altLang="en-US" sz="2400" b="1" i="0">
                <a:solidFill>
                  <a:srgbClr val="121212"/>
                </a:solidFill>
                <a:effectLst/>
                <a:latin typeface="-apple-system"/>
              </a:rPr>
              <a:t>，</a:t>
            </a:r>
            <a:r>
              <a:rPr lang="en-US" altLang="zh-CN" sz="2400" b="1" i="0">
                <a:solidFill>
                  <a:srgbClr val="121212"/>
                </a:solidFill>
                <a:effectLst/>
                <a:latin typeface="-apple-system"/>
              </a:rPr>
              <a:t>7x7</a:t>
            </a:r>
            <a:r>
              <a:rPr lang="zh-CN" altLang="en-US" sz="2400" b="1" i="0">
                <a:solidFill>
                  <a:srgbClr val="121212"/>
                </a:solidFill>
                <a:effectLst/>
                <a:latin typeface="-apple-system"/>
              </a:rPr>
              <a:t>，</a:t>
            </a:r>
            <a:r>
              <a:rPr lang="en-US" altLang="zh-CN" sz="2400" b="1" i="0">
                <a:solidFill>
                  <a:srgbClr val="121212"/>
                </a:solidFill>
                <a:effectLst/>
                <a:latin typeface="-apple-system"/>
              </a:rPr>
              <a:t>5x5</a:t>
            </a:r>
            <a:r>
              <a:rPr lang="zh-CN" altLang="en-US" sz="2400" b="1" i="0">
                <a:solidFill>
                  <a:srgbClr val="121212"/>
                </a:solidFill>
                <a:effectLst/>
                <a:latin typeface="-apple-system"/>
              </a:rPr>
              <a:t>）</a:t>
            </a:r>
            <a:r>
              <a:rPr lang="zh-CN" altLang="en-US" sz="2400" b="0" i="0">
                <a:solidFill>
                  <a:srgbClr val="121212"/>
                </a:solidFill>
                <a:effectLst/>
                <a:latin typeface="-apple-system"/>
              </a:rPr>
              <a:t>。对于给定的感受野（与输出有关的输入图片的局部大小），采用堆积的小卷积核是优于采用大的卷积核，因为多层非线性层可以增加网络深度来保证学习更复杂的模式，而且代价还比较小（参数更少）</a:t>
            </a:r>
            <a:r>
              <a:rPr lang="zh-CN" altLang="en-US" b="0" i="0">
                <a:solidFill>
                  <a:srgbClr val="121212"/>
                </a:solidFill>
                <a:effectLst/>
                <a:latin typeface="-apple-system"/>
              </a:rPr>
              <a:t>。</a:t>
            </a:r>
            <a:endParaRPr lang="zh-CN" altLang="en-US"/>
          </a:p>
        </p:txBody>
      </p:sp>
    </p:spTree>
    <p:extLst>
      <p:ext uri="{BB962C8B-B14F-4D97-AF65-F5344CB8AC3E}">
        <p14:creationId xmlns:p14="http://schemas.microsoft.com/office/powerpoint/2010/main" val="289340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F9E31F2-9058-4522-9318-47EC82FDC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159" y="749423"/>
            <a:ext cx="4257675"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7C7ACB7-AFA4-41FB-A489-63D425181DD7}"/>
              </a:ext>
            </a:extLst>
          </p:cNvPr>
          <p:cNvSpPr txBox="1"/>
          <p:nvPr/>
        </p:nvSpPr>
        <p:spPr>
          <a:xfrm>
            <a:off x="1501803" y="4554245"/>
            <a:ext cx="9188389" cy="1477328"/>
          </a:xfrm>
          <a:prstGeom prst="rect">
            <a:avLst/>
          </a:prstGeom>
          <a:noFill/>
        </p:spPr>
        <p:txBody>
          <a:bodyPr wrap="square" rtlCol="0">
            <a:spAutoFit/>
          </a:bodyPr>
          <a:lstStyle/>
          <a:p>
            <a:r>
              <a:rPr lang="en-US" altLang="zh-CN" b="0" i="0">
                <a:solidFill>
                  <a:srgbClr val="121212"/>
                </a:solidFill>
                <a:effectLst/>
                <a:latin typeface="-apple-system"/>
              </a:rPr>
              <a:t>	5x5</a:t>
            </a:r>
            <a:r>
              <a:rPr lang="zh-CN" altLang="en-US" b="0" i="0">
                <a:solidFill>
                  <a:srgbClr val="121212"/>
                </a:solidFill>
                <a:effectLst/>
                <a:latin typeface="-apple-system"/>
              </a:rPr>
              <a:t>卷积看做一个小的全连接网络在</a:t>
            </a:r>
            <a:r>
              <a:rPr lang="en-US" altLang="zh-CN" b="0" i="0">
                <a:solidFill>
                  <a:srgbClr val="121212"/>
                </a:solidFill>
                <a:effectLst/>
                <a:latin typeface="-apple-system"/>
              </a:rPr>
              <a:t>5x5</a:t>
            </a:r>
            <a:r>
              <a:rPr lang="zh-CN" altLang="en-US" b="0" i="0">
                <a:solidFill>
                  <a:srgbClr val="121212"/>
                </a:solidFill>
                <a:effectLst/>
                <a:latin typeface="-apple-system"/>
              </a:rPr>
              <a:t>区域滑动，我们可以先用一个</a:t>
            </a:r>
            <a:r>
              <a:rPr lang="en-US" altLang="zh-CN" b="0" i="0">
                <a:solidFill>
                  <a:srgbClr val="121212"/>
                </a:solidFill>
                <a:effectLst/>
                <a:latin typeface="-apple-system"/>
              </a:rPr>
              <a:t>3x3</a:t>
            </a:r>
            <a:r>
              <a:rPr lang="zh-CN" altLang="en-US" b="0" i="0">
                <a:solidFill>
                  <a:srgbClr val="121212"/>
                </a:solidFill>
                <a:effectLst/>
                <a:latin typeface="-apple-system"/>
              </a:rPr>
              <a:t>的卷积滤波器卷积，然后再用一个全连接层连接这个</a:t>
            </a:r>
            <a:r>
              <a:rPr lang="en-US" altLang="zh-CN" b="0" i="0">
                <a:solidFill>
                  <a:srgbClr val="121212"/>
                </a:solidFill>
                <a:effectLst/>
                <a:latin typeface="-apple-system"/>
              </a:rPr>
              <a:t>3x3</a:t>
            </a:r>
            <a:r>
              <a:rPr lang="zh-CN" altLang="en-US" b="0" i="0">
                <a:solidFill>
                  <a:srgbClr val="121212"/>
                </a:solidFill>
                <a:effectLst/>
                <a:latin typeface="-apple-system"/>
              </a:rPr>
              <a:t>卷积输出，这个全连接层我们也可以看做一个</a:t>
            </a:r>
            <a:r>
              <a:rPr lang="en-US" altLang="zh-CN" b="0" i="0">
                <a:solidFill>
                  <a:srgbClr val="121212"/>
                </a:solidFill>
                <a:effectLst/>
                <a:latin typeface="-apple-system"/>
              </a:rPr>
              <a:t>3x3</a:t>
            </a:r>
            <a:r>
              <a:rPr lang="zh-CN" altLang="en-US" b="0" i="0">
                <a:solidFill>
                  <a:srgbClr val="121212"/>
                </a:solidFill>
                <a:effectLst/>
                <a:latin typeface="-apple-system"/>
              </a:rPr>
              <a:t>卷积层。这样我们就可以用两个</a:t>
            </a:r>
            <a:r>
              <a:rPr lang="en-US" altLang="zh-CN" b="0" i="0">
                <a:solidFill>
                  <a:srgbClr val="121212"/>
                </a:solidFill>
                <a:effectLst/>
                <a:latin typeface="-apple-system"/>
              </a:rPr>
              <a:t>3x3</a:t>
            </a:r>
            <a:r>
              <a:rPr lang="zh-CN" altLang="en-US" b="0" i="0">
                <a:solidFill>
                  <a:srgbClr val="121212"/>
                </a:solidFill>
                <a:effectLst/>
                <a:latin typeface="-apple-system"/>
              </a:rPr>
              <a:t>卷积级联（叠加）起来代替一个 </a:t>
            </a:r>
            <a:r>
              <a:rPr lang="en-US" altLang="zh-CN" b="0" i="0">
                <a:solidFill>
                  <a:srgbClr val="121212"/>
                </a:solidFill>
                <a:effectLst/>
                <a:latin typeface="-apple-system"/>
              </a:rPr>
              <a:t>5x5</a:t>
            </a:r>
            <a:r>
              <a:rPr lang="zh-CN" altLang="en-US" b="0" i="0">
                <a:solidFill>
                  <a:srgbClr val="121212"/>
                </a:solidFill>
                <a:effectLst/>
                <a:latin typeface="-apple-system"/>
              </a:rPr>
              <a:t>卷积。</a:t>
            </a:r>
            <a:endParaRPr lang="en-US" altLang="zh-CN" b="0" i="0">
              <a:solidFill>
                <a:srgbClr val="121212"/>
              </a:solidFill>
              <a:effectLst/>
              <a:latin typeface="-apple-system"/>
            </a:endParaRPr>
          </a:p>
          <a:p>
            <a:endParaRPr lang="en-US" altLang="zh-CN" b="0" i="0">
              <a:solidFill>
                <a:srgbClr val="121212"/>
              </a:solidFill>
              <a:effectLst/>
              <a:latin typeface="-apple-system"/>
            </a:endParaRPr>
          </a:p>
          <a:p>
            <a:r>
              <a:rPr lang="en-US" altLang="zh-CN">
                <a:solidFill>
                  <a:srgbClr val="121212"/>
                </a:solidFill>
                <a:latin typeface="-apple-system"/>
              </a:rPr>
              <a:t>	</a:t>
            </a:r>
            <a:r>
              <a:rPr lang="zh-CN" altLang="en-US" b="0" i="0">
                <a:solidFill>
                  <a:srgbClr val="121212"/>
                </a:solidFill>
                <a:effectLst/>
                <a:latin typeface="-apple-system"/>
              </a:rPr>
              <a:t> </a:t>
            </a:r>
            <a:r>
              <a:rPr lang="en-US" altLang="zh-CN" b="0" i="0">
                <a:solidFill>
                  <a:srgbClr val="121212"/>
                </a:solidFill>
                <a:effectLst/>
                <a:latin typeface="-apple-system"/>
              </a:rPr>
              <a:t>3</a:t>
            </a:r>
            <a:r>
              <a:rPr lang="zh-CN" altLang="en-US" b="0" i="0">
                <a:solidFill>
                  <a:srgbClr val="121212"/>
                </a:solidFill>
                <a:effectLst/>
                <a:latin typeface="-apple-system"/>
              </a:rPr>
              <a:t>个</a:t>
            </a:r>
            <a:r>
              <a:rPr lang="en-US" altLang="zh-CN" b="0" i="0">
                <a:solidFill>
                  <a:srgbClr val="121212"/>
                </a:solidFill>
                <a:effectLst/>
                <a:latin typeface="-apple-system"/>
              </a:rPr>
              <a:t>3x3</a:t>
            </a:r>
            <a:r>
              <a:rPr lang="zh-CN" altLang="en-US" b="0" i="0">
                <a:solidFill>
                  <a:srgbClr val="121212"/>
                </a:solidFill>
                <a:effectLst/>
                <a:latin typeface="-apple-system"/>
              </a:rPr>
              <a:t>卷积核可以来代替</a:t>
            </a:r>
            <a:r>
              <a:rPr lang="en-US" altLang="zh-CN" b="0" i="0">
                <a:solidFill>
                  <a:srgbClr val="121212"/>
                </a:solidFill>
                <a:effectLst/>
                <a:latin typeface="-apple-system"/>
              </a:rPr>
              <a:t>7*7</a:t>
            </a:r>
            <a:r>
              <a:rPr lang="zh-CN" altLang="en-US" b="0" i="0">
                <a:solidFill>
                  <a:srgbClr val="121212"/>
                </a:solidFill>
                <a:effectLst/>
                <a:latin typeface="-apple-system"/>
              </a:rPr>
              <a:t>卷积核的原理同理。</a:t>
            </a:r>
            <a:endParaRPr lang="zh-CN" altLang="en-US"/>
          </a:p>
        </p:txBody>
      </p:sp>
    </p:spTree>
    <p:extLst>
      <p:ext uri="{BB962C8B-B14F-4D97-AF65-F5344CB8AC3E}">
        <p14:creationId xmlns:p14="http://schemas.microsoft.com/office/powerpoint/2010/main" val="397757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4D2E8-177F-461F-BAE8-868375CE4966}"/>
              </a:ext>
            </a:extLst>
          </p:cNvPr>
          <p:cNvSpPr txBox="1"/>
          <p:nvPr/>
        </p:nvSpPr>
        <p:spPr>
          <a:xfrm>
            <a:off x="545237" y="328888"/>
            <a:ext cx="3373514" cy="707886"/>
          </a:xfrm>
          <a:prstGeom prst="rect">
            <a:avLst/>
          </a:prstGeom>
          <a:noFill/>
        </p:spPr>
        <p:txBody>
          <a:bodyPr wrap="square" rtlCol="0">
            <a:spAutoFit/>
          </a:bodyPr>
          <a:lstStyle/>
          <a:p>
            <a:pPr algn="l"/>
            <a:r>
              <a:rPr lang="en-US" altLang="zh-CN" sz="4000" i="0">
                <a:solidFill>
                  <a:srgbClr val="121212"/>
                </a:solidFill>
                <a:effectLst/>
                <a:latin typeface="-apple-system"/>
              </a:rPr>
              <a:t>VGG</a:t>
            </a:r>
            <a:r>
              <a:rPr lang="zh-CN" altLang="en-US" sz="4000" i="0">
                <a:solidFill>
                  <a:srgbClr val="121212"/>
                </a:solidFill>
                <a:effectLst/>
                <a:latin typeface="-apple-system"/>
              </a:rPr>
              <a:t>网络结构</a:t>
            </a:r>
          </a:p>
        </p:txBody>
      </p:sp>
      <p:pic>
        <p:nvPicPr>
          <p:cNvPr id="3074" name="Picture 2">
            <a:extLst>
              <a:ext uri="{FF2B5EF4-FFF2-40B4-BE49-F238E27FC236}">
                <a16:creationId xmlns:a16="http://schemas.microsoft.com/office/drawing/2014/main" id="{112C26C9-6687-4677-BBA2-06A46CEC3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237" y="1146747"/>
            <a:ext cx="4953000" cy="50006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AE62842-4613-4402-8B42-AFF7841C171D}"/>
              </a:ext>
            </a:extLst>
          </p:cNvPr>
          <p:cNvSpPr txBox="1"/>
          <p:nvPr/>
        </p:nvSpPr>
        <p:spPr>
          <a:xfrm>
            <a:off x="6161104" y="1233995"/>
            <a:ext cx="4509856" cy="2031325"/>
          </a:xfrm>
          <a:prstGeom prst="rect">
            <a:avLst/>
          </a:prstGeom>
          <a:noFill/>
        </p:spPr>
        <p:txBody>
          <a:bodyPr wrap="square" rtlCol="0">
            <a:spAutoFit/>
          </a:bodyPr>
          <a:lstStyle/>
          <a:p>
            <a:pPr marL="285750" indent="-285750">
              <a:buFontTx/>
              <a:buChar char="-"/>
            </a:pPr>
            <a:r>
              <a:rPr lang="en-US" altLang="zh-CN">
                <a:effectLst/>
              </a:rPr>
              <a:t>VGG16</a:t>
            </a:r>
            <a:r>
              <a:rPr lang="zh-CN" altLang="en-US">
                <a:effectLst/>
              </a:rPr>
              <a:t>包含了</a:t>
            </a:r>
            <a:r>
              <a:rPr lang="en-US" altLang="zh-CN">
                <a:effectLst/>
              </a:rPr>
              <a:t>16</a:t>
            </a:r>
            <a:r>
              <a:rPr lang="zh-CN" altLang="en-US">
                <a:effectLst/>
              </a:rPr>
              <a:t>个隐藏层（</a:t>
            </a:r>
            <a:r>
              <a:rPr lang="en-US" altLang="zh-CN">
                <a:effectLst/>
              </a:rPr>
              <a:t>13</a:t>
            </a:r>
            <a:r>
              <a:rPr lang="zh-CN" altLang="en-US">
                <a:effectLst/>
              </a:rPr>
              <a:t>个卷积层和</a:t>
            </a:r>
            <a:r>
              <a:rPr lang="en-US" altLang="zh-CN">
                <a:effectLst/>
              </a:rPr>
              <a:t>3</a:t>
            </a:r>
            <a:r>
              <a:rPr lang="zh-CN" altLang="en-US">
                <a:effectLst/>
              </a:rPr>
              <a:t>个全连接层），如上图中的</a:t>
            </a:r>
            <a:r>
              <a:rPr lang="en-US" altLang="zh-CN">
                <a:effectLst/>
              </a:rPr>
              <a:t>D</a:t>
            </a:r>
            <a:r>
              <a:rPr lang="zh-CN" altLang="en-US">
                <a:effectLst/>
              </a:rPr>
              <a:t>列所示</a:t>
            </a:r>
            <a:endParaRPr lang="en-US" altLang="zh-CN">
              <a:effectLst/>
            </a:endParaRPr>
          </a:p>
          <a:p>
            <a:endParaRPr lang="zh-CN" altLang="en-US">
              <a:effectLst/>
            </a:endParaRPr>
          </a:p>
          <a:p>
            <a:r>
              <a:rPr lang="en-US" altLang="zh-CN">
                <a:effectLst/>
              </a:rPr>
              <a:t>-   VGG19</a:t>
            </a:r>
            <a:r>
              <a:rPr lang="zh-CN" altLang="en-US">
                <a:effectLst/>
              </a:rPr>
              <a:t>包含了</a:t>
            </a:r>
            <a:r>
              <a:rPr lang="en-US" altLang="zh-CN">
                <a:effectLst/>
              </a:rPr>
              <a:t>19</a:t>
            </a:r>
            <a:r>
              <a:rPr lang="zh-CN" altLang="en-US">
                <a:effectLst/>
              </a:rPr>
              <a:t>个隐藏层（</a:t>
            </a:r>
            <a:r>
              <a:rPr lang="en-US" altLang="zh-CN">
                <a:effectLst/>
              </a:rPr>
              <a:t>16</a:t>
            </a:r>
            <a:r>
              <a:rPr lang="zh-CN" altLang="en-US">
                <a:effectLst/>
              </a:rPr>
              <a:t>个卷积层和</a:t>
            </a:r>
            <a:r>
              <a:rPr lang="en-US" altLang="zh-CN">
                <a:effectLst/>
              </a:rPr>
              <a:t>3</a:t>
            </a:r>
            <a:r>
              <a:rPr lang="zh-CN" altLang="en-US">
                <a:effectLst/>
              </a:rPr>
              <a:t>个全连接层），如上图中的</a:t>
            </a:r>
            <a:r>
              <a:rPr lang="en-US" altLang="zh-CN">
                <a:effectLst/>
              </a:rPr>
              <a:t>E</a:t>
            </a:r>
            <a:r>
              <a:rPr lang="zh-CN" altLang="en-US">
                <a:effectLst/>
              </a:rPr>
              <a:t>列所示</a:t>
            </a:r>
          </a:p>
          <a:p>
            <a:br>
              <a:rPr lang="zh-CN" altLang="en-US">
                <a:effectLst/>
              </a:rPr>
            </a:br>
            <a:endParaRPr lang="zh-CN" altLang="en-US"/>
          </a:p>
        </p:txBody>
      </p:sp>
      <p:sp>
        <p:nvSpPr>
          <p:cNvPr id="6" name="文本框 5">
            <a:extLst>
              <a:ext uri="{FF2B5EF4-FFF2-40B4-BE49-F238E27FC236}">
                <a16:creationId xmlns:a16="http://schemas.microsoft.com/office/drawing/2014/main" id="{7540E830-68F8-49CC-84CB-8E36695B2010}"/>
              </a:ext>
            </a:extLst>
          </p:cNvPr>
          <p:cNvSpPr txBox="1"/>
          <p:nvPr/>
        </p:nvSpPr>
        <p:spPr>
          <a:xfrm>
            <a:off x="6161104" y="3808123"/>
            <a:ext cx="5370250" cy="1815882"/>
          </a:xfrm>
          <a:prstGeom prst="rect">
            <a:avLst/>
          </a:prstGeom>
          <a:noFill/>
        </p:spPr>
        <p:txBody>
          <a:bodyPr wrap="square" rtlCol="0">
            <a:spAutoFit/>
          </a:bodyPr>
          <a:lstStyle/>
          <a:p>
            <a:r>
              <a:rPr lang="zh-CN" altLang="en-US" sz="2800"/>
              <a:t>特点：</a:t>
            </a:r>
            <a:endParaRPr lang="en-US" altLang="zh-CN" sz="2800"/>
          </a:p>
          <a:p>
            <a:r>
              <a:rPr lang="en-US" altLang="zh-CN" sz="2800" b="0" i="0">
                <a:solidFill>
                  <a:srgbClr val="121212"/>
                </a:solidFill>
                <a:effectLst/>
                <a:latin typeface="-apple-system"/>
              </a:rPr>
              <a:t>	VGG</a:t>
            </a:r>
            <a:r>
              <a:rPr lang="zh-CN" altLang="en-US" sz="2800" b="0" i="0">
                <a:solidFill>
                  <a:srgbClr val="121212"/>
                </a:solidFill>
                <a:effectLst/>
                <a:latin typeface="-apple-system"/>
              </a:rPr>
              <a:t>网络的结构非常一致，从头到尾全部使用的是</a:t>
            </a:r>
            <a:r>
              <a:rPr lang="en-US" altLang="zh-CN" sz="2800" b="0" i="0">
                <a:solidFill>
                  <a:srgbClr val="121212"/>
                </a:solidFill>
                <a:effectLst/>
                <a:latin typeface="-apple-system"/>
              </a:rPr>
              <a:t>3x3</a:t>
            </a:r>
            <a:r>
              <a:rPr lang="zh-CN" altLang="en-US" sz="2800" b="0" i="0">
                <a:solidFill>
                  <a:srgbClr val="121212"/>
                </a:solidFill>
                <a:effectLst/>
                <a:latin typeface="-apple-system"/>
              </a:rPr>
              <a:t>的卷积和</a:t>
            </a:r>
            <a:r>
              <a:rPr lang="en-US" altLang="zh-CN" sz="2800" b="0" i="0">
                <a:solidFill>
                  <a:srgbClr val="121212"/>
                </a:solidFill>
                <a:effectLst/>
                <a:latin typeface="-apple-system"/>
              </a:rPr>
              <a:t>2x2</a:t>
            </a:r>
            <a:r>
              <a:rPr lang="zh-CN" altLang="en-US" sz="2800" b="0" i="0">
                <a:solidFill>
                  <a:srgbClr val="121212"/>
                </a:solidFill>
                <a:effectLst/>
                <a:latin typeface="-apple-system"/>
              </a:rPr>
              <a:t>的</a:t>
            </a:r>
            <a:r>
              <a:rPr lang="en-US" altLang="zh-CN" sz="2800" b="0" i="0">
                <a:solidFill>
                  <a:srgbClr val="121212"/>
                </a:solidFill>
                <a:effectLst/>
                <a:latin typeface="-apple-system"/>
              </a:rPr>
              <a:t>max pooling</a:t>
            </a:r>
            <a:r>
              <a:rPr lang="zh-CN" altLang="en-US" sz="2800" b="0" i="0">
                <a:solidFill>
                  <a:srgbClr val="121212"/>
                </a:solidFill>
                <a:effectLst/>
                <a:latin typeface="-apple-system"/>
              </a:rPr>
              <a:t>。</a:t>
            </a:r>
            <a:endParaRPr lang="zh-CN" altLang="en-US" sz="2800"/>
          </a:p>
        </p:txBody>
      </p:sp>
    </p:spTree>
    <p:extLst>
      <p:ext uri="{BB962C8B-B14F-4D97-AF65-F5344CB8AC3E}">
        <p14:creationId xmlns:p14="http://schemas.microsoft.com/office/powerpoint/2010/main" val="59308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9BD9ED-1750-42DD-AF9B-9475177049BE}"/>
              </a:ext>
            </a:extLst>
          </p:cNvPr>
          <p:cNvSpPr txBox="1"/>
          <p:nvPr/>
        </p:nvSpPr>
        <p:spPr>
          <a:xfrm>
            <a:off x="568171" y="452760"/>
            <a:ext cx="3302493" cy="984885"/>
          </a:xfrm>
          <a:prstGeom prst="rect">
            <a:avLst/>
          </a:prstGeom>
          <a:noFill/>
        </p:spPr>
        <p:txBody>
          <a:bodyPr wrap="square" rtlCol="0">
            <a:spAutoFit/>
          </a:bodyPr>
          <a:lstStyle/>
          <a:p>
            <a:r>
              <a:rPr lang="en-US" altLang="zh-CN" sz="4000" i="0">
                <a:solidFill>
                  <a:srgbClr val="121212"/>
                </a:solidFill>
                <a:effectLst/>
                <a:latin typeface="-apple-system"/>
              </a:rPr>
              <a:t>VGG</a:t>
            </a:r>
            <a:r>
              <a:rPr lang="zh-CN" altLang="en-US" sz="4000" i="0">
                <a:solidFill>
                  <a:srgbClr val="121212"/>
                </a:solidFill>
                <a:effectLst/>
                <a:latin typeface="-apple-system"/>
              </a:rPr>
              <a:t>优缺点</a:t>
            </a:r>
          </a:p>
          <a:p>
            <a:endParaRPr lang="zh-CN" altLang="en-US"/>
          </a:p>
        </p:txBody>
      </p:sp>
      <p:sp>
        <p:nvSpPr>
          <p:cNvPr id="3" name="文本框 2">
            <a:extLst>
              <a:ext uri="{FF2B5EF4-FFF2-40B4-BE49-F238E27FC236}">
                <a16:creationId xmlns:a16="http://schemas.microsoft.com/office/drawing/2014/main" id="{66D3988B-9DC7-4C02-A007-69C8BB953B18}"/>
              </a:ext>
            </a:extLst>
          </p:cNvPr>
          <p:cNvSpPr txBox="1"/>
          <p:nvPr/>
        </p:nvSpPr>
        <p:spPr>
          <a:xfrm>
            <a:off x="568171" y="1437645"/>
            <a:ext cx="11230252" cy="2308324"/>
          </a:xfrm>
          <a:prstGeom prst="rect">
            <a:avLst/>
          </a:prstGeom>
          <a:noFill/>
        </p:spPr>
        <p:txBody>
          <a:bodyPr wrap="square" rtlCol="0">
            <a:spAutoFit/>
          </a:bodyPr>
          <a:lstStyle/>
          <a:p>
            <a:r>
              <a:rPr lang="zh-CN" altLang="en-US" sz="2800"/>
              <a:t>优点：</a:t>
            </a:r>
            <a:endParaRPr lang="en-US" altLang="zh-CN" sz="2800"/>
          </a:p>
          <a:p>
            <a:r>
              <a:rPr lang="en-US" altLang="zh-CN"/>
              <a:t>	</a:t>
            </a:r>
            <a:endParaRPr lang="en-US" altLang="zh-CN" sz="2000"/>
          </a:p>
          <a:p>
            <a:pPr lvl="1">
              <a:buFont typeface="Arial" panose="020B0604020202020204" pitchFamily="34" charset="0"/>
              <a:buChar char="•"/>
            </a:pPr>
            <a:r>
              <a:rPr lang="en-US" altLang="zh-CN" sz="2000" b="0" i="0">
                <a:solidFill>
                  <a:srgbClr val="121212"/>
                </a:solidFill>
                <a:effectLst/>
                <a:latin typeface="-apple-system"/>
              </a:rPr>
              <a:t>VGGNet</a:t>
            </a:r>
            <a:r>
              <a:rPr lang="zh-CN" altLang="en-US" sz="2000" b="0" i="0">
                <a:solidFill>
                  <a:srgbClr val="121212"/>
                </a:solidFill>
                <a:effectLst/>
                <a:latin typeface="-apple-system"/>
              </a:rPr>
              <a:t>的结构非常简洁，整个网络都使用了同样大小的卷积核尺寸（</a:t>
            </a:r>
            <a:r>
              <a:rPr lang="en-US" altLang="zh-CN" sz="2000" b="0" i="0">
                <a:solidFill>
                  <a:srgbClr val="121212"/>
                </a:solidFill>
                <a:effectLst/>
                <a:latin typeface="-apple-system"/>
              </a:rPr>
              <a:t>3x3</a:t>
            </a:r>
            <a:r>
              <a:rPr lang="zh-CN" altLang="en-US" sz="2000" b="0" i="0">
                <a:solidFill>
                  <a:srgbClr val="121212"/>
                </a:solidFill>
                <a:effectLst/>
                <a:latin typeface="-apple-system"/>
              </a:rPr>
              <a:t>）和最大池化尺寸（</a:t>
            </a:r>
            <a:r>
              <a:rPr lang="en-US" altLang="zh-CN" sz="2000" b="0" i="0">
                <a:solidFill>
                  <a:srgbClr val="121212"/>
                </a:solidFill>
                <a:effectLst/>
                <a:latin typeface="-apple-system"/>
              </a:rPr>
              <a:t>2x2</a:t>
            </a:r>
            <a:r>
              <a:rPr lang="zh-CN" altLang="en-US" sz="2000" b="0" i="0">
                <a:solidFill>
                  <a:srgbClr val="121212"/>
                </a:solidFill>
                <a:effectLst/>
                <a:latin typeface="-apple-system"/>
              </a:rPr>
              <a:t>）。</a:t>
            </a:r>
          </a:p>
          <a:p>
            <a:pPr lvl="1">
              <a:buFont typeface="Arial" panose="020B0604020202020204" pitchFamily="34" charset="0"/>
              <a:buChar char="•"/>
            </a:pPr>
            <a:r>
              <a:rPr lang="zh-CN" altLang="en-US" sz="2000" b="0" i="0">
                <a:solidFill>
                  <a:srgbClr val="121212"/>
                </a:solidFill>
                <a:effectLst/>
                <a:latin typeface="-apple-system"/>
              </a:rPr>
              <a:t>几个小滤波器（</a:t>
            </a:r>
            <a:r>
              <a:rPr lang="en-US" altLang="zh-CN" sz="2000" b="0" i="0">
                <a:solidFill>
                  <a:srgbClr val="121212"/>
                </a:solidFill>
                <a:effectLst/>
                <a:latin typeface="-apple-system"/>
              </a:rPr>
              <a:t>3x3</a:t>
            </a:r>
            <a:r>
              <a:rPr lang="zh-CN" altLang="en-US" sz="2000" b="0" i="0">
                <a:solidFill>
                  <a:srgbClr val="121212"/>
                </a:solidFill>
                <a:effectLst/>
                <a:latin typeface="-apple-system"/>
              </a:rPr>
              <a:t>）卷积层的组合比一个大滤波器（</a:t>
            </a:r>
            <a:r>
              <a:rPr lang="en-US" altLang="zh-CN" sz="2000" b="0" i="0">
                <a:solidFill>
                  <a:srgbClr val="121212"/>
                </a:solidFill>
                <a:effectLst/>
                <a:latin typeface="-apple-system"/>
              </a:rPr>
              <a:t>5x5</a:t>
            </a:r>
            <a:r>
              <a:rPr lang="zh-CN" altLang="en-US" sz="2000" b="0" i="0">
                <a:solidFill>
                  <a:srgbClr val="121212"/>
                </a:solidFill>
                <a:effectLst/>
                <a:latin typeface="-apple-system"/>
              </a:rPr>
              <a:t>或</a:t>
            </a:r>
            <a:r>
              <a:rPr lang="en-US" altLang="zh-CN" sz="2000" b="0" i="0">
                <a:solidFill>
                  <a:srgbClr val="121212"/>
                </a:solidFill>
                <a:effectLst/>
                <a:latin typeface="-apple-system"/>
              </a:rPr>
              <a:t>7x7</a:t>
            </a:r>
            <a:r>
              <a:rPr lang="zh-CN" altLang="en-US" sz="2000" b="0" i="0">
                <a:solidFill>
                  <a:srgbClr val="121212"/>
                </a:solidFill>
                <a:effectLst/>
                <a:latin typeface="-apple-system"/>
              </a:rPr>
              <a:t>）卷积层好：</a:t>
            </a:r>
          </a:p>
          <a:p>
            <a:pPr lvl="1">
              <a:buFont typeface="Arial" panose="020B0604020202020204" pitchFamily="34" charset="0"/>
              <a:buChar char="•"/>
            </a:pPr>
            <a:r>
              <a:rPr lang="zh-CN" altLang="en-US" sz="2000" b="0" i="0">
                <a:solidFill>
                  <a:srgbClr val="121212"/>
                </a:solidFill>
                <a:effectLst/>
                <a:latin typeface="-apple-system"/>
              </a:rPr>
              <a:t>验证了通过不断加深网络结构可以提升性能。</a:t>
            </a:r>
          </a:p>
          <a:p>
            <a:endParaRPr lang="zh-CN" altLang="en-US"/>
          </a:p>
        </p:txBody>
      </p:sp>
      <p:sp>
        <p:nvSpPr>
          <p:cNvPr id="4" name="文本框 3">
            <a:extLst>
              <a:ext uri="{FF2B5EF4-FFF2-40B4-BE49-F238E27FC236}">
                <a16:creationId xmlns:a16="http://schemas.microsoft.com/office/drawing/2014/main" id="{673D321C-457B-4DD3-9DDF-88BB26ADE785}"/>
              </a:ext>
            </a:extLst>
          </p:cNvPr>
          <p:cNvSpPr txBox="1"/>
          <p:nvPr/>
        </p:nvSpPr>
        <p:spPr>
          <a:xfrm>
            <a:off x="568171" y="4447305"/>
            <a:ext cx="11230252" cy="1415772"/>
          </a:xfrm>
          <a:prstGeom prst="rect">
            <a:avLst/>
          </a:prstGeom>
          <a:noFill/>
        </p:spPr>
        <p:txBody>
          <a:bodyPr wrap="square" rtlCol="0">
            <a:spAutoFit/>
          </a:bodyPr>
          <a:lstStyle/>
          <a:p>
            <a:r>
              <a:rPr lang="zh-CN" altLang="en-US" sz="2800"/>
              <a:t>缺点：</a:t>
            </a:r>
            <a:endParaRPr lang="en-US" altLang="zh-CN" sz="2800"/>
          </a:p>
          <a:p>
            <a:r>
              <a:rPr lang="en-US" altLang="zh-CN"/>
              <a:t>	</a:t>
            </a:r>
            <a:endParaRPr lang="en-US" altLang="zh-CN" sz="2000"/>
          </a:p>
          <a:p>
            <a:pPr lvl="1">
              <a:buFont typeface="Arial" panose="020B0604020202020204" pitchFamily="34" charset="0"/>
              <a:buChar char="•"/>
            </a:pPr>
            <a:r>
              <a:rPr lang="en-US" altLang="zh-CN" sz="2000" b="0" i="0">
                <a:solidFill>
                  <a:srgbClr val="121212"/>
                </a:solidFill>
                <a:effectLst/>
                <a:latin typeface="-apple-system"/>
              </a:rPr>
              <a:t>VGG</a:t>
            </a:r>
            <a:r>
              <a:rPr lang="zh-CN" altLang="en-US" sz="2000" b="0" i="0">
                <a:solidFill>
                  <a:srgbClr val="121212"/>
                </a:solidFill>
                <a:effectLst/>
                <a:latin typeface="-apple-system"/>
              </a:rPr>
              <a:t>耗费更多计算资源，并且使用了更多的参数，因为</a:t>
            </a:r>
            <a:r>
              <a:rPr lang="en-US" altLang="zh-CN" sz="2000" b="0" i="0">
                <a:solidFill>
                  <a:srgbClr val="121212"/>
                </a:solidFill>
                <a:effectLst/>
                <a:latin typeface="-apple-system"/>
              </a:rPr>
              <a:t>VGG</a:t>
            </a:r>
            <a:r>
              <a:rPr lang="zh-CN" altLang="en-US" sz="2000" b="0" i="0">
                <a:solidFill>
                  <a:srgbClr val="121212"/>
                </a:solidFill>
                <a:effectLst/>
                <a:latin typeface="-apple-system"/>
              </a:rPr>
              <a:t>有</a:t>
            </a:r>
            <a:r>
              <a:rPr lang="en-US" altLang="zh-CN" sz="2000" b="0" i="0">
                <a:solidFill>
                  <a:srgbClr val="121212"/>
                </a:solidFill>
                <a:effectLst/>
                <a:latin typeface="-apple-system"/>
              </a:rPr>
              <a:t>3</a:t>
            </a:r>
            <a:r>
              <a:rPr lang="zh-CN" altLang="en-US" sz="2000" b="0" i="0">
                <a:solidFill>
                  <a:srgbClr val="121212"/>
                </a:solidFill>
                <a:effectLst/>
                <a:latin typeface="-apple-system"/>
              </a:rPr>
              <a:t>个全连接层。导致更多的内存占用大（</a:t>
            </a:r>
            <a:r>
              <a:rPr lang="en-US" altLang="zh-CN" sz="2000" b="0" i="0">
                <a:solidFill>
                  <a:srgbClr val="121212"/>
                </a:solidFill>
                <a:effectLst/>
                <a:latin typeface="-apple-system"/>
              </a:rPr>
              <a:t>140M</a:t>
            </a:r>
            <a:r>
              <a:rPr lang="zh-CN" altLang="en-US" sz="2000" b="0" i="0">
                <a:solidFill>
                  <a:srgbClr val="121212"/>
                </a:solidFill>
                <a:effectLst/>
                <a:latin typeface="-apple-system"/>
              </a:rPr>
              <a:t>）。其中绝大多数的参数都是来自于第一个全连接层。</a:t>
            </a:r>
            <a:endParaRPr lang="zh-CN" altLang="en-US"/>
          </a:p>
        </p:txBody>
      </p:sp>
    </p:spTree>
    <p:extLst>
      <p:ext uri="{BB962C8B-B14F-4D97-AF65-F5344CB8AC3E}">
        <p14:creationId xmlns:p14="http://schemas.microsoft.com/office/powerpoint/2010/main" val="50051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E3A8FD-F515-4BA5-9699-E4B79BCB7818}"/>
              </a:ext>
            </a:extLst>
          </p:cNvPr>
          <p:cNvSpPr txBox="1"/>
          <p:nvPr/>
        </p:nvSpPr>
        <p:spPr>
          <a:xfrm>
            <a:off x="4975934" y="3075057"/>
            <a:ext cx="2240132" cy="707886"/>
          </a:xfrm>
          <a:prstGeom prst="rect">
            <a:avLst/>
          </a:prstGeom>
          <a:noFill/>
        </p:spPr>
        <p:txBody>
          <a:bodyPr wrap="square" rtlCol="0">
            <a:spAutoFit/>
          </a:bodyPr>
          <a:lstStyle/>
          <a:p>
            <a:r>
              <a:rPr lang="zh-CN" altLang="en-US" sz="4000"/>
              <a:t>感谢观看</a:t>
            </a:r>
          </a:p>
        </p:txBody>
      </p:sp>
    </p:spTree>
    <p:extLst>
      <p:ext uri="{BB962C8B-B14F-4D97-AF65-F5344CB8AC3E}">
        <p14:creationId xmlns:p14="http://schemas.microsoft.com/office/powerpoint/2010/main" val="2406760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827</Words>
  <Application>Microsoft Office PowerPoint</Application>
  <PresentationFormat>宽屏</PresentationFormat>
  <Paragraphs>35</Paragraphs>
  <Slides>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-apple-system</vt:lpstr>
      <vt:lpstr>等线</vt:lpstr>
      <vt:lpstr>等线 Light</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毕 金翔</dc:creator>
  <cp:lastModifiedBy>毕 金翔</cp:lastModifiedBy>
  <cp:revision>8</cp:revision>
  <dcterms:created xsi:type="dcterms:W3CDTF">2021-06-20T04:53:16Z</dcterms:created>
  <dcterms:modified xsi:type="dcterms:W3CDTF">2021-06-20T05:21:25Z</dcterms:modified>
</cp:coreProperties>
</file>