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000"/>
    <a:srgbClr val="FF4747"/>
    <a:srgbClr val="FFFFFF"/>
    <a:srgbClr val="CC3300"/>
    <a:srgbClr val="FF3300"/>
    <a:srgbClr val="CC0000"/>
    <a:srgbClr val="FF9933"/>
    <a:srgbClr val="FFCC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2" autoAdjust="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88823-6D8D-451F-ACBD-B07446D18802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FF034-6453-4959-A3C9-09B91CCFFD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4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FF034-6453-4959-A3C9-09B91CCFFD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9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0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0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4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2704E-F757-44E6-8E87-DDFC9CC30867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8C34-33B9-4EF2-A20F-65E2E0D0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Line 36"/>
          <p:cNvSpPr>
            <a:spLocks noChangeShapeType="1"/>
          </p:cNvSpPr>
          <p:nvPr/>
        </p:nvSpPr>
        <p:spPr bwMode="auto">
          <a:xfrm>
            <a:off x="10916731" y="41942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Line 36"/>
          <p:cNvSpPr>
            <a:spLocks noChangeShapeType="1"/>
          </p:cNvSpPr>
          <p:nvPr/>
        </p:nvSpPr>
        <p:spPr bwMode="auto">
          <a:xfrm>
            <a:off x="8368047" y="419423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" name="Line 36"/>
          <p:cNvSpPr>
            <a:spLocks noChangeShapeType="1"/>
          </p:cNvSpPr>
          <p:nvPr/>
        </p:nvSpPr>
        <p:spPr bwMode="auto">
          <a:xfrm>
            <a:off x="6053424" y="399667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Line 36"/>
          <p:cNvSpPr>
            <a:spLocks noChangeShapeType="1"/>
          </p:cNvSpPr>
          <p:nvPr/>
        </p:nvSpPr>
        <p:spPr bwMode="auto">
          <a:xfrm>
            <a:off x="3805671" y="399668"/>
            <a:ext cx="23203" cy="4886169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80"/>
          <p:cNvGrpSpPr>
            <a:grpSpLocks/>
          </p:cNvGrpSpPr>
          <p:nvPr/>
        </p:nvGrpSpPr>
        <p:grpSpPr bwMode="auto">
          <a:xfrm>
            <a:off x="3667110" y="1972350"/>
            <a:ext cx="7420955" cy="2779044"/>
            <a:chOff x="1435" y="1399"/>
            <a:chExt cx="4597" cy="2301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67" name="Group 75"/>
            <p:cNvGrpSpPr>
              <a:grpSpLocks/>
            </p:cNvGrpSpPr>
            <p:nvPr/>
          </p:nvGrpSpPr>
          <p:grpSpPr bwMode="auto">
            <a:xfrm>
              <a:off x="1435" y="1405"/>
              <a:ext cx="192" cy="2295"/>
              <a:chOff x="1290" y="1488"/>
              <a:chExt cx="192" cy="2295"/>
            </a:xfrm>
            <a:grpFill/>
          </p:grpSpPr>
          <p:sp>
            <p:nvSpPr>
              <p:cNvPr id="77" name="Rectangle 67"/>
              <p:cNvSpPr>
                <a:spLocks noChangeArrowheads="1"/>
              </p:cNvSpPr>
              <p:nvPr/>
            </p:nvSpPr>
            <p:spPr bwMode="auto">
              <a:xfrm>
                <a:off x="1290" y="1488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 smtClean="0">
                    <a:ea typeface="宋体" panose="02010600030101010101" pitchFamily="2" charset="-122"/>
                  </a:rPr>
                  <a:t>IF/ID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8" name="AutoShape 68"/>
              <p:cNvSpPr>
                <a:spLocks noChangeArrowheads="1"/>
              </p:cNvSpPr>
              <p:nvPr/>
            </p:nvSpPr>
            <p:spPr bwMode="auto">
              <a:xfrm>
                <a:off x="1290" y="3591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8" name="Group 76"/>
            <p:cNvGrpSpPr>
              <a:grpSpLocks/>
            </p:cNvGrpSpPr>
            <p:nvPr/>
          </p:nvGrpSpPr>
          <p:grpSpPr bwMode="auto">
            <a:xfrm>
              <a:off x="2827" y="1405"/>
              <a:ext cx="193" cy="2295"/>
              <a:chOff x="2735" y="1436"/>
              <a:chExt cx="193" cy="2295"/>
            </a:xfrm>
            <a:grpFill/>
          </p:grpSpPr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2736" y="1436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 smtClean="0">
                    <a:ea typeface="宋体" panose="02010600030101010101" pitchFamily="2" charset="-122"/>
                  </a:rPr>
                  <a:t>ID/EX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6" name="AutoShape 71"/>
              <p:cNvSpPr>
                <a:spLocks noChangeArrowheads="1"/>
              </p:cNvSpPr>
              <p:nvPr/>
            </p:nvSpPr>
            <p:spPr bwMode="auto">
              <a:xfrm>
                <a:off x="2735" y="3533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" name="Group 79"/>
            <p:cNvGrpSpPr>
              <a:grpSpLocks/>
            </p:cNvGrpSpPr>
            <p:nvPr/>
          </p:nvGrpSpPr>
          <p:grpSpPr bwMode="auto">
            <a:xfrm>
              <a:off x="5840" y="1405"/>
              <a:ext cx="192" cy="2295"/>
              <a:chOff x="5916" y="1431"/>
              <a:chExt cx="192" cy="2295"/>
            </a:xfrm>
            <a:grpFill/>
          </p:grpSpPr>
          <p:sp>
            <p:nvSpPr>
              <p:cNvPr id="73" name="Rectangle 73"/>
              <p:cNvSpPr>
                <a:spLocks noChangeArrowheads="1"/>
              </p:cNvSpPr>
              <p:nvPr/>
            </p:nvSpPr>
            <p:spPr bwMode="auto">
              <a:xfrm>
                <a:off x="5916" y="143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>
                    <a:ea typeface="宋体" panose="02010600030101010101" pitchFamily="2" charset="-122"/>
                  </a:rPr>
                  <a:t>MEM/WB</a:t>
                </a:r>
              </a:p>
            </p:txBody>
          </p:sp>
          <p:sp>
            <p:nvSpPr>
              <p:cNvPr id="74" name="AutoShape 74"/>
              <p:cNvSpPr>
                <a:spLocks noChangeArrowheads="1"/>
              </p:cNvSpPr>
              <p:nvPr/>
            </p:nvSpPr>
            <p:spPr bwMode="auto">
              <a:xfrm>
                <a:off x="5916" y="3534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0" name="Group 77"/>
            <p:cNvGrpSpPr>
              <a:grpSpLocks/>
            </p:cNvGrpSpPr>
            <p:nvPr/>
          </p:nvGrpSpPr>
          <p:grpSpPr bwMode="auto">
            <a:xfrm>
              <a:off x="4254" y="1399"/>
              <a:ext cx="193" cy="2301"/>
              <a:chOff x="4208" y="1441"/>
              <a:chExt cx="193" cy="2301"/>
            </a:xfrm>
            <a:grpFill/>
          </p:grpSpPr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4209" y="1441"/>
                <a:ext cx="192" cy="229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b="1" dirty="0">
                    <a:ea typeface="宋体" panose="02010600030101010101" pitchFamily="2" charset="-122"/>
                  </a:rPr>
                  <a:t>EX/MEM</a:t>
                </a:r>
              </a:p>
            </p:txBody>
          </p:sp>
          <p:sp>
            <p:nvSpPr>
              <p:cNvPr id="72" name="AutoShape 65"/>
              <p:cNvSpPr>
                <a:spLocks noChangeArrowheads="1"/>
              </p:cNvSpPr>
              <p:nvPr/>
            </p:nvSpPr>
            <p:spPr bwMode="auto">
              <a:xfrm>
                <a:off x="4208" y="3550"/>
                <a:ext cx="192" cy="192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" name="Rectangle 27"/>
          <p:cNvSpPr>
            <a:spLocks noChangeArrowheads="1"/>
          </p:cNvSpPr>
          <p:nvPr/>
        </p:nvSpPr>
        <p:spPr bwMode="auto">
          <a:xfrm rot="16200000">
            <a:off x="4557932" y="2177890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ID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0" name="Rectangle 27"/>
          <p:cNvSpPr>
            <a:spLocks noChangeArrowheads="1"/>
          </p:cNvSpPr>
          <p:nvPr/>
        </p:nvSpPr>
        <p:spPr bwMode="auto">
          <a:xfrm rot="16200000">
            <a:off x="6826200" y="2177887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EX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" name="Rectangle 27"/>
          <p:cNvSpPr>
            <a:spLocks noChangeArrowheads="1"/>
          </p:cNvSpPr>
          <p:nvPr/>
        </p:nvSpPr>
        <p:spPr bwMode="auto">
          <a:xfrm rot="16200000">
            <a:off x="9248515" y="2088957"/>
            <a:ext cx="791216" cy="1448789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MEM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" name="Rectangle 27"/>
          <p:cNvSpPr>
            <a:spLocks noChangeArrowheads="1"/>
          </p:cNvSpPr>
          <p:nvPr/>
        </p:nvSpPr>
        <p:spPr bwMode="auto">
          <a:xfrm rot="16200000">
            <a:off x="2227400" y="2177889"/>
            <a:ext cx="791216" cy="1270927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Stage IF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3" name="Rectangle 27"/>
          <p:cNvSpPr>
            <a:spLocks noChangeArrowheads="1"/>
          </p:cNvSpPr>
          <p:nvPr/>
        </p:nvSpPr>
        <p:spPr bwMode="auto">
          <a:xfrm rot="16200000">
            <a:off x="4558995" y="3482767"/>
            <a:ext cx="791216" cy="1268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Register</a:t>
            </a:r>
          </a:p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File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4" name="Rectangle 27"/>
          <p:cNvSpPr>
            <a:spLocks noChangeArrowheads="1"/>
          </p:cNvSpPr>
          <p:nvPr/>
        </p:nvSpPr>
        <p:spPr bwMode="auto">
          <a:xfrm rot="16200000">
            <a:off x="2227401" y="3542268"/>
            <a:ext cx="791216" cy="1139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-Cache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5" name="Rectangle 27"/>
          <p:cNvSpPr>
            <a:spLocks noChangeArrowheads="1"/>
          </p:cNvSpPr>
          <p:nvPr/>
        </p:nvSpPr>
        <p:spPr bwMode="auto">
          <a:xfrm rot="16200000">
            <a:off x="9248515" y="3496309"/>
            <a:ext cx="791216" cy="12310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ts val="27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D-Cache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6846521" y="3512345"/>
            <a:ext cx="718931" cy="1227292"/>
            <a:chOff x="6124454" y="3059231"/>
            <a:chExt cx="646645" cy="1155276"/>
          </a:xfrm>
        </p:grpSpPr>
        <p:sp>
          <p:nvSpPr>
            <p:cNvPr id="126" name="AutoShape 16"/>
            <p:cNvSpPr>
              <a:spLocks noChangeAspect="1" noChangeArrowheads="1"/>
            </p:cNvSpPr>
            <p:nvPr/>
          </p:nvSpPr>
          <p:spPr bwMode="auto">
            <a:xfrm rot="16200000">
              <a:off x="5878961" y="3322369"/>
              <a:ext cx="1155276" cy="629000"/>
            </a:xfrm>
            <a:custGeom>
              <a:avLst/>
              <a:gdLst>
                <a:gd name="T0" fmla="*/ 714 w 21600"/>
                <a:gd name="T1" fmla="*/ 134 h 21600"/>
                <a:gd name="T2" fmla="*/ 408 w 21600"/>
                <a:gd name="T3" fmla="*/ 268 h 21600"/>
                <a:gd name="T4" fmla="*/ 102 w 21600"/>
                <a:gd name="T5" fmla="*/ 134 h 21600"/>
                <a:gd name="T6" fmla="*/ 408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13 h 21600"/>
                <a:gd name="T14" fmla="*/ 17100 w 21600"/>
                <a:gd name="T15" fmla="*/ 1708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dirty="0"/>
            </a:p>
          </p:txBody>
        </p:sp>
        <p:sp>
          <p:nvSpPr>
            <p:cNvPr id="127" name="Freeform 19"/>
            <p:cNvSpPr>
              <a:spLocks noChangeAspect="1"/>
            </p:cNvSpPr>
            <p:nvPr/>
          </p:nvSpPr>
          <p:spPr bwMode="auto">
            <a:xfrm rot="5400000">
              <a:off x="6105502" y="3495753"/>
              <a:ext cx="328881" cy="290977"/>
            </a:xfrm>
            <a:custGeom>
              <a:avLst/>
              <a:gdLst>
                <a:gd name="T0" fmla="*/ 0 w 384"/>
                <a:gd name="T1" fmla="*/ 115 h 288"/>
                <a:gd name="T2" fmla="*/ 123 w 384"/>
                <a:gd name="T3" fmla="*/ 0 h 288"/>
                <a:gd name="T4" fmla="*/ 245 w 384"/>
                <a:gd name="T5" fmla="*/ 115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" name="Rectangle 27"/>
          <p:cNvSpPr>
            <a:spLocks noChangeArrowheads="1"/>
          </p:cNvSpPr>
          <p:nvPr/>
        </p:nvSpPr>
        <p:spPr bwMode="auto">
          <a:xfrm rot="16200000">
            <a:off x="641667" y="2338620"/>
            <a:ext cx="791216" cy="949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PC Reg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920111" y="4072814"/>
            <a:ext cx="649538" cy="40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ALU</a:t>
            </a:r>
          </a:p>
        </p:txBody>
      </p:sp>
      <p:sp>
        <p:nvSpPr>
          <p:cNvPr id="130" name="Line 58"/>
          <p:cNvSpPr>
            <a:spLocks noChangeShapeType="1"/>
          </p:cNvSpPr>
          <p:nvPr/>
        </p:nvSpPr>
        <p:spPr bwMode="auto">
          <a:xfrm>
            <a:off x="1530344" y="280539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58"/>
          <p:cNvSpPr>
            <a:spLocks noChangeShapeType="1"/>
          </p:cNvSpPr>
          <p:nvPr/>
        </p:nvSpPr>
        <p:spPr bwMode="auto">
          <a:xfrm>
            <a:off x="3276776" y="2805398"/>
            <a:ext cx="3903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58"/>
          <p:cNvSpPr>
            <a:spLocks noChangeShapeType="1"/>
          </p:cNvSpPr>
          <p:nvPr/>
        </p:nvSpPr>
        <p:spPr bwMode="auto">
          <a:xfrm flipV="1">
            <a:off x="3977056" y="2805398"/>
            <a:ext cx="339852" cy="2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58"/>
          <p:cNvSpPr>
            <a:spLocks noChangeShapeType="1"/>
          </p:cNvSpPr>
          <p:nvPr/>
        </p:nvSpPr>
        <p:spPr bwMode="auto">
          <a:xfrm flipV="1">
            <a:off x="5589004" y="2805398"/>
            <a:ext cx="325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58"/>
          <p:cNvSpPr>
            <a:spLocks noChangeShapeType="1"/>
          </p:cNvSpPr>
          <p:nvPr/>
        </p:nvSpPr>
        <p:spPr bwMode="auto">
          <a:xfrm flipV="1">
            <a:off x="6224169" y="2805398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58"/>
          <p:cNvSpPr>
            <a:spLocks noChangeShapeType="1"/>
          </p:cNvSpPr>
          <p:nvPr/>
        </p:nvSpPr>
        <p:spPr bwMode="auto">
          <a:xfrm flipV="1">
            <a:off x="7857272" y="2811266"/>
            <a:ext cx="362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58"/>
          <p:cNvSpPr>
            <a:spLocks noChangeShapeType="1"/>
          </p:cNvSpPr>
          <p:nvPr/>
        </p:nvSpPr>
        <p:spPr bwMode="auto">
          <a:xfrm flipV="1">
            <a:off x="8527780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V="1">
            <a:off x="10368518" y="2805398"/>
            <a:ext cx="39194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>
            <a:off x="6824324" y="3208959"/>
            <a:ext cx="0" cy="5744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58"/>
          <p:cNvSpPr>
            <a:spLocks noChangeShapeType="1"/>
          </p:cNvSpPr>
          <p:nvPr/>
        </p:nvSpPr>
        <p:spPr bwMode="auto">
          <a:xfrm>
            <a:off x="7595526" y="3228576"/>
            <a:ext cx="1" cy="554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8" name="肘形连接符 157"/>
          <p:cNvCxnSpPr>
            <a:stCxn id="129" idx="2"/>
          </p:cNvCxnSpPr>
          <p:nvPr/>
        </p:nvCxnSpPr>
        <p:spPr>
          <a:xfrm rot="5400000" flipH="1" flipV="1">
            <a:off x="6922282" y="3383059"/>
            <a:ext cx="1422273" cy="777078"/>
          </a:xfrm>
          <a:prstGeom prst="bentConnector3">
            <a:avLst>
              <a:gd name="adj1" fmla="val -99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865870" y="3060461"/>
            <a:ext cx="1724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2376662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2794526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4697172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5141423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9398865" y="3208959"/>
            <a:ext cx="0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9850937" y="3208959"/>
            <a:ext cx="7374" cy="507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肘形连接符 193"/>
          <p:cNvCxnSpPr/>
          <p:nvPr/>
        </p:nvCxnSpPr>
        <p:spPr>
          <a:xfrm flipV="1">
            <a:off x="4953540" y="4086690"/>
            <a:ext cx="6134525" cy="903324"/>
          </a:xfrm>
          <a:prstGeom prst="bentConnector3">
            <a:avLst>
              <a:gd name="adj1" fmla="val 10323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endCxn id="123" idx="1"/>
          </p:cNvCxnSpPr>
          <p:nvPr/>
        </p:nvCxnSpPr>
        <p:spPr>
          <a:xfrm flipH="1" flipV="1">
            <a:off x="4954603" y="4512776"/>
            <a:ext cx="6311" cy="477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7"/>
          <p:cNvSpPr>
            <a:spLocks noChangeArrowheads="1"/>
          </p:cNvSpPr>
          <p:nvPr/>
        </p:nvSpPr>
        <p:spPr bwMode="auto">
          <a:xfrm rot="16200000">
            <a:off x="1320878" y="491140"/>
            <a:ext cx="561635" cy="207830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Stall Controller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242" name="直接箭头连接符 241"/>
          <p:cNvCxnSpPr/>
          <p:nvPr/>
        </p:nvCxnSpPr>
        <p:spPr>
          <a:xfrm flipH="1" flipV="1">
            <a:off x="2225373" y="1811108"/>
            <a:ext cx="7374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H="1">
            <a:off x="1016121" y="1811108"/>
            <a:ext cx="4223" cy="606634"/>
          </a:xfrm>
          <a:prstGeom prst="straightConnector1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肘形连接符 253"/>
          <p:cNvCxnSpPr/>
          <p:nvPr/>
        </p:nvCxnSpPr>
        <p:spPr>
          <a:xfrm>
            <a:off x="2430236" y="1824955"/>
            <a:ext cx="1236067" cy="394363"/>
          </a:xfrm>
          <a:prstGeom prst="bentConnector3">
            <a:avLst>
              <a:gd name="adj1" fmla="val 682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肘形连接符 265"/>
          <p:cNvCxnSpPr/>
          <p:nvPr/>
        </p:nvCxnSpPr>
        <p:spPr>
          <a:xfrm>
            <a:off x="2640847" y="1626529"/>
            <a:ext cx="3273374" cy="543651"/>
          </a:xfrm>
          <a:prstGeom prst="bentConnector3">
            <a:avLst>
              <a:gd name="adj1" fmla="val 81970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肘形连接符 298"/>
          <p:cNvCxnSpPr/>
          <p:nvPr/>
        </p:nvCxnSpPr>
        <p:spPr>
          <a:xfrm>
            <a:off x="4604988" y="1626530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肘形连接符 299"/>
          <p:cNvCxnSpPr/>
          <p:nvPr/>
        </p:nvCxnSpPr>
        <p:spPr>
          <a:xfrm>
            <a:off x="7163659" y="1626529"/>
            <a:ext cx="3614460" cy="543650"/>
          </a:xfrm>
          <a:prstGeom prst="bentConnector3">
            <a:avLst>
              <a:gd name="adj1" fmla="val 84574"/>
            </a:avLst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/>
          <p:cNvCxnSpPr>
            <a:stCxn id="121" idx="3"/>
          </p:cNvCxnSpPr>
          <p:nvPr/>
        </p:nvCxnSpPr>
        <p:spPr>
          <a:xfrm rot="16200000" flipV="1">
            <a:off x="5651563" y="-1574817"/>
            <a:ext cx="988674" cy="6996448"/>
          </a:xfrm>
          <a:prstGeom prst="bentConnector2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>
            <a:off x="4896738" y="1429069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/>
          <p:nvPr/>
        </p:nvCxnSpPr>
        <p:spPr>
          <a:xfrm>
            <a:off x="7201341" y="1418846"/>
            <a:ext cx="1" cy="988677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103"/>
          <p:cNvSpPr>
            <a:spLocks noChangeArrowheads="1"/>
          </p:cNvSpPr>
          <p:nvPr/>
        </p:nvSpPr>
        <p:spPr bwMode="auto">
          <a:xfrm>
            <a:off x="4840777" y="1373108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5" name="Oval 103"/>
          <p:cNvSpPr>
            <a:spLocks noChangeArrowheads="1"/>
          </p:cNvSpPr>
          <p:nvPr/>
        </p:nvSpPr>
        <p:spPr bwMode="auto">
          <a:xfrm>
            <a:off x="5265580" y="1577391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" name="Oval 103"/>
          <p:cNvSpPr>
            <a:spLocks noChangeArrowheads="1"/>
          </p:cNvSpPr>
          <p:nvPr/>
        </p:nvSpPr>
        <p:spPr bwMode="auto">
          <a:xfrm>
            <a:off x="7145800" y="1379363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8" name="Oval 103"/>
          <p:cNvSpPr>
            <a:spLocks noChangeArrowheads="1"/>
          </p:cNvSpPr>
          <p:nvPr/>
        </p:nvSpPr>
        <p:spPr bwMode="auto">
          <a:xfrm>
            <a:off x="7600461" y="1579609"/>
            <a:ext cx="111919" cy="111917"/>
          </a:xfrm>
          <a:prstGeom prst="ellipse">
            <a:avLst/>
          </a:prstGeom>
          <a:solidFill>
            <a:srgbClr val="CC0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0" name="Rectangle 27"/>
          <p:cNvSpPr>
            <a:spLocks noChangeArrowheads="1"/>
          </p:cNvSpPr>
          <p:nvPr/>
        </p:nvSpPr>
        <p:spPr bwMode="auto">
          <a:xfrm rot="16200000">
            <a:off x="3267378" y="4443801"/>
            <a:ext cx="561635" cy="2989531"/>
          </a:xfrm>
          <a:prstGeom prst="rect">
            <a:avLst/>
          </a:prstGeom>
          <a:solidFill>
            <a:srgbClr val="FF474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Memory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31" name="直接箭头连接符 330"/>
          <p:cNvCxnSpPr/>
          <p:nvPr/>
        </p:nvCxnSpPr>
        <p:spPr>
          <a:xfrm>
            <a:off x="2385307" y="4507452"/>
            <a:ext cx="4379" cy="1150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/>
          <p:nvPr/>
        </p:nvCxnSpPr>
        <p:spPr>
          <a:xfrm flipV="1">
            <a:off x="2794526" y="4482736"/>
            <a:ext cx="0" cy="1175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H="1">
            <a:off x="5042962" y="5806891"/>
            <a:ext cx="4355903" cy="10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/>
          <p:nvPr/>
        </p:nvCxnSpPr>
        <p:spPr>
          <a:xfrm>
            <a:off x="9398865" y="4492968"/>
            <a:ext cx="0" cy="1324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 flipV="1">
            <a:off x="5035587" y="5992612"/>
            <a:ext cx="4815350" cy="26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/>
          <p:nvPr/>
        </p:nvCxnSpPr>
        <p:spPr>
          <a:xfrm flipH="1" flipV="1">
            <a:off x="9837703" y="4507452"/>
            <a:ext cx="13234" cy="1498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Rectangle 8"/>
          <p:cNvSpPr>
            <a:spLocks noChangeArrowheads="1"/>
          </p:cNvSpPr>
          <p:nvPr/>
        </p:nvSpPr>
        <p:spPr bwMode="auto">
          <a:xfrm>
            <a:off x="1345704" y="399668"/>
            <a:ext cx="1415452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Instruction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Fetch</a:t>
            </a:r>
          </a:p>
        </p:txBody>
      </p:sp>
      <p:sp>
        <p:nvSpPr>
          <p:cNvPr id="366" name="Rectangle 9"/>
          <p:cNvSpPr>
            <a:spLocks noChangeArrowheads="1"/>
          </p:cNvSpPr>
          <p:nvPr/>
        </p:nvSpPr>
        <p:spPr bwMode="auto">
          <a:xfrm>
            <a:off x="4064221" y="404898"/>
            <a:ext cx="1763304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Instr. Decode</a:t>
            </a:r>
          </a:p>
          <a:p>
            <a:r>
              <a:rPr lang="en-US" altLang="zh-CN" b="1" dirty="0" smtClean="0">
                <a:ea typeface="宋体" panose="02010600030101010101" pitchFamily="2" charset="-122"/>
              </a:rPr>
              <a:t>Reg. Fetch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68" name="Rectangle 10"/>
          <p:cNvSpPr>
            <a:spLocks noChangeArrowheads="1"/>
          </p:cNvSpPr>
          <p:nvPr/>
        </p:nvSpPr>
        <p:spPr bwMode="auto">
          <a:xfrm>
            <a:off x="6285539" y="428344"/>
            <a:ext cx="1915585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 smtClean="0">
                <a:ea typeface="宋体" panose="02010600030101010101" pitchFamily="2" charset="-122"/>
              </a:rPr>
              <a:t>Execute</a:t>
            </a:r>
          </a:p>
          <a:p>
            <a:r>
              <a:rPr lang="en-US" altLang="zh-CN" b="1" dirty="0" err="1" smtClean="0">
                <a:ea typeface="宋体" panose="02010600030101010101" pitchFamily="2" charset="-122"/>
              </a:rPr>
              <a:t>Addr</a:t>
            </a:r>
            <a:r>
              <a:rPr lang="en-US" altLang="zh-CN" b="1" dirty="0" smtClean="0">
                <a:ea typeface="宋体" panose="02010600030101010101" pitchFamily="2" charset="-122"/>
              </a:rPr>
              <a:t>. </a:t>
            </a:r>
            <a:r>
              <a:rPr lang="en-US" altLang="zh-CN" b="1" dirty="0" err="1" smtClean="0">
                <a:ea typeface="宋体" panose="02010600030101010101" pitchFamily="2" charset="-122"/>
              </a:rPr>
              <a:t>Calc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370" name="Rectangle 6"/>
          <p:cNvSpPr>
            <a:spLocks noChangeArrowheads="1"/>
          </p:cNvSpPr>
          <p:nvPr/>
        </p:nvSpPr>
        <p:spPr bwMode="auto">
          <a:xfrm>
            <a:off x="9115933" y="404898"/>
            <a:ext cx="1056380" cy="643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Memory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Access</a:t>
            </a:r>
          </a:p>
        </p:txBody>
      </p:sp>
      <p:sp>
        <p:nvSpPr>
          <p:cNvPr id="371" name="Rectangle 7"/>
          <p:cNvSpPr>
            <a:spLocks noChangeArrowheads="1"/>
          </p:cNvSpPr>
          <p:nvPr/>
        </p:nvSpPr>
        <p:spPr bwMode="auto">
          <a:xfrm>
            <a:off x="11078546" y="428344"/>
            <a:ext cx="92074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b="1" dirty="0">
                <a:ea typeface="宋体" panose="02010600030101010101" pitchFamily="2" charset="-122"/>
              </a:rPr>
              <a:t>Write</a:t>
            </a:r>
          </a:p>
          <a:p>
            <a:r>
              <a:rPr lang="en-US" altLang="zh-CN" b="1" dirty="0">
                <a:ea typeface="宋体" panose="02010600030101010101" pitchFamily="2" charset="-122"/>
              </a:rPr>
              <a:t>Back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9644123" y="6493397"/>
            <a:ext cx="129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4" name="文本框 373"/>
          <p:cNvSpPr txBox="1"/>
          <p:nvPr/>
        </p:nvSpPr>
        <p:spPr>
          <a:xfrm>
            <a:off x="6586344" y="6228427"/>
            <a:ext cx="59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mic Sans MS" panose="030F0702030302020204" pitchFamily="66" charset="0"/>
              </a:rPr>
              <a:t>5-Stage Pipeline of RISC-V CPU by Zhou Fan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8724369" y="2812898"/>
            <a:ext cx="10433" cy="2432548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/>
          <p:nvPr/>
        </p:nvCxnSpPr>
        <p:spPr>
          <a:xfrm flipH="1">
            <a:off x="4153390" y="5230039"/>
            <a:ext cx="7129650" cy="0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/>
          <p:nvPr/>
        </p:nvCxnSpPr>
        <p:spPr>
          <a:xfrm flipV="1">
            <a:off x="4153389" y="2812898"/>
            <a:ext cx="0" cy="2417141"/>
          </a:xfrm>
          <a:prstGeom prst="straightConnector1">
            <a:avLst/>
          </a:prstGeom>
          <a:ln w="28575">
            <a:solidFill>
              <a:srgbClr val="F2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11283040" y="4990012"/>
            <a:ext cx="1422" cy="255434"/>
          </a:xfrm>
          <a:prstGeom prst="line">
            <a:avLst/>
          </a:prstGeom>
          <a:ln w="28575">
            <a:solidFill>
              <a:srgbClr val="F2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103"/>
          <p:cNvSpPr>
            <a:spLocks noChangeArrowheads="1"/>
          </p:cNvSpPr>
          <p:nvPr/>
        </p:nvSpPr>
        <p:spPr bwMode="auto">
          <a:xfrm>
            <a:off x="8678396" y="5167402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3" name="Oval 103"/>
          <p:cNvSpPr>
            <a:spLocks noChangeArrowheads="1"/>
          </p:cNvSpPr>
          <p:nvPr/>
        </p:nvSpPr>
        <p:spPr bwMode="auto">
          <a:xfrm>
            <a:off x="11234231" y="4934053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  <p:sp>
        <p:nvSpPr>
          <p:cNvPr id="395" name="Oval 103"/>
          <p:cNvSpPr>
            <a:spLocks noChangeArrowheads="1"/>
          </p:cNvSpPr>
          <p:nvPr/>
        </p:nvSpPr>
        <p:spPr bwMode="auto">
          <a:xfrm>
            <a:off x="8673554" y="2756939"/>
            <a:ext cx="111919" cy="111917"/>
          </a:xfrm>
          <a:prstGeom prst="ellipse">
            <a:avLst/>
          </a:prstGeom>
          <a:solidFill>
            <a:srgbClr val="F290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solidFill>
                <a:srgbClr val="F29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6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73" y="761213"/>
            <a:ext cx="3541259" cy="21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7790">
            <a:off x="864390" y="3227249"/>
            <a:ext cx="4398826" cy="31598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6487" y="1338099"/>
            <a:ext cx="1651833" cy="1047649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UART </a:t>
            </a:r>
          </a:p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</a:t>
            </a:r>
          </a:p>
          <a:p>
            <a:pPr algn="ctr"/>
            <a:r>
              <a:rPr lang="en-US" altLang="zh-CN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Module</a:t>
            </a:r>
            <a:endParaRPr lang="zh-CN" alt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31232" y="1708673"/>
            <a:ext cx="595255" cy="14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631232" y="1982382"/>
            <a:ext cx="595256" cy="2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69" y="3436403"/>
            <a:ext cx="2931162" cy="240496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878321" y="1708673"/>
            <a:ext cx="1690806" cy="287503"/>
            <a:chOff x="4928859" y="3453271"/>
            <a:chExt cx="595256" cy="273988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4928859" y="3453271"/>
              <a:ext cx="595255" cy="142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4928859" y="3726980"/>
              <a:ext cx="595256" cy="27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8569124" y="1006042"/>
            <a:ext cx="2423996" cy="1648639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</a:p>
          <a:p>
            <a:pPr algn="ctr"/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Simulator</a:t>
            </a:r>
            <a:endParaRPr lang="zh-CN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9042" y="1340213"/>
            <a:ext cx="1229360" cy="37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USB Cable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449123" y="5858134"/>
            <a:ext cx="122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FPGA</a:t>
            </a:r>
            <a:endParaRPr lang="zh-CN" altLang="en-US" sz="28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9500163" y="5858134"/>
            <a:ext cx="122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35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0" y="432224"/>
            <a:ext cx="3781999" cy="5997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1" y="432224"/>
            <a:ext cx="4926317" cy="27154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33993" y="4231489"/>
            <a:ext cx="2963007" cy="1627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弧形箭头 5"/>
          <p:cNvSpPr/>
          <p:nvPr/>
        </p:nvSpPr>
        <p:spPr>
          <a:xfrm rot="13290256" flipH="1">
            <a:off x="3753244" y="581936"/>
            <a:ext cx="1116363" cy="4384936"/>
          </a:xfrm>
          <a:prstGeom prst="curvedRightArrow">
            <a:avLst>
              <a:gd name="adj1" fmla="val 27397"/>
              <a:gd name="adj2" fmla="val 50000"/>
              <a:gd name="adj3" fmla="val 343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01" y="3668172"/>
            <a:ext cx="4926317" cy="27545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46123" y="2106026"/>
            <a:ext cx="1055077" cy="589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弧形箭头 10"/>
          <p:cNvSpPr/>
          <p:nvPr/>
        </p:nvSpPr>
        <p:spPr>
          <a:xfrm rot="1925411" flipH="1">
            <a:off x="8677699" y="2399519"/>
            <a:ext cx="791921" cy="2537303"/>
          </a:xfrm>
          <a:prstGeom prst="curvedRightArrow">
            <a:avLst>
              <a:gd name="adj1" fmla="val 25000"/>
              <a:gd name="adj2" fmla="val 50000"/>
              <a:gd name="adj3" fmla="val 475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8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56</Words>
  <Application>Microsoft Office PowerPoint</Application>
  <PresentationFormat>宽屏</PresentationFormat>
  <Paragraphs>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Calibri Light</vt:lpstr>
      <vt:lpstr>Comic Sans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Fan</dc:creator>
  <cp:lastModifiedBy>Zhou Fan</cp:lastModifiedBy>
  <cp:revision>83</cp:revision>
  <dcterms:created xsi:type="dcterms:W3CDTF">2017-12-13T16:36:09Z</dcterms:created>
  <dcterms:modified xsi:type="dcterms:W3CDTF">2018-01-11T19:47:19Z</dcterms:modified>
</cp:coreProperties>
</file>