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6FF"/>
    <a:srgbClr val="3F8DFF"/>
    <a:srgbClr val="00E800"/>
    <a:srgbClr val="FF8017"/>
    <a:srgbClr val="B85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8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7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7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42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359329F-345B-4657-909A-B8DBDD4C453B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4E3425D-1849-41E2-8CB0-A5436B34F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lmanfilter.net/defaul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CcOwJPytQ&amp;list=PLX2gX-ftPVXU3oUFNATxGXY90AULiqnWT" TargetMode="External"/><Relationship Id="rId2" Type="http://schemas.openxmlformats.org/officeDocument/2006/relationships/hyperlink" Target="https://www.kalmanfilt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E9DD-FC62-44AA-9E13-C4CBB9807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Kalman Filter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3451-0ED1-4D3D-9863-56A4FA6B9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https://github.com/RenzDot</a:t>
            </a:r>
          </a:p>
        </p:txBody>
      </p:sp>
    </p:spTree>
    <p:extLst>
      <p:ext uri="{BB962C8B-B14F-4D97-AF65-F5344CB8AC3E}">
        <p14:creationId xmlns:p14="http://schemas.microsoft.com/office/powerpoint/2010/main" val="20772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715-8DF8-4728-B5B9-B84FF510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Kalman Filter for Positional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E086-0E9E-46CC-B20C-827C50C0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 Target Tracking</a:t>
            </a:r>
          </a:p>
          <a:p>
            <a:pPr>
              <a:buFontTx/>
              <a:buChar char="-"/>
            </a:pPr>
            <a:r>
              <a:rPr lang="en-GB" dirty="0"/>
              <a:t> Noise reduction</a:t>
            </a:r>
          </a:p>
          <a:p>
            <a:pPr>
              <a:buFontTx/>
              <a:buChar char="-"/>
            </a:pPr>
            <a:r>
              <a:rPr lang="en-GB" dirty="0"/>
              <a:t> Memory efficient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Source: </a:t>
            </a:r>
            <a:r>
              <a:rPr lang="en-GB" dirty="0">
                <a:hlinkClick r:id="rId2"/>
              </a:rPr>
              <a:t>https://www.kalmanfilter.net/default.aspx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9E5AAB-9A6F-4A56-88B8-C2572F9E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4" y="509075"/>
            <a:ext cx="7712374" cy="381516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1" y="291009"/>
            <a:ext cx="4666143" cy="436132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Predicted x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E6354-D479-46B5-9DC4-1B20E216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65" y="4466452"/>
            <a:ext cx="2268392" cy="3749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+ v*t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846C7CA-3CE8-41A8-A5A1-CCE2EBC93FE2}"/>
              </a:ext>
            </a:extLst>
          </p:cNvPr>
          <p:cNvSpPr txBox="1">
            <a:spLocks/>
          </p:cNvSpPr>
          <p:nvPr/>
        </p:nvSpPr>
        <p:spPr>
          <a:xfrm>
            <a:off x="3277730" y="4466452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Predicted x</a:t>
            </a:r>
          </a:p>
        </p:txBody>
      </p:sp>
    </p:spTree>
    <p:extLst>
      <p:ext uri="{BB962C8B-B14F-4D97-AF65-F5344CB8AC3E}">
        <p14:creationId xmlns:p14="http://schemas.microsoft.com/office/powerpoint/2010/main" val="1913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0" y="291009"/>
            <a:ext cx="8946409" cy="436132"/>
          </a:xfrm>
        </p:spPr>
        <p:txBody>
          <a:bodyPr>
            <a:normAutofit fontScale="90000"/>
          </a:bodyPr>
          <a:lstStyle/>
          <a:p>
            <a:r>
              <a:rPr lang="en-GB" dirty="0"/>
              <a:t>Gaussian Distribution &amp; Variance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E6354-D479-46B5-9DC4-1B20E216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65" y="4466452"/>
            <a:ext cx="2268392" cy="3749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+ v*t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DFFA239-320B-4656-B15D-ECA9E1774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1" y="692199"/>
            <a:ext cx="7437461" cy="36791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425F33-795E-4F24-950E-24C60918249E}"/>
              </a:ext>
            </a:extLst>
          </p:cNvPr>
          <p:cNvSpPr txBox="1">
            <a:spLocks/>
          </p:cNvSpPr>
          <p:nvPr/>
        </p:nvSpPr>
        <p:spPr>
          <a:xfrm>
            <a:off x="3487004" y="4515706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Predicted 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7AECF-9203-46BD-AE65-7B7F168ACBF0}"/>
              </a:ext>
            </a:extLst>
          </p:cNvPr>
          <p:cNvSpPr txBox="1">
            <a:spLocks/>
          </p:cNvSpPr>
          <p:nvPr/>
        </p:nvSpPr>
        <p:spPr>
          <a:xfrm>
            <a:off x="3487004" y="5006185"/>
            <a:ext cx="327546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Prediction 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07B66F-3BE9-470F-9B6B-E9E304AC3725}"/>
              </a:ext>
            </a:extLst>
          </p:cNvPr>
          <p:cNvSpPr txBox="1">
            <a:spLocks/>
          </p:cNvSpPr>
          <p:nvPr/>
        </p:nvSpPr>
        <p:spPr>
          <a:xfrm>
            <a:off x="546005" y="5541695"/>
            <a:ext cx="2940999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Ob = Ob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1C56E4E-496D-4F30-9871-6AEBB9A95597}"/>
              </a:ext>
            </a:extLst>
          </p:cNvPr>
          <p:cNvSpPr txBox="1">
            <a:spLocks/>
          </p:cNvSpPr>
          <p:nvPr/>
        </p:nvSpPr>
        <p:spPr>
          <a:xfrm>
            <a:off x="3487004" y="5556047"/>
            <a:ext cx="3473260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Measurement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287791-8716-41F5-9BD5-61466CD6166C}"/>
              </a:ext>
            </a:extLst>
          </p:cNvPr>
          <p:cNvSpPr txBox="1">
            <a:spLocks/>
          </p:cNvSpPr>
          <p:nvPr/>
        </p:nvSpPr>
        <p:spPr>
          <a:xfrm>
            <a:off x="3650777" y="5893975"/>
            <a:ext cx="3473260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Pre-Calculated Constant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98FC-9921-4B98-8A41-A2D3756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5" y="4930431"/>
            <a:ext cx="2949602" cy="5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90A1C19D-6BB6-45DF-AFC5-C3551D41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80" y="4217559"/>
            <a:ext cx="4643650" cy="24587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DFFA239-320B-4656-B15D-ECA9E177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1" y="692199"/>
            <a:ext cx="7437461" cy="367917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0" y="252560"/>
            <a:ext cx="10113294" cy="630215"/>
          </a:xfrm>
        </p:spPr>
        <p:txBody>
          <a:bodyPr>
            <a:normAutofit fontScale="90000"/>
          </a:bodyPr>
          <a:lstStyle/>
          <a:p>
            <a:r>
              <a:rPr lang="en-GB" dirty="0"/>
              <a:t>Gaussian Distribution &amp; Variance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7AECF-9203-46BD-AE65-7B7F168ACBF0}"/>
              </a:ext>
            </a:extLst>
          </p:cNvPr>
          <p:cNvSpPr txBox="1">
            <a:spLocks/>
          </p:cNvSpPr>
          <p:nvPr/>
        </p:nvSpPr>
        <p:spPr>
          <a:xfrm>
            <a:off x="3487003" y="5006185"/>
            <a:ext cx="3214047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Prediction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98FC-9921-4B98-8A41-A2D3756C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5" y="4930431"/>
            <a:ext cx="2949602" cy="51649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B991A-4A7E-4A0B-9BDF-C3361C4174A4}"/>
              </a:ext>
            </a:extLst>
          </p:cNvPr>
          <p:cNvCxnSpPr>
            <a:cxnSpLocks/>
          </p:cNvCxnSpPr>
          <p:nvPr/>
        </p:nvCxnSpPr>
        <p:spPr>
          <a:xfrm flipH="1" flipV="1">
            <a:off x="1815154" y="5287766"/>
            <a:ext cx="599896" cy="314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38057D7-BC7A-40A8-A6F0-DADE5C3FE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171" y="5642106"/>
            <a:ext cx="1702715" cy="41858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854B20-4CF1-41F5-897E-07C94464741A}"/>
              </a:ext>
            </a:extLst>
          </p:cNvPr>
          <p:cNvCxnSpPr>
            <a:cxnSpLocks/>
          </p:cNvCxnSpPr>
          <p:nvPr/>
        </p:nvCxnSpPr>
        <p:spPr>
          <a:xfrm flipV="1">
            <a:off x="2415050" y="5424826"/>
            <a:ext cx="5568890" cy="177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B92AC1E-07B8-4109-9A36-8568EF7F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062" y="6163382"/>
            <a:ext cx="1510931" cy="3749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 = v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509D2C2-DB47-42C0-BECD-121531738D07}"/>
              </a:ext>
            </a:extLst>
          </p:cNvPr>
          <p:cNvSpPr txBox="1">
            <a:spLocks/>
          </p:cNvSpPr>
          <p:nvPr/>
        </p:nvSpPr>
        <p:spPr>
          <a:xfrm>
            <a:off x="4019266" y="6163382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Predicted Velocity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724CD8-61C3-47F2-AC0E-3AA210B66969}"/>
              </a:ext>
            </a:extLst>
          </p:cNvPr>
          <p:cNvSpPr txBox="1">
            <a:spLocks/>
          </p:cNvSpPr>
          <p:nvPr/>
        </p:nvSpPr>
        <p:spPr>
          <a:xfrm>
            <a:off x="3989697" y="5663945"/>
            <a:ext cx="3214047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Prediction v</a:t>
            </a:r>
          </a:p>
        </p:txBody>
      </p:sp>
    </p:spTree>
    <p:extLst>
      <p:ext uri="{BB962C8B-B14F-4D97-AF65-F5344CB8AC3E}">
        <p14:creationId xmlns:p14="http://schemas.microsoft.com/office/powerpoint/2010/main" val="361877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614FF5-11DD-482B-807C-5BB0C10C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2"/>
          <a:stretch/>
        </p:blipFill>
        <p:spPr>
          <a:xfrm>
            <a:off x="498237" y="774663"/>
            <a:ext cx="7519823" cy="353087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E6354-D479-46B5-9DC4-1B20E216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7" y="5889322"/>
            <a:ext cx="5118792" cy="51649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Estimated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+ K * (x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–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0" y="291009"/>
            <a:ext cx="8946409" cy="436132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Estimating 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425F33-795E-4F24-950E-24C60918249E}"/>
              </a:ext>
            </a:extLst>
          </p:cNvPr>
          <p:cNvSpPr txBox="1">
            <a:spLocks/>
          </p:cNvSpPr>
          <p:nvPr/>
        </p:nvSpPr>
        <p:spPr>
          <a:xfrm>
            <a:off x="3487004" y="4515706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Predicted 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7AECF-9203-46BD-AE65-7B7F168ACBF0}"/>
              </a:ext>
            </a:extLst>
          </p:cNvPr>
          <p:cNvSpPr txBox="1">
            <a:spLocks/>
          </p:cNvSpPr>
          <p:nvPr/>
        </p:nvSpPr>
        <p:spPr>
          <a:xfrm>
            <a:off x="3487004" y="5006185"/>
            <a:ext cx="327546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Prediction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98FC-9921-4B98-8A41-A2D3756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5" y="4930431"/>
            <a:ext cx="2949602" cy="5164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643541-8909-4D25-A55E-7D6BE7781E09}"/>
              </a:ext>
            </a:extLst>
          </p:cNvPr>
          <p:cNvSpPr txBox="1">
            <a:spLocks/>
          </p:cNvSpPr>
          <p:nvPr/>
        </p:nvSpPr>
        <p:spPr>
          <a:xfrm>
            <a:off x="546005" y="4555525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+ v*t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902EC-D45E-4731-93C9-EC977BA0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5" y="6323241"/>
            <a:ext cx="1862826" cy="38194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2389EF-EC36-4949-A1CE-D5026B78211E}"/>
              </a:ext>
            </a:extLst>
          </p:cNvPr>
          <p:cNvSpPr txBox="1">
            <a:spLocks/>
          </p:cNvSpPr>
          <p:nvPr/>
        </p:nvSpPr>
        <p:spPr>
          <a:xfrm>
            <a:off x="3487003" y="6372328"/>
            <a:ext cx="3514297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Estimated x</a:t>
            </a:r>
          </a:p>
        </p:txBody>
      </p:sp>
    </p:spTree>
    <p:extLst>
      <p:ext uri="{BB962C8B-B14F-4D97-AF65-F5344CB8AC3E}">
        <p14:creationId xmlns:p14="http://schemas.microsoft.com/office/powerpoint/2010/main" val="361395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0" y="291009"/>
            <a:ext cx="8946409" cy="436132"/>
          </a:xfrm>
        </p:spPr>
        <p:txBody>
          <a:bodyPr>
            <a:normAutofit fontScale="90000"/>
          </a:bodyPr>
          <a:lstStyle/>
          <a:p>
            <a:r>
              <a:rPr lang="en-GB" dirty="0"/>
              <a:t>Kalman Gain, 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425F33-795E-4F24-950E-24C60918249E}"/>
              </a:ext>
            </a:extLst>
          </p:cNvPr>
          <p:cNvSpPr txBox="1">
            <a:spLocks/>
          </p:cNvSpPr>
          <p:nvPr/>
        </p:nvSpPr>
        <p:spPr>
          <a:xfrm>
            <a:off x="3487004" y="4515706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Predicted 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7AECF-9203-46BD-AE65-7B7F168ACBF0}"/>
              </a:ext>
            </a:extLst>
          </p:cNvPr>
          <p:cNvSpPr txBox="1">
            <a:spLocks/>
          </p:cNvSpPr>
          <p:nvPr/>
        </p:nvSpPr>
        <p:spPr>
          <a:xfrm>
            <a:off x="3487004" y="5006185"/>
            <a:ext cx="327546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Prediction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98FC-9921-4B98-8A41-A2D3756C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5" y="4930431"/>
            <a:ext cx="2949602" cy="5164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643541-8909-4D25-A55E-7D6BE7781E09}"/>
              </a:ext>
            </a:extLst>
          </p:cNvPr>
          <p:cNvSpPr txBox="1">
            <a:spLocks/>
          </p:cNvSpPr>
          <p:nvPr/>
        </p:nvSpPr>
        <p:spPr>
          <a:xfrm>
            <a:off x="546005" y="4555525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+ v*t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E4F0C87-B865-4F54-8EDC-0ECFAB6E6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6"/>
          <a:stretch/>
        </p:blipFill>
        <p:spPr>
          <a:xfrm>
            <a:off x="546005" y="725079"/>
            <a:ext cx="7340453" cy="358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BFF64E-7465-4C4F-AEA0-B36F6F766091}"/>
                  </a:ext>
                </a:extLst>
              </p:cNvPr>
              <p:cNvSpPr txBox="1"/>
              <p:nvPr/>
            </p:nvSpPr>
            <p:spPr>
              <a:xfrm>
                <a:off x="6387071" y="702495"/>
                <a:ext cx="6405087" cy="447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𝑈𝑛𝑐𝑒𝑟𝑡𝑎𝑖𝑛𝑡𝑦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𝐸𝑠𝑡𝑖𝑚𝑎𝑡𝑒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𝑈𝑛𝑐𝑒𝑟𝑡𝑎𝑖𝑛𝑡𝑦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𝐸𝑠𝑡𝑖𝑚𝑎𝑡𝑒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𝑈𝑛𝑐𝑒𝑟𝑡𝑎𝑖𝑛𝑡𝑦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𝑀𝑒𝑎𝑠𝑢𝑟𝑒𝑚𝑒𝑛𝑡</m:t>
                          </m:r>
                        </m:den>
                      </m:f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BFF64E-7465-4C4F-AEA0-B36F6F76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71" y="702495"/>
                <a:ext cx="6405087" cy="447302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BB205E-8AFE-4FF6-A78F-9031631EB8A1}"/>
                  </a:ext>
                </a:extLst>
              </p:cNvPr>
              <p:cNvSpPr txBox="1"/>
              <p:nvPr/>
            </p:nvSpPr>
            <p:spPr>
              <a:xfrm>
                <a:off x="7491647" y="1708153"/>
                <a:ext cx="2258704" cy="406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solidFill>
                                <a:srgbClr val="1876FF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</m:num>
                        <m:den>
                          <m:r>
                            <a:rPr lang="en-GB" sz="1400" b="1" i="1" smtClean="0">
                              <a:solidFill>
                                <a:srgbClr val="1876FF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  <m:r>
                            <a:rPr lang="en-GB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solidFill>
                                <a:srgbClr val="00E800"/>
                              </a:solidFill>
                              <a:latin typeface="Cambria Math" panose="02040503050406030204" pitchFamily="18" charset="0"/>
                            </a:rPr>
                            <m:t>𝑶𝒃</m:t>
                          </m:r>
                        </m:den>
                      </m:f>
                    </m:oMath>
                  </m:oMathPara>
                </a14:m>
                <a:endParaRPr lang="en-GB" sz="1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BB205E-8AFE-4FF6-A78F-9031631E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47" y="1708153"/>
                <a:ext cx="2258704" cy="406906"/>
              </a:xfrm>
              <a:prstGeom prst="rect">
                <a:avLst/>
              </a:prstGeom>
              <a:blipFill>
                <a:blip r:embed="rId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A9A66F-5050-4FC6-B90B-C4FF7DCBF52C}"/>
              </a:ext>
            </a:extLst>
          </p:cNvPr>
          <p:cNvCxnSpPr>
            <a:cxnSpLocks/>
          </p:cNvCxnSpPr>
          <p:nvPr/>
        </p:nvCxnSpPr>
        <p:spPr>
          <a:xfrm>
            <a:off x="8620998" y="1285497"/>
            <a:ext cx="1" cy="3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3D85AD-46DF-4A33-B791-20D7211F4EA1}"/>
              </a:ext>
            </a:extLst>
          </p:cNvPr>
          <p:cNvSpPr txBox="1">
            <a:spLocks/>
          </p:cNvSpPr>
          <p:nvPr/>
        </p:nvSpPr>
        <p:spPr>
          <a:xfrm>
            <a:off x="457294" y="6014085"/>
            <a:ext cx="5118792" cy="5164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Estimated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+ K * (x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–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02295A-93CE-4ED4-8E1E-7111B08AC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62" y="6448004"/>
            <a:ext cx="1862826" cy="38194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0745E8-9AE7-4A2D-8A40-9BA05252B07C}"/>
              </a:ext>
            </a:extLst>
          </p:cNvPr>
          <p:cNvSpPr txBox="1">
            <a:spLocks/>
          </p:cNvSpPr>
          <p:nvPr/>
        </p:nvSpPr>
        <p:spPr>
          <a:xfrm>
            <a:off x="3487004" y="6455044"/>
            <a:ext cx="3514297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Uncertainty of Estimated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A120BE-79A7-43FA-AFFB-81A5FC270EF1}"/>
                  </a:ext>
                </a:extLst>
              </p:cNvPr>
              <p:cNvSpPr txBox="1"/>
              <p:nvPr/>
            </p:nvSpPr>
            <p:spPr>
              <a:xfrm>
                <a:off x="156951" y="5403176"/>
                <a:ext cx="2115401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1876FF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1876FF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  <m:r>
                            <a:rPr lang="en-GB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</m:den>
                      </m:f>
                    </m:oMath>
                  </m:oMathPara>
                </a14:m>
                <a:endParaRPr lang="en-GB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A120BE-79A7-43FA-AFFB-81A5FC27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1" y="5403176"/>
                <a:ext cx="2115401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5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Diagram&#10;&#10;Description automatically generated">
            <a:extLst>
              <a:ext uri="{FF2B5EF4-FFF2-40B4-BE49-F238E27FC236}">
                <a16:creationId xmlns:a16="http://schemas.microsoft.com/office/drawing/2014/main" id="{C38BE6F7-0697-4589-9A3E-251EBAC7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9"/>
          <a:stretch/>
        </p:blipFill>
        <p:spPr>
          <a:xfrm>
            <a:off x="258442" y="634621"/>
            <a:ext cx="10492473" cy="3532654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2F848CD-9E63-40AA-A1F3-DABA67E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0" y="291009"/>
            <a:ext cx="8946409" cy="436132"/>
          </a:xfrm>
        </p:spPr>
        <p:txBody>
          <a:bodyPr>
            <a:normAutofit fontScale="90000"/>
          </a:bodyPr>
          <a:lstStyle/>
          <a:p>
            <a:r>
              <a:rPr lang="en-GB" dirty="0"/>
              <a:t>Re-iterate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98FC-9921-4B98-8A41-A2D3756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5" y="4930431"/>
            <a:ext cx="2949602" cy="5164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643541-8909-4D25-A55E-7D6BE7781E09}"/>
              </a:ext>
            </a:extLst>
          </p:cNvPr>
          <p:cNvSpPr txBox="1">
            <a:spLocks/>
          </p:cNvSpPr>
          <p:nvPr/>
        </p:nvSpPr>
        <p:spPr>
          <a:xfrm>
            <a:off x="546005" y="4555525"/>
            <a:ext cx="2268392" cy="3749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+ v*t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3D85AD-46DF-4A33-B791-20D7211F4EA1}"/>
              </a:ext>
            </a:extLst>
          </p:cNvPr>
          <p:cNvSpPr txBox="1">
            <a:spLocks/>
          </p:cNvSpPr>
          <p:nvPr/>
        </p:nvSpPr>
        <p:spPr>
          <a:xfrm>
            <a:off x="457294" y="6014085"/>
            <a:ext cx="5118792" cy="5164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Estimated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+ K * (x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– x 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02295A-93CE-4ED4-8E1E-7111B08AC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62" y="6448004"/>
            <a:ext cx="1862826" cy="381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A120BE-79A7-43FA-AFFB-81A5FC270EF1}"/>
                  </a:ext>
                </a:extLst>
              </p:cNvPr>
              <p:cNvSpPr txBox="1"/>
              <p:nvPr/>
            </p:nvSpPr>
            <p:spPr>
              <a:xfrm>
                <a:off x="156951" y="5403176"/>
                <a:ext cx="2115401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𝑷𝒙</m:t>
                          </m:r>
                          <m:r>
                            <a:rPr lang="en-GB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</m:den>
                      </m:f>
                    </m:oMath>
                  </m:oMathPara>
                </a14:m>
                <a:endParaRPr lang="en-GB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A120BE-79A7-43FA-AFFB-81A5FC27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1" y="5403176"/>
                <a:ext cx="2115401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D952B10-C8E0-458A-A344-8D442A6B979E}"/>
              </a:ext>
            </a:extLst>
          </p:cNvPr>
          <p:cNvSpPr txBox="1">
            <a:spLocks/>
          </p:cNvSpPr>
          <p:nvPr/>
        </p:nvSpPr>
        <p:spPr>
          <a:xfrm>
            <a:off x="2272352" y="4181759"/>
            <a:ext cx="1717249" cy="2926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1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(Previous) </a:t>
            </a:r>
            <a:endParaRPr lang="en-GB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6C335D3-83D1-4B77-BC6B-50E2B546A438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1821976" y="4328078"/>
            <a:ext cx="450376" cy="273116"/>
          </a:xfrm>
          <a:prstGeom prst="curvedConnector3">
            <a:avLst>
              <a:gd name="adj1" fmla="val 92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8AF9DFFF-BA6A-4DA3-AE62-2828109F3C7E}"/>
              </a:ext>
            </a:extLst>
          </p:cNvPr>
          <p:cNvSpPr txBox="1">
            <a:spLocks/>
          </p:cNvSpPr>
          <p:nvPr/>
        </p:nvSpPr>
        <p:spPr>
          <a:xfrm>
            <a:off x="2814397" y="4528992"/>
            <a:ext cx="1717249" cy="2926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 </a:t>
            </a:r>
            <a:r>
              <a:rPr lang="en-GB" sz="1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(Previous) </a:t>
            </a:r>
            <a:endParaRPr lang="en-GB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065AFD2-8B20-4170-B2E3-D42D5D6FF7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8424" y="4667076"/>
            <a:ext cx="1439840" cy="436726"/>
          </a:xfrm>
          <a:prstGeom prst="curvedConnector3">
            <a:avLst>
              <a:gd name="adj1" fmla="val 31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3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8538-3461-48BB-BAAC-C7A41EE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2C98-23AF-4C02-9812-EAC583D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Kalman Filter Tutorial - </a:t>
            </a:r>
            <a:r>
              <a:rPr lang="en-GB" dirty="0">
                <a:hlinkClick r:id="rId2"/>
              </a:rPr>
              <a:t>https://www.kalmanfilter.net</a:t>
            </a:r>
            <a:r>
              <a:rPr lang="en-GB" dirty="0"/>
              <a:t> </a:t>
            </a:r>
          </a:p>
          <a:p>
            <a:r>
              <a:rPr lang="en-GB" dirty="0"/>
              <a:t>Tutorial Playlist - </a:t>
            </a:r>
            <a:r>
              <a:rPr lang="en-GB" dirty="0">
                <a:hlinkClick r:id="rId3"/>
              </a:rPr>
              <a:t>https://www.youtube.com/watch?v=CaCcOwJPytQ&amp;list=PLX2gX-ftPVXU3oUFNATxGXY90AULiqnWT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260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243</TotalTime>
  <Words>257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Cambria Math</vt:lpstr>
      <vt:lpstr>Metropolitan</vt:lpstr>
      <vt:lpstr>Kalman Filter Demo</vt:lpstr>
      <vt:lpstr>Kalman Filter for Positional Data</vt:lpstr>
      <vt:lpstr>Predicted x</vt:lpstr>
      <vt:lpstr>Gaussian Distribution &amp; Variance</vt:lpstr>
      <vt:lpstr>Gaussian Distribution &amp; Variance</vt:lpstr>
      <vt:lpstr>Estimating x</vt:lpstr>
      <vt:lpstr>Kalman Gain, K</vt:lpstr>
      <vt:lpstr>Re-iterate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Demo</dc:title>
  <dc:creator>Renz</dc:creator>
  <cp:lastModifiedBy>Renz</cp:lastModifiedBy>
  <cp:revision>27</cp:revision>
  <dcterms:created xsi:type="dcterms:W3CDTF">2021-05-29T12:46:51Z</dcterms:created>
  <dcterms:modified xsi:type="dcterms:W3CDTF">2021-06-14T14:46:45Z</dcterms:modified>
</cp:coreProperties>
</file>