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AB7867-6C74-4645-AA60-9CB551F59D75}">
  <a:tblStyle styleId="{0EAB7867-6C74-4645-AA60-9CB551F59D7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650b1ebd6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650b1ebd6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e4084a0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e4084a0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650b1ebd6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650b1ebd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650b1ebd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650b1ebd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650b1ebd6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650b1ebd6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650b1eb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650b1eb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650b1ebd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d650b1ebd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9.jpg"/><Relationship Id="rId4" Type="http://schemas.openxmlformats.org/officeDocument/2006/relationships/image" Target="../media/image1.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nvSpPr>
        <p:spPr>
          <a:xfrm>
            <a:off x="2836875" y="630225"/>
            <a:ext cx="5866200" cy="15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latin typeface="Raleway"/>
                <a:ea typeface="Raleway"/>
                <a:cs typeface="Raleway"/>
                <a:sym typeface="Raleway"/>
              </a:rPr>
              <a:t>Project name:    Emhare HotMail</a:t>
            </a:r>
            <a:endParaRPr b="1" sz="4800">
              <a:solidFill>
                <a:srgbClr val="FFFFFF"/>
              </a:solidFill>
              <a:latin typeface="Raleway"/>
              <a:ea typeface="Raleway"/>
              <a:cs typeface="Raleway"/>
              <a:sym typeface="Raleway"/>
            </a:endParaRPr>
          </a:p>
        </p:txBody>
      </p:sp>
      <p:sp>
        <p:nvSpPr>
          <p:cNvPr id="73" name="Google Shape;73;p13"/>
          <p:cNvSpPr txBox="1"/>
          <p:nvPr/>
        </p:nvSpPr>
        <p:spPr>
          <a:xfrm>
            <a:off x="2371567" y="3470600"/>
            <a:ext cx="6331500" cy="1241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Lato"/>
                <a:ea typeface="Lato"/>
                <a:cs typeface="Lato"/>
                <a:sym typeface="Lato"/>
              </a:rPr>
              <a:t>Colleen Marasha R216919W    HCE205</a:t>
            </a:r>
            <a:endParaRPr sz="1800">
              <a:solidFill>
                <a:srgbClr val="FFFFFF"/>
              </a:solidFill>
              <a:latin typeface="Lato"/>
              <a:ea typeface="Lato"/>
              <a:cs typeface="Lato"/>
              <a:sym typeface="Lato"/>
            </a:endParaRPr>
          </a:p>
        </p:txBody>
      </p:sp>
      <p:sp>
        <p:nvSpPr>
          <p:cNvPr id="74" name="Google Shape;74;p13"/>
          <p:cNvSpPr txBox="1"/>
          <p:nvPr/>
        </p:nvSpPr>
        <p:spPr>
          <a:xfrm>
            <a:off x="324843" y="359175"/>
            <a:ext cx="862800" cy="571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Lato"/>
                <a:ea typeface="Lato"/>
                <a:cs typeface="Lato"/>
                <a:sym typeface="Lato"/>
              </a:rPr>
              <a:t>2024</a:t>
            </a:r>
            <a:endParaRPr sz="1800">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265500" y="1233125"/>
            <a:ext cx="4045200" cy="39105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Clr>
                <a:schemeClr val="dk2"/>
              </a:buClr>
              <a:buSzPts val="2400"/>
              <a:buChar char="●"/>
            </a:pPr>
            <a:r>
              <a:rPr b="0" lang="en" sz="2400">
                <a:solidFill>
                  <a:schemeClr val="dk2"/>
                </a:solidFill>
              </a:rPr>
              <a:t>Security to limit abuse of the web page </a:t>
            </a:r>
            <a:endParaRPr b="0" sz="2400">
              <a:solidFill>
                <a:schemeClr val="dk2"/>
              </a:solidFill>
            </a:endParaRPr>
          </a:p>
          <a:p>
            <a:pPr indent="-381000" lvl="0" marL="457200" rtl="0" algn="l">
              <a:spcBef>
                <a:spcPts val="0"/>
              </a:spcBef>
              <a:spcAft>
                <a:spcPts val="0"/>
              </a:spcAft>
              <a:buClr>
                <a:schemeClr val="dk2"/>
              </a:buClr>
              <a:buSzPts val="2400"/>
              <a:buChar char="●"/>
            </a:pPr>
            <a:r>
              <a:rPr b="0" lang="en" sz="2400">
                <a:solidFill>
                  <a:schemeClr val="dk2"/>
                </a:solidFill>
              </a:rPr>
              <a:t>Protocols to limit each student from sending too many emails</a:t>
            </a:r>
            <a:endParaRPr b="0" sz="2400">
              <a:solidFill>
                <a:schemeClr val="dk2"/>
              </a:solidFill>
            </a:endParaRPr>
          </a:p>
          <a:p>
            <a:pPr indent="-381000" lvl="0" marL="457200" rtl="0" algn="l">
              <a:spcBef>
                <a:spcPts val="0"/>
              </a:spcBef>
              <a:spcAft>
                <a:spcPts val="0"/>
              </a:spcAft>
              <a:buClr>
                <a:schemeClr val="dk2"/>
              </a:buClr>
              <a:buSzPts val="2400"/>
              <a:buChar char="●"/>
            </a:pPr>
            <a:r>
              <a:rPr b="0" lang="en" sz="2400">
                <a:solidFill>
                  <a:schemeClr val="dk2"/>
                </a:solidFill>
              </a:rPr>
              <a:t> Consider board of people to take action towards the reports</a:t>
            </a:r>
            <a:endParaRPr b="0" sz="2400">
              <a:solidFill>
                <a:schemeClr val="dk2"/>
              </a:solidFill>
            </a:endParaRPr>
          </a:p>
        </p:txBody>
      </p:sp>
      <p:pic>
        <p:nvPicPr>
          <p:cNvPr id="154" name="Google Shape;154;p22"/>
          <p:cNvPicPr preferRelativeResize="0"/>
          <p:nvPr/>
        </p:nvPicPr>
        <p:blipFill rotWithShape="1">
          <a:blip r:embed="rId3">
            <a:alphaModFix/>
          </a:blip>
          <a:srcRect b="0" l="0" r="39660" t="0"/>
          <a:stretch/>
        </p:blipFill>
        <p:spPr>
          <a:xfrm>
            <a:off x="4488725" y="0"/>
            <a:ext cx="4655273" cy="5143501"/>
          </a:xfrm>
          <a:prstGeom prst="rect">
            <a:avLst/>
          </a:prstGeom>
          <a:noFill/>
          <a:ln>
            <a:noFill/>
          </a:ln>
        </p:spPr>
      </p:pic>
      <p:grpSp>
        <p:nvGrpSpPr>
          <p:cNvPr id="155" name="Google Shape;155;p22"/>
          <p:cNvGrpSpPr/>
          <p:nvPr/>
        </p:nvGrpSpPr>
        <p:grpSpPr>
          <a:xfrm>
            <a:off x="6781388" y="2464035"/>
            <a:ext cx="2212050" cy="2537076"/>
            <a:chOff x="6803275" y="395363"/>
            <a:chExt cx="2212050" cy="2537076"/>
          </a:xfrm>
        </p:grpSpPr>
        <p:pic>
          <p:nvPicPr>
            <p:cNvPr id="156" name="Google Shape;156;p22"/>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57" name="Google Shape;157;p22"/>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58" name="Google Shape;158;p22"/>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These innovations are highlights of the Website disadvantages currently.</a:t>
              </a:r>
              <a:endParaRPr b="1" sz="1200">
                <a:solidFill>
                  <a:schemeClr val="dk1"/>
                </a:solidFill>
                <a:latin typeface="Raleway"/>
                <a:ea typeface="Raleway"/>
                <a:cs typeface="Raleway"/>
                <a:sym typeface="Raleway"/>
              </a:endParaRPr>
            </a:p>
          </p:txBody>
        </p:sp>
      </p:grpSp>
      <p:sp>
        <p:nvSpPr>
          <p:cNvPr id="159" name="Google Shape;159;p22"/>
          <p:cNvSpPr txBox="1"/>
          <p:nvPr>
            <p:ph type="title"/>
          </p:nvPr>
        </p:nvSpPr>
        <p:spPr>
          <a:xfrm>
            <a:off x="124275" y="107675"/>
            <a:ext cx="4045200" cy="95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Future changes and Innovations</a:t>
            </a:r>
            <a:endParaRPr b="0" sz="16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3" name="Shape 163"/>
        <p:cNvGrpSpPr/>
        <p:nvPr/>
      </p:nvGrpSpPr>
      <p:grpSpPr>
        <a:xfrm>
          <a:off x="0" y="0"/>
          <a:ext cx="0" cy="0"/>
          <a:chOff x="0" y="0"/>
          <a:chExt cx="0" cy="0"/>
        </a:xfrm>
      </p:grpSpPr>
      <p:pic>
        <p:nvPicPr>
          <p:cNvPr id="164" name="Google Shape;164;p23"/>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65" name="Google Shape;165;p23"/>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66" name="Google Shape;166;p23"/>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Current Users</a:t>
            </a:r>
            <a:endParaRPr b="1" sz="3000">
              <a:solidFill>
                <a:schemeClr val="lt2"/>
              </a:solidFill>
              <a:latin typeface="Raleway"/>
              <a:ea typeface="Raleway"/>
              <a:cs typeface="Raleway"/>
              <a:sym typeface="Raleway"/>
            </a:endParaRPr>
          </a:p>
        </p:txBody>
      </p:sp>
      <p:sp>
        <p:nvSpPr>
          <p:cNvPr id="167" name="Google Shape;167;p23"/>
          <p:cNvSpPr txBox="1"/>
          <p:nvPr>
            <p:ph idx="4294967295" type="body"/>
          </p:nvPr>
        </p:nvSpPr>
        <p:spPr>
          <a:xfrm>
            <a:off x="2561950" y="1668100"/>
            <a:ext cx="3801600" cy="2330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br>
              <a:rPr lang="en" sz="1400">
                <a:latin typeface="Raleway"/>
                <a:ea typeface="Raleway"/>
                <a:cs typeface="Raleway"/>
                <a:sym typeface="Raleway"/>
              </a:rPr>
            </a:br>
            <a:endParaRPr sz="1200">
              <a:solidFill>
                <a:schemeClr val="dk2"/>
              </a:solidFill>
              <a:latin typeface="Raleway"/>
              <a:ea typeface="Raleway"/>
              <a:cs typeface="Raleway"/>
              <a:sym typeface="Raleway"/>
            </a:endParaRPr>
          </a:p>
        </p:txBody>
      </p:sp>
      <p:graphicFrame>
        <p:nvGraphicFramePr>
          <p:cNvPr id="168" name="Google Shape;168;p23"/>
          <p:cNvGraphicFramePr/>
          <p:nvPr/>
        </p:nvGraphicFramePr>
        <p:xfrm>
          <a:off x="2773975" y="1537875"/>
          <a:ext cx="3000000" cy="3000000"/>
        </p:xfrm>
        <a:graphic>
          <a:graphicData uri="http://schemas.openxmlformats.org/drawingml/2006/table">
            <a:tbl>
              <a:tblPr>
                <a:noFill/>
                <a:tableStyleId>{0EAB7867-6C74-4645-AA60-9CB551F59D75}</a:tableStyleId>
              </a:tblPr>
              <a:tblGrid>
                <a:gridCol w="1233425"/>
                <a:gridCol w="2362600"/>
              </a:tblGrid>
              <a:tr h="622650">
                <a:tc>
                  <a:txBody>
                    <a:bodyPr/>
                    <a:lstStyle/>
                    <a:p>
                      <a:pPr indent="0" lvl="0" marL="0" rtl="0" algn="l">
                        <a:spcBef>
                          <a:spcPts val="0"/>
                        </a:spcBef>
                        <a:spcAft>
                          <a:spcPts val="0"/>
                        </a:spcAft>
                        <a:buNone/>
                      </a:pPr>
                      <a:r>
                        <a:rPr b="1" lang="en" sz="1700"/>
                        <a:t>Username</a:t>
                      </a:r>
                      <a:endParaRPr b="1" sz="1700"/>
                    </a:p>
                  </a:txBody>
                  <a:tcPr marT="91425" marB="91425" marR="91425" marL="91425"/>
                </a:tc>
                <a:tc>
                  <a:txBody>
                    <a:bodyPr/>
                    <a:lstStyle/>
                    <a:p>
                      <a:pPr indent="0" lvl="0" marL="0" rtl="0" algn="l">
                        <a:spcBef>
                          <a:spcPts val="0"/>
                        </a:spcBef>
                        <a:spcAft>
                          <a:spcPts val="0"/>
                        </a:spcAft>
                        <a:buNone/>
                      </a:pPr>
                      <a:r>
                        <a:rPr b="1" lang="en" sz="1700"/>
                        <a:t>Password</a:t>
                      </a:r>
                      <a:endParaRPr b="1" sz="1700"/>
                    </a:p>
                  </a:txBody>
                  <a:tcPr marT="91425" marB="91425" marR="91425" marL="91425"/>
                </a:tc>
              </a:tr>
              <a:tr h="579150">
                <a:tc>
                  <a:txBody>
                    <a:bodyPr/>
                    <a:lstStyle/>
                    <a:p>
                      <a:pPr indent="0" lvl="0" marL="0" rtl="0" algn="l">
                        <a:spcBef>
                          <a:spcPts val="0"/>
                        </a:spcBef>
                        <a:spcAft>
                          <a:spcPts val="0"/>
                        </a:spcAft>
                        <a:buNone/>
                      </a:pPr>
                      <a:r>
                        <a:rPr lang="en"/>
                        <a:t>ADMIN</a:t>
                      </a:r>
                      <a:endParaRPr/>
                    </a:p>
                  </a:txBody>
                  <a:tcPr marT="91425" marB="91425" marR="91425" marL="91425"/>
                </a:tc>
                <a:tc>
                  <a:txBody>
                    <a:bodyPr/>
                    <a:lstStyle/>
                    <a:p>
                      <a:pPr indent="0" lvl="0" marL="0" rtl="0" algn="l">
                        <a:spcBef>
                          <a:spcPts val="0"/>
                        </a:spcBef>
                        <a:spcAft>
                          <a:spcPts val="0"/>
                        </a:spcAft>
                        <a:buNone/>
                      </a:pPr>
                      <a:r>
                        <a:rPr lang="en"/>
                        <a:t>password</a:t>
                      </a:r>
                      <a:endParaRPr/>
                    </a:p>
                  </a:txBody>
                  <a:tcPr marT="91425" marB="91425" marR="91425" marL="91425"/>
                </a:tc>
              </a:tr>
              <a:tr h="579150">
                <a:tc>
                  <a:txBody>
                    <a:bodyPr/>
                    <a:lstStyle/>
                    <a:p>
                      <a:pPr indent="0" lvl="0" marL="0" rtl="0" algn="l">
                        <a:spcBef>
                          <a:spcPts val="0"/>
                        </a:spcBef>
                        <a:spcAft>
                          <a:spcPts val="0"/>
                        </a:spcAft>
                        <a:buNone/>
                      </a:pPr>
                      <a:r>
                        <a:rPr lang="en"/>
                        <a:t>Codza</a:t>
                      </a:r>
                      <a:endParaRPr/>
                    </a:p>
                  </a:txBody>
                  <a:tcPr marT="91425" marB="91425" marR="91425" marL="91425"/>
                </a:tc>
                <a:tc>
                  <a:txBody>
                    <a:bodyPr/>
                    <a:lstStyle/>
                    <a:p>
                      <a:pPr indent="0" lvl="0" marL="0" rtl="0" algn="l">
                        <a:spcBef>
                          <a:spcPts val="0"/>
                        </a:spcBef>
                        <a:spcAft>
                          <a:spcPts val="0"/>
                        </a:spcAft>
                        <a:buNone/>
                      </a:pPr>
                      <a:r>
                        <a:rPr lang="en"/>
                        <a:t>1234567</a:t>
                      </a:r>
                      <a:endParaRPr/>
                    </a:p>
                  </a:txBody>
                  <a:tcPr marT="91425" marB="91425" marR="91425" marL="91425"/>
                </a:tc>
              </a:tr>
              <a:tr h="376450">
                <a:tc>
                  <a:txBody>
                    <a:bodyPr/>
                    <a:lstStyle/>
                    <a:p>
                      <a:pPr indent="0" lvl="0" marL="0" rtl="0" algn="l">
                        <a:spcBef>
                          <a:spcPts val="0"/>
                        </a:spcBef>
                        <a:spcAft>
                          <a:spcPts val="0"/>
                        </a:spcAft>
                        <a:buNone/>
                      </a:pPr>
                      <a:r>
                        <a:rPr lang="en"/>
                        <a:t>Sola</a:t>
                      </a:r>
                      <a:endParaRPr/>
                    </a:p>
                  </a:txBody>
                  <a:tcPr marT="91425" marB="91425" marR="91425" marL="91425"/>
                </a:tc>
                <a:tc>
                  <a:txBody>
                    <a:bodyPr/>
                    <a:lstStyle/>
                    <a:p>
                      <a:pPr indent="0" lvl="0" marL="0" rtl="0" algn="l">
                        <a:spcBef>
                          <a:spcPts val="0"/>
                        </a:spcBef>
                        <a:spcAft>
                          <a:spcPts val="0"/>
                        </a:spcAft>
                        <a:buNone/>
                      </a:pPr>
                      <a:r>
                        <a:rPr lang="en"/>
                        <a:t>1111111   (seven 1s)</a:t>
                      </a:r>
                      <a:endParaRPr/>
                    </a:p>
                  </a:txBody>
                  <a:tcPr marT="91425" marB="91425" marR="91425" marL="91425"/>
                </a:tc>
              </a:tr>
              <a:tr h="579150">
                <a:tc>
                  <a:txBody>
                    <a:bodyPr/>
                    <a:lstStyle/>
                    <a:p>
                      <a:pPr indent="0" lvl="0" marL="0" rtl="0" algn="l">
                        <a:spcBef>
                          <a:spcPts val="0"/>
                        </a:spcBef>
                        <a:spcAft>
                          <a:spcPts val="0"/>
                        </a:spcAft>
                        <a:buNone/>
                      </a:pPr>
                      <a:r>
                        <a:rPr lang="en"/>
                        <a:t>Mimie</a:t>
                      </a:r>
                      <a:endParaRPr/>
                    </a:p>
                  </a:txBody>
                  <a:tcPr marT="91425" marB="91425" marR="91425" marL="91425"/>
                </a:tc>
                <a:tc>
                  <a:txBody>
                    <a:bodyPr/>
                    <a:lstStyle/>
                    <a:p>
                      <a:pPr indent="0" lvl="0" marL="0" rtl="0" algn="l">
                        <a:spcBef>
                          <a:spcPts val="0"/>
                        </a:spcBef>
                        <a:spcAft>
                          <a:spcPts val="0"/>
                        </a:spcAft>
                        <a:buNone/>
                      </a:pPr>
                      <a:r>
                        <a:rPr lang="en"/>
                        <a:t>0000000  </a:t>
                      </a:r>
                      <a:r>
                        <a:rPr lang="en">
                          <a:solidFill>
                            <a:schemeClr val="dk2"/>
                          </a:solidFill>
                        </a:rPr>
                        <a:t> (seven 0s)</a:t>
                      </a:r>
                      <a:endParaRPr>
                        <a:solidFill>
                          <a:schemeClr val="dk2"/>
                        </a:solidFill>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707200" y="276200"/>
            <a:ext cx="4199400" cy="9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Introduction</a:t>
            </a:r>
            <a:endParaRPr>
              <a:solidFill>
                <a:schemeClr val="accent5"/>
              </a:solidFill>
            </a:endParaRPr>
          </a:p>
        </p:txBody>
      </p:sp>
      <p:sp>
        <p:nvSpPr>
          <p:cNvPr id="80" name="Google Shape;80;p14"/>
          <p:cNvSpPr txBox="1"/>
          <p:nvPr>
            <p:ph type="title"/>
          </p:nvPr>
        </p:nvSpPr>
        <p:spPr>
          <a:xfrm>
            <a:off x="574950" y="1195050"/>
            <a:ext cx="7724400" cy="3757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In a digital landscape that is becoming more intertwined, the significance</a:t>
            </a:r>
            <a:endParaRPr b="0" sz="1800">
              <a:latin typeface="Lato"/>
              <a:ea typeface="Lato"/>
              <a:cs typeface="Lato"/>
              <a:sym typeface="Lato"/>
            </a:endParaRPr>
          </a:p>
          <a:p>
            <a:pPr indent="0" lvl="0" marL="0" rtl="0" algn="l">
              <a:lnSpc>
                <a:spcPct val="115000"/>
              </a:lnSpc>
              <a:spcBef>
                <a:spcPts val="0"/>
              </a:spcBef>
              <a:spcAft>
                <a:spcPts val="0"/>
              </a:spcAft>
              <a:buNone/>
            </a:pPr>
            <a:r>
              <a:rPr b="0" lang="en" sz="1800">
                <a:latin typeface="Lato"/>
                <a:ea typeface="Lato"/>
                <a:cs typeface="Lato"/>
                <a:sym typeface="Lato"/>
              </a:rPr>
              <a:t>of privacy and anonymity has escalated, alongside the necessity of protecting freedom of expression. Those who voice opposing viewpoints or disclose sensitive information may encounter serious repercussions due to various social, religious, political, and personal circumstances, </a:t>
            </a:r>
            <a:endParaRPr b="0" sz="1800">
              <a:latin typeface="Lato"/>
              <a:ea typeface="Lato"/>
              <a:cs typeface="Lato"/>
              <a:sym typeface="Lato"/>
            </a:endParaRPr>
          </a:p>
          <a:p>
            <a:pPr indent="0" lvl="0" marL="0" rtl="0" algn="l">
              <a:lnSpc>
                <a:spcPct val="115000"/>
              </a:lnSpc>
              <a:spcBef>
                <a:spcPts val="0"/>
              </a:spcBef>
              <a:spcAft>
                <a:spcPts val="0"/>
              </a:spcAft>
              <a:buNone/>
            </a:pPr>
            <a:r>
              <a:rPr b="0" lang="en" sz="1800">
                <a:latin typeface="Lato"/>
                <a:ea typeface="Lato"/>
                <a:cs typeface="Lato"/>
                <a:sym typeface="Lato"/>
              </a:rPr>
              <a:t>underscoring the need for confidential communication. It is crucial</a:t>
            </a:r>
            <a:endParaRPr b="0" sz="1800">
              <a:latin typeface="Lato"/>
              <a:ea typeface="Lato"/>
              <a:cs typeface="Lato"/>
              <a:sym typeface="Lato"/>
            </a:endParaRPr>
          </a:p>
          <a:p>
            <a:pPr indent="0" lvl="0" marL="0" rtl="0" algn="l">
              <a:lnSpc>
                <a:spcPct val="115000"/>
              </a:lnSpc>
              <a:spcBef>
                <a:spcPts val="0"/>
              </a:spcBef>
              <a:spcAft>
                <a:spcPts val="0"/>
              </a:spcAft>
              <a:buNone/>
            </a:pPr>
            <a:r>
              <a:rPr b="0" lang="en" sz="1800">
                <a:latin typeface="Lato"/>
                <a:ea typeface="Lato"/>
                <a:cs typeface="Lato"/>
                <a:sym typeface="Lato"/>
              </a:rPr>
              <a:t>to give these individuals the tools to express their ideas and </a:t>
            </a:r>
            <a:endParaRPr b="0" sz="1800">
              <a:latin typeface="Lato"/>
              <a:ea typeface="Lato"/>
              <a:cs typeface="Lato"/>
              <a:sym typeface="Lato"/>
            </a:endParaRPr>
          </a:p>
          <a:p>
            <a:pPr indent="0" lvl="0" marL="0" rtl="0" algn="l">
              <a:lnSpc>
                <a:spcPct val="115000"/>
              </a:lnSpc>
              <a:spcBef>
                <a:spcPts val="0"/>
              </a:spcBef>
              <a:spcAft>
                <a:spcPts val="0"/>
              </a:spcAft>
              <a:buNone/>
            </a:pPr>
            <a:r>
              <a:rPr b="0" lang="en" sz="1800">
                <a:latin typeface="Lato"/>
                <a:ea typeface="Lato"/>
                <a:cs typeface="Lato"/>
                <a:sym typeface="Lato"/>
              </a:rPr>
              <a:t>experiences without the constant threat of persecution. Their voices</a:t>
            </a:r>
            <a:endParaRPr b="0" sz="1800">
              <a:latin typeface="Lato"/>
              <a:ea typeface="Lato"/>
              <a:cs typeface="Lato"/>
              <a:sym typeface="Lato"/>
            </a:endParaRPr>
          </a:p>
          <a:p>
            <a:pPr indent="0" lvl="0" marL="0" rtl="0" algn="l">
              <a:lnSpc>
                <a:spcPct val="115000"/>
              </a:lnSpc>
              <a:spcBef>
                <a:spcPts val="0"/>
              </a:spcBef>
              <a:spcAft>
                <a:spcPts val="0"/>
              </a:spcAft>
              <a:buNone/>
            </a:pPr>
            <a:r>
              <a:rPr b="0" lang="en" sz="1800">
                <a:latin typeface="Lato"/>
                <a:ea typeface="Lato"/>
                <a:cs typeface="Lato"/>
                <a:sym typeface="Lato"/>
              </a:rPr>
              <a:t>could potentially lead to the exposure of authoritarian governments, </a:t>
            </a:r>
            <a:endParaRPr b="0" sz="1800">
              <a:latin typeface="Lato"/>
              <a:ea typeface="Lato"/>
              <a:cs typeface="Lato"/>
              <a:sym typeface="Lato"/>
            </a:endParaRPr>
          </a:p>
          <a:p>
            <a:pPr indent="0" lvl="0" marL="0" rtl="0" algn="l">
              <a:lnSpc>
                <a:spcPct val="115000"/>
              </a:lnSpc>
              <a:spcBef>
                <a:spcPts val="0"/>
              </a:spcBef>
              <a:spcAft>
                <a:spcPts val="0"/>
              </a:spcAft>
              <a:buNone/>
            </a:pPr>
            <a:r>
              <a:rPr b="0" lang="en" sz="1800">
                <a:latin typeface="Lato"/>
                <a:ea typeface="Lato"/>
                <a:cs typeface="Lato"/>
                <a:sym typeface="Lato"/>
              </a:rPr>
              <a:t>crime, abuse, or areas where censorship is prevalent by offering a </a:t>
            </a:r>
            <a:endParaRPr b="0" sz="1800">
              <a:latin typeface="Lato"/>
              <a:ea typeface="Lato"/>
              <a:cs typeface="Lato"/>
              <a:sym typeface="Lato"/>
            </a:endParaRPr>
          </a:p>
          <a:p>
            <a:pPr indent="0" lvl="0" marL="0" rtl="0" algn="l">
              <a:lnSpc>
                <a:spcPct val="115000"/>
              </a:lnSpc>
              <a:spcBef>
                <a:spcPts val="0"/>
              </a:spcBef>
              <a:spcAft>
                <a:spcPts val="0"/>
              </a:spcAft>
              <a:buNone/>
            </a:pPr>
            <a:r>
              <a:rPr b="0" lang="en" sz="1800">
                <a:latin typeface="Lato"/>
                <a:ea typeface="Lato"/>
                <a:cs typeface="Lato"/>
                <a:sym typeface="Lato"/>
              </a:rPr>
              <a:t>secure platform for whistleblowers and activists. 🦺</a:t>
            </a:r>
            <a:endParaRPr sz="1700">
              <a:latin typeface="Lato"/>
              <a:ea typeface="Lato"/>
              <a:cs typeface="Lato"/>
              <a:sym typeface="Lato"/>
            </a:endParaRPr>
          </a:p>
        </p:txBody>
      </p:sp>
      <p:pic>
        <p:nvPicPr>
          <p:cNvPr id="81" name="Google Shape;81;p14"/>
          <p:cNvPicPr preferRelativeResize="0"/>
          <p:nvPr/>
        </p:nvPicPr>
        <p:blipFill>
          <a:blip r:embed="rId3">
            <a:alphaModFix/>
          </a:blip>
          <a:stretch>
            <a:fillRect/>
          </a:stretch>
        </p:blipFill>
        <p:spPr>
          <a:xfrm>
            <a:off x="7558050" y="2799025"/>
            <a:ext cx="1458850" cy="2235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Problem Statement.</a:t>
            </a:r>
            <a:endParaRPr sz="2400"/>
          </a:p>
        </p:txBody>
      </p:sp>
      <p:sp>
        <p:nvSpPr>
          <p:cNvPr id="87" name="Google Shape;87;p15"/>
          <p:cNvSpPr txBox="1"/>
          <p:nvPr>
            <p:ph idx="4294967295" type="title"/>
          </p:nvPr>
        </p:nvSpPr>
        <p:spPr>
          <a:xfrm>
            <a:off x="731525" y="1741125"/>
            <a:ext cx="49470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50">
                <a:solidFill>
                  <a:srgbClr val="1F243C"/>
                </a:solidFill>
                <a:highlight>
                  <a:srgbClr val="FFFFFF"/>
                </a:highlight>
                <a:latin typeface="Lato"/>
                <a:ea typeface="Lato"/>
                <a:cs typeface="Lato"/>
                <a:sym typeface="Lato"/>
              </a:rPr>
              <a:t>Students from marginalized groups at the University of Zimbabwe experience neglect, crime, and abuse while remaining silent due to fear of retaliation, stigma, harassment, and discrimination. This situation can lead to heightened feelings of hopelessness, frustration, and decreased academic performance.</a:t>
            </a:r>
            <a:endParaRPr b="0" sz="2600">
              <a:latin typeface="Lato"/>
              <a:ea typeface="Lato"/>
              <a:cs typeface="Lato"/>
              <a:sym typeface="Lato"/>
            </a:endParaRPr>
          </a:p>
        </p:txBody>
      </p:sp>
      <p:pic>
        <p:nvPicPr>
          <p:cNvPr id="88" name="Google Shape;88;p15"/>
          <p:cNvPicPr preferRelativeResize="0"/>
          <p:nvPr/>
        </p:nvPicPr>
        <p:blipFill>
          <a:blip r:embed="rId3">
            <a:alphaModFix/>
          </a:blip>
          <a:stretch>
            <a:fillRect/>
          </a:stretch>
        </p:blipFill>
        <p:spPr>
          <a:xfrm>
            <a:off x="6848175" y="2007625"/>
            <a:ext cx="2147450" cy="2801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pic>
        <p:nvPicPr>
          <p:cNvPr descr="Screen Shot 2015-11-19 at 11.46.25 PM.png" id="93" name="Google Shape;93;p16"/>
          <p:cNvPicPr preferRelativeResize="0"/>
          <p:nvPr/>
        </p:nvPicPr>
        <p:blipFill rotWithShape="1">
          <a:blip r:embed="rId3">
            <a:alphaModFix/>
          </a:blip>
          <a:srcRect b="0" l="26143" r="26148" t="0"/>
          <a:stretch/>
        </p:blipFill>
        <p:spPr>
          <a:xfrm>
            <a:off x="-1" y="0"/>
            <a:ext cx="4567200" cy="5143499"/>
          </a:xfrm>
          <a:prstGeom prst="rect">
            <a:avLst/>
          </a:prstGeom>
          <a:noFill/>
          <a:ln>
            <a:noFill/>
          </a:ln>
        </p:spPr>
      </p:pic>
      <p:sp>
        <p:nvSpPr>
          <p:cNvPr id="94" name="Google Shape;94;p16"/>
          <p:cNvSpPr txBox="1"/>
          <p:nvPr>
            <p:ph idx="1" type="body"/>
          </p:nvPr>
        </p:nvSpPr>
        <p:spPr>
          <a:xfrm>
            <a:off x="4767500" y="382325"/>
            <a:ext cx="4033800" cy="468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Existing Systems</a:t>
            </a:r>
            <a:r>
              <a:rPr b="1" lang="en" sz="3000">
                <a:solidFill>
                  <a:schemeClr val="dk1"/>
                </a:solidFill>
              </a:rPr>
              <a:t>.</a:t>
            </a:r>
            <a:r>
              <a:rPr lang="en" sz="3000">
                <a:solidFill>
                  <a:schemeClr val="dk1"/>
                </a:solidFill>
              </a:rPr>
              <a:t> </a:t>
            </a:r>
            <a:endParaRPr sz="3000">
              <a:solidFill>
                <a:schemeClr val="dk1"/>
              </a:solidFill>
            </a:endParaRPr>
          </a:p>
          <a:p>
            <a:pPr indent="0" lvl="0" marL="0" rtl="0" algn="l">
              <a:spcBef>
                <a:spcPts val="1600"/>
              </a:spcBef>
              <a:spcAft>
                <a:spcPts val="0"/>
              </a:spcAft>
              <a:buClr>
                <a:schemeClr val="dk2"/>
              </a:buClr>
              <a:buSzPts val="1100"/>
              <a:buFont typeface="Arial"/>
              <a:buNone/>
            </a:pPr>
            <a:r>
              <a:rPr lang="en" sz="1800">
                <a:solidFill>
                  <a:srgbClr val="000000"/>
                </a:solidFill>
              </a:rPr>
              <a:t>Currently, the following methods  of safe reporting are in place:</a:t>
            </a:r>
            <a:endParaRPr sz="1800">
              <a:solidFill>
                <a:srgbClr val="000000"/>
              </a:solidFill>
            </a:endParaRPr>
          </a:p>
          <a:p>
            <a:pPr indent="-342900" lvl="0" marL="457200" rtl="0" algn="l">
              <a:spcBef>
                <a:spcPts val="1600"/>
              </a:spcBef>
              <a:spcAft>
                <a:spcPts val="0"/>
              </a:spcAft>
              <a:buSzPts val="1800"/>
              <a:buChar char="★"/>
            </a:pPr>
            <a:r>
              <a:rPr lang="en" sz="1800">
                <a:solidFill>
                  <a:srgbClr val="000000"/>
                </a:solidFill>
              </a:rPr>
              <a:t>SRC board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Police report </a:t>
            </a:r>
            <a:endParaRPr sz="1800">
              <a:solidFill>
                <a:srgbClr val="000000"/>
              </a:solidFill>
            </a:endParaRPr>
          </a:p>
          <a:p>
            <a:pPr indent="-342900" lvl="0" marL="457200" rtl="0" algn="l">
              <a:spcBef>
                <a:spcPts val="0"/>
              </a:spcBef>
              <a:spcAft>
                <a:spcPts val="0"/>
              </a:spcAft>
              <a:buSzPts val="1800"/>
              <a:buChar char="★"/>
            </a:pPr>
            <a:r>
              <a:rPr lang="en" sz="1800">
                <a:solidFill>
                  <a:srgbClr val="000000"/>
                </a:solidFill>
              </a:rPr>
              <a:t>Suggestion Box </a:t>
            </a:r>
            <a:r>
              <a:rPr lang="en" sz="1800"/>
              <a:t> </a:t>
            </a:r>
            <a:endParaRPr sz="1800"/>
          </a:p>
          <a:p>
            <a:pPr indent="-342900" lvl="0" marL="457200" rtl="0" algn="l">
              <a:spcBef>
                <a:spcPts val="0"/>
              </a:spcBef>
              <a:spcAft>
                <a:spcPts val="0"/>
              </a:spcAft>
              <a:buSzPts val="1800"/>
              <a:buChar char="★"/>
            </a:pPr>
            <a:r>
              <a:rPr lang="en" sz="1800"/>
              <a:t>Letter to trusted Administrator</a:t>
            </a:r>
            <a:endParaRPr sz="1800"/>
          </a:p>
          <a:p>
            <a:pPr indent="-342900" lvl="0" marL="457200" rtl="0" algn="l">
              <a:spcBef>
                <a:spcPts val="0"/>
              </a:spcBef>
              <a:spcAft>
                <a:spcPts val="0"/>
              </a:spcAft>
              <a:buSzPts val="1800"/>
              <a:buChar char="★"/>
            </a:pPr>
            <a:r>
              <a:rPr lang="en" sz="1800"/>
              <a:t>Peer Support office</a:t>
            </a:r>
            <a:endParaRPr sz="1800"/>
          </a:p>
        </p:txBody>
      </p:sp>
      <p:grpSp>
        <p:nvGrpSpPr>
          <p:cNvPr id="95" name="Google Shape;95;p16"/>
          <p:cNvGrpSpPr/>
          <p:nvPr/>
        </p:nvGrpSpPr>
        <p:grpSpPr>
          <a:xfrm>
            <a:off x="134988" y="2464035"/>
            <a:ext cx="2212050" cy="2537076"/>
            <a:chOff x="6803275" y="395363"/>
            <a:chExt cx="2212050" cy="2537076"/>
          </a:xfrm>
        </p:grpSpPr>
        <p:pic>
          <p:nvPicPr>
            <p:cNvPr id="96" name="Google Shape;96;p16"/>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97" name="Google Shape;97;p16"/>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98" name="Google Shape;98;p16"/>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However,</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All the mentioned ways here, require the victim to be present hence decreasing the chance of anonymous reporting hence exposing him/her to humiliation or </a:t>
              </a:r>
              <a:r>
                <a:rPr lang="en" sz="1200">
                  <a:solidFill>
                    <a:schemeClr val="dk2"/>
                  </a:solidFill>
                  <a:latin typeface="Raleway"/>
                  <a:ea typeface="Raleway"/>
                  <a:cs typeface="Raleway"/>
                  <a:sym typeface="Raleway"/>
                </a:rPr>
                <a:t>harassment</a:t>
              </a:r>
              <a:r>
                <a:rPr lang="en" sz="1200">
                  <a:solidFill>
                    <a:schemeClr val="dk2"/>
                  </a:solidFill>
                  <a:latin typeface="Raleway"/>
                  <a:ea typeface="Raleway"/>
                  <a:cs typeface="Raleway"/>
                  <a:sym typeface="Raleway"/>
                </a:rPr>
                <a:t>.</a:t>
              </a:r>
              <a:endParaRPr b="1" sz="1200">
                <a:solidFill>
                  <a:schemeClr val="dk1"/>
                </a:solidFill>
                <a:latin typeface="Raleway"/>
                <a:ea typeface="Raleway"/>
                <a:cs typeface="Raleway"/>
                <a:sym typeface="Raleway"/>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Gaps Identified</a:t>
            </a:r>
            <a:endParaRPr/>
          </a:p>
        </p:txBody>
      </p:sp>
      <p:sp>
        <p:nvSpPr>
          <p:cNvPr id="104" name="Google Shape;104;p17"/>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Allowance to share hard evidence of offence</a:t>
            </a:r>
            <a:endParaRPr sz="2100">
              <a:solidFill>
                <a:schemeClr val="lt1"/>
              </a:solidFill>
            </a:endParaRPr>
          </a:p>
          <a:p>
            <a:pPr indent="0" lvl="0" marL="0" rtl="0" algn="l">
              <a:spcBef>
                <a:spcPts val="1200"/>
              </a:spcBef>
              <a:spcAft>
                <a:spcPts val="1200"/>
              </a:spcAft>
              <a:buNone/>
            </a:pPr>
            <a:r>
              <a:t/>
            </a:r>
            <a:endParaRPr b="0" sz="1400">
              <a:solidFill>
                <a:schemeClr val="lt1"/>
              </a:solidFill>
            </a:endParaRPr>
          </a:p>
        </p:txBody>
      </p:sp>
      <p:sp>
        <p:nvSpPr>
          <p:cNvPr id="108" name="Google Shape;108;p17"/>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Lack of </a:t>
            </a:r>
            <a:r>
              <a:rPr lang="en" sz="2100"/>
              <a:t>anonymity</a:t>
            </a:r>
            <a:r>
              <a:rPr lang="en" sz="2100"/>
              <a:t> </a:t>
            </a:r>
            <a:endParaRPr sz="2100">
              <a:solidFill>
                <a:schemeClr val="lt1"/>
              </a:solidFill>
            </a:endParaRPr>
          </a:p>
          <a:p>
            <a:pPr indent="0" lvl="0" marL="0" rtl="0" algn="l">
              <a:spcBef>
                <a:spcPts val="1200"/>
              </a:spcBef>
              <a:spcAft>
                <a:spcPts val="1200"/>
              </a:spcAft>
              <a:buNone/>
            </a:pPr>
            <a:r>
              <a:t/>
            </a:r>
            <a:endParaRPr sz="1400">
              <a:solidFill>
                <a:schemeClr val="lt1"/>
              </a:solidFill>
            </a:endParaRPr>
          </a:p>
        </p:txBody>
      </p:sp>
      <p:sp>
        <p:nvSpPr>
          <p:cNvPr id="109" name="Google Shape;109;p17"/>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Protection of identity after reporting sensitive offenses </a:t>
            </a:r>
            <a:endParaRPr sz="2100">
              <a:solidFill>
                <a:schemeClr val="lt1"/>
              </a:solidFill>
            </a:endParaRPr>
          </a:p>
          <a:p>
            <a:pPr indent="0" lvl="0" marL="0" rtl="0" algn="l">
              <a:spcBef>
                <a:spcPts val="1200"/>
              </a:spcBef>
              <a:spcAft>
                <a:spcPts val="1200"/>
              </a:spcAft>
              <a:buNone/>
            </a:pPr>
            <a:r>
              <a:t/>
            </a:r>
            <a:endParaRPr b="0" sz="1400">
              <a:solidFill>
                <a:schemeClr val="lt1"/>
              </a:solidFill>
            </a:endParaRPr>
          </a:p>
        </p:txBody>
      </p:sp>
      <p:sp>
        <p:nvSpPr>
          <p:cNvPr id="110" name="Google Shape;110;p17"/>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latin typeface="Lato"/>
                <a:ea typeface="Lato"/>
                <a:cs typeface="Lato"/>
                <a:sym typeface="Lato"/>
              </a:rPr>
              <a:t>These gaps are present in the current Systems</a:t>
            </a:r>
            <a:endParaRPr i="1" sz="1200">
              <a:solidFill>
                <a:schemeClr val="accent5"/>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4" name="Shape 114"/>
        <p:cNvGrpSpPr/>
        <p:nvPr/>
      </p:nvGrpSpPr>
      <p:grpSpPr>
        <a:xfrm>
          <a:off x="0" y="0"/>
          <a:ext cx="0" cy="0"/>
          <a:chOff x="0" y="0"/>
          <a:chExt cx="0" cy="0"/>
        </a:xfrm>
      </p:grpSpPr>
      <p:sp>
        <p:nvSpPr>
          <p:cNvPr id="115" name="Google Shape;115;p18"/>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Proposed Solution</a:t>
            </a:r>
            <a:r>
              <a:rPr lang="en" sz="3600">
                <a:solidFill>
                  <a:schemeClr val="dk1"/>
                </a:solidFill>
              </a:rPr>
              <a:t>.</a:t>
            </a:r>
            <a:endParaRPr sz="2400"/>
          </a:p>
        </p:txBody>
      </p:sp>
      <p:sp>
        <p:nvSpPr>
          <p:cNvPr id="116" name="Google Shape;116;p18"/>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Creating a Web Application for the University of Zimbabwe Students where they can report in comfort and privacy about any issues. </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sz="1700">
              <a:latin typeface="Lato"/>
              <a:ea typeface="Lato"/>
              <a:cs typeface="Lato"/>
              <a:sym typeface="Lato"/>
            </a:endParaRPr>
          </a:p>
        </p:txBody>
      </p:sp>
      <p:pic>
        <p:nvPicPr>
          <p:cNvPr id="117" name="Google Shape;117;p18"/>
          <p:cNvPicPr preferRelativeResize="0"/>
          <p:nvPr/>
        </p:nvPicPr>
        <p:blipFill>
          <a:blip r:embed="rId3">
            <a:alphaModFix/>
          </a:blip>
          <a:stretch>
            <a:fillRect/>
          </a:stretch>
        </p:blipFill>
        <p:spPr>
          <a:xfrm>
            <a:off x="6880800" y="2342500"/>
            <a:ext cx="2147450" cy="2801000"/>
          </a:xfrm>
          <a:prstGeom prst="rect">
            <a:avLst/>
          </a:prstGeom>
          <a:noFill/>
          <a:ln>
            <a:noFill/>
          </a:ln>
        </p:spPr>
      </p:pic>
      <p:pic>
        <p:nvPicPr>
          <p:cNvPr id="118" name="Google Shape;118;p18"/>
          <p:cNvPicPr preferRelativeResize="0"/>
          <p:nvPr/>
        </p:nvPicPr>
        <p:blipFill>
          <a:blip r:embed="rId4">
            <a:alphaModFix/>
          </a:blip>
          <a:stretch>
            <a:fillRect/>
          </a:stretch>
        </p:blipFill>
        <p:spPr>
          <a:xfrm>
            <a:off x="0" y="0"/>
            <a:ext cx="9144000" cy="5143500"/>
          </a:xfrm>
          <a:prstGeom prst="rect">
            <a:avLst/>
          </a:prstGeom>
          <a:noFill/>
          <a:ln>
            <a:noFill/>
          </a:ln>
        </p:spPr>
      </p:pic>
      <p:pic>
        <p:nvPicPr>
          <p:cNvPr id="119" name="Google Shape;119;p18"/>
          <p:cNvPicPr preferRelativeResize="0"/>
          <p:nvPr/>
        </p:nvPicPr>
        <p:blipFill>
          <a:blip r:embed="rId3">
            <a:alphaModFix/>
          </a:blip>
          <a:stretch>
            <a:fillRect/>
          </a:stretch>
        </p:blipFill>
        <p:spPr>
          <a:xfrm>
            <a:off x="8344475" y="4233100"/>
            <a:ext cx="683781" cy="768000"/>
          </a:xfrm>
          <a:prstGeom prst="rect">
            <a:avLst/>
          </a:prstGeom>
          <a:noFill/>
          <a:ln>
            <a:noFill/>
          </a:ln>
        </p:spPr>
      </p:pic>
      <p:sp>
        <p:nvSpPr>
          <p:cNvPr id="120" name="Google Shape;120;p18"/>
          <p:cNvSpPr txBox="1"/>
          <p:nvPr>
            <p:ph idx="4294967295" type="title"/>
          </p:nvPr>
        </p:nvSpPr>
        <p:spPr>
          <a:xfrm>
            <a:off x="57325" y="10320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Proposed Solution</a:t>
            </a:r>
            <a:endParaRPr sz="2400"/>
          </a:p>
        </p:txBody>
      </p:sp>
      <p:grpSp>
        <p:nvGrpSpPr>
          <p:cNvPr id="121" name="Google Shape;121;p18"/>
          <p:cNvGrpSpPr/>
          <p:nvPr/>
        </p:nvGrpSpPr>
        <p:grpSpPr>
          <a:xfrm>
            <a:off x="134988" y="2464035"/>
            <a:ext cx="2212050" cy="2537076"/>
            <a:chOff x="6803275" y="395363"/>
            <a:chExt cx="2212050" cy="2537076"/>
          </a:xfrm>
        </p:grpSpPr>
        <p:pic>
          <p:nvPicPr>
            <p:cNvPr id="122" name="Google Shape;122;p18"/>
            <p:cNvPicPr preferRelativeResize="0"/>
            <p:nvPr/>
          </p:nvPicPr>
          <p:blipFill>
            <a:blip r:embed="rId5">
              <a:alphaModFix/>
            </a:blip>
            <a:stretch>
              <a:fillRect/>
            </a:stretch>
          </p:blipFill>
          <p:spPr>
            <a:xfrm>
              <a:off x="6803275" y="427445"/>
              <a:ext cx="2212050" cy="2504994"/>
            </a:xfrm>
            <a:prstGeom prst="rect">
              <a:avLst/>
            </a:prstGeom>
            <a:noFill/>
            <a:ln>
              <a:noFill/>
            </a:ln>
          </p:spPr>
        </p:pic>
        <p:pic>
          <p:nvPicPr>
            <p:cNvPr descr="Piece of duct tape sticking a note to the slide" id="123" name="Google Shape;123;p18"/>
            <p:cNvPicPr preferRelativeResize="0"/>
            <p:nvPr/>
          </p:nvPicPr>
          <p:blipFill rotWithShape="1">
            <a:blip r:embed="rId6">
              <a:alphaModFix/>
            </a:blip>
            <a:srcRect b="10011" l="9244" r="2118" t="5926"/>
            <a:stretch/>
          </p:blipFill>
          <p:spPr>
            <a:xfrm rot="154826">
              <a:off x="7370663" y="419419"/>
              <a:ext cx="1077273" cy="382687"/>
            </a:xfrm>
            <a:prstGeom prst="rect">
              <a:avLst/>
            </a:prstGeom>
            <a:noFill/>
            <a:ln>
              <a:noFill/>
            </a:ln>
          </p:spPr>
        </p:pic>
        <p:sp>
          <p:nvSpPr>
            <p:cNvPr id="124" name="Google Shape;124;p18"/>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Solution</a:t>
              </a:r>
              <a:r>
                <a:rPr b="1" lang="en">
                  <a:solidFill>
                    <a:schemeClr val="dk1"/>
                  </a:solidFill>
                  <a:latin typeface="Raleway"/>
                  <a:ea typeface="Raleway"/>
                  <a:cs typeface="Raleway"/>
                  <a:sym typeface="Raleway"/>
                </a:rPr>
                <a:t>,</a:t>
              </a:r>
              <a:endParaRPr b="1">
                <a:solidFill>
                  <a:schemeClr val="dk1"/>
                </a:solidFill>
                <a:latin typeface="Raleway"/>
                <a:ea typeface="Raleway"/>
                <a:cs typeface="Raleway"/>
                <a:sym typeface="Raleway"/>
              </a:endParaRPr>
            </a:p>
            <a:p>
              <a:pPr indent="0" lvl="0" marL="0" rtl="0" algn="l">
                <a:lnSpc>
                  <a:spcPct val="115000"/>
                </a:lnSpc>
                <a:spcBef>
                  <a:spcPts val="800"/>
                </a:spcBef>
                <a:spcAft>
                  <a:spcPts val="1600"/>
                </a:spcAft>
                <a:buClr>
                  <a:schemeClr val="dk2"/>
                </a:buClr>
                <a:buSzPts val="1100"/>
                <a:buFont typeface="Arial"/>
                <a:buNone/>
              </a:pPr>
              <a:r>
                <a:rPr lang="en" sz="1200">
                  <a:solidFill>
                    <a:schemeClr val="dk2"/>
                  </a:solidFill>
                  <a:latin typeface="Raleway"/>
                  <a:ea typeface="Raleway"/>
                  <a:cs typeface="Raleway"/>
                  <a:sym typeface="Raleway"/>
                </a:rPr>
                <a:t>Creating a Web Application for the University of Zimbabwe Students where they can report in comfort and privacy about any issues. </a:t>
              </a:r>
              <a:endParaRPr b="1" sz="600">
                <a:solidFill>
                  <a:schemeClr val="dk1"/>
                </a:solidFill>
                <a:latin typeface="Raleway"/>
                <a:ea typeface="Raleway"/>
                <a:cs typeface="Raleway"/>
                <a:sym typeface="Raleway"/>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8" name="Shape 128"/>
        <p:cNvGrpSpPr/>
        <p:nvPr/>
      </p:nvGrpSpPr>
      <p:grpSpPr>
        <a:xfrm>
          <a:off x="0" y="0"/>
          <a:ext cx="0" cy="0"/>
          <a:chOff x="0" y="0"/>
          <a:chExt cx="0" cy="0"/>
        </a:xfrm>
      </p:grpSpPr>
      <p:pic>
        <p:nvPicPr>
          <p:cNvPr id="129" name="Google Shape;129;p19"/>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30" name="Google Shape;130;p19"/>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31" name="Google Shape;131;p19"/>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Aim</a:t>
            </a:r>
            <a:endParaRPr b="1" sz="3000">
              <a:solidFill>
                <a:schemeClr val="lt2"/>
              </a:solidFill>
              <a:latin typeface="Raleway"/>
              <a:ea typeface="Raleway"/>
              <a:cs typeface="Raleway"/>
              <a:sym typeface="Raleway"/>
            </a:endParaRPr>
          </a:p>
        </p:txBody>
      </p:sp>
      <p:sp>
        <p:nvSpPr>
          <p:cNvPr id="132" name="Google Shape;132;p19"/>
          <p:cNvSpPr txBox="1"/>
          <p:nvPr>
            <p:ph idx="4294967295" type="body"/>
          </p:nvPr>
        </p:nvSpPr>
        <p:spPr>
          <a:xfrm>
            <a:off x="2561950" y="1668100"/>
            <a:ext cx="3801600" cy="2330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br>
              <a:rPr lang="en" sz="1400">
                <a:latin typeface="Raleway"/>
                <a:ea typeface="Raleway"/>
                <a:cs typeface="Raleway"/>
                <a:sym typeface="Raleway"/>
              </a:rPr>
            </a:br>
            <a:r>
              <a:rPr b="1" lang="en" sz="1200">
                <a:latin typeface="Raleway"/>
                <a:ea typeface="Raleway"/>
                <a:cs typeface="Raleway"/>
                <a:sym typeface="Raleway"/>
              </a:rPr>
              <a:t>To design and implement a computerised Anonymous Reporting Web Application </a:t>
            </a:r>
            <a:endParaRPr b="1" sz="1200">
              <a:latin typeface="Raleway"/>
              <a:ea typeface="Raleway"/>
              <a:cs typeface="Raleway"/>
              <a:sym typeface="Raleway"/>
            </a:endParaRPr>
          </a:p>
          <a:p>
            <a:pPr indent="0" lvl="0" marL="457200" rtl="0" algn="l">
              <a:spcBef>
                <a:spcPts val="0"/>
              </a:spcBef>
              <a:spcAft>
                <a:spcPts val="0"/>
              </a:spcAft>
              <a:buNone/>
            </a:pPr>
            <a:r>
              <a:rPr b="1" lang="en" sz="1200">
                <a:latin typeface="Raleway"/>
                <a:ea typeface="Raleway"/>
                <a:cs typeface="Raleway"/>
                <a:sym typeface="Raleway"/>
              </a:rPr>
              <a:t>for the University of Zimbabwe, </a:t>
            </a:r>
            <a:endParaRPr b="1" sz="1200">
              <a:latin typeface="Raleway"/>
              <a:ea typeface="Raleway"/>
              <a:cs typeface="Raleway"/>
              <a:sym typeface="Raleway"/>
            </a:endParaRPr>
          </a:p>
          <a:p>
            <a:pPr indent="0" lvl="0" marL="457200" rtl="0" algn="l">
              <a:spcBef>
                <a:spcPts val="0"/>
              </a:spcBef>
              <a:spcAft>
                <a:spcPts val="0"/>
              </a:spcAft>
              <a:buNone/>
            </a:pPr>
            <a:r>
              <a:rPr b="1" lang="en" sz="1200">
                <a:latin typeface="Raleway"/>
                <a:ea typeface="Raleway"/>
                <a:cs typeface="Raleway"/>
                <a:sym typeface="Raleway"/>
              </a:rPr>
              <a:t>enhancing the effectiveness </a:t>
            </a:r>
            <a:endParaRPr b="1" sz="1200">
              <a:latin typeface="Raleway"/>
              <a:ea typeface="Raleway"/>
              <a:cs typeface="Raleway"/>
              <a:sym typeface="Raleway"/>
            </a:endParaRPr>
          </a:p>
          <a:p>
            <a:pPr indent="0" lvl="0" marL="457200" rtl="0" algn="l">
              <a:spcBef>
                <a:spcPts val="0"/>
              </a:spcBef>
              <a:spcAft>
                <a:spcPts val="0"/>
              </a:spcAft>
              <a:buNone/>
            </a:pPr>
            <a:r>
              <a:rPr b="1" lang="en" sz="1200">
                <a:latin typeface="Raleway"/>
                <a:ea typeface="Raleway"/>
                <a:cs typeface="Raleway"/>
                <a:sym typeface="Raleway"/>
              </a:rPr>
              <a:t>of Reporting  services for </a:t>
            </a:r>
            <a:endParaRPr b="1" sz="1200">
              <a:latin typeface="Raleway"/>
              <a:ea typeface="Raleway"/>
              <a:cs typeface="Raleway"/>
              <a:sym typeface="Raleway"/>
            </a:endParaRPr>
          </a:p>
          <a:p>
            <a:pPr indent="0" lvl="0" marL="457200" rtl="0" algn="l">
              <a:spcBef>
                <a:spcPts val="0"/>
              </a:spcBef>
              <a:spcAft>
                <a:spcPts val="0"/>
              </a:spcAft>
              <a:buNone/>
            </a:pPr>
            <a:r>
              <a:rPr b="1" lang="en" sz="1200">
                <a:latin typeface="Raleway"/>
                <a:ea typeface="Raleway"/>
                <a:cs typeface="Raleway"/>
                <a:sym typeface="Raleway"/>
              </a:rPr>
              <a:t>students whilst </a:t>
            </a:r>
            <a:endParaRPr b="1" sz="1200">
              <a:latin typeface="Raleway"/>
              <a:ea typeface="Raleway"/>
              <a:cs typeface="Raleway"/>
              <a:sym typeface="Raleway"/>
            </a:endParaRPr>
          </a:p>
          <a:p>
            <a:pPr indent="0" lvl="0" marL="457200" rtl="0" algn="l">
              <a:spcBef>
                <a:spcPts val="0"/>
              </a:spcBef>
              <a:spcAft>
                <a:spcPts val="0"/>
              </a:spcAft>
              <a:buNone/>
            </a:pPr>
            <a:r>
              <a:rPr b="1" lang="en" sz="1200">
                <a:latin typeface="Raleway"/>
                <a:ea typeface="Raleway"/>
                <a:cs typeface="Raleway"/>
                <a:sym typeface="Raleway"/>
              </a:rPr>
              <a:t>protecting </a:t>
            </a:r>
            <a:endParaRPr b="1" sz="1200">
              <a:latin typeface="Raleway"/>
              <a:ea typeface="Raleway"/>
              <a:cs typeface="Raleway"/>
              <a:sym typeface="Raleway"/>
            </a:endParaRPr>
          </a:p>
          <a:p>
            <a:pPr indent="0" lvl="0" marL="457200" rtl="0" algn="l">
              <a:spcBef>
                <a:spcPts val="0"/>
              </a:spcBef>
              <a:spcAft>
                <a:spcPts val="0"/>
              </a:spcAft>
              <a:buNone/>
            </a:pPr>
            <a:r>
              <a:rPr b="1" lang="en" sz="1200">
                <a:latin typeface="Raleway"/>
                <a:ea typeface="Raleway"/>
                <a:cs typeface="Raleway"/>
                <a:sym typeface="Raleway"/>
              </a:rPr>
              <a:t>victims </a:t>
            </a:r>
            <a:endParaRPr b="1" sz="1200">
              <a:latin typeface="Raleway"/>
              <a:ea typeface="Raleway"/>
              <a:cs typeface="Raleway"/>
              <a:sym typeface="Raleway"/>
            </a:endParaRPr>
          </a:p>
          <a:p>
            <a:pPr indent="0" lvl="0" marL="457200" rtl="0" algn="l">
              <a:spcBef>
                <a:spcPts val="0"/>
              </a:spcBef>
              <a:spcAft>
                <a:spcPts val="0"/>
              </a:spcAft>
              <a:buNone/>
            </a:pPr>
            <a:r>
              <a:rPr b="1" lang="en" sz="1200">
                <a:latin typeface="Raleway"/>
                <a:ea typeface="Raleway"/>
                <a:cs typeface="Raleway"/>
                <a:sym typeface="Raleway"/>
              </a:rPr>
              <a:t>identities.</a:t>
            </a:r>
            <a:endParaRPr b="1" sz="1200">
              <a:latin typeface="Raleway"/>
              <a:ea typeface="Raleway"/>
              <a:cs typeface="Raleway"/>
              <a:sym typeface="Raleway"/>
            </a:endParaRPr>
          </a:p>
          <a:p>
            <a:pPr indent="0" lvl="0" marL="457200" rtl="0" algn="l">
              <a:spcBef>
                <a:spcPts val="0"/>
              </a:spcBef>
              <a:spcAft>
                <a:spcPts val="1000"/>
              </a:spcAft>
              <a:buNone/>
            </a:pPr>
            <a:r>
              <a:t/>
            </a:r>
            <a:endParaRPr sz="1200">
              <a:solidFill>
                <a:schemeClr val="dk2"/>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6" name="Shape 136"/>
        <p:cNvGrpSpPr/>
        <p:nvPr/>
      </p:nvGrpSpPr>
      <p:grpSpPr>
        <a:xfrm>
          <a:off x="0" y="0"/>
          <a:ext cx="0" cy="0"/>
          <a:chOff x="0" y="0"/>
          <a:chExt cx="0" cy="0"/>
        </a:xfrm>
      </p:grpSpPr>
      <p:pic>
        <p:nvPicPr>
          <p:cNvPr id="137" name="Google Shape;137;p20"/>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38" name="Google Shape;138;p20"/>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39" name="Google Shape;139;p20"/>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2</a:t>
            </a:r>
            <a:r>
              <a:rPr b="1" lang="en" sz="3000">
                <a:solidFill>
                  <a:schemeClr val="lt2"/>
                </a:solidFill>
                <a:latin typeface="Raleway"/>
                <a:ea typeface="Raleway"/>
                <a:cs typeface="Raleway"/>
                <a:sym typeface="Raleway"/>
              </a:rPr>
              <a:t>. Objectives</a:t>
            </a:r>
            <a:endParaRPr b="1" sz="3000">
              <a:solidFill>
                <a:schemeClr val="lt2"/>
              </a:solidFill>
              <a:latin typeface="Raleway"/>
              <a:ea typeface="Raleway"/>
              <a:cs typeface="Raleway"/>
              <a:sym typeface="Raleway"/>
            </a:endParaRPr>
          </a:p>
        </p:txBody>
      </p:sp>
      <p:sp>
        <p:nvSpPr>
          <p:cNvPr id="140" name="Google Shape;140;p20"/>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The Web App should do the following</a:t>
            </a:r>
            <a:r>
              <a:rPr b="1" lang="en" sz="1200">
                <a:latin typeface="Raleway"/>
                <a:ea typeface="Raleway"/>
                <a:cs typeface="Raleway"/>
                <a:sym typeface="Raleway"/>
              </a:rPr>
              <a:t>:</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User Interface:</a:t>
            </a:r>
            <a:br>
              <a:rPr lang="en" sz="1400">
                <a:latin typeface="Raleway"/>
                <a:ea typeface="Raleway"/>
                <a:cs typeface="Raleway"/>
                <a:sym typeface="Raleway"/>
              </a:rPr>
            </a:br>
            <a:r>
              <a:rPr lang="en" sz="1400">
                <a:latin typeface="Raleway"/>
                <a:ea typeface="Raleway"/>
                <a:cs typeface="Raleway"/>
                <a:sym typeface="Raleway"/>
              </a:rPr>
              <a:t>Should be user-friendly, easy to navigate on PC, android and OS</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Storage:</a:t>
            </a:r>
            <a:br>
              <a:rPr lang="en" sz="1400">
                <a:latin typeface="Raleway"/>
                <a:ea typeface="Raleway"/>
                <a:cs typeface="Raleway"/>
                <a:sym typeface="Raleway"/>
              </a:rPr>
            </a:br>
            <a:r>
              <a:rPr lang="en" sz="1200">
                <a:latin typeface="Raleway"/>
                <a:ea typeface="Raleway"/>
                <a:cs typeface="Raleway"/>
                <a:sym typeface="Raleway"/>
              </a:rPr>
              <a:t>All reports should be stored in a single database</a:t>
            </a: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User Experience:</a:t>
            </a:r>
            <a:br>
              <a:rPr lang="en" sz="1400">
                <a:latin typeface="Raleway"/>
                <a:ea typeface="Raleway"/>
                <a:cs typeface="Raleway"/>
                <a:sym typeface="Raleway"/>
              </a:rPr>
            </a:br>
            <a:r>
              <a:rPr lang="en" sz="1200">
                <a:latin typeface="Raleway"/>
                <a:ea typeface="Raleway"/>
                <a:cs typeface="Raleway"/>
                <a:sym typeface="Raleway"/>
              </a:rPr>
              <a:t>The student should be able to </a:t>
            </a:r>
            <a:r>
              <a:rPr lang="en" sz="1200">
                <a:latin typeface="Raleway"/>
                <a:ea typeface="Raleway"/>
                <a:cs typeface="Raleway"/>
                <a:sym typeface="Raleway"/>
              </a:rPr>
              <a:t>upload</a:t>
            </a:r>
            <a:r>
              <a:rPr lang="en" sz="1200">
                <a:latin typeface="Raleway"/>
                <a:ea typeface="Raleway"/>
                <a:cs typeface="Raleway"/>
                <a:sym typeface="Raleway"/>
              </a:rPr>
              <a:t> text, audio,  images or record data and send it as part of the Report</a:t>
            </a:r>
            <a:endParaRPr sz="1200">
              <a:solidFill>
                <a:schemeClr val="dk2"/>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3535"/>
        </a:solidFill>
      </p:bgPr>
    </p:bg>
    <p:spTree>
      <p:nvGrpSpPr>
        <p:cNvPr id="144" name="Shape 144"/>
        <p:cNvGrpSpPr/>
        <p:nvPr/>
      </p:nvGrpSpPr>
      <p:grpSpPr>
        <a:xfrm>
          <a:off x="0" y="0"/>
          <a:ext cx="0" cy="0"/>
          <a:chOff x="0" y="0"/>
          <a:chExt cx="0" cy="0"/>
        </a:xfrm>
      </p:grpSpPr>
      <p:pic>
        <p:nvPicPr>
          <p:cNvPr id="145" name="Google Shape;145;p21"/>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46" name="Google Shape;146;p21"/>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47" name="Google Shape;147;p21"/>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Technologies</a:t>
            </a:r>
            <a:endParaRPr b="1" sz="3000">
              <a:solidFill>
                <a:schemeClr val="lt2"/>
              </a:solidFill>
              <a:latin typeface="Raleway"/>
              <a:ea typeface="Raleway"/>
              <a:cs typeface="Raleway"/>
              <a:sym typeface="Raleway"/>
            </a:endParaRPr>
          </a:p>
        </p:txBody>
      </p:sp>
      <p:sp>
        <p:nvSpPr>
          <p:cNvPr id="148" name="Google Shape;148;p21"/>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Design Tools that were used:</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Front-end</a:t>
            </a:r>
            <a:br>
              <a:rPr lang="en" sz="1400">
                <a:latin typeface="Raleway"/>
                <a:ea typeface="Raleway"/>
                <a:cs typeface="Raleway"/>
                <a:sym typeface="Raleway"/>
              </a:rPr>
            </a:br>
            <a:r>
              <a:rPr lang="en" sz="1200">
                <a:latin typeface="Raleway"/>
                <a:ea typeface="Raleway"/>
                <a:cs typeface="Raleway"/>
                <a:sym typeface="Raleway"/>
              </a:rPr>
              <a:t>React JS framework, </a:t>
            </a:r>
            <a:r>
              <a:rPr lang="en" sz="1200">
                <a:latin typeface="Raleway"/>
                <a:ea typeface="Raleway"/>
                <a:cs typeface="Raleway"/>
                <a:sym typeface="Raleway"/>
              </a:rPr>
              <a:t> HTML, CSS</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Back-end</a:t>
            </a:r>
            <a:br>
              <a:rPr lang="en" sz="1400">
                <a:latin typeface="Raleway"/>
                <a:ea typeface="Raleway"/>
                <a:cs typeface="Raleway"/>
                <a:sym typeface="Raleway"/>
              </a:rPr>
            </a:br>
            <a:r>
              <a:rPr lang="en" sz="1200">
                <a:latin typeface="Raleway"/>
                <a:ea typeface="Raleway"/>
                <a:cs typeface="Raleway"/>
                <a:sym typeface="Raleway"/>
              </a:rPr>
              <a:t>Node JS, Postgres SQl</a:t>
            </a: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Mobile Application</a:t>
            </a:r>
            <a:br>
              <a:rPr lang="en" sz="1400">
                <a:latin typeface="Raleway"/>
                <a:ea typeface="Raleway"/>
                <a:cs typeface="Raleway"/>
                <a:sym typeface="Raleway"/>
              </a:rPr>
            </a:br>
            <a:r>
              <a:rPr lang="en" sz="1200">
                <a:latin typeface="Raleway"/>
                <a:ea typeface="Raleway"/>
                <a:cs typeface="Raleway"/>
                <a:sym typeface="Raleway"/>
              </a:rPr>
              <a:t>Javascript, React Native, ExpoGo</a:t>
            </a:r>
            <a:endParaRPr sz="12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