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1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188F5-C6C0-452E-B04A-302C896E7B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8E50C12-F3A7-48C6-99E0-4F22914A8BCD}">
      <dgm:prSet phldrT="[Text]" custT="1"/>
      <dgm:spPr/>
      <dgm:t>
        <a:bodyPr/>
        <a:lstStyle/>
        <a:p>
          <a:r>
            <a:rPr lang="en-US" sz="1600" b="1" i="0" u="none" dirty="0"/>
            <a:t>Weekend Membership Promotion:</a:t>
          </a:r>
          <a:r>
            <a:rPr lang="en-US" sz="1600" b="0" i="0" u="none" dirty="0"/>
            <a:t> </a:t>
          </a:r>
          <a:r>
            <a:rPr lang="en-US" sz="1400" b="0" i="0" u="none" dirty="0"/>
            <a:t>Launch a targeted marketing campaign that offers special weekend membership promotions.</a:t>
          </a:r>
          <a:endParaRPr lang="en-US" sz="1400" dirty="0"/>
        </a:p>
      </dgm:t>
    </dgm:pt>
    <dgm:pt modelId="{221CFF47-D49C-4304-9521-F1E38F5055FD}" type="parTrans" cxnId="{18AE923A-D532-4597-9CA4-184E45CE58DA}">
      <dgm:prSet/>
      <dgm:spPr/>
      <dgm:t>
        <a:bodyPr/>
        <a:lstStyle/>
        <a:p>
          <a:endParaRPr lang="en-US"/>
        </a:p>
      </dgm:t>
    </dgm:pt>
    <dgm:pt modelId="{FA82BB4A-4736-46D6-9B23-27F674E5D1CE}" type="sibTrans" cxnId="{18AE923A-D532-4597-9CA4-184E45CE58DA}">
      <dgm:prSet/>
      <dgm:spPr/>
      <dgm:t>
        <a:bodyPr/>
        <a:lstStyle/>
        <a:p>
          <a:endParaRPr lang="en-US"/>
        </a:p>
      </dgm:t>
    </dgm:pt>
    <dgm:pt modelId="{63AF8C3A-B7C8-4D25-B11A-ECCB06BE3E66}">
      <dgm:prSet phldrT="[Text]" custT="1"/>
      <dgm:spPr/>
      <dgm:t>
        <a:bodyPr/>
        <a:lstStyle/>
        <a:p>
          <a:r>
            <a:rPr lang="en-US" sz="1600" b="1" i="0" u="none" dirty="0"/>
            <a:t>Ride Rewards Program:</a:t>
          </a:r>
          <a:r>
            <a:rPr lang="en-US" sz="1600" b="0" i="0" u="none" dirty="0"/>
            <a:t> </a:t>
          </a:r>
          <a:r>
            <a:rPr lang="en-US" sz="1400" b="0" i="0" u="none" dirty="0"/>
            <a:t>Implement a loyalty program specifically designed for casual riders. </a:t>
          </a:r>
          <a:endParaRPr lang="en-US" sz="1400" dirty="0"/>
        </a:p>
      </dgm:t>
    </dgm:pt>
    <dgm:pt modelId="{78382580-2780-48A2-B386-3F5C732E5D82}" type="parTrans" cxnId="{85D1ED4F-B2D3-42B2-8E47-D0BA4D1B7A46}">
      <dgm:prSet/>
      <dgm:spPr/>
      <dgm:t>
        <a:bodyPr/>
        <a:lstStyle/>
        <a:p>
          <a:endParaRPr lang="en-US"/>
        </a:p>
      </dgm:t>
    </dgm:pt>
    <dgm:pt modelId="{50CA6B13-0978-4972-961F-03DF697FBF9C}" type="sibTrans" cxnId="{85D1ED4F-B2D3-42B2-8E47-D0BA4D1B7A46}">
      <dgm:prSet/>
      <dgm:spPr/>
      <dgm:t>
        <a:bodyPr/>
        <a:lstStyle/>
        <a:p>
          <a:endParaRPr lang="en-US"/>
        </a:p>
      </dgm:t>
    </dgm:pt>
    <dgm:pt modelId="{B0AB6BEC-23C8-46A7-AFEE-40C4CCF544FF}">
      <dgm:prSet phldrT="[Text]" custT="1"/>
      <dgm:spPr/>
      <dgm:t>
        <a:bodyPr/>
        <a:lstStyle/>
        <a:p>
          <a:r>
            <a:rPr lang="en-US" sz="1600" b="1" i="0" u="none" dirty="0"/>
            <a:t>Personalized Recommendations:</a:t>
          </a:r>
          <a:r>
            <a:rPr lang="en-US" sz="1600" b="0" i="0" u="none" dirty="0"/>
            <a:t> </a:t>
          </a:r>
          <a:r>
            <a:rPr lang="en-US" sz="1400" b="0" i="0" u="none" dirty="0"/>
            <a:t>Utilize data analytics to provide personalized recommendations to casual riders based on their riding behavior.</a:t>
          </a:r>
          <a:endParaRPr lang="en-US" sz="1400" dirty="0"/>
        </a:p>
      </dgm:t>
    </dgm:pt>
    <dgm:pt modelId="{DEEB4077-62F2-4EE3-A2BF-B5869A14F51D}" type="parTrans" cxnId="{E9B5D483-7597-4EDD-8D10-D2C3EA327505}">
      <dgm:prSet/>
      <dgm:spPr/>
      <dgm:t>
        <a:bodyPr/>
        <a:lstStyle/>
        <a:p>
          <a:endParaRPr lang="en-US"/>
        </a:p>
      </dgm:t>
    </dgm:pt>
    <dgm:pt modelId="{E4A0603C-5215-4733-8EAB-83C9CCB107F0}" type="sibTrans" cxnId="{E9B5D483-7597-4EDD-8D10-D2C3EA327505}">
      <dgm:prSet/>
      <dgm:spPr/>
      <dgm:t>
        <a:bodyPr/>
        <a:lstStyle/>
        <a:p>
          <a:endParaRPr lang="en-US"/>
        </a:p>
      </dgm:t>
    </dgm:pt>
    <dgm:pt modelId="{E87E72F4-E4F0-4DEE-A944-83DFAAD66750}" type="pres">
      <dgm:prSet presAssocID="{4D0188F5-C6C0-452E-B04A-302C896E7BCB}" presName="CompostProcess" presStyleCnt="0">
        <dgm:presLayoutVars>
          <dgm:dir/>
          <dgm:resizeHandles val="exact"/>
        </dgm:presLayoutVars>
      </dgm:prSet>
      <dgm:spPr/>
    </dgm:pt>
    <dgm:pt modelId="{F29AEA00-DF95-44F1-9E4A-BF5A7E778EDC}" type="pres">
      <dgm:prSet presAssocID="{4D0188F5-C6C0-452E-B04A-302C896E7BCB}" presName="arrow" presStyleLbl="bgShp" presStyleIdx="0" presStyleCnt="1" custLinFactNeighborX="20316" custLinFactNeighborY="1598"/>
      <dgm:spPr/>
    </dgm:pt>
    <dgm:pt modelId="{3F28B103-F4F2-4CA2-86A9-7E2574F152A6}" type="pres">
      <dgm:prSet presAssocID="{4D0188F5-C6C0-452E-B04A-302C896E7BCB}" presName="linearProcess" presStyleCnt="0"/>
      <dgm:spPr/>
    </dgm:pt>
    <dgm:pt modelId="{46792266-1994-48E6-BD46-83B22E9ACFAC}" type="pres">
      <dgm:prSet presAssocID="{98E50C12-F3A7-48C6-99E0-4F22914A8BCD}" presName="textNode" presStyleLbl="node1" presStyleIdx="0" presStyleCnt="3" custScaleX="97192" custScaleY="108873" custLinFactNeighborX="-8547">
        <dgm:presLayoutVars>
          <dgm:bulletEnabled val="1"/>
        </dgm:presLayoutVars>
      </dgm:prSet>
      <dgm:spPr/>
    </dgm:pt>
    <dgm:pt modelId="{D09C7B5D-B486-4001-B45D-F846AEDE492A}" type="pres">
      <dgm:prSet presAssocID="{FA82BB4A-4736-46D6-9B23-27F674E5D1CE}" presName="sibTrans" presStyleCnt="0"/>
      <dgm:spPr/>
    </dgm:pt>
    <dgm:pt modelId="{2F88A234-9480-4022-8938-AEF740C32E92}" type="pres">
      <dgm:prSet presAssocID="{63AF8C3A-B7C8-4D25-B11A-ECCB06BE3E66}" presName="textNode" presStyleLbl="node1" presStyleIdx="1" presStyleCnt="3" custScaleY="110805">
        <dgm:presLayoutVars>
          <dgm:bulletEnabled val="1"/>
        </dgm:presLayoutVars>
      </dgm:prSet>
      <dgm:spPr/>
    </dgm:pt>
    <dgm:pt modelId="{2DEAA089-92EF-4837-8DA0-D37643C929F6}" type="pres">
      <dgm:prSet presAssocID="{50CA6B13-0978-4972-961F-03DF697FBF9C}" presName="sibTrans" presStyleCnt="0"/>
      <dgm:spPr/>
    </dgm:pt>
    <dgm:pt modelId="{372365FC-1B31-4876-B216-6D2479B9AF0F}" type="pres">
      <dgm:prSet presAssocID="{B0AB6BEC-23C8-46A7-AFEE-40C4CCF544FF}" presName="textNode" presStyleLbl="node1" presStyleIdx="2" presStyleCnt="3" custScaleY="112867">
        <dgm:presLayoutVars>
          <dgm:bulletEnabled val="1"/>
        </dgm:presLayoutVars>
      </dgm:prSet>
      <dgm:spPr/>
    </dgm:pt>
  </dgm:ptLst>
  <dgm:cxnLst>
    <dgm:cxn modelId="{47BAF525-4421-447D-B622-E39B100EC4A2}" type="presOf" srcId="{4D0188F5-C6C0-452E-B04A-302C896E7BCB}" destId="{E87E72F4-E4F0-4DEE-A944-83DFAAD66750}" srcOrd="0" destOrd="0" presId="urn:microsoft.com/office/officeart/2005/8/layout/hProcess9"/>
    <dgm:cxn modelId="{57925035-3F10-4C43-BB4C-F5AA65947386}" type="presOf" srcId="{98E50C12-F3A7-48C6-99E0-4F22914A8BCD}" destId="{46792266-1994-48E6-BD46-83B22E9ACFAC}" srcOrd="0" destOrd="0" presId="urn:microsoft.com/office/officeart/2005/8/layout/hProcess9"/>
    <dgm:cxn modelId="{18AE923A-D532-4597-9CA4-184E45CE58DA}" srcId="{4D0188F5-C6C0-452E-B04A-302C896E7BCB}" destId="{98E50C12-F3A7-48C6-99E0-4F22914A8BCD}" srcOrd="0" destOrd="0" parTransId="{221CFF47-D49C-4304-9521-F1E38F5055FD}" sibTransId="{FA82BB4A-4736-46D6-9B23-27F674E5D1CE}"/>
    <dgm:cxn modelId="{85D1ED4F-B2D3-42B2-8E47-D0BA4D1B7A46}" srcId="{4D0188F5-C6C0-452E-B04A-302C896E7BCB}" destId="{63AF8C3A-B7C8-4D25-B11A-ECCB06BE3E66}" srcOrd="1" destOrd="0" parTransId="{78382580-2780-48A2-B386-3F5C732E5D82}" sibTransId="{50CA6B13-0978-4972-961F-03DF697FBF9C}"/>
    <dgm:cxn modelId="{E9B5D483-7597-4EDD-8D10-D2C3EA327505}" srcId="{4D0188F5-C6C0-452E-B04A-302C896E7BCB}" destId="{B0AB6BEC-23C8-46A7-AFEE-40C4CCF544FF}" srcOrd="2" destOrd="0" parTransId="{DEEB4077-62F2-4EE3-A2BF-B5869A14F51D}" sibTransId="{E4A0603C-5215-4733-8EAB-83C9CCB107F0}"/>
    <dgm:cxn modelId="{78C5B4EC-9F27-41E3-95A9-F3A08E428AF1}" type="presOf" srcId="{63AF8C3A-B7C8-4D25-B11A-ECCB06BE3E66}" destId="{2F88A234-9480-4022-8938-AEF740C32E92}" srcOrd="0" destOrd="0" presId="urn:microsoft.com/office/officeart/2005/8/layout/hProcess9"/>
    <dgm:cxn modelId="{FEE178F5-DFFF-4D21-8332-B1F77303963B}" type="presOf" srcId="{B0AB6BEC-23C8-46A7-AFEE-40C4CCF544FF}" destId="{372365FC-1B31-4876-B216-6D2479B9AF0F}" srcOrd="0" destOrd="0" presId="urn:microsoft.com/office/officeart/2005/8/layout/hProcess9"/>
    <dgm:cxn modelId="{AD991E2F-A26C-426A-99DE-9A1B27C7721D}" type="presParOf" srcId="{E87E72F4-E4F0-4DEE-A944-83DFAAD66750}" destId="{F29AEA00-DF95-44F1-9E4A-BF5A7E778EDC}" srcOrd="0" destOrd="0" presId="urn:microsoft.com/office/officeart/2005/8/layout/hProcess9"/>
    <dgm:cxn modelId="{13A943FB-9046-45C1-BE36-D6C493121686}" type="presParOf" srcId="{E87E72F4-E4F0-4DEE-A944-83DFAAD66750}" destId="{3F28B103-F4F2-4CA2-86A9-7E2574F152A6}" srcOrd="1" destOrd="0" presId="urn:microsoft.com/office/officeart/2005/8/layout/hProcess9"/>
    <dgm:cxn modelId="{EB2902A1-765A-42EE-8774-4B70CFBB80EE}" type="presParOf" srcId="{3F28B103-F4F2-4CA2-86A9-7E2574F152A6}" destId="{46792266-1994-48E6-BD46-83B22E9ACFAC}" srcOrd="0" destOrd="0" presId="urn:microsoft.com/office/officeart/2005/8/layout/hProcess9"/>
    <dgm:cxn modelId="{23C58C40-8B71-48F3-BBAC-E68E9A6DFD3E}" type="presParOf" srcId="{3F28B103-F4F2-4CA2-86A9-7E2574F152A6}" destId="{D09C7B5D-B486-4001-B45D-F846AEDE492A}" srcOrd="1" destOrd="0" presId="urn:microsoft.com/office/officeart/2005/8/layout/hProcess9"/>
    <dgm:cxn modelId="{736212F1-1EC6-4D7C-ABED-944B374D593B}" type="presParOf" srcId="{3F28B103-F4F2-4CA2-86A9-7E2574F152A6}" destId="{2F88A234-9480-4022-8938-AEF740C32E92}" srcOrd="2" destOrd="0" presId="urn:microsoft.com/office/officeart/2005/8/layout/hProcess9"/>
    <dgm:cxn modelId="{A85EF663-495E-4150-B03C-CA38A99EC36D}" type="presParOf" srcId="{3F28B103-F4F2-4CA2-86A9-7E2574F152A6}" destId="{2DEAA089-92EF-4837-8DA0-D37643C929F6}" srcOrd="3" destOrd="0" presId="urn:microsoft.com/office/officeart/2005/8/layout/hProcess9"/>
    <dgm:cxn modelId="{03A4E568-6A41-4FB1-9C6D-4AAAFF824955}" type="presParOf" srcId="{3F28B103-F4F2-4CA2-86A9-7E2574F152A6}" destId="{372365FC-1B31-4876-B216-6D2479B9AF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AEA00-DF95-44F1-9E4A-BF5A7E778EDC}">
      <dsp:nvSpPr>
        <dsp:cNvPr id="0" name=""/>
        <dsp:cNvSpPr/>
      </dsp:nvSpPr>
      <dsp:spPr>
        <a:xfrm>
          <a:off x="1289500" y="0"/>
          <a:ext cx="7307167" cy="350409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2266-1994-48E6-BD46-83B22E9ACFAC}">
      <dsp:nvSpPr>
        <dsp:cNvPr id="0" name=""/>
        <dsp:cNvSpPr/>
      </dsp:nvSpPr>
      <dsp:spPr>
        <a:xfrm>
          <a:off x="0" y="989045"/>
          <a:ext cx="2565577" cy="1526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kern="1200" dirty="0"/>
            <a:t>Weekend Membership Promotion:</a:t>
          </a:r>
          <a:r>
            <a:rPr lang="en-US" sz="1600" b="0" i="0" u="none" kern="1200" dirty="0"/>
            <a:t> </a:t>
          </a:r>
          <a:r>
            <a:rPr lang="en-US" sz="1400" b="0" i="0" u="none" kern="1200" dirty="0"/>
            <a:t>Launch a targeted marketing campaign that offers special weekend membership promotions.</a:t>
          </a:r>
          <a:endParaRPr lang="en-US" sz="1400" kern="1200" dirty="0"/>
        </a:p>
      </dsp:txBody>
      <dsp:txXfrm>
        <a:off x="74493" y="1063538"/>
        <a:ext cx="2416591" cy="1377020"/>
      </dsp:txXfrm>
    </dsp:sp>
    <dsp:sp modelId="{2F88A234-9480-4022-8938-AEF740C32E92}">
      <dsp:nvSpPr>
        <dsp:cNvPr id="0" name=""/>
        <dsp:cNvSpPr/>
      </dsp:nvSpPr>
      <dsp:spPr>
        <a:xfrm>
          <a:off x="2941422" y="975505"/>
          <a:ext cx="2639700" cy="15530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kern="1200" dirty="0"/>
            <a:t>Ride Rewards Program:</a:t>
          </a:r>
          <a:r>
            <a:rPr lang="en-US" sz="1600" b="0" i="0" u="none" kern="1200" dirty="0"/>
            <a:t> </a:t>
          </a:r>
          <a:r>
            <a:rPr lang="en-US" sz="1400" b="0" i="0" u="none" kern="1200" dirty="0"/>
            <a:t>Implement a loyalty program specifically designed for casual riders. </a:t>
          </a:r>
          <a:endParaRPr lang="en-US" sz="1400" kern="1200" dirty="0"/>
        </a:p>
      </dsp:txBody>
      <dsp:txXfrm>
        <a:off x="3017237" y="1051320"/>
        <a:ext cx="2488070" cy="1401456"/>
      </dsp:txXfrm>
    </dsp:sp>
    <dsp:sp modelId="{372365FC-1B31-4876-B216-6D2479B9AF0F}">
      <dsp:nvSpPr>
        <dsp:cNvPr id="0" name=""/>
        <dsp:cNvSpPr/>
      </dsp:nvSpPr>
      <dsp:spPr>
        <a:xfrm>
          <a:off x="5955041" y="961054"/>
          <a:ext cx="2639700" cy="158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kern="1200" dirty="0"/>
            <a:t>Personalized Recommendations:</a:t>
          </a:r>
          <a:r>
            <a:rPr lang="en-US" sz="1600" b="0" i="0" u="none" kern="1200" dirty="0"/>
            <a:t> </a:t>
          </a:r>
          <a:r>
            <a:rPr lang="en-US" sz="1400" b="0" i="0" u="none" kern="1200" dirty="0"/>
            <a:t>Utilize data analytics to provide personalized recommendations to casual riders based on their riding behavior.</a:t>
          </a:r>
          <a:endParaRPr lang="en-US" sz="1400" kern="1200" dirty="0"/>
        </a:p>
      </dsp:txBody>
      <dsp:txXfrm>
        <a:off x="6032267" y="1038280"/>
        <a:ext cx="2485248" cy="142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6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249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4569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038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4671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022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Tuesday, September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Tuesday, September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0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Tuesday, September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Tuesday, September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Tuesday, September 19,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Tuesday, September 19,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Tuesday, September 19,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Tuesday, September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Tuesday, September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8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EB2E-399D-174A-CBF6-61CF05E7A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Cyclistic: Bike-Share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AB9D-D70D-2B7A-3323-107BE08C5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/>
              <a:t>By: Colleen Freeman</a:t>
            </a:r>
          </a:p>
          <a:p>
            <a:pPr algn="l">
              <a:lnSpc>
                <a:spcPct val="90000"/>
              </a:lnSpc>
            </a:pPr>
            <a:r>
              <a:rPr lang="en-US" sz="1400" dirty="0"/>
              <a:t>Last Updated: September 19</a:t>
            </a:r>
            <a:r>
              <a:rPr lang="en-US" sz="1400" baseline="30000" dirty="0"/>
              <a:t>th</a:t>
            </a:r>
            <a:r>
              <a:rPr lang="en-US" sz="1400" dirty="0"/>
              <a:t> 2023</a:t>
            </a:r>
          </a:p>
        </p:txBody>
      </p:sp>
      <p:pic>
        <p:nvPicPr>
          <p:cNvPr id="26" name="Picture 25" descr="A blue circle with a person riding a bike&#10;&#10;Description automatically generated">
            <a:extLst>
              <a:ext uri="{FF2B5EF4-FFF2-40B4-BE49-F238E27FC236}">
                <a16:creationId xmlns:a16="http://schemas.microsoft.com/office/drawing/2014/main" id="{ED9AB506-67A0-158A-D23E-AD95E77F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7248471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7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B0F4-B56E-05C9-62AA-B429020A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8FAD-F7FF-128C-CE04-95DEC7DC2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69429"/>
            <a:ext cx="6919373" cy="576262"/>
          </a:xfrm>
        </p:spPr>
        <p:txBody>
          <a:bodyPr/>
          <a:lstStyle/>
          <a:p>
            <a:r>
              <a:rPr lang="en-US" dirty="0"/>
              <a:t>How can we turn casual riders into members?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A53468D-03CE-064A-9411-BB3D4989D0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6468816"/>
              </p:ext>
            </p:extLst>
          </p:nvPr>
        </p:nvGraphicFramePr>
        <p:xfrm>
          <a:off x="676275" y="2537928"/>
          <a:ext cx="8596668" cy="3504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05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ECA1-0B16-C686-3D45-0A0D8416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039" y="2199261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Guiding Question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9897-24D3-D111-28DD-60FD477D0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044" y="3429000"/>
            <a:ext cx="7766936" cy="1646302"/>
          </a:xfrm>
        </p:spPr>
        <p:txBody>
          <a:bodyPr/>
          <a:lstStyle/>
          <a:p>
            <a:pPr algn="ctr"/>
            <a:r>
              <a:rPr lang="en-US" sz="2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How do annual members and casual riders use Cyclistic bikes differently?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7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E896-355B-25CC-62F2-DF269E641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468" y="2189927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Business Task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7063-CEF7-C3CC-1809-A2341B594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357" y="3467670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Analyze the Cyclistic trip data from the last six months to identify trends in how each customer type uses Cyclistic bikes.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5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22F6-6A83-2989-669E-94E6CE3F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3105881"/>
            <a:ext cx="4629831" cy="481739"/>
          </a:xfrm>
        </p:spPr>
        <p:txBody>
          <a:bodyPr>
            <a:noAutofit/>
          </a:bodyPr>
          <a:lstStyle/>
          <a:p>
            <a:r>
              <a:rPr lang="en-US" sz="6600" dirty="0"/>
              <a:t>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0E68-104E-DDB7-1B16-F958EDF3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089" y="1344900"/>
            <a:ext cx="4513541" cy="3805598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have chosen to complete an analysis on the first two quarters of 2022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 has been made available by Motivate International Inc. under this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link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organized in CSV (comma-separated values) format, comprising a total of 13 columns. 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ensure data integrity, I have taken several measures, including removing duplicates, implementing routine backups, and controlling access rights to the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3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a person riding a bike">
            <a:extLst>
              <a:ext uri="{FF2B5EF4-FFF2-40B4-BE49-F238E27FC236}">
                <a16:creationId xmlns:a16="http://schemas.microsoft.com/office/drawing/2014/main" id="{D239AFEA-742D-F0B1-B76A-47AF80290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8" t="1680" r="-1" b="741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DFD52-9D76-6198-712A-65010DE6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/>
              <a:t>The Data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B311-A258-4422-A534-D09A7C9D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Casual vs Member Ride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671FB-8C62-4821-0AC5-F6F0BE89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543" y="1872852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Quarter 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3F196-65C2-45D9-FF0E-365A15CF7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073" y="1872852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Quarter Two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EE138B-66E8-5D1C-B6DA-6EAB3DC503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42" y="2808516"/>
            <a:ext cx="4394626" cy="23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CD29E4-FE5F-2289-E0A0-5EBD3CFFFB9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073" y="2741520"/>
            <a:ext cx="4186237" cy="240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300428-E97E-540E-A2B1-F8BA14500AA5}"/>
              </a:ext>
            </a:extLst>
          </p:cNvPr>
          <p:cNvSpPr txBox="1"/>
          <p:nvPr/>
        </p:nvSpPr>
        <p:spPr>
          <a:xfrm>
            <a:off x="1315616" y="5637085"/>
            <a:ext cx="644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data, members have a higher frequency of ride counts overall</a:t>
            </a:r>
          </a:p>
        </p:txBody>
      </p:sp>
    </p:spTree>
    <p:extLst>
      <p:ext uri="{BB962C8B-B14F-4D97-AF65-F5344CB8AC3E}">
        <p14:creationId xmlns:p14="http://schemas.microsoft.com/office/powerpoint/2010/main" val="399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17B4-FC83-73D1-87AF-5BAAB21F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Rides for Casual vs Members for Each Day of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684A-00D4-3868-EC0B-ABAB69F1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" y="1817393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Quarter 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848DF-D96A-5691-18BC-93CB152FF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814714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Quarter Two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E08C99-30F5-1DCC-88EC-C3019D6AEF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26" y="2495399"/>
            <a:ext cx="4513999" cy="276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5BF48D3-94D4-62DF-18C0-DF3573718A3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11" y="2495399"/>
            <a:ext cx="4702627" cy="292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83D52-BE88-6E38-FFDB-FA11965FF6B0}"/>
              </a:ext>
            </a:extLst>
          </p:cNvPr>
          <p:cNvSpPr txBox="1"/>
          <p:nvPr/>
        </p:nvSpPr>
        <p:spPr>
          <a:xfrm>
            <a:off x="466531" y="5443445"/>
            <a:ext cx="380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first three months of the year, casual riders took fewer rides than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6B9B8-B04A-ED01-5CF1-09B159CA7C56}"/>
              </a:ext>
            </a:extLst>
          </p:cNvPr>
          <p:cNvSpPr txBox="1"/>
          <p:nvPr/>
        </p:nvSpPr>
        <p:spPr>
          <a:xfrm>
            <a:off x="5514392" y="5443445"/>
            <a:ext cx="3545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year progressed, casual riders took more rides with the number of rides peaking on the weekend</a:t>
            </a:r>
          </a:p>
        </p:txBody>
      </p:sp>
    </p:spTree>
    <p:extLst>
      <p:ext uri="{BB962C8B-B14F-4D97-AF65-F5344CB8AC3E}">
        <p14:creationId xmlns:p14="http://schemas.microsoft.com/office/powerpoint/2010/main" val="26250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AD79-BDF2-2A2F-7A07-38837931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4" y="422987"/>
            <a:ext cx="8596668" cy="1320800"/>
          </a:xfrm>
        </p:spPr>
        <p:txBody>
          <a:bodyPr/>
          <a:lstStyle/>
          <a:p>
            <a:r>
              <a:rPr lang="en-US" dirty="0"/>
              <a:t>Average Duration of Rides for Casual vs Members for Each Day of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B1AE-3874-403A-CD65-27D8508D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834" y="1853052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Quarter 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F56A4-C75A-8E41-410A-431729581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64360" y="1853052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Quarter Two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D19C7C-D938-9367-E609-5F31B94C023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4" y="2614808"/>
            <a:ext cx="4696526" cy="27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ACBAC23-827D-F37A-CD41-13FDC76B4A1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60" y="2614808"/>
            <a:ext cx="5246188" cy="26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978C1-260F-0471-03E1-760C00263899}"/>
              </a:ext>
            </a:extLst>
          </p:cNvPr>
          <p:cNvSpPr txBox="1"/>
          <p:nvPr/>
        </p:nvSpPr>
        <p:spPr>
          <a:xfrm>
            <a:off x="844536" y="5522604"/>
            <a:ext cx="81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data, casual riders tend to take longer rides than members </a:t>
            </a:r>
          </a:p>
        </p:txBody>
      </p:sp>
    </p:spTree>
    <p:extLst>
      <p:ext uri="{BB962C8B-B14F-4D97-AF65-F5344CB8AC3E}">
        <p14:creationId xmlns:p14="http://schemas.microsoft.com/office/powerpoint/2010/main" val="80320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F25-A55D-A962-0B08-A2041C55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" y="2468988"/>
            <a:ext cx="4270605" cy="1278466"/>
          </a:xfrm>
        </p:spPr>
        <p:txBody>
          <a:bodyPr>
            <a:noAutofit/>
          </a:bodyPr>
          <a:lstStyle/>
          <a:p>
            <a:r>
              <a:rPr lang="en-US" sz="6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22C6-C3F5-8129-4F53-E937A986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2267339"/>
            <a:ext cx="4513541" cy="1922106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members tend to take more rides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casual riders embark on longer journeys in terms of both distance and duration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members ride less frequently on weekends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07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326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Cyclistic: Bike-Share Analysis</vt:lpstr>
      <vt:lpstr>Guiding Question </vt:lpstr>
      <vt:lpstr>Business Task </vt:lpstr>
      <vt:lpstr>Preparation </vt:lpstr>
      <vt:lpstr>The Data</vt:lpstr>
      <vt:lpstr>Casual vs Member Ride Count</vt:lpstr>
      <vt:lpstr>Total Number of Rides for Casual vs Members for Each Day of the Week</vt:lpstr>
      <vt:lpstr>Average Duration of Rides for Casual vs Members for Each Day of the Week</vt:lpstr>
      <vt:lpstr>Conclusion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Cyclistic: Bike-Share Analysis</dc:title>
  <dc:creator>Laura Ashland</dc:creator>
  <cp:lastModifiedBy>Laura Ashland</cp:lastModifiedBy>
  <cp:revision>2</cp:revision>
  <dcterms:created xsi:type="dcterms:W3CDTF">2023-09-19T22:07:16Z</dcterms:created>
  <dcterms:modified xsi:type="dcterms:W3CDTF">2023-09-19T23:54:48Z</dcterms:modified>
</cp:coreProperties>
</file>