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256" r:id="rId2"/>
    <p:sldId id="257" r:id="rId3"/>
    <p:sldId id="321" r:id="rId4"/>
    <p:sldId id="322" r:id="rId5"/>
    <p:sldId id="258" r:id="rId6"/>
    <p:sldId id="259" r:id="rId7"/>
    <p:sldId id="323" r:id="rId8"/>
    <p:sldId id="324" r:id="rId9"/>
    <p:sldId id="358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59" r:id="rId24"/>
    <p:sldId id="360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50" r:id="rId37"/>
    <p:sldId id="349" r:id="rId38"/>
    <p:sldId id="351" r:id="rId39"/>
    <p:sldId id="352" r:id="rId40"/>
    <p:sldId id="353" r:id="rId41"/>
    <p:sldId id="355" r:id="rId42"/>
    <p:sldId id="354" r:id="rId43"/>
    <p:sldId id="356" r:id="rId44"/>
    <p:sldId id="357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FDFAB-BCF6-4AA4-BA42-211900C53EA1}" type="datetimeFigureOut">
              <a:rPr lang="en-CA" smtClean="0"/>
              <a:t>2023-02-06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43F90-5570-4E6D-B306-3AD97BECF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464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EC13-6336-4899-BD2E-084698832CB7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62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C141-058D-4F27-B641-7748993DEA08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94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6C89-996D-4B6D-8E9E-945B491128D1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17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9FBF-73A5-4547-B9BD-009F83FAFD21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5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4B9E-7FEC-4E05-9A0D-CF2F621BC4AA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704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4BE1-B447-47AB-9D7E-EAADE5793827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25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FF2B-942B-4FC7-9DF9-7B3CC75FF249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26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AD4A-9D9B-4F9F-9BFB-80749EF2B12A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CA"/>
              <a:t>CCGC 5004 Database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63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516FCE-9911-4236-92E5-18ED3C538029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CA"/>
              <a:t>CCGC 5004 Database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90313C-5E9E-463F-BE08-162D9EAC3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74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401B-C0B2-402C-BB21-9E0BC63D829A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60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C1AAF4-997A-4551-BF61-D91B08D476A7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90313C-5E9E-463F-BE08-162D9EAC320E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89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F074-D9A7-405A-B5CD-D2A161104A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CCGC 5004 Database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2577F-AFFB-4668-8C72-1A9D1679A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How to code summary queries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90A8C-7F46-439E-8A96-FB3C6C0C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5A2E-AD62-4567-8809-483487CD00D2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C1585-4BD2-4623-8A16-EB653579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BD5C4-3DA5-4822-A011-A1C0DB54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435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1902-610C-4AC0-AC3E-BB1267B0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Second Sample Query (Enhanced)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DDE34-C73F-4858-9251-893A2619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9CC60-24EE-42F0-B7D3-F5041CE6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916CB-1F42-4BBE-84E5-BF5C8E8A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10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438B6-ECE9-446C-8BF6-B0B130F059D0}"/>
              </a:ext>
            </a:extLst>
          </p:cNvPr>
          <p:cNvSpPr txBox="1"/>
          <p:nvPr/>
        </p:nvSpPr>
        <p:spPr>
          <a:xfrm>
            <a:off x="117446" y="4941115"/>
            <a:ext cx="11971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this query the </a:t>
            </a:r>
            <a:r>
              <a:rPr lang="en-CA" dirty="0">
                <a:solidFill>
                  <a:srgbClr val="FF0000"/>
                </a:solidFill>
              </a:rPr>
              <a:t>MAX</a:t>
            </a:r>
            <a:r>
              <a:rPr lang="en-CA" dirty="0"/>
              <a:t> function is being used to find the </a:t>
            </a:r>
            <a:r>
              <a:rPr lang="en-CA" dirty="0">
                <a:solidFill>
                  <a:srgbClr val="FF0000"/>
                </a:solidFill>
              </a:rPr>
              <a:t>highest invoice date</a:t>
            </a:r>
            <a:r>
              <a:rPr lang="en-CA" dirty="0"/>
              <a:t>, while the </a:t>
            </a:r>
            <a:r>
              <a:rPr lang="en-CA" dirty="0">
                <a:solidFill>
                  <a:srgbClr val="FF0000"/>
                </a:solidFill>
              </a:rPr>
              <a:t>MIN</a:t>
            </a:r>
            <a:r>
              <a:rPr lang="en-CA" dirty="0"/>
              <a:t> function is  being used to find the </a:t>
            </a:r>
            <a:r>
              <a:rPr lang="en-CA" dirty="0">
                <a:solidFill>
                  <a:srgbClr val="FF0000"/>
                </a:solidFill>
              </a:rPr>
              <a:t>lowest invoice date, </a:t>
            </a: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MIN</a:t>
            </a:r>
            <a:r>
              <a:rPr lang="en-CA" dirty="0"/>
              <a:t> and </a:t>
            </a:r>
            <a:r>
              <a:rPr lang="en-CA" dirty="0">
                <a:solidFill>
                  <a:srgbClr val="FF0000"/>
                </a:solidFill>
              </a:rPr>
              <a:t>MAX</a:t>
            </a:r>
            <a:r>
              <a:rPr lang="en-CA" dirty="0"/>
              <a:t> functions can be used to find the </a:t>
            </a:r>
            <a:r>
              <a:rPr lang="en-CA" dirty="0">
                <a:solidFill>
                  <a:srgbClr val="FF0000"/>
                </a:solidFill>
              </a:rPr>
              <a:t>maximum</a:t>
            </a:r>
            <a:r>
              <a:rPr lang="en-CA" dirty="0"/>
              <a:t> and </a:t>
            </a:r>
            <a:r>
              <a:rPr lang="en-CA" dirty="0">
                <a:solidFill>
                  <a:srgbClr val="FF0000"/>
                </a:solidFill>
              </a:rPr>
              <a:t>minimum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date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 is also using the </a:t>
            </a:r>
            <a:r>
              <a:rPr lang="en-CA" dirty="0">
                <a:solidFill>
                  <a:srgbClr val="FF0000"/>
                </a:solidFill>
              </a:rPr>
              <a:t>COUNT (*) </a:t>
            </a:r>
            <a:r>
              <a:rPr lang="en-CA" dirty="0"/>
              <a:t>function to </a:t>
            </a:r>
            <a:r>
              <a:rPr lang="en-CA" dirty="0">
                <a:solidFill>
                  <a:srgbClr val="FF0000"/>
                </a:solidFill>
              </a:rPr>
              <a:t>count</a:t>
            </a:r>
            <a:r>
              <a:rPr lang="en-CA" dirty="0"/>
              <a:t> the </a:t>
            </a:r>
            <a:r>
              <a:rPr lang="en-CA" dirty="0">
                <a:solidFill>
                  <a:srgbClr val="FF0000"/>
                </a:solidFill>
              </a:rPr>
              <a:t>number of invoices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this query the </a:t>
            </a:r>
            <a:r>
              <a:rPr lang="en-CA" dirty="0">
                <a:solidFill>
                  <a:srgbClr val="FF0000"/>
                </a:solidFill>
              </a:rPr>
              <a:t>MAX</a:t>
            </a:r>
            <a:r>
              <a:rPr lang="en-CA" dirty="0"/>
              <a:t> function is being used to find the </a:t>
            </a:r>
            <a:r>
              <a:rPr lang="en-CA" dirty="0">
                <a:solidFill>
                  <a:srgbClr val="FF0000"/>
                </a:solidFill>
              </a:rPr>
              <a:t>highest invoice total</a:t>
            </a:r>
            <a:r>
              <a:rPr lang="en-CA" dirty="0"/>
              <a:t>, while the </a:t>
            </a:r>
            <a:r>
              <a:rPr lang="en-CA" dirty="0">
                <a:solidFill>
                  <a:srgbClr val="FF0000"/>
                </a:solidFill>
              </a:rPr>
              <a:t>MIN</a:t>
            </a:r>
            <a:r>
              <a:rPr lang="en-CA" dirty="0"/>
              <a:t> function is  being used to find the </a:t>
            </a:r>
            <a:r>
              <a:rPr lang="en-CA" dirty="0">
                <a:solidFill>
                  <a:srgbClr val="FF0000"/>
                </a:solidFill>
              </a:rPr>
              <a:t>lowest invoice total, </a:t>
            </a: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MIN</a:t>
            </a:r>
            <a:r>
              <a:rPr lang="en-CA" dirty="0"/>
              <a:t> and </a:t>
            </a:r>
            <a:r>
              <a:rPr lang="en-CA" dirty="0">
                <a:solidFill>
                  <a:srgbClr val="FF0000"/>
                </a:solidFill>
              </a:rPr>
              <a:t>MAX</a:t>
            </a:r>
            <a:r>
              <a:rPr lang="en-CA" dirty="0"/>
              <a:t> functions can be used to find the </a:t>
            </a:r>
            <a:r>
              <a:rPr lang="en-CA" dirty="0">
                <a:solidFill>
                  <a:srgbClr val="FF0000"/>
                </a:solidFill>
              </a:rPr>
              <a:t>maximum</a:t>
            </a:r>
            <a:r>
              <a:rPr lang="en-CA" dirty="0"/>
              <a:t> and </a:t>
            </a:r>
            <a:r>
              <a:rPr lang="en-CA" dirty="0">
                <a:solidFill>
                  <a:srgbClr val="FF0000"/>
                </a:solidFill>
              </a:rPr>
              <a:t>minimum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date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069B61-AC6E-4435-BF5C-995DF5959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78702"/>
            <a:ext cx="7717375" cy="312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9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97E8-97A8-4028-9DF1-C985B223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Third Sample Query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9303D-2607-4A73-89A7-5DD52D3D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0CBA8-352F-4684-9AD6-993B829E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673E9-06E2-44F8-8070-5D649B06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11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563E6-ED76-453F-AC81-61AEEEAA5C1A}"/>
              </a:ext>
            </a:extLst>
          </p:cNvPr>
          <p:cNvSpPr txBox="1"/>
          <p:nvPr/>
        </p:nvSpPr>
        <p:spPr>
          <a:xfrm>
            <a:off x="65314" y="4907902"/>
            <a:ext cx="11980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MIN</a:t>
            </a:r>
            <a:r>
              <a:rPr lang="en-CA" dirty="0"/>
              <a:t> function returns the vendor name that is </a:t>
            </a:r>
            <a:r>
              <a:rPr lang="en-CA" dirty="0">
                <a:solidFill>
                  <a:srgbClr val="FF0000"/>
                </a:solidFill>
              </a:rPr>
              <a:t>lowest</a:t>
            </a:r>
            <a:r>
              <a:rPr lang="en-CA" dirty="0"/>
              <a:t> in the sort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MAX</a:t>
            </a:r>
            <a:r>
              <a:rPr lang="en-CA" dirty="0"/>
              <a:t> function returns the vendor name that is </a:t>
            </a:r>
            <a:r>
              <a:rPr lang="en-CA" dirty="0">
                <a:solidFill>
                  <a:srgbClr val="FF0000"/>
                </a:solidFill>
              </a:rPr>
              <a:t>highest</a:t>
            </a:r>
            <a:r>
              <a:rPr lang="en-CA" dirty="0"/>
              <a:t> in the sort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COUNT(</a:t>
            </a:r>
            <a:r>
              <a:rPr lang="en-CA" dirty="0" err="1">
                <a:solidFill>
                  <a:srgbClr val="FF0000"/>
                </a:solidFill>
              </a:rPr>
              <a:t>vendor_name</a:t>
            </a:r>
            <a:r>
              <a:rPr lang="en-CA" dirty="0">
                <a:solidFill>
                  <a:srgbClr val="FF0000"/>
                </a:solidFill>
              </a:rPr>
              <a:t>) </a:t>
            </a:r>
            <a:r>
              <a:rPr lang="en-CA" dirty="0"/>
              <a:t>function returns the </a:t>
            </a:r>
            <a:r>
              <a:rPr lang="en-CA" dirty="0">
                <a:solidFill>
                  <a:srgbClr val="FF0000"/>
                </a:solidFill>
              </a:rPr>
              <a:t>number of vendor names</a:t>
            </a:r>
            <a:r>
              <a:rPr lang="en-CA" dirty="0"/>
              <a:t>, the values returned are </a:t>
            </a:r>
            <a:r>
              <a:rPr lang="en-CA" dirty="0">
                <a:solidFill>
                  <a:srgbClr val="FF0000"/>
                </a:solidFill>
              </a:rPr>
              <a:t>not null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Note since</a:t>
            </a:r>
            <a:r>
              <a:rPr lang="en-CA" dirty="0">
                <a:solidFill>
                  <a:srgbClr val="FF0000"/>
                </a:solidFill>
              </a:rPr>
              <a:t> VENDOR_NAME </a:t>
            </a:r>
            <a:r>
              <a:rPr lang="en-CA" dirty="0"/>
              <a:t>cannot contain </a:t>
            </a:r>
            <a:r>
              <a:rPr lang="en-CA" dirty="0">
                <a:solidFill>
                  <a:srgbClr val="FF0000"/>
                </a:solidFill>
              </a:rPr>
              <a:t>NULL</a:t>
            </a:r>
            <a:r>
              <a:rPr lang="en-CA" dirty="0"/>
              <a:t> values the </a:t>
            </a:r>
            <a:r>
              <a:rPr lang="en-CA" dirty="0">
                <a:solidFill>
                  <a:srgbClr val="FF0000"/>
                </a:solidFill>
              </a:rPr>
              <a:t>COUNT(*) </a:t>
            </a:r>
            <a:r>
              <a:rPr lang="en-CA" dirty="0"/>
              <a:t>would return the same value</a:t>
            </a:r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AF76B8E6-2BB7-41AD-AE0E-8D8E66CDF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32104"/>
            <a:ext cx="7757471" cy="303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54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6E1F-1634-44DE-BB26-2A83503F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Fourth Sample Query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718F3-2C7C-479A-9795-AD70CF72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B1E8A-C65C-4D03-946C-201DE3B0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9DF0B-5355-4C23-B2ED-A0D1F529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12</a:t>
            </a:fld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2FD7CC-A528-4CDE-8DB0-832E04C219B4}"/>
              </a:ext>
            </a:extLst>
          </p:cNvPr>
          <p:cNvSpPr txBox="1"/>
          <p:nvPr/>
        </p:nvSpPr>
        <p:spPr>
          <a:xfrm>
            <a:off x="0" y="5113176"/>
            <a:ext cx="12111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this query the output shows how the </a:t>
            </a:r>
            <a:r>
              <a:rPr lang="en-CA" dirty="0">
                <a:solidFill>
                  <a:srgbClr val="FF0000"/>
                </a:solidFill>
              </a:rPr>
              <a:t>DISTINCT</a:t>
            </a:r>
            <a:r>
              <a:rPr lang="en-CA" dirty="0"/>
              <a:t> keyword can affect the result of the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COUNT</a:t>
            </a:r>
            <a:r>
              <a:rPr lang="en-CA" dirty="0"/>
              <a:t> function uses the </a:t>
            </a:r>
            <a:r>
              <a:rPr lang="en-CA" dirty="0">
                <a:solidFill>
                  <a:srgbClr val="FF0000"/>
                </a:solidFill>
              </a:rPr>
              <a:t>DISTINCT</a:t>
            </a:r>
            <a:r>
              <a:rPr lang="en-CA" dirty="0"/>
              <a:t> keyword to count the number of vendors that have invoices dated after 1/1/2018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COUNT(</a:t>
            </a:r>
            <a:r>
              <a:rPr lang="en-CA" dirty="0" err="1">
                <a:solidFill>
                  <a:srgbClr val="FF0000"/>
                </a:solidFill>
              </a:rPr>
              <a:t>vendor_id</a:t>
            </a:r>
            <a:r>
              <a:rPr lang="en-CA" dirty="0">
                <a:solidFill>
                  <a:srgbClr val="FF0000"/>
                </a:solidFill>
              </a:rPr>
              <a:t>) </a:t>
            </a:r>
            <a:r>
              <a:rPr lang="en-CA" dirty="0"/>
              <a:t>used after is counting the number of distinct vendor 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ROUND</a:t>
            </a:r>
            <a:r>
              <a:rPr lang="en-CA" dirty="0"/>
              <a:t> function did not specify a number of decimal places so by default it is rounded to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FD5D8-DA47-431B-93E1-86958BCEDDF3}"/>
              </a:ext>
            </a:extLst>
          </p:cNvPr>
          <p:cNvSpPr txBox="1"/>
          <p:nvPr/>
        </p:nvSpPr>
        <p:spPr>
          <a:xfrm>
            <a:off x="9177556" y="1929468"/>
            <a:ext cx="29335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COUNT(DISTINCT </a:t>
            </a:r>
            <a:r>
              <a:rPr lang="en-CA" dirty="0" err="1">
                <a:solidFill>
                  <a:srgbClr val="FF0000"/>
                </a:solidFill>
              </a:rPr>
              <a:t>vendor_id</a:t>
            </a:r>
            <a:r>
              <a:rPr lang="en-CA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First of all returns the </a:t>
            </a:r>
            <a:r>
              <a:rPr lang="en-CA" dirty="0">
                <a:solidFill>
                  <a:srgbClr val="FF0000"/>
                </a:solidFill>
              </a:rPr>
              <a:t>DISTINCT</a:t>
            </a:r>
            <a:r>
              <a:rPr lang="en-CA" dirty="0"/>
              <a:t> number of vendor 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 then </a:t>
            </a:r>
            <a:r>
              <a:rPr lang="en-CA" dirty="0">
                <a:solidFill>
                  <a:srgbClr val="FF0000"/>
                </a:solidFill>
              </a:rPr>
              <a:t>COUNT</a:t>
            </a:r>
            <a:r>
              <a:rPr lang="en-CA" dirty="0"/>
              <a:t> the number of those distinct values</a:t>
            </a:r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FFE0F7D4-9AEB-49C1-B8AF-8927E187B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38" y="1760834"/>
            <a:ext cx="8151360" cy="3206062"/>
          </a:xfrm>
        </p:spPr>
      </p:pic>
    </p:spTree>
    <p:extLst>
      <p:ext uri="{BB962C8B-B14F-4D97-AF65-F5344CB8AC3E}">
        <p14:creationId xmlns:p14="http://schemas.microsoft.com/office/powerpoint/2010/main" val="124753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E4E8-1B12-4264-9AD1-3A07F353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Beware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B18275-49E7-4C6E-94B5-C9D796C56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51427"/>
            <a:ext cx="7818663" cy="310312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C0EEE-944F-43A3-9091-9897694B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380A9-8F02-423C-8536-F00DDE84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72AE-E020-4E9C-A56E-1D22A0BF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13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7D4E28-08D5-4047-954D-013DF239C8E8}"/>
              </a:ext>
            </a:extLst>
          </p:cNvPr>
          <p:cNvSpPr txBox="1"/>
          <p:nvPr/>
        </p:nvSpPr>
        <p:spPr>
          <a:xfrm>
            <a:off x="37324" y="5120641"/>
            <a:ext cx="11989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word of caution, do not place the </a:t>
            </a:r>
            <a:r>
              <a:rPr lang="en-CA" dirty="0">
                <a:solidFill>
                  <a:srgbClr val="FF0000"/>
                </a:solidFill>
              </a:rPr>
              <a:t>DISTINCT</a:t>
            </a:r>
            <a:r>
              <a:rPr lang="en-CA" dirty="0"/>
              <a:t> before the </a:t>
            </a:r>
            <a:r>
              <a:rPr lang="en-CA" dirty="0">
                <a:solidFill>
                  <a:srgbClr val="FF0000"/>
                </a:solidFill>
              </a:rPr>
              <a:t>COUNT</a:t>
            </a:r>
            <a:r>
              <a:rPr lang="en-CA" dirty="0"/>
              <a:t>, I have seen this done may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COUNT(</a:t>
            </a:r>
            <a:r>
              <a:rPr lang="en-CA" dirty="0" err="1">
                <a:solidFill>
                  <a:srgbClr val="FF0000"/>
                </a:solidFill>
              </a:rPr>
              <a:t>vendor_id</a:t>
            </a:r>
            <a:r>
              <a:rPr lang="en-CA" dirty="0">
                <a:solidFill>
                  <a:srgbClr val="FF0000"/>
                </a:solidFill>
              </a:rPr>
              <a:t>)</a:t>
            </a:r>
            <a:r>
              <a:rPr lang="en-CA" dirty="0"/>
              <a:t> counts the number of vendor ids, there are 114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DISTINCT</a:t>
            </a:r>
            <a:r>
              <a:rPr lang="en-CA" dirty="0"/>
              <a:t> now says give me the distinct number of vendors, well there is only a single value of 114 returned</a:t>
            </a:r>
          </a:p>
        </p:txBody>
      </p:sp>
    </p:spTree>
    <p:extLst>
      <p:ext uri="{BB962C8B-B14F-4D97-AF65-F5344CB8AC3E}">
        <p14:creationId xmlns:p14="http://schemas.microsoft.com/office/powerpoint/2010/main" val="2562654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BACB-4459-45EB-B51C-C4ABE79F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 with GROUP BY and HAVING -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1E2F-740A-4A30-9973-A3A8BDD9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select_list</a:t>
            </a:r>
            <a:endParaRPr lang="en-US" sz="20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table_source</a:t>
            </a:r>
            <a:endParaRPr lang="en-US" sz="20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[WHERE </a:t>
            </a:r>
            <a:r>
              <a:rPr lang="en-US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search_condition</a:t>
            </a: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[GROUP BY </a:t>
            </a:r>
            <a:r>
              <a:rPr lang="en-US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group_by_list</a:t>
            </a: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[HAVING </a:t>
            </a:r>
            <a:r>
              <a:rPr lang="en-US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search_condition</a:t>
            </a: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[ORDER BY </a:t>
            </a:r>
            <a:r>
              <a:rPr lang="en-US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order_by_list</a:t>
            </a: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Now that we have seen how aggregate function work, we are ready to learn how to group data and use aggregate functions to summarize the data in each group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To do this we are introducing to new clauses to the </a:t>
            </a:r>
            <a:r>
              <a:rPr lang="en-CA" dirty="0">
                <a:solidFill>
                  <a:srgbClr val="FF0000"/>
                </a:solidFill>
              </a:rPr>
              <a:t>SELECT</a:t>
            </a:r>
            <a:r>
              <a:rPr lang="en-CA" dirty="0"/>
              <a:t> statement </a:t>
            </a:r>
            <a:r>
              <a:rPr lang="en-CA" dirty="0">
                <a:solidFill>
                  <a:srgbClr val="FF0000"/>
                </a:solidFill>
              </a:rPr>
              <a:t>GROUP BY </a:t>
            </a:r>
            <a:r>
              <a:rPr lang="en-CA" dirty="0"/>
              <a:t>and </a:t>
            </a:r>
            <a:r>
              <a:rPr lang="en-CA" dirty="0">
                <a:solidFill>
                  <a:srgbClr val="FF0000"/>
                </a:solidFill>
              </a:rPr>
              <a:t>HAVING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064F3-54B8-4A99-ACC8-CDC00DE0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49B0A-D97B-4F20-8A3C-594C75D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ABD7F-9680-405C-BF05-68547410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3327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9FF5-9548-4930-A155-F64C114C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GROUP BY and HAVING Clauses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FBDAD-E9E1-4AC6-A5FC-EFD3F3933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GROUP BY </a:t>
            </a:r>
            <a:r>
              <a:rPr lang="en-CA" dirty="0"/>
              <a:t>clause determines how the selected rows are grouped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HAVING</a:t>
            </a:r>
            <a:r>
              <a:rPr lang="en-CA" dirty="0"/>
              <a:t> clause determines which groups appear in the final result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These two clauses are coded after the </a:t>
            </a:r>
            <a:r>
              <a:rPr lang="en-CA" dirty="0">
                <a:solidFill>
                  <a:srgbClr val="FF0000"/>
                </a:solidFill>
              </a:rPr>
              <a:t>WHERE</a:t>
            </a:r>
            <a:r>
              <a:rPr lang="en-CA" dirty="0"/>
              <a:t> clause and before the </a:t>
            </a:r>
            <a:r>
              <a:rPr lang="en-CA" dirty="0">
                <a:solidFill>
                  <a:srgbClr val="FF0000"/>
                </a:solidFill>
              </a:rPr>
              <a:t>ORDER BY </a:t>
            </a:r>
            <a:r>
              <a:rPr lang="en-CA" dirty="0"/>
              <a:t>clause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WHERE</a:t>
            </a:r>
            <a:r>
              <a:rPr lang="en-CA" dirty="0"/>
              <a:t> clause is applied before the </a:t>
            </a:r>
            <a:r>
              <a:rPr lang="en-CA" dirty="0">
                <a:solidFill>
                  <a:srgbClr val="FF0000"/>
                </a:solidFill>
              </a:rPr>
              <a:t>GROUP BY</a:t>
            </a:r>
            <a:r>
              <a:rPr lang="en-CA" dirty="0"/>
              <a:t>, the </a:t>
            </a:r>
            <a:r>
              <a:rPr lang="en-CA" dirty="0">
                <a:solidFill>
                  <a:srgbClr val="FF0000"/>
                </a:solidFill>
              </a:rPr>
              <a:t>WHERE</a:t>
            </a:r>
            <a:r>
              <a:rPr lang="en-CA" dirty="0"/>
              <a:t> determines which rows are to be grouped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rows that meet the </a:t>
            </a:r>
            <a:r>
              <a:rPr lang="en-CA" dirty="0">
                <a:solidFill>
                  <a:srgbClr val="FF0000"/>
                </a:solidFill>
              </a:rPr>
              <a:t>WHERE</a:t>
            </a:r>
            <a:r>
              <a:rPr lang="en-CA" dirty="0"/>
              <a:t> clause condition are grouped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HAVING</a:t>
            </a:r>
            <a:r>
              <a:rPr lang="en-CA" dirty="0"/>
              <a:t> clause then determines which groups are to be displayed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ORDER BY </a:t>
            </a:r>
            <a:r>
              <a:rPr lang="en-CA" dirty="0"/>
              <a:t>is applied after the rows are grouped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E8C7A-C2AC-4807-8EF9-2F492EE3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20320-9F2E-48E5-8AAC-1486285E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D481-3D8D-4B1F-9610-07872416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999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31FD-0B06-4059-A66F-CC2D2458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GROUP BY Clause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35CC0C-FEA7-4C2C-9B51-3CA9114D3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37874"/>
            <a:ext cx="7088096" cy="402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06359-FC62-49DD-A8D5-D3ADC84F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5030-575E-4D48-BCDC-E03223CE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8C873-17BC-42B7-9018-F6552F96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16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1F265-F066-403C-A55B-51A5A55BAA95}"/>
              </a:ext>
            </a:extLst>
          </p:cNvPr>
          <p:cNvSpPr txBox="1"/>
          <p:nvPr/>
        </p:nvSpPr>
        <p:spPr>
          <a:xfrm>
            <a:off x="8360229" y="1940767"/>
            <a:ext cx="3741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statement groups the </a:t>
            </a:r>
            <a:r>
              <a:rPr lang="en-CA" dirty="0">
                <a:solidFill>
                  <a:srgbClr val="FF0000"/>
                </a:solidFill>
              </a:rPr>
              <a:t>VENDOR_ID </a:t>
            </a:r>
            <a:r>
              <a:rPr lang="en-CA" dirty="0"/>
              <a:t>values with the </a:t>
            </a:r>
            <a:r>
              <a:rPr lang="en-CA" dirty="0">
                <a:solidFill>
                  <a:srgbClr val="FF0000"/>
                </a:solidFill>
              </a:rPr>
              <a:t>average </a:t>
            </a:r>
            <a:r>
              <a:rPr lang="en-CA" dirty="0" err="1">
                <a:solidFill>
                  <a:srgbClr val="FF0000"/>
                </a:solidFill>
              </a:rPr>
              <a:t>invoice_total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/>
              <a:t>for each </a:t>
            </a:r>
            <a:r>
              <a:rPr lang="en-CA" dirty="0">
                <a:solidFill>
                  <a:srgbClr val="FF0000"/>
                </a:solidFill>
              </a:rPr>
              <a:t>VENDOR_ID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GROUP BY </a:t>
            </a:r>
            <a:r>
              <a:rPr lang="en-CA" dirty="0"/>
              <a:t>is required since the </a:t>
            </a:r>
            <a:r>
              <a:rPr lang="en-CA" dirty="0" err="1">
                <a:solidFill>
                  <a:srgbClr val="FF0000"/>
                </a:solidFill>
              </a:rPr>
              <a:t>vendor_id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/>
              <a:t>is an individual value and the </a:t>
            </a:r>
            <a:r>
              <a:rPr lang="en-CA" dirty="0">
                <a:solidFill>
                  <a:srgbClr val="FF0000"/>
                </a:solidFill>
              </a:rPr>
              <a:t>AVG</a:t>
            </a:r>
            <a:r>
              <a:rPr lang="en-CA" dirty="0"/>
              <a:t> group function is a group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output displays the average invoice amount for each vendor</a:t>
            </a:r>
          </a:p>
        </p:txBody>
      </p:sp>
    </p:spTree>
    <p:extLst>
      <p:ext uri="{BB962C8B-B14F-4D97-AF65-F5344CB8AC3E}">
        <p14:creationId xmlns:p14="http://schemas.microsoft.com/office/powerpoint/2010/main" val="4115610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1107-3815-4058-A2B1-0DE03D06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GROUP BY Clause Common Mistake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C9806D-4888-4CB4-B3C3-714EA233D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08264"/>
            <a:ext cx="7315200" cy="14478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5A78A-F8F8-4DED-8C3E-6981A6E9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17C00-EC88-4394-9984-9CB4F6A5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313BF-F201-4F6B-B635-AEFD5C8A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17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8E0619-0E8A-4FD5-9694-F16A58B5A5AE}"/>
              </a:ext>
            </a:extLst>
          </p:cNvPr>
          <p:cNvSpPr txBox="1"/>
          <p:nvPr/>
        </p:nvSpPr>
        <p:spPr>
          <a:xfrm>
            <a:off x="1097280" y="3506598"/>
            <a:ext cx="109325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Over many years I have witnessed students use a </a:t>
            </a:r>
            <a:r>
              <a:rPr lang="en-CA" dirty="0">
                <a:solidFill>
                  <a:srgbClr val="FF0000"/>
                </a:solidFill>
              </a:rPr>
              <a:t>group function </a:t>
            </a:r>
            <a:r>
              <a:rPr lang="en-CA" dirty="0"/>
              <a:t>with a </a:t>
            </a:r>
            <a:r>
              <a:rPr lang="en-CA" dirty="0">
                <a:solidFill>
                  <a:srgbClr val="FF0000"/>
                </a:solidFill>
              </a:rPr>
              <a:t>single column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issue is they do not use the </a:t>
            </a:r>
            <a:r>
              <a:rPr lang="en-CA" dirty="0">
                <a:solidFill>
                  <a:srgbClr val="FF0000"/>
                </a:solidFill>
              </a:rPr>
              <a:t>GROUP BY </a:t>
            </a:r>
            <a:r>
              <a:rPr lang="en-CA" dirty="0"/>
              <a:t>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query will produce an </a:t>
            </a:r>
            <a:r>
              <a:rPr lang="en-CA" dirty="0">
                <a:solidFill>
                  <a:srgbClr val="FF0000"/>
                </a:solidFill>
              </a:rPr>
              <a:t>error</a:t>
            </a:r>
            <a:r>
              <a:rPr lang="en-CA" dirty="0"/>
              <a:t> and will </a:t>
            </a:r>
            <a:r>
              <a:rPr lang="en-CA" dirty="0">
                <a:solidFill>
                  <a:srgbClr val="FF0000"/>
                </a:solidFill>
              </a:rPr>
              <a:t>not display any result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you use a group function and a single column value in the SELECT clause together, you must use a GROUP BY clause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you choose not too, you will receive a syntax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For the correct result see slide 16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4FDFB8-F71D-4801-9A4C-D99147A4304E}"/>
              </a:ext>
            </a:extLst>
          </p:cNvPr>
          <p:cNvSpPr/>
          <p:nvPr/>
        </p:nvSpPr>
        <p:spPr>
          <a:xfrm>
            <a:off x="2197916" y="2307737"/>
            <a:ext cx="704675" cy="2089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1D8194-A46A-465F-81B6-3D4FCEF2A3E7}"/>
              </a:ext>
            </a:extLst>
          </p:cNvPr>
          <p:cNvCxnSpPr>
            <a:endCxn id="10" idx="5"/>
          </p:cNvCxnSpPr>
          <p:nvPr/>
        </p:nvCxnSpPr>
        <p:spPr>
          <a:xfrm flipH="1" flipV="1">
            <a:off x="2799394" y="2486096"/>
            <a:ext cx="6000657" cy="1076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9CBCFE3-25C3-401F-B49B-4715BDF7652E}"/>
              </a:ext>
            </a:extLst>
          </p:cNvPr>
          <p:cNvSpPr/>
          <p:nvPr/>
        </p:nvSpPr>
        <p:spPr>
          <a:xfrm>
            <a:off x="3305262" y="2307737"/>
            <a:ext cx="264289" cy="2089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E5FBE9-3A34-4BD5-9918-C80F84237E9C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3569551" y="2486096"/>
            <a:ext cx="2993996" cy="10205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054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F1D4-7149-44FF-A0C6-E8A26D74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GROUP BY with Multiple Single Column Values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E6B8EC-C550-4C1C-97C9-69188616E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698" y="1837874"/>
            <a:ext cx="6915471" cy="402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68B93-7DAC-46CB-B2C7-F608C2DC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53A21-8A9F-4234-A85D-BEE5D8AD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B9088-918B-4D5B-9075-F8E8014C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18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82983-C103-4060-9B66-ABD3E288F71D}"/>
              </a:ext>
            </a:extLst>
          </p:cNvPr>
          <p:cNvSpPr txBox="1"/>
          <p:nvPr/>
        </p:nvSpPr>
        <p:spPr>
          <a:xfrm>
            <a:off x="8162488" y="1912690"/>
            <a:ext cx="3875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this example there are </a:t>
            </a:r>
            <a:r>
              <a:rPr lang="en-CA" dirty="0">
                <a:solidFill>
                  <a:srgbClr val="FF0000"/>
                </a:solidFill>
              </a:rPr>
              <a:t>two single value columns</a:t>
            </a:r>
            <a:r>
              <a:rPr lang="en-CA" dirty="0"/>
              <a:t> listed in the </a:t>
            </a:r>
            <a:r>
              <a:rPr lang="en-CA" dirty="0">
                <a:solidFill>
                  <a:srgbClr val="FF0000"/>
                </a:solidFill>
              </a:rPr>
              <a:t>SELECT</a:t>
            </a:r>
            <a:r>
              <a:rPr lang="en-CA" dirty="0"/>
              <a:t> clause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There is </a:t>
            </a:r>
            <a:r>
              <a:rPr lang="en-CA" dirty="0">
                <a:solidFill>
                  <a:srgbClr val="FF0000"/>
                </a:solidFill>
              </a:rPr>
              <a:t>VENDOR_NAME and VENDOR_CITY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Both values </a:t>
            </a:r>
            <a:r>
              <a:rPr lang="en-CA" dirty="0"/>
              <a:t>are then listed in the </a:t>
            </a:r>
            <a:r>
              <a:rPr lang="en-CA" dirty="0">
                <a:solidFill>
                  <a:srgbClr val="FF0000"/>
                </a:solidFill>
              </a:rPr>
              <a:t>GROUP BY </a:t>
            </a:r>
            <a:r>
              <a:rPr lang="en-CA" dirty="0"/>
              <a:t>clause</a:t>
            </a:r>
          </a:p>
        </p:txBody>
      </p:sp>
    </p:spTree>
    <p:extLst>
      <p:ext uri="{BB962C8B-B14F-4D97-AF65-F5344CB8AC3E}">
        <p14:creationId xmlns:p14="http://schemas.microsoft.com/office/powerpoint/2010/main" val="1635899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1FD2-6DB1-4C7A-A6BD-CE17DE22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GROUP BY with a Functionally Dependent Column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CFFFFE-31B8-48C4-9D5D-CCE3E9B70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21096"/>
            <a:ext cx="6964853" cy="402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D328-4819-4072-B437-9DA6F780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7C750-F208-43C5-B20D-5F55CD88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F4243-38B9-429B-9E65-3F7B4599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19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90F15D-06A0-41CD-966C-6C1616DF7590}"/>
              </a:ext>
            </a:extLst>
          </p:cNvPr>
          <p:cNvSpPr txBox="1"/>
          <p:nvPr/>
        </p:nvSpPr>
        <p:spPr>
          <a:xfrm>
            <a:off x="8201608" y="1418238"/>
            <a:ext cx="3862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concept might confuse some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We just </a:t>
            </a:r>
            <a:r>
              <a:rPr lang="en-CA" dirty="0">
                <a:solidFill>
                  <a:srgbClr val="FF0000"/>
                </a:solidFill>
              </a:rPr>
              <a:t>mentioned</a:t>
            </a:r>
            <a:r>
              <a:rPr lang="en-CA" dirty="0"/>
              <a:t> that </a:t>
            </a:r>
            <a:r>
              <a:rPr lang="en-CA" dirty="0">
                <a:solidFill>
                  <a:srgbClr val="FF0000"/>
                </a:solidFill>
              </a:rPr>
              <a:t>you need to list all single value columns</a:t>
            </a:r>
            <a:r>
              <a:rPr lang="en-CA" dirty="0"/>
              <a:t> in the </a:t>
            </a:r>
            <a:r>
              <a:rPr lang="en-CA" dirty="0">
                <a:solidFill>
                  <a:srgbClr val="FF0000"/>
                </a:solidFill>
              </a:rPr>
              <a:t>GROUP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Here I did not and there is still a result set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MySQL allows the use of a </a:t>
            </a:r>
            <a:r>
              <a:rPr lang="en-CA" dirty="0">
                <a:solidFill>
                  <a:srgbClr val="FF0000"/>
                </a:solidFill>
              </a:rPr>
              <a:t>functionally dependent column </a:t>
            </a:r>
            <a:r>
              <a:rPr lang="en-CA" dirty="0"/>
              <a:t>to be used and the </a:t>
            </a:r>
            <a:r>
              <a:rPr lang="en-CA" dirty="0">
                <a:solidFill>
                  <a:srgbClr val="FF0000"/>
                </a:solidFill>
              </a:rPr>
              <a:t>GROUP BY </a:t>
            </a:r>
            <a:r>
              <a:rPr lang="en-CA" dirty="0"/>
              <a:t>will still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this case this works, </a:t>
            </a:r>
            <a:r>
              <a:rPr lang="en-CA" dirty="0">
                <a:solidFill>
                  <a:srgbClr val="FF0000"/>
                </a:solidFill>
              </a:rPr>
              <a:t>VENDOR_NAME </a:t>
            </a:r>
            <a:r>
              <a:rPr lang="en-CA" dirty="0"/>
              <a:t>is either a </a:t>
            </a:r>
            <a:r>
              <a:rPr lang="en-CA" dirty="0">
                <a:solidFill>
                  <a:srgbClr val="FF0000"/>
                </a:solidFill>
              </a:rPr>
              <a:t>PRIMARY KEY </a:t>
            </a:r>
            <a:r>
              <a:rPr lang="en-CA" dirty="0"/>
              <a:t>or a </a:t>
            </a:r>
            <a:r>
              <a:rPr lang="en-CA" dirty="0">
                <a:solidFill>
                  <a:srgbClr val="FF0000"/>
                </a:solidFill>
              </a:rPr>
              <a:t>unique value </a:t>
            </a:r>
            <a:r>
              <a:rPr lang="en-CA" dirty="0"/>
              <a:t>that is </a:t>
            </a:r>
            <a:r>
              <a:rPr lang="en-CA" dirty="0">
                <a:solidFill>
                  <a:srgbClr val="FF0000"/>
                </a:solidFill>
              </a:rPr>
              <a:t>NOT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value for </a:t>
            </a:r>
            <a:r>
              <a:rPr lang="en-CA" dirty="0">
                <a:solidFill>
                  <a:srgbClr val="FF0000"/>
                </a:solidFill>
              </a:rPr>
              <a:t>VENDOR_STATE </a:t>
            </a:r>
            <a:r>
              <a:rPr lang="en-CA" dirty="0"/>
              <a:t>is </a:t>
            </a:r>
            <a:r>
              <a:rPr lang="en-CA" dirty="0">
                <a:solidFill>
                  <a:srgbClr val="FF0000"/>
                </a:solidFill>
              </a:rPr>
              <a:t>functionally dependent </a:t>
            </a:r>
            <a:r>
              <a:rPr lang="en-CA" dirty="0"/>
              <a:t>on </a:t>
            </a:r>
            <a:r>
              <a:rPr lang="en-CA" dirty="0">
                <a:solidFill>
                  <a:srgbClr val="FF0000"/>
                </a:solidFill>
              </a:rPr>
              <a:t>VENDOR_NAME </a:t>
            </a:r>
            <a:r>
              <a:rPr lang="en-CA" dirty="0"/>
              <a:t>so in this case it works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65F17C-F211-4B8C-B56E-B75BD1B2C6B9}"/>
              </a:ext>
            </a:extLst>
          </p:cNvPr>
          <p:cNvCxnSpPr/>
          <p:nvPr/>
        </p:nvCxnSpPr>
        <p:spPr>
          <a:xfrm>
            <a:off x="1676400" y="2705100"/>
            <a:ext cx="149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31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31A9-DE4D-4F5B-91F9-B96A16B9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EDEE-30E9-4AFE-AC03-C7B42A95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Code summary queries using aggregate functions, </a:t>
            </a:r>
            <a:r>
              <a:rPr lang="en-CA" dirty="0">
                <a:solidFill>
                  <a:srgbClr val="FF0000"/>
                </a:solidFill>
              </a:rPr>
              <a:t>SUM</a:t>
            </a:r>
            <a:r>
              <a:rPr lang="en-CA" dirty="0"/>
              <a:t>, </a:t>
            </a:r>
            <a:r>
              <a:rPr lang="en-CA" dirty="0">
                <a:solidFill>
                  <a:srgbClr val="FF0000"/>
                </a:solidFill>
              </a:rPr>
              <a:t>AVG</a:t>
            </a:r>
            <a:r>
              <a:rPr lang="en-CA" dirty="0"/>
              <a:t>, </a:t>
            </a:r>
            <a:r>
              <a:rPr lang="en-CA" dirty="0">
                <a:solidFill>
                  <a:srgbClr val="FF0000"/>
                </a:solidFill>
              </a:rPr>
              <a:t>MIN</a:t>
            </a:r>
            <a:r>
              <a:rPr lang="en-CA" dirty="0"/>
              <a:t>, </a:t>
            </a:r>
            <a:r>
              <a:rPr lang="en-CA" dirty="0">
                <a:solidFill>
                  <a:srgbClr val="FF0000"/>
                </a:solidFill>
              </a:rPr>
              <a:t>MAX</a:t>
            </a:r>
            <a:r>
              <a:rPr lang="en-CA" dirty="0"/>
              <a:t>, and </a:t>
            </a:r>
            <a:r>
              <a:rPr lang="en-CA" dirty="0">
                <a:solidFill>
                  <a:srgbClr val="FF0000"/>
                </a:solidFill>
              </a:rPr>
              <a:t>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Include queries that use </a:t>
            </a:r>
            <a:r>
              <a:rPr lang="en-CA" dirty="0">
                <a:solidFill>
                  <a:srgbClr val="FF0000"/>
                </a:solidFill>
              </a:rPr>
              <a:t>WITH ROLLUP </a:t>
            </a:r>
            <a:r>
              <a:rPr lang="en-CA" dirty="0"/>
              <a:t>operator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Use the </a:t>
            </a:r>
            <a:r>
              <a:rPr lang="en-CA" dirty="0">
                <a:solidFill>
                  <a:srgbClr val="FF0000"/>
                </a:solidFill>
              </a:rPr>
              <a:t>GROUPING</a:t>
            </a:r>
            <a:r>
              <a:rPr lang="en-CA" dirty="0"/>
              <a:t> and </a:t>
            </a:r>
            <a:r>
              <a:rPr lang="en-CA" dirty="0">
                <a:solidFill>
                  <a:srgbClr val="FF0000"/>
                </a:solidFill>
              </a:rPr>
              <a:t>IF</a:t>
            </a:r>
            <a:r>
              <a:rPr lang="en-CA" dirty="0"/>
              <a:t>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Describe summary queries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Define the difference between </a:t>
            </a:r>
            <a:r>
              <a:rPr lang="en-CA" dirty="0">
                <a:solidFill>
                  <a:srgbClr val="FF0000"/>
                </a:solidFill>
              </a:rPr>
              <a:t>HAVING</a:t>
            </a:r>
            <a:r>
              <a:rPr lang="en-CA" dirty="0"/>
              <a:t> and </a:t>
            </a:r>
            <a:r>
              <a:rPr lang="en-CA" dirty="0">
                <a:solidFill>
                  <a:srgbClr val="FF0000"/>
                </a:solidFill>
              </a:rPr>
              <a:t>WHERE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E114E-D3C6-40D3-8AF2-E85EF6BD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75AF1-0744-44DE-941A-57BF33B79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70DDC-D0AE-4C26-82AE-C5E4ADD4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8952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3A22-9866-42F3-A4CF-5316462F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Safe Method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81E1-E466-4EF1-B270-EBC2DD8A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9963-EC74-4432-A489-4B70949E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C4F7-1BA9-4DB1-8CB2-2D1CCBA8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20</a:t>
            </a:fld>
            <a:endParaRPr lang="en-CA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437581E5-F7E8-4A75-80E9-C74AD6871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21096"/>
            <a:ext cx="6915471" cy="40227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1B6463-B21E-474D-9BBD-076AA3C2DA20}"/>
              </a:ext>
            </a:extLst>
          </p:cNvPr>
          <p:cNvSpPr txBox="1"/>
          <p:nvPr/>
        </p:nvSpPr>
        <p:spPr>
          <a:xfrm>
            <a:off x="8103765" y="1946246"/>
            <a:ext cx="3993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Even though as we saw on the previous slide that MySQL does permit the omission of the </a:t>
            </a:r>
            <a:r>
              <a:rPr lang="en-CA" dirty="0">
                <a:solidFill>
                  <a:srgbClr val="FF0000"/>
                </a:solidFill>
              </a:rPr>
              <a:t>VENDOR_STATE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safest method is to </a:t>
            </a:r>
            <a:r>
              <a:rPr lang="en-CA" dirty="0">
                <a:solidFill>
                  <a:srgbClr val="FF0000"/>
                </a:solidFill>
              </a:rPr>
              <a:t>include it </a:t>
            </a:r>
            <a:r>
              <a:rPr lang="en-CA" dirty="0"/>
              <a:t>in the </a:t>
            </a:r>
            <a:r>
              <a:rPr lang="en-CA" dirty="0">
                <a:solidFill>
                  <a:srgbClr val="FF0000"/>
                </a:solidFill>
              </a:rPr>
              <a:t>GROUP BY </a:t>
            </a:r>
            <a:r>
              <a:rPr lang="en-CA" dirty="0"/>
              <a:t>then you know you will not have an issue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9CF350-CA4C-44FB-BFDB-9FB3D40BD33C}"/>
              </a:ext>
            </a:extLst>
          </p:cNvPr>
          <p:cNvCxnSpPr/>
          <p:nvPr/>
        </p:nvCxnSpPr>
        <p:spPr>
          <a:xfrm>
            <a:off x="1676400" y="2692400"/>
            <a:ext cx="2298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027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F376-7AD7-4835-8BF2-DAB61098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HAVING Clause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8A4600-5D3F-4041-B311-9354EF1E6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23436"/>
            <a:ext cx="7315200" cy="33718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69774-DF0C-4007-943E-7CA4F558D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9FFAD-FEF0-43F8-BF62-6E5FEAD7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75309-CDE4-48E3-ABCA-7F3F712E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21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F3EF32-4AA1-41E2-90D7-5C869A26378C}"/>
              </a:ext>
            </a:extLst>
          </p:cNvPr>
          <p:cNvSpPr txBox="1"/>
          <p:nvPr/>
        </p:nvSpPr>
        <p:spPr>
          <a:xfrm>
            <a:off x="0" y="512249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HAVING</a:t>
            </a:r>
            <a:r>
              <a:rPr lang="en-CA" dirty="0"/>
              <a:t> clause is used to </a:t>
            </a:r>
            <a:r>
              <a:rPr lang="en-CA" dirty="0">
                <a:solidFill>
                  <a:srgbClr val="FF0000"/>
                </a:solidFill>
              </a:rPr>
              <a:t>restrict</a:t>
            </a:r>
            <a:r>
              <a:rPr lang="en-CA" dirty="0"/>
              <a:t> which </a:t>
            </a:r>
            <a:r>
              <a:rPr lang="en-CA" dirty="0">
                <a:solidFill>
                  <a:srgbClr val="FF0000"/>
                </a:solidFill>
              </a:rPr>
              <a:t>groups</a:t>
            </a:r>
            <a:r>
              <a:rPr lang="en-CA" dirty="0"/>
              <a:t> will be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this case if the </a:t>
            </a:r>
            <a:r>
              <a:rPr lang="en-CA" dirty="0">
                <a:solidFill>
                  <a:srgbClr val="FF0000"/>
                </a:solidFill>
              </a:rPr>
              <a:t>AVG(</a:t>
            </a:r>
            <a:r>
              <a:rPr lang="en-CA" dirty="0" err="1">
                <a:solidFill>
                  <a:srgbClr val="FF0000"/>
                </a:solidFill>
              </a:rPr>
              <a:t>invoice_total</a:t>
            </a:r>
            <a:r>
              <a:rPr lang="en-CA" dirty="0">
                <a:solidFill>
                  <a:srgbClr val="FF0000"/>
                </a:solidFill>
              </a:rPr>
              <a:t>) </a:t>
            </a:r>
            <a:r>
              <a:rPr lang="en-CA" dirty="0"/>
              <a:t>is </a:t>
            </a:r>
            <a:r>
              <a:rPr lang="en-CA" dirty="0">
                <a:solidFill>
                  <a:srgbClr val="FF0000"/>
                </a:solidFill>
              </a:rPr>
              <a:t>greater than 2000 </a:t>
            </a:r>
            <a:r>
              <a:rPr lang="en-CA" dirty="0"/>
              <a:t>it can be </a:t>
            </a:r>
            <a:r>
              <a:rPr lang="en-CA" dirty="0">
                <a:solidFill>
                  <a:srgbClr val="FF0000"/>
                </a:solidFill>
              </a:rPr>
              <a:t>displayed</a:t>
            </a:r>
            <a:r>
              <a:rPr lang="en-CA" dirty="0"/>
              <a:t> in the re</a:t>
            </a:r>
            <a:r>
              <a:rPr lang="en-CA" dirty="0">
                <a:solidFill>
                  <a:srgbClr val="FF0000"/>
                </a:solidFill>
              </a:rPr>
              <a:t>sult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All</a:t>
            </a:r>
            <a:r>
              <a:rPr lang="en-CA" dirty="0"/>
              <a:t> of the </a:t>
            </a:r>
            <a:r>
              <a:rPr lang="en-CA" dirty="0">
                <a:solidFill>
                  <a:srgbClr val="FF0000"/>
                </a:solidFill>
              </a:rPr>
              <a:t>groups are determined</a:t>
            </a:r>
            <a:r>
              <a:rPr lang="en-CA" dirty="0"/>
              <a:t>, but if the </a:t>
            </a:r>
            <a:r>
              <a:rPr lang="en-CA" dirty="0">
                <a:solidFill>
                  <a:srgbClr val="FF0000"/>
                </a:solidFill>
              </a:rPr>
              <a:t>group is less than 2000 </a:t>
            </a:r>
            <a:r>
              <a:rPr lang="en-CA" dirty="0"/>
              <a:t>it is </a:t>
            </a:r>
            <a:r>
              <a:rPr lang="en-CA" dirty="0">
                <a:solidFill>
                  <a:srgbClr val="FF0000"/>
                </a:solidFill>
              </a:rPr>
              <a:t>not displayed </a:t>
            </a:r>
            <a:r>
              <a:rPr lang="en-CA" dirty="0"/>
              <a:t>in the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final result is sorted on the </a:t>
            </a:r>
            <a:r>
              <a:rPr lang="en-CA" dirty="0" err="1"/>
              <a:t>avg_invoice_amt</a:t>
            </a:r>
            <a:r>
              <a:rPr lang="en-CA" dirty="0"/>
              <a:t> descending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B05D03-1DFC-43A7-B344-D40320F4FF82}"/>
              </a:ext>
            </a:extLst>
          </p:cNvPr>
          <p:cNvCxnSpPr/>
          <p:nvPr/>
        </p:nvCxnSpPr>
        <p:spPr>
          <a:xfrm flipH="1">
            <a:off x="3949700" y="2832100"/>
            <a:ext cx="1168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5E15F63-868B-4641-915E-776DE5F65DD8}"/>
              </a:ext>
            </a:extLst>
          </p:cNvPr>
          <p:cNvSpPr txBox="1"/>
          <p:nvPr/>
        </p:nvSpPr>
        <p:spPr>
          <a:xfrm>
            <a:off x="8508989" y="2095130"/>
            <a:ext cx="3333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notice the ORDER BY clause, it is using the alias that was defined in the SELECT clause</a:t>
            </a:r>
          </a:p>
        </p:txBody>
      </p:sp>
    </p:spTree>
    <p:extLst>
      <p:ext uri="{BB962C8B-B14F-4D97-AF65-F5344CB8AC3E}">
        <p14:creationId xmlns:p14="http://schemas.microsoft.com/office/powerpoint/2010/main" val="1943267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FB03-A5D8-45CA-AFA9-22FD2EC1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380" y="305578"/>
            <a:ext cx="10058400" cy="1450757"/>
          </a:xfrm>
        </p:spPr>
        <p:txBody>
          <a:bodyPr/>
          <a:lstStyle/>
          <a:p>
            <a:r>
              <a:rPr lang="en-CA" dirty="0"/>
              <a:t>More Examples of GROUP BY with HAVING Clauses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7620B3-5B14-4DEE-B8A1-1D85485B3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04318"/>
            <a:ext cx="7097302" cy="402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0D86F-808F-4223-B3F2-DEAA8BE8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FA90-3068-47F4-AC8A-68D683A4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5E86F-C419-4739-ADB0-BA813B2F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22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D9610-080F-4BDB-88AE-40849E4422B6}"/>
              </a:ext>
            </a:extLst>
          </p:cNvPr>
          <p:cNvSpPr txBox="1"/>
          <p:nvPr/>
        </p:nvSpPr>
        <p:spPr>
          <a:xfrm>
            <a:off x="8313490" y="1887523"/>
            <a:ext cx="36995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summary query that counts the number of invoices by vendor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With </a:t>
            </a:r>
            <a:r>
              <a:rPr lang="en-CA" dirty="0">
                <a:solidFill>
                  <a:srgbClr val="FF0000"/>
                </a:solidFill>
              </a:rPr>
              <a:t>MySQL 8.0.13 </a:t>
            </a:r>
            <a:r>
              <a:rPr lang="en-CA" dirty="0"/>
              <a:t>the columns of the </a:t>
            </a:r>
            <a:r>
              <a:rPr lang="en-CA" dirty="0">
                <a:solidFill>
                  <a:srgbClr val="FF0000"/>
                </a:solidFill>
              </a:rPr>
              <a:t>GROUP BY </a:t>
            </a:r>
            <a:r>
              <a:rPr lang="en-CA" dirty="0"/>
              <a:t>clause no longer are sorted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ORDER BY </a:t>
            </a:r>
            <a:r>
              <a:rPr lang="en-CA" dirty="0"/>
              <a:t>clause is required if you want to be assured the columns are displayed in a particular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Although  they may appear in sequence here, it is just the way the data is in the table</a:t>
            </a:r>
          </a:p>
        </p:txBody>
      </p:sp>
    </p:spTree>
    <p:extLst>
      <p:ext uri="{BB962C8B-B14F-4D97-AF65-F5344CB8AC3E}">
        <p14:creationId xmlns:p14="http://schemas.microsoft.com/office/powerpoint/2010/main" val="2596498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0341-5575-44CC-B9F3-7411C579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Examples of GROUP BY with HAVING Clauses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565942-B8F7-411D-9128-097953257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159" y="1881188"/>
            <a:ext cx="6067165" cy="42656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690C0-FEEB-47E7-BFFD-5E763D03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03DC-7010-4304-8936-45B59966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04957-A73B-4DF1-B41C-FC656A21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23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29109-2397-48EC-803B-21FA6707364F}"/>
              </a:ext>
            </a:extLst>
          </p:cNvPr>
          <p:cNvSpPr txBox="1"/>
          <p:nvPr/>
        </p:nvSpPr>
        <p:spPr>
          <a:xfrm>
            <a:off x="7835900" y="1887522"/>
            <a:ext cx="4177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you wish it to be sequenced on a particular column the proper method is to use the ORDER BY clause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With this method you are assured it is in sequence you have specified</a:t>
            </a:r>
          </a:p>
        </p:txBody>
      </p:sp>
    </p:spTree>
    <p:extLst>
      <p:ext uri="{BB962C8B-B14F-4D97-AF65-F5344CB8AC3E}">
        <p14:creationId xmlns:p14="http://schemas.microsoft.com/office/powerpoint/2010/main" val="86276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B27E-32CC-4547-9236-56633E01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Examples of GROUP BY with HAVING Clauses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F4AA-CDC6-4A33-9145-9F0F9D7BF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D4451-29AA-44A9-9487-E9325AC0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2B625-495A-4C67-9BC7-051663B5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D5848-708D-460C-A5B8-00FA7538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24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B3AA28-3197-4AFE-9584-377F9D17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7" y="1845734"/>
            <a:ext cx="5696116" cy="40233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A49C7A-BD2F-4AC6-B2C6-7D9FAB04C0EF}"/>
              </a:ext>
            </a:extLst>
          </p:cNvPr>
          <p:cNvSpPr txBox="1"/>
          <p:nvPr/>
        </p:nvSpPr>
        <p:spPr>
          <a:xfrm>
            <a:off x="6671499" y="2015172"/>
            <a:ext cx="41771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you wish it to be sequenced on a particular column the proper method is to use the </a:t>
            </a:r>
            <a:r>
              <a:rPr lang="en-CA" dirty="0">
                <a:solidFill>
                  <a:srgbClr val="FF0000"/>
                </a:solidFill>
              </a:rPr>
              <a:t>ORDER BY </a:t>
            </a:r>
            <a:r>
              <a:rPr lang="en-CA" dirty="0"/>
              <a:t>clause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With this method you are assured it is in sequence you have specified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may also </a:t>
            </a:r>
            <a:r>
              <a:rPr lang="en-CA" dirty="0">
                <a:solidFill>
                  <a:srgbClr val="FF0000"/>
                </a:solidFill>
              </a:rPr>
              <a:t>ORDER BY </a:t>
            </a:r>
            <a:r>
              <a:rPr lang="en-CA" dirty="0"/>
              <a:t>the aggregate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Notice you are permitted in the </a:t>
            </a:r>
            <a:r>
              <a:rPr lang="en-CA" dirty="0">
                <a:solidFill>
                  <a:srgbClr val="FF0000"/>
                </a:solidFill>
              </a:rPr>
              <a:t>ORDER BY </a:t>
            </a:r>
            <a:r>
              <a:rPr lang="en-CA" dirty="0"/>
              <a:t>to use the </a:t>
            </a:r>
            <a:r>
              <a:rPr lang="en-CA" dirty="0">
                <a:solidFill>
                  <a:srgbClr val="FF0000"/>
                </a:solidFill>
              </a:rPr>
              <a:t>alias</a:t>
            </a:r>
            <a:r>
              <a:rPr lang="en-CA" dirty="0"/>
              <a:t> (</a:t>
            </a:r>
            <a:r>
              <a:rPr lang="en-CA" dirty="0" err="1"/>
              <a:t>invoice_qty</a:t>
            </a:r>
            <a:r>
              <a:rPr lang="en-CA" dirty="0"/>
              <a:t>) that was applied to the </a:t>
            </a:r>
            <a:r>
              <a:rPr lang="en-CA" dirty="0">
                <a:solidFill>
                  <a:srgbClr val="FF0000"/>
                </a:solidFill>
              </a:rPr>
              <a:t>COUNT(*) </a:t>
            </a:r>
            <a:r>
              <a:rPr lang="en-CA" dirty="0"/>
              <a:t>aggregate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will </a:t>
            </a:r>
            <a:r>
              <a:rPr lang="en-CA" dirty="0">
                <a:solidFill>
                  <a:srgbClr val="FF0000"/>
                </a:solidFill>
              </a:rPr>
              <a:t>not work</a:t>
            </a:r>
            <a:r>
              <a:rPr lang="en-CA" dirty="0"/>
              <a:t> with the </a:t>
            </a:r>
            <a:r>
              <a:rPr lang="en-CA" dirty="0">
                <a:solidFill>
                  <a:srgbClr val="FF0000"/>
                </a:solidFill>
              </a:rPr>
              <a:t>WHERE</a:t>
            </a:r>
            <a:r>
              <a:rPr lang="en-CA" dirty="0"/>
              <a:t> clause, in case you have attempted this</a:t>
            </a:r>
          </a:p>
        </p:txBody>
      </p:sp>
    </p:spTree>
    <p:extLst>
      <p:ext uri="{BB962C8B-B14F-4D97-AF65-F5344CB8AC3E}">
        <p14:creationId xmlns:p14="http://schemas.microsoft.com/office/powerpoint/2010/main" val="3489832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9160-5978-4AAB-A4F0-414D9A3C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Examples of GROUP BY with HAVING Clauses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D2B36F-2839-451E-B809-E0EA2EE2D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04318"/>
            <a:ext cx="6850227" cy="402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6B519-978C-4AB8-B611-2CB07198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E4504-7C5F-4730-981A-8A83E36A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1CB27-F896-407C-B62F-31281D8B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25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1919B9-A6A9-4147-83BC-C6AC67AC4B8B}"/>
              </a:ext>
            </a:extLst>
          </p:cNvPr>
          <p:cNvSpPr txBox="1"/>
          <p:nvPr/>
        </p:nvSpPr>
        <p:spPr>
          <a:xfrm>
            <a:off x="8108302" y="1931437"/>
            <a:ext cx="39748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Another example with the </a:t>
            </a:r>
            <a:r>
              <a:rPr lang="en-CA" dirty="0">
                <a:solidFill>
                  <a:srgbClr val="FF0000"/>
                </a:solidFill>
              </a:rPr>
              <a:t>HAVING</a:t>
            </a:r>
            <a:r>
              <a:rPr lang="en-CA" dirty="0"/>
              <a:t> clause to restrict the groups to those with a </a:t>
            </a:r>
            <a:r>
              <a:rPr lang="en-CA" dirty="0">
                <a:solidFill>
                  <a:srgbClr val="FF0000"/>
                </a:solidFill>
              </a:rPr>
              <a:t>COUNT</a:t>
            </a:r>
            <a:r>
              <a:rPr lang="en-CA" dirty="0"/>
              <a:t> of more than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may have noticed that the group function defined in the </a:t>
            </a:r>
            <a:r>
              <a:rPr lang="en-CA" dirty="0">
                <a:solidFill>
                  <a:srgbClr val="FF0000"/>
                </a:solidFill>
              </a:rPr>
              <a:t>SELECT</a:t>
            </a:r>
            <a:r>
              <a:rPr lang="en-CA" dirty="0"/>
              <a:t> clause is the same as the group function in the </a:t>
            </a:r>
            <a:r>
              <a:rPr lang="en-CA" dirty="0">
                <a:solidFill>
                  <a:srgbClr val="FF0000"/>
                </a:solidFill>
              </a:rPr>
              <a:t>HAVING</a:t>
            </a:r>
            <a:r>
              <a:rPr lang="en-CA" dirty="0"/>
              <a:t> clause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May not always be the case but in most cases it is</a:t>
            </a:r>
          </a:p>
        </p:txBody>
      </p:sp>
    </p:spTree>
    <p:extLst>
      <p:ext uri="{BB962C8B-B14F-4D97-AF65-F5344CB8AC3E}">
        <p14:creationId xmlns:p14="http://schemas.microsoft.com/office/powerpoint/2010/main" val="3332887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0FCA-465A-42BC-A64E-72BBD449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the HAVING Clause Compares to the 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16E95-8601-4793-99B3-7563D3359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As you have seen you can limit the groups included in a result set by including a search condition in the </a:t>
            </a:r>
            <a:r>
              <a:rPr lang="en-CA" dirty="0">
                <a:solidFill>
                  <a:srgbClr val="FF0000"/>
                </a:solidFill>
              </a:rPr>
              <a:t>HAVING</a:t>
            </a:r>
            <a:r>
              <a:rPr lang="en-CA" dirty="0"/>
              <a:t> clause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 addition you can apply a condition to each row before it is included in a group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This is done by coding a condition in the </a:t>
            </a:r>
            <a:r>
              <a:rPr lang="en-CA" dirty="0">
                <a:solidFill>
                  <a:srgbClr val="FF0000"/>
                </a:solidFill>
              </a:rPr>
              <a:t>WHERE</a:t>
            </a:r>
            <a:r>
              <a:rPr lang="en-CA" dirty="0"/>
              <a:t> clause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This is done as it is done for any </a:t>
            </a:r>
            <a:r>
              <a:rPr lang="en-CA" dirty="0">
                <a:solidFill>
                  <a:srgbClr val="FF0000"/>
                </a:solidFill>
              </a:rPr>
              <a:t>SELECT</a:t>
            </a:r>
            <a:r>
              <a:rPr lang="en-CA" dirty="0"/>
              <a:t>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We are going to look at the differences between search conditions coded in the </a:t>
            </a:r>
            <a:r>
              <a:rPr lang="en-CA" dirty="0">
                <a:solidFill>
                  <a:srgbClr val="FF0000"/>
                </a:solidFill>
              </a:rPr>
              <a:t>WHERE</a:t>
            </a:r>
            <a:r>
              <a:rPr lang="en-CA" dirty="0"/>
              <a:t> and </a:t>
            </a:r>
            <a:r>
              <a:rPr lang="en-CA" dirty="0">
                <a:solidFill>
                  <a:srgbClr val="FF0000"/>
                </a:solidFill>
              </a:rPr>
              <a:t>HAVING</a:t>
            </a:r>
            <a:r>
              <a:rPr lang="en-CA" dirty="0"/>
              <a:t> clauses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AB5AC-C67E-4CEE-8FE1-6D5D72BC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567B9-F464-4FD4-B8FC-598C16E8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6206F-A4CC-447A-AD33-126263D2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80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05F3-228C-4F6D-B699-420EAAAF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the HAVING Clause Compares to the WHERE Clause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874422-FDDB-4F43-A782-3514420AA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12707"/>
            <a:ext cx="6969710" cy="402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123D-E5B0-4C20-997D-2278027F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D9217-2AAD-47DE-A908-DF758444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48BFC-D7EF-4ABE-84E8-4D5AAF74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27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10941-8D0E-4F3C-AA5B-19B2AECC2D13}"/>
              </a:ext>
            </a:extLst>
          </p:cNvPr>
          <p:cNvSpPr txBox="1"/>
          <p:nvPr/>
        </p:nvSpPr>
        <p:spPr>
          <a:xfrm>
            <a:off x="8187655" y="1870745"/>
            <a:ext cx="38086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Processing steps in this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invoices in the </a:t>
            </a:r>
            <a:r>
              <a:rPr lang="en-CA" dirty="0">
                <a:solidFill>
                  <a:srgbClr val="FF0000"/>
                </a:solidFill>
              </a:rPr>
              <a:t>INVOICES</a:t>
            </a:r>
            <a:r>
              <a:rPr lang="en-CA" dirty="0"/>
              <a:t> table are </a:t>
            </a:r>
            <a:r>
              <a:rPr lang="en-CA" dirty="0">
                <a:solidFill>
                  <a:srgbClr val="FF0000"/>
                </a:solidFill>
              </a:rPr>
              <a:t>grouped</a:t>
            </a:r>
            <a:r>
              <a:rPr lang="en-CA" dirty="0"/>
              <a:t> by </a:t>
            </a:r>
            <a:r>
              <a:rPr lang="en-CA" dirty="0">
                <a:solidFill>
                  <a:srgbClr val="FF0000"/>
                </a:solidFill>
              </a:rPr>
              <a:t>VENDOR_NAME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Calculates a </a:t>
            </a:r>
            <a:r>
              <a:rPr lang="en-CA" dirty="0">
                <a:solidFill>
                  <a:srgbClr val="FF0000"/>
                </a:solidFill>
              </a:rPr>
              <a:t>count</a:t>
            </a:r>
            <a:r>
              <a:rPr lang="en-CA" dirty="0"/>
              <a:t> and an </a:t>
            </a:r>
            <a:r>
              <a:rPr lang="en-CA" dirty="0">
                <a:solidFill>
                  <a:srgbClr val="FF0000"/>
                </a:solidFill>
              </a:rPr>
              <a:t>average</a:t>
            </a:r>
            <a:r>
              <a:rPr lang="en-CA" dirty="0"/>
              <a:t> for each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HAVING</a:t>
            </a:r>
            <a:r>
              <a:rPr lang="en-CA" dirty="0"/>
              <a:t> clause limits the groups in the result to an </a:t>
            </a:r>
            <a:r>
              <a:rPr lang="en-CA" dirty="0">
                <a:solidFill>
                  <a:srgbClr val="FF0000"/>
                </a:solidFill>
              </a:rPr>
              <a:t>AVG(</a:t>
            </a:r>
            <a:r>
              <a:rPr lang="en-CA" dirty="0" err="1">
                <a:solidFill>
                  <a:srgbClr val="FF0000"/>
                </a:solidFill>
              </a:rPr>
              <a:t>invoice_total</a:t>
            </a:r>
            <a:r>
              <a:rPr lang="en-CA" dirty="0">
                <a:solidFill>
                  <a:srgbClr val="FF0000"/>
                </a:solidFill>
              </a:rPr>
              <a:t>)  greater than 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 </a:t>
            </a:r>
            <a:r>
              <a:rPr lang="en-CA" dirty="0">
                <a:solidFill>
                  <a:srgbClr val="FF0000"/>
                </a:solidFill>
              </a:rPr>
              <a:t>WHERE</a:t>
            </a:r>
            <a:r>
              <a:rPr lang="en-CA" dirty="0"/>
              <a:t> clause was used in this example, so it includes all the records in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Notice the </a:t>
            </a:r>
            <a:r>
              <a:rPr lang="en-CA" dirty="0" err="1"/>
              <a:t>invoice_qty</a:t>
            </a:r>
            <a:r>
              <a:rPr lang="en-CA" dirty="0"/>
              <a:t> for </a:t>
            </a:r>
            <a:r>
              <a:rPr lang="en-CA" dirty="0" err="1"/>
              <a:t>Zykla</a:t>
            </a:r>
            <a:r>
              <a:rPr lang="en-CA" dirty="0"/>
              <a:t> Design, it is 8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94D086-B7BB-45CC-AE64-4343C23704FF}"/>
              </a:ext>
            </a:extLst>
          </p:cNvPr>
          <p:cNvCxnSpPr>
            <a:cxnSpLocks/>
          </p:cNvCxnSpPr>
          <p:nvPr/>
        </p:nvCxnSpPr>
        <p:spPr>
          <a:xfrm flipH="1">
            <a:off x="4165600" y="4508500"/>
            <a:ext cx="927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81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679F-AA38-4AF2-95E8-2A2B80CB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the HAVING Clause Compares to the WHERE Clause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0C4F21-5C1D-40C6-8749-390111EF2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04318"/>
            <a:ext cx="6996440" cy="402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AFC4E-7A9D-4936-B6E1-477B4B43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87321-8771-41D6-B2CB-DED0D2CD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3DE66-E214-4AF5-B42D-9F92CC34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28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8DD767-2A1D-4FCE-B339-4FFAC200385E}"/>
              </a:ext>
            </a:extLst>
          </p:cNvPr>
          <p:cNvSpPr txBox="1"/>
          <p:nvPr/>
        </p:nvSpPr>
        <p:spPr>
          <a:xfrm>
            <a:off x="8179266" y="1929468"/>
            <a:ext cx="38169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this example a </a:t>
            </a:r>
            <a:r>
              <a:rPr lang="en-CA" dirty="0">
                <a:solidFill>
                  <a:srgbClr val="FF0000"/>
                </a:solidFill>
              </a:rPr>
              <a:t>WHERE</a:t>
            </a:r>
            <a:r>
              <a:rPr lang="en-CA" dirty="0"/>
              <a:t> clause is included that limits the invoices included in the groups to an invoice total greater than 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other words the search condition is </a:t>
            </a:r>
            <a:r>
              <a:rPr lang="en-CA" dirty="0">
                <a:solidFill>
                  <a:srgbClr val="FF0000"/>
                </a:solidFill>
              </a:rPr>
              <a:t>applied to each row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the </a:t>
            </a:r>
            <a:r>
              <a:rPr lang="en-CA" dirty="0">
                <a:solidFill>
                  <a:srgbClr val="FF0000"/>
                </a:solidFill>
              </a:rPr>
              <a:t>previous example </a:t>
            </a:r>
            <a:r>
              <a:rPr lang="en-CA" dirty="0"/>
              <a:t>it was </a:t>
            </a:r>
            <a:r>
              <a:rPr lang="en-CA" dirty="0">
                <a:solidFill>
                  <a:srgbClr val="FF0000"/>
                </a:solidFill>
              </a:rPr>
              <a:t>applied to each group of </a:t>
            </a:r>
            <a:r>
              <a:rPr lang="en-CA" dirty="0"/>
              <a:t>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There were 8 rows for </a:t>
            </a:r>
            <a:r>
              <a:rPr lang="en-CA" dirty="0" err="1"/>
              <a:t>Zykla</a:t>
            </a:r>
            <a:r>
              <a:rPr lang="en-CA" dirty="0"/>
              <a:t> Design previously but only 7 of the invoices are over 500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82B4ED-CB16-4D34-8EE0-508A8D043FE3}"/>
              </a:ext>
            </a:extLst>
          </p:cNvPr>
          <p:cNvCxnSpPr/>
          <p:nvPr/>
        </p:nvCxnSpPr>
        <p:spPr>
          <a:xfrm flipH="1">
            <a:off x="3403600" y="2959100"/>
            <a:ext cx="14097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518F5D-E334-45E1-9361-56E35923DAB9}"/>
              </a:ext>
            </a:extLst>
          </p:cNvPr>
          <p:cNvCxnSpPr/>
          <p:nvPr/>
        </p:nvCxnSpPr>
        <p:spPr>
          <a:xfrm flipH="1">
            <a:off x="4108450" y="4495800"/>
            <a:ext cx="14097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228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9C1F-9AC6-4FDF-A72C-E31F41CB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the HAVING Clause Compares to the 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56E46-9EC4-4064-B6F3-0AB0CE196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When a </a:t>
            </a:r>
            <a:r>
              <a:rPr lang="en-CA" dirty="0">
                <a:solidFill>
                  <a:srgbClr val="FF0000"/>
                </a:solidFill>
              </a:rPr>
              <a:t>WHERE</a:t>
            </a:r>
            <a:r>
              <a:rPr lang="en-CA" dirty="0"/>
              <a:t> clause is included in a </a:t>
            </a:r>
            <a:r>
              <a:rPr lang="en-CA" dirty="0">
                <a:solidFill>
                  <a:srgbClr val="FF0000"/>
                </a:solidFill>
              </a:rPr>
              <a:t>SELECT</a:t>
            </a:r>
            <a:r>
              <a:rPr lang="en-CA" dirty="0"/>
              <a:t> statement that uses grouping and aggregates, MySQL applies the search condition before it groups the rows and calculates aggregates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When a </a:t>
            </a:r>
            <a:r>
              <a:rPr lang="en-CA" dirty="0">
                <a:solidFill>
                  <a:srgbClr val="FF0000"/>
                </a:solidFill>
              </a:rPr>
              <a:t>HAVING</a:t>
            </a:r>
            <a:r>
              <a:rPr lang="en-CA" dirty="0"/>
              <a:t> clause is included in a </a:t>
            </a:r>
            <a:r>
              <a:rPr lang="en-CA" dirty="0">
                <a:solidFill>
                  <a:srgbClr val="FF0000"/>
                </a:solidFill>
              </a:rPr>
              <a:t>SELECT</a:t>
            </a:r>
            <a:r>
              <a:rPr lang="en-CA" dirty="0"/>
              <a:t> statement that uses grouping and aggregates MySQL applies the search condition after it groups the rows and calculates the aggregates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 </a:t>
            </a:r>
            <a:r>
              <a:rPr lang="en-CA" dirty="0">
                <a:solidFill>
                  <a:srgbClr val="FF0000"/>
                </a:solidFill>
              </a:rPr>
              <a:t>WHERE</a:t>
            </a:r>
            <a:r>
              <a:rPr lang="en-CA" dirty="0"/>
              <a:t> clause can refer to any column in the base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 </a:t>
            </a:r>
            <a:r>
              <a:rPr lang="en-CA" dirty="0">
                <a:solidFill>
                  <a:srgbClr val="FF0000"/>
                </a:solidFill>
              </a:rPr>
              <a:t>HAVING</a:t>
            </a:r>
            <a:r>
              <a:rPr lang="en-CA" dirty="0"/>
              <a:t> clause can only refer to a column included in the </a:t>
            </a:r>
            <a:r>
              <a:rPr lang="en-CA" dirty="0">
                <a:solidFill>
                  <a:srgbClr val="FF0000"/>
                </a:solidFill>
              </a:rPr>
              <a:t>SELECT</a:t>
            </a:r>
            <a:r>
              <a:rPr lang="en-CA" dirty="0"/>
              <a:t> clause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 </a:t>
            </a:r>
            <a:r>
              <a:rPr lang="en-CA" dirty="0">
                <a:solidFill>
                  <a:srgbClr val="FF0000"/>
                </a:solidFill>
              </a:rPr>
              <a:t>WHERE</a:t>
            </a:r>
            <a:r>
              <a:rPr lang="en-CA" dirty="0"/>
              <a:t> clause cannot contain aggregate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 </a:t>
            </a:r>
            <a:r>
              <a:rPr lang="en-CA" dirty="0">
                <a:solidFill>
                  <a:srgbClr val="FF0000"/>
                </a:solidFill>
              </a:rPr>
              <a:t>HAVING</a:t>
            </a:r>
            <a:r>
              <a:rPr lang="en-CA" dirty="0"/>
              <a:t> clause can contain aggregate function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FC2BF-3601-4004-BCCF-513CBCCE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8DB40-ED76-4C42-97F5-2488762E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E85F5-2219-480B-93D0-3936DE57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80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27A0-743A-4EF9-9AD7-71DA3E50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Syntax of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7552-A320-4C69-B918-DFE312A6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AVG([ALL|DISTINCT] expression)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SUM([</a:t>
            </a:r>
            <a:r>
              <a:rPr lang="en-US" sz="2000" b="1" u="sng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|DISTINCT] expression)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MIN([</a:t>
            </a:r>
            <a:r>
              <a:rPr lang="en-US" sz="2000" b="1" u="sng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|DISTINCT] expression)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MAX([</a:t>
            </a:r>
            <a:r>
              <a:rPr lang="en-US" sz="2000" b="1" u="sng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|DISTINCT] expression)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COUNT([</a:t>
            </a:r>
            <a:r>
              <a:rPr lang="en-US" sz="2000" b="1" u="sng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|DISTINCT] expression)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COUNT(*)</a:t>
            </a:r>
          </a:p>
          <a:p>
            <a:pPr marL="598805" marR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CA" dirty="0"/>
              <a:t>These are the 5 aggregate functions</a:t>
            </a:r>
          </a:p>
          <a:p>
            <a:pPr marL="598805" marR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CA" dirty="0"/>
              <a:t>Notice COUNT can be used in two different ways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C1F58-1548-4C3E-AA89-C4B4AB25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AD512-784F-4712-BC39-F5386675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032AD-B3BB-495F-ADAE-61B850FD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789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FAA7-E6C8-480A-9C47-0C9A4422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Coding Compound Search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D95DA-3BF9-4698-8AA2-DDF87CA0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You can code compound search conditions in the </a:t>
            </a:r>
            <a:r>
              <a:rPr lang="en-CA" dirty="0">
                <a:solidFill>
                  <a:srgbClr val="FF0000"/>
                </a:solidFill>
              </a:rPr>
              <a:t>HAVING</a:t>
            </a:r>
            <a:r>
              <a:rPr lang="en-CA" dirty="0"/>
              <a:t> clause just as you can in the </a:t>
            </a:r>
            <a:r>
              <a:rPr lang="en-CA" dirty="0">
                <a:solidFill>
                  <a:srgbClr val="FF0000"/>
                </a:solidFill>
              </a:rPr>
              <a:t>WHERE</a:t>
            </a:r>
            <a:r>
              <a:rPr lang="en-CA" dirty="0"/>
              <a:t> clause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You can use the </a:t>
            </a:r>
            <a:r>
              <a:rPr lang="en-CA" dirty="0">
                <a:solidFill>
                  <a:srgbClr val="FF0000"/>
                </a:solidFill>
              </a:rPr>
              <a:t>AND</a:t>
            </a:r>
            <a:r>
              <a:rPr lang="en-CA" dirty="0"/>
              <a:t> </a:t>
            </a:r>
            <a:r>
              <a:rPr lang="en-CA" dirty="0" err="1"/>
              <a:t>and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OR</a:t>
            </a:r>
            <a:r>
              <a:rPr lang="en-CA" dirty="0"/>
              <a:t> operators to code compound search conditions in a HAVING clause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If a search condition includes an aggregate function it must be coded in the </a:t>
            </a:r>
            <a:r>
              <a:rPr lang="en-CA" dirty="0">
                <a:solidFill>
                  <a:srgbClr val="FF0000"/>
                </a:solidFill>
              </a:rPr>
              <a:t>HAVING</a:t>
            </a:r>
            <a:r>
              <a:rPr lang="en-CA" dirty="0"/>
              <a:t> clause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CFC3A-6388-48C4-8F11-E8D0FBAA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8D625-D368-4B26-BF91-DF647917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07DEF-7EBC-4A9A-8448-04A7E99C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7833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32A0-084B-4028-8EA4-5B18E614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Coding Compound Search Conditions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31738-1FEF-40F1-9004-6659B2C5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223E5-6E6F-44DB-8433-CE08A45C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15FB7-870B-4505-8FD7-FA7A61CC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31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4986F-941E-46A8-9985-0D21A9A0832B}"/>
              </a:ext>
            </a:extLst>
          </p:cNvPr>
          <p:cNvSpPr txBox="1"/>
          <p:nvPr/>
        </p:nvSpPr>
        <p:spPr>
          <a:xfrm>
            <a:off x="8238931" y="1922106"/>
            <a:ext cx="38255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use the first condition of the </a:t>
            </a:r>
            <a:r>
              <a:rPr lang="en-CA" dirty="0">
                <a:solidFill>
                  <a:srgbClr val="FF0000"/>
                </a:solidFill>
              </a:rPr>
              <a:t>HAVING</a:t>
            </a:r>
            <a:r>
              <a:rPr lang="en-CA" dirty="0"/>
              <a:t> clause in either the </a:t>
            </a:r>
            <a:r>
              <a:rPr lang="en-CA" dirty="0">
                <a:solidFill>
                  <a:srgbClr val="FF0000"/>
                </a:solidFill>
              </a:rPr>
              <a:t>HAVING</a:t>
            </a:r>
            <a:r>
              <a:rPr lang="en-CA" dirty="0"/>
              <a:t> or the </a:t>
            </a:r>
            <a:r>
              <a:rPr lang="en-CA" dirty="0">
                <a:solidFill>
                  <a:srgbClr val="FF0000"/>
                </a:solidFill>
              </a:rPr>
              <a:t>WHERE</a:t>
            </a:r>
            <a:r>
              <a:rPr lang="en-CA" dirty="0"/>
              <a:t> clause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second and third conditions of the </a:t>
            </a:r>
            <a:r>
              <a:rPr lang="en-CA" dirty="0">
                <a:solidFill>
                  <a:srgbClr val="FF0000"/>
                </a:solidFill>
              </a:rPr>
              <a:t>HAVING</a:t>
            </a:r>
            <a:r>
              <a:rPr lang="en-CA" dirty="0"/>
              <a:t> clause must be coded in the </a:t>
            </a:r>
            <a:r>
              <a:rPr lang="en-CA" dirty="0">
                <a:solidFill>
                  <a:srgbClr val="FF0000"/>
                </a:solidFill>
              </a:rPr>
              <a:t>HAVING</a:t>
            </a:r>
            <a:r>
              <a:rPr lang="en-CA" dirty="0"/>
              <a:t> clause since they contain aggregate 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9068D1-59A0-48B5-8FDC-E9694D2DD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488F1D-03E5-4773-AA16-604258304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72" y="1776201"/>
            <a:ext cx="73247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99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BE38-54C7-4117-BAA0-2B00445E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Coding Compound Search Conditions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49793-10A4-4981-AC4A-2C505261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15D0F-5738-41A5-BF1F-CC3F53E3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E174C-62A4-4044-8047-CF890FEB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32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8A435-0283-429B-BA2B-2C6F87A61B6F}"/>
              </a:ext>
            </a:extLst>
          </p:cNvPr>
          <p:cNvSpPr txBox="1"/>
          <p:nvPr/>
        </p:nvSpPr>
        <p:spPr>
          <a:xfrm>
            <a:off x="8237989" y="1895912"/>
            <a:ext cx="37582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At first glance the query on Slide 31 and this slide produce the same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difference between the two is that first condition was listed in the </a:t>
            </a:r>
            <a:r>
              <a:rPr lang="en-CA" dirty="0">
                <a:solidFill>
                  <a:srgbClr val="FF0000"/>
                </a:solidFill>
              </a:rPr>
              <a:t>HAVING</a:t>
            </a:r>
            <a:r>
              <a:rPr lang="en-CA" dirty="0"/>
              <a:t> clause on slide 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 this slide the fist condition is coded in the </a:t>
            </a:r>
            <a:r>
              <a:rPr lang="en-CA" dirty="0">
                <a:solidFill>
                  <a:srgbClr val="FF0000"/>
                </a:solidFill>
              </a:rPr>
              <a:t>WHERE</a:t>
            </a:r>
            <a:r>
              <a:rPr lang="en-CA" dirty="0"/>
              <a:t> clause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textbook is correct it could be coded in either the </a:t>
            </a:r>
            <a:r>
              <a:rPr lang="en-CA" dirty="0">
                <a:solidFill>
                  <a:srgbClr val="FF0000"/>
                </a:solidFill>
              </a:rPr>
              <a:t>WHERE</a:t>
            </a:r>
            <a:r>
              <a:rPr lang="en-CA" dirty="0"/>
              <a:t> or </a:t>
            </a:r>
            <a:r>
              <a:rPr lang="en-CA" dirty="0">
                <a:solidFill>
                  <a:srgbClr val="FF0000"/>
                </a:solidFill>
              </a:rPr>
              <a:t>HAVING</a:t>
            </a:r>
            <a:r>
              <a:rPr lang="en-CA" dirty="0"/>
              <a:t> clause, since both return the same result</a:t>
            </a:r>
          </a:p>
          <a:p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1313C5-9EDD-4FC3-89AC-E23FBE73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65" y="1771439"/>
            <a:ext cx="73914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06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0F7D-A027-46AB-B556-AD797CD3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Clause or HAVING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835C6-CFE9-471D-9F34-C585344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 have a different thought about where to code the </a:t>
            </a:r>
            <a:r>
              <a:rPr lang="en-CA" dirty="0">
                <a:solidFill>
                  <a:srgbClr val="FF0000"/>
                </a:solidFill>
              </a:rPr>
              <a:t>BETWEEN … AND </a:t>
            </a:r>
            <a:r>
              <a:rPr lang="en-CA" dirty="0"/>
              <a:t>clause of the 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If you code it in the </a:t>
            </a:r>
            <a:r>
              <a:rPr lang="en-CA" dirty="0">
                <a:solidFill>
                  <a:srgbClr val="FF0000"/>
                </a:solidFill>
              </a:rPr>
              <a:t>HAVING</a:t>
            </a:r>
            <a:r>
              <a:rPr lang="en-CA" dirty="0"/>
              <a:t> clause it means the database had to </a:t>
            </a:r>
            <a:r>
              <a:rPr lang="en-CA" dirty="0">
                <a:solidFill>
                  <a:srgbClr val="FF0000"/>
                </a:solidFill>
              </a:rPr>
              <a:t>GROUP</a:t>
            </a:r>
            <a:r>
              <a:rPr lang="en-CA" dirty="0"/>
              <a:t> all the data including the dates specified in the </a:t>
            </a:r>
            <a:r>
              <a:rPr lang="en-CA" dirty="0">
                <a:solidFill>
                  <a:srgbClr val="FF0000"/>
                </a:solidFill>
              </a:rPr>
              <a:t>BETWEEN … AND </a:t>
            </a:r>
            <a:r>
              <a:rPr lang="en-CA" dirty="0"/>
              <a:t>condition, then exclude them in the </a:t>
            </a:r>
            <a:r>
              <a:rPr lang="en-CA" dirty="0">
                <a:solidFill>
                  <a:srgbClr val="FF0000"/>
                </a:solidFill>
              </a:rPr>
              <a:t>HAVING</a:t>
            </a:r>
            <a:r>
              <a:rPr lang="en-CA" dirty="0"/>
              <a:t> clause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 the second query the </a:t>
            </a:r>
            <a:r>
              <a:rPr lang="en-CA" dirty="0">
                <a:solidFill>
                  <a:srgbClr val="FF0000"/>
                </a:solidFill>
              </a:rPr>
              <a:t>WHERE</a:t>
            </a:r>
            <a:r>
              <a:rPr lang="en-CA" dirty="0"/>
              <a:t> clause filtered the dates specified in the </a:t>
            </a:r>
            <a:r>
              <a:rPr lang="en-CA" dirty="0">
                <a:solidFill>
                  <a:srgbClr val="FF0000"/>
                </a:solidFill>
              </a:rPr>
              <a:t>BETWEEN … AND </a:t>
            </a:r>
            <a:r>
              <a:rPr lang="en-CA" dirty="0"/>
              <a:t>clause out </a:t>
            </a:r>
            <a:r>
              <a:rPr lang="en-CA" dirty="0">
                <a:solidFill>
                  <a:srgbClr val="FF0000"/>
                </a:solidFill>
              </a:rPr>
              <a:t>before</a:t>
            </a:r>
            <a:r>
              <a:rPr lang="en-CA" dirty="0"/>
              <a:t> they were </a:t>
            </a:r>
            <a:r>
              <a:rPr lang="en-CA" dirty="0">
                <a:solidFill>
                  <a:srgbClr val="FF0000"/>
                </a:solidFill>
              </a:rPr>
              <a:t>grouped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It would be more </a:t>
            </a:r>
            <a:r>
              <a:rPr lang="en-CA" dirty="0">
                <a:solidFill>
                  <a:srgbClr val="FF0000"/>
                </a:solidFill>
              </a:rPr>
              <a:t>efficient</a:t>
            </a:r>
            <a:r>
              <a:rPr lang="en-CA" dirty="0"/>
              <a:t> to filter those rows with the </a:t>
            </a:r>
            <a:r>
              <a:rPr lang="en-CA" dirty="0">
                <a:solidFill>
                  <a:srgbClr val="FF0000"/>
                </a:solidFill>
              </a:rPr>
              <a:t>WHERE</a:t>
            </a:r>
            <a:r>
              <a:rPr lang="en-CA" dirty="0"/>
              <a:t> clause before they are grouped and filtered in the </a:t>
            </a:r>
            <a:r>
              <a:rPr lang="en-CA" dirty="0">
                <a:solidFill>
                  <a:srgbClr val="FF0000"/>
                </a:solidFill>
              </a:rPr>
              <a:t>HAVING</a:t>
            </a:r>
            <a:r>
              <a:rPr lang="en-CA" dirty="0"/>
              <a:t> clause since you do not want them included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Why use the processing time to process data you do not want to include in the result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So as far as the text says it does not matter, I take exception to that to reduce processing 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1CF6B-C648-4A5B-B387-B3ED71D4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D0E05-D2A4-4041-A49C-81EA1C3B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29F6F-B98E-4EB9-90AE-478F77A9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6729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B6AD-DD43-4754-9AB7-F9624D10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the WITH ROLLUP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DE349-E7D8-4B83-8BCF-56394BF7C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So far we have discussed </a:t>
            </a:r>
            <a:r>
              <a:rPr lang="en-CA" dirty="0">
                <a:solidFill>
                  <a:srgbClr val="FF0000"/>
                </a:solidFill>
              </a:rPr>
              <a:t>standard SQL </a:t>
            </a:r>
            <a:r>
              <a:rPr lang="en-CA" dirty="0"/>
              <a:t>keywords and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MySQL provides an extension to the standard SQL that is useful for summarizing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That is the </a:t>
            </a:r>
            <a:r>
              <a:rPr lang="en-CA" dirty="0">
                <a:solidFill>
                  <a:srgbClr val="FF0000"/>
                </a:solidFill>
              </a:rPr>
              <a:t>WITH ROLLUP </a:t>
            </a:r>
            <a:r>
              <a:rPr lang="en-CA" dirty="0"/>
              <a:t>operator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You can use the </a:t>
            </a:r>
            <a:r>
              <a:rPr lang="en-CA" dirty="0">
                <a:solidFill>
                  <a:srgbClr val="FF0000"/>
                </a:solidFill>
              </a:rPr>
              <a:t>WITH ROLLUP </a:t>
            </a:r>
            <a:r>
              <a:rPr lang="en-CA" dirty="0"/>
              <a:t>operator to </a:t>
            </a:r>
            <a:r>
              <a:rPr lang="en-CA" dirty="0">
                <a:solidFill>
                  <a:srgbClr val="FF0000"/>
                </a:solidFill>
              </a:rPr>
              <a:t>add one or more summary rows </a:t>
            </a:r>
            <a:r>
              <a:rPr lang="en-CA" dirty="0"/>
              <a:t>to the result set that uses </a:t>
            </a:r>
            <a:r>
              <a:rPr lang="en-CA" dirty="0">
                <a:solidFill>
                  <a:srgbClr val="FF0000"/>
                </a:solidFill>
              </a:rPr>
              <a:t>grouping and aggregates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F7C0D-9C1D-491C-9E04-AD028407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2A5C2-D63D-4567-AB8F-BBA08EF8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66CAD-7A7E-449C-B0D9-8AB1698E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211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C414-6B34-4C86-BE85-FB5F28F9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the WITH ROLLUP Operator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D40ACF-EC98-4949-A544-17955A2F3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04318"/>
            <a:ext cx="6927024" cy="402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A1A65-C40D-4753-AC3A-0525F7AB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1013-6E25-4CE2-9360-3A94F22A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2DCBA-8AF2-4A91-B408-2B5BC6AE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35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682DC-9F1D-40CA-914E-3BC5C12D3752}"/>
              </a:ext>
            </a:extLst>
          </p:cNvPr>
          <p:cNvSpPr txBox="1"/>
          <p:nvPr/>
        </p:nvSpPr>
        <p:spPr>
          <a:xfrm>
            <a:off x="8229600" y="1707492"/>
            <a:ext cx="384421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In this example the </a:t>
            </a:r>
            <a:r>
              <a:rPr lang="en-CA" sz="1600" dirty="0">
                <a:solidFill>
                  <a:srgbClr val="FF0000"/>
                </a:solidFill>
              </a:rPr>
              <a:t>WITH ROLLUP </a:t>
            </a:r>
            <a:r>
              <a:rPr lang="en-CA" sz="1600" dirty="0"/>
              <a:t>operator works when you have a single column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The statement groups the invoices by the </a:t>
            </a:r>
            <a:r>
              <a:rPr lang="en-CA" sz="1600" dirty="0" err="1"/>
              <a:t>vendor_id</a:t>
            </a:r>
            <a:r>
              <a:rPr lang="en-CA" sz="1600" dirty="0"/>
              <a:t> and calculates an invoice count and invoice total for each group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In addition since the </a:t>
            </a:r>
            <a:r>
              <a:rPr lang="en-CA" sz="1600" dirty="0">
                <a:solidFill>
                  <a:srgbClr val="FF0000"/>
                </a:solidFill>
              </a:rPr>
              <a:t>GROUP BY </a:t>
            </a:r>
            <a:r>
              <a:rPr lang="en-CA" sz="1600" dirty="0"/>
              <a:t>clause includes the WIT</a:t>
            </a:r>
            <a:r>
              <a:rPr lang="en-CA" sz="1600" dirty="0">
                <a:solidFill>
                  <a:srgbClr val="FF0000"/>
                </a:solidFill>
              </a:rPr>
              <a:t>H ROLLUP </a:t>
            </a:r>
            <a:r>
              <a:rPr lang="en-CA" sz="1600" dirty="0"/>
              <a:t>operator, this query adds a summary row to the end of the result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This row </a:t>
            </a:r>
            <a:r>
              <a:rPr lang="en-CA" sz="1600" dirty="0">
                <a:solidFill>
                  <a:srgbClr val="FF0000"/>
                </a:solidFill>
              </a:rPr>
              <a:t>summarizes</a:t>
            </a:r>
            <a:r>
              <a:rPr lang="en-CA" sz="1600" dirty="0"/>
              <a:t> all of the </a:t>
            </a:r>
            <a:r>
              <a:rPr lang="en-CA" sz="1600" dirty="0">
                <a:solidFill>
                  <a:srgbClr val="FF0000"/>
                </a:solidFill>
              </a:rPr>
              <a:t>aggregate columns in the result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It </a:t>
            </a:r>
            <a:r>
              <a:rPr lang="en-CA" sz="1600" dirty="0">
                <a:solidFill>
                  <a:srgbClr val="FF0000"/>
                </a:solidFill>
              </a:rPr>
              <a:t>summarizes</a:t>
            </a:r>
            <a:r>
              <a:rPr lang="en-CA" sz="1600" dirty="0"/>
              <a:t> the </a:t>
            </a:r>
            <a:r>
              <a:rPr lang="en-CA" sz="1600" dirty="0" err="1">
                <a:solidFill>
                  <a:srgbClr val="FF0000"/>
                </a:solidFill>
              </a:rPr>
              <a:t>invoice_count</a:t>
            </a:r>
            <a:r>
              <a:rPr lang="en-CA" sz="1600" dirty="0">
                <a:solidFill>
                  <a:srgbClr val="FF0000"/>
                </a:solidFill>
              </a:rPr>
              <a:t> </a:t>
            </a:r>
            <a:r>
              <a:rPr lang="en-CA" sz="1600" dirty="0"/>
              <a:t>and the </a:t>
            </a:r>
            <a:r>
              <a:rPr lang="en-CA" sz="1600" dirty="0" err="1">
                <a:solidFill>
                  <a:srgbClr val="FF0000"/>
                </a:solidFill>
              </a:rPr>
              <a:t>invoice_total</a:t>
            </a:r>
            <a:r>
              <a:rPr lang="en-CA" sz="1600" dirty="0">
                <a:solidFill>
                  <a:srgbClr val="FF0000"/>
                </a:solidFill>
              </a:rPr>
              <a:t> </a:t>
            </a:r>
            <a:r>
              <a:rPr lang="en-CA" sz="1600" dirty="0"/>
              <a:t>columns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Since the </a:t>
            </a:r>
            <a:r>
              <a:rPr lang="en-CA" sz="1600" dirty="0" err="1">
                <a:solidFill>
                  <a:srgbClr val="FF0000"/>
                </a:solidFill>
              </a:rPr>
              <a:t>vendor_id</a:t>
            </a:r>
            <a:r>
              <a:rPr lang="en-CA" sz="1600" dirty="0">
                <a:solidFill>
                  <a:srgbClr val="FF0000"/>
                </a:solidFill>
              </a:rPr>
              <a:t> cannot</a:t>
            </a:r>
            <a:r>
              <a:rPr lang="en-CA" sz="1600" dirty="0"/>
              <a:t> be </a:t>
            </a:r>
            <a:r>
              <a:rPr lang="en-CA" sz="1600" dirty="0">
                <a:solidFill>
                  <a:srgbClr val="FF0000"/>
                </a:solidFill>
              </a:rPr>
              <a:t>summarized</a:t>
            </a:r>
            <a:r>
              <a:rPr lang="en-CA" sz="1600" dirty="0"/>
              <a:t> it is assigned a </a:t>
            </a:r>
            <a:r>
              <a:rPr lang="en-CA" dirty="0">
                <a:solidFill>
                  <a:srgbClr val="FF0000"/>
                </a:solidFill>
              </a:rPr>
              <a:t>NULL</a:t>
            </a:r>
            <a:r>
              <a:rPr lang="en-CA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459771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1DC6-467F-4AFA-AF5D-0DE0C159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the WITH ROLLUP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7755-EE83-488A-B787-0D7B390E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You can use the </a:t>
            </a:r>
            <a:r>
              <a:rPr lang="en-CA" dirty="0">
                <a:solidFill>
                  <a:srgbClr val="FF0000"/>
                </a:solidFill>
              </a:rPr>
              <a:t>WITH ROLLUP</a:t>
            </a:r>
            <a:r>
              <a:rPr lang="en-CA" dirty="0"/>
              <a:t> operator in the </a:t>
            </a:r>
            <a:r>
              <a:rPr lang="en-CA" dirty="0">
                <a:solidFill>
                  <a:srgbClr val="FF0000"/>
                </a:solidFill>
              </a:rPr>
              <a:t>GROUP BY </a:t>
            </a:r>
            <a:r>
              <a:rPr lang="en-CA" dirty="0"/>
              <a:t>clause to add summary rows to the final result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WITH ROLLUP </a:t>
            </a:r>
            <a:r>
              <a:rPr lang="en-CA" dirty="0"/>
              <a:t>operator adds a summary row for each group specified in the </a:t>
            </a:r>
            <a:r>
              <a:rPr lang="en-CA" dirty="0">
                <a:solidFill>
                  <a:srgbClr val="FF0000"/>
                </a:solidFill>
              </a:rPr>
              <a:t>GROUP BY </a:t>
            </a:r>
            <a:r>
              <a:rPr lang="en-CA" dirty="0"/>
              <a:t>clause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It also adds a summary row to the end of the result set that summarizes the entire result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If the </a:t>
            </a:r>
            <a:r>
              <a:rPr lang="en-CA" dirty="0">
                <a:solidFill>
                  <a:srgbClr val="FF0000"/>
                </a:solidFill>
              </a:rPr>
              <a:t>GROUP BY </a:t>
            </a:r>
            <a:r>
              <a:rPr lang="en-CA" dirty="0"/>
              <a:t>clause specifies a single group, the </a:t>
            </a:r>
            <a:r>
              <a:rPr lang="en-CA" dirty="0">
                <a:solidFill>
                  <a:srgbClr val="FF0000"/>
                </a:solidFill>
              </a:rPr>
              <a:t>WITH  ROLLUP </a:t>
            </a:r>
            <a:r>
              <a:rPr lang="en-CA" dirty="0"/>
              <a:t>operator only adds the final summary row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With </a:t>
            </a:r>
            <a:r>
              <a:rPr lang="en-CA" dirty="0">
                <a:solidFill>
                  <a:srgbClr val="FF0000"/>
                </a:solidFill>
              </a:rPr>
              <a:t>MySQL 8.0.13 </a:t>
            </a:r>
            <a:r>
              <a:rPr lang="en-CA" dirty="0"/>
              <a:t>and later you can add an </a:t>
            </a:r>
            <a:r>
              <a:rPr lang="en-CA" dirty="0">
                <a:solidFill>
                  <a:srgbClr val="FF0000"/>
                </a:solidFill>
              </a:rPr>
              <a:t>ORDER BY </a:t>
            </a:r>
            <a:r>
              <a:rPr lang="en-CA" dirty="0"/>
              <a:t>clause to sort the result set when the </a:t>
            </a:r>
            <a:r>
              <a:rPr lang="en-CA" dirty="0">
                <a:solidFill>
                  <a:srgbClr val="FF0000"/>
                </a:solidFill>
              </a:rPr>
              <a:t>GROUP BY </a:t>
            </a:r>
            <a:r>
              <a:rPr lang="en-CA" dirty="0"/>
              <a:t>contains a </a:t>
            </a:r>
            <a:r>
              <a:rPr lang="en-CA" dirty="0">
                <a:solidFill>
                  <a:srgbClr val="FF0000"/>
                </a:solidFill>
              </a:rPr>
              <a:t>WITH ROLLUP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With </a:t>
            </a:r>
            <a:r>
              <a:rPr lang="en-CA" dirty="0">
                <a:solidFill>
                  <a:srgbClr val="FF0000"/>
                </a:solidFill>
              </a:rPr>
              <a:t>MySQL 8.0.13 </a:t>
            </a:r>
            <a:r>
              <a:rPr lang="en-CA" dirty="0"/>
              <a:t>also allows the use of the </a:t>
            </a:r>
            <a:r>
              <a:rPr lang="en-CA" dirty="0">
                <a:solidFill>
                  <a:srgbClr val="FF0000"/>
                </a:solidFill>
              </a:rPr>
              <a:t>DISTINCT</a:t>
            </a:r>
            <a:r>
              <a:rPr lang="en-CA" dirty="0"/>
              <a:t> keyword, prior versions it was not allowed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A3770-EDF8-47CB-A8B4-4DC50B6E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09345-9752-4B91-97C2-20C1766F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61ECB-2A8B-48B5-9417-A5E080C4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265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3569-19DF-45EE-BA52-9FF59116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the WITH ROLLUP Operator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88B026-B953-496C-8B34-DD6729785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53355"/>
            <a:ext cx="7315200" cy="3505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0C99-E154-4E5E-909D-7D272C3C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81AA5-0481-43C5-961A-7BAF948C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61341-F59E-47B3-BD7B-BDAC46F0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37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636B0-257B-41D0-86D3-8F24D88705F4}"/>
              </a:ext>
            </a:extLst>
          </p:cNvPr>
          <p:cNvSpPr txBox="1"/>
          <p:nvPr/>
        </p:nvSpPr>
        <p:spPr>
          <a:xfrm>
            <a:off x="83890" y="5461233"/>
            <a:ext cx="12013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query shows how the </a:t>
            </a:r>
            <a:r>
              <a:rPr lang="en-CA" dirty="0">
                <a:solidFill>
                  <a:srgbClr val="FF0000"/>
                </a:solidFill>
              </a:rPr>
              <a:t>WITH ROLLUP </a:t>
            </a:r>
            <a:r>
              <a:rPr lang="en-CA" dirty="0"/>
              <a:t>operator works when you group by two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query groups </a:t>
            </a:r>
            <a:r>
              <a:rPr lang="en-CA" dirty="0">
                <a:solidFill>
                  <a:srgbClr val="FF0000"/>
                </a:solidFill>
              </a:rPr>
              <a:t>vendors</a:t>
            </a:r>
            <a:r>
              <a:rPr lang="en-CA" dirty="0"/>
              <a:t> by </a:t>
            </a:r>
            <a:r>
              <a:rPr lang="en-CA" dirty="0">
                <a:solidFill>
                  <a:srgbClr val="FF0000"/>
                </a:solidFill>
              </a:rPr>
              <a:t>state</a:t>
            </a:r>
            <a:r>
              <a:rPr lang="en-CA" dirty="0"/>
              <a:t> and </a:t>
            </a:r>
            <a:r>
              <a:rPr lang="en-CA" dirty="0">
                <a:solidFill>
                  <a:srgbClr val="FF0000"/>
                </a:solidFill>
              </a:rPr>
              <a:t>city</a:t>
            </a:r>
            <a:r>
              <a:rPr lang="en-CA" dirty="0"/>
              <a:t> and </a:t>
            </a:r>
            <a:r>
              <a:rPr lang="en-CA" dirty="0">
                <a:solidFill>
                  <a:srgbClr val="FF0000"/>
                </a:solidFill>
              </a:rPr>
              <a:t>counts the number of vendors </a:t>
            </a:r>
            <a:r>
              <a:rPr lang="en-CA" dirty="0"/>
              <a:t>in each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query adds </a:t>
            </a:r>
            <a:r>
              <a:rPr lang="en-CA" dirty="0">
                <a:solidFill>
                  <a:srgbClr val="FF0000"/>
                </a:solidFill>
              </a:rPr>
              <a:t>summary rows </a:t>
            </a:r>
            <a:r>
              <a:rPr lang="en-CA" dirty="0"/>
              <a:t>for each </a:t>
            </a:r>
            <a:r>
              <a:rPr lang="en-CA" dirty="0">
                <a:solidFill>
                  <a:srgbClr val="FF0000"/>
                </a:solidFill>
              </a:rPr>
              <a:t>state</a:t>
            </a:r>
            <a:r>
              <a:rPr lang="en-CA" dirty="0"/>
              <a:t>, and it adds a </a:t>
            </a:r>
            <a:r>
              <a:rPr lang="en-CA" dirty="0">
                <a:solidFill>
                  <a:srgbClr val="FF0000"/>
                </a:solidFill>
              </a:rPr>
              <a:t>final summary row </a:t>
            </a:r>
            <a:r>
              <a:rPr lang="en-CA" dirty="0"/>
              <a:t>at the </a:t>
            </a:r>
            <a:r>
              <a:rPr lang="en-CA" dirty="0">
                <a:solidFill>
                  <a:srgbClr val="FF0000"/>
                </a:solidFill>
              </a:rPr>
              <a:t>end</a:t>
            </a:r>
            <a:r>
              <a:rPr lang="en-CA" dirty="0"/>
              <a:t> of the </a:t>
            </a:r>
            <a:r>
              <a:rPr lang="en-CA" dirty="0">
                <a:solidFill>
                  <a:srgbClr val="FF0000"/>
                </a:solidFill>
              </a:rPr>
              <a:t>result set</a:t>
            </a:r>
          </a:p>
        </p:txBody>
      </p:sp>
    </p:spTree>
    <p:extLst>
      <p:ext uri="{BB962C8B-B14F-4D97-AF65-F5344CB8AC3E}">
        <p14:creationId xmlns:p14="http://schemas.microsoft.com/office/powerpoint/2010/main" val="4255842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56BE-627E-4F96-A805-E8A56BE7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the GROUPING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6AB7-B0D5-4A5F-A022-747D6B80A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0901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When you group by a column that contains null values, the result of the grouping can be a null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 addition the when you use the </a:t>
            </a:r>
            <a:r>
              <a:rPr lang="en-CA" dirty="0">
                <a:solidFill>
                  <a:srgbClr val="FF0000"/>
                </a:solidFill>
              </a:rPr>
              <a:t>WITH ROLLUP </a:t>
            </a:r>
            <a:r>
              <a:rPr lang="en-CA" dirty="0"/>
              <a:t>operator to summarize a column that contains null values, the summary row will contain a null value in that column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Because of that it can be difficult to distinguish between the null value due to grouping and the null value due to summarizing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2C17B-501F-46A1-99BC-CA9495F5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C6EBF-BC13-4A56-9BD7-37C7A90F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6DB5E-F0C9-4866-947B-500CCCE4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790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FFBB-DAF9-47A5-8A21-F61D20F0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the GROUPING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F5854-EEFD-4316-9579-5946F13E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Syntax:</a:t>
            </a:r>
          </a:p>
          <a:p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GROUPING(expression)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01AE4-DDCC-4228-8325-752078EC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EFEA9-F1B5-4C9A-8653-3C98E0B8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8D4C-8553-460E-AC3E-93477F6B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19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55D7-8427-420C-81DC-8313B931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64632-5159-46E2-B4D4-6F5DE989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expression for </a:t>
            </a:r>
            <a:r>
              <a:rPr lang="en-CA" dirty="0">
                <a:solidFill>
                  <a:srgbClr val="FF0000"/>
                </a:solidFill>
              </a:rPr>
              <a:t>SUM</a:t>
            </a:r>
            <a:r>
              <a:rPr lang="en-CA" dirty="0"/>
              <a:t> and </a:t>
            </a:r>
            <a:r>
              <a:rPr lang="en-CA" dirty="0">
                <a:solidFill>
                  <a:srgbClr val="FF0000"/>
                </a:solidFill>
              </a:rPr>
              <a:t>AVG</a:t>
            </a:r>
            <a:r>
              <a:rPr lang="en-CA" dirty="0"/>
              <a:t> functions can result only in a </a:t>
            </a:r>
            <a:r>
              <a:rPr lang="en-CA" dirty="0">
                <a:solidFill>
                  <a:srgbClr val="FF0000"/>
                </a:solidFill>
              </a:rPr>
              <a:t>numeric</a:t>
            </a:r>
            <a:r>
              <a:rPr lang="en-CA" dirty="0"/>
              <a:t>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MIN</a:t>
            </a:r>
            <a:r>
              <a:rPr lang="en-CA" dirty="0"/>
              <a:t>, </a:t>
            </a:r>
            <a:r>
              <a:rPr lang="en-CA" dirty="0">
                <a:solidFill>
                  <a:srgbClr val="FF0000"/>
                </a:solidFill>
              </a:rPr>
              <a:t>MAX</a:t>
            </a:r>
            <a:r>
              <a:rPr lang="en-CA" dirty="0"/>
              <a:t> and </a:t>
            </a:r>
            <a:r>
              <a:rPr lang="en-CA" dirty="0">
                <a:solidFill>
                  <a:srgbClr val="FF0000"/>
                </a:solidFill>
              </a:rPr>
              <a:t>COUNT</a:t>
            </a:r>
            <a:r>
              <a:rPr lang="en-CA" dirty="0"/>
              <a:t> functions can result in a </a:t>
            </a:r>
            <a:r>
              <a:rPr lang="en-CA" dirty="0">
                <a:solidFill>
                  <a:srgbClr val="FF0000"/>
                </a:solidFill>
              </a:rPr>
              <a:t>numeric</a:t>
            </a:r>
            <a:r>
              <a:rPr lang="en-CA" dirty="0"/>
              <a:t>, </a:t>
            </a:r>
            <a:r>
              <a:rPr lang="en-CA" dirty="0">
                <a:solidFill>
                  <a:srgbClr val="FF0000"/>
                </a:solidFill>
              </a:rPr>
              <a:t>date</a:t>
            </a:r>
            <a:r>
              <a:rPr lang="en-CA" dirty="0"/>
              <a:t> or a </a:t>
            </a:r>
            <a:r>
              <a:rPr lang="en-CA" dirty="0">
                <a:solidFill>
                  <a:srgbClr val="FF0000"/>
                </a:solidFill>
              </a:rPr>
              <a:t>string </a:t>
            </a:r>
            <a:r>
              <a:rPr lang="en-CA" dirty="0"/>
              <a:t>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Typically the expression is just a column name, for example you could get the average of all values in the </a:t>
            </a:r>
            <a:r>
              <a:rPr lang="en-CA" dirty="0">
                <a:solidFill>
                  <a:srgbClr val="FF0000"/>
                </a:solidFill>
              </a:rPr>
              <a:t>INVOICE_TOTAL </a:t>
            </a:r>
            <a:r>
              <a:rPr lang="en-CA" dirty="0"/>
              <a:t>column like this: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AVG(</a:t>
            </a:r>
            <a:r>
              <a:rPr lang="en-CA" dirty="0" err="1">
                <a:solidFill>
                  <a:srgbClr val="FF0000"/>
                </a:solidFill>
              </a:rPr>
              <a:t>invoice_total</a:t>
            </a:r>
            <a:r>
              <a:rPr lang="en-CA" dirty="0">
                <a:solidFill>
                  <a:srgbClr val="FF0000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How ever </a:t>
            </a:r>
            <a:r>
              <a:rPr lang="en-CA" dirty="0">
                <a:solidFill>
                  <a:srgbClr val="FF0000"/>
                </a:solidFill>
              </a:rPr>
              <a:t>expressions</a:t>
            </a:r>
            <a:r>
              <a:rPr lang="en-CA" dirty="0"/>
              <a:t> can be more complex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SUM(</a:t>
            </a:r>
            <a:r>
              <a:rPr lang="en-CA" dirty="0" err="1">
                <a:solidFill>
                  <a:srgbClr val="FF0000"/>
                </a:solidFill>
              </a:rPr>
              <a:t>invoice_total</a:t>
            </a:r>
            <a:r>
              <a:rPr lang="en-CA" dirty="0">
                <a:solidFill>
                  <a:srgbClr val="FF0000"/>
                </a:solidFill>
              </a:rPr>
              <a:t> – payment-total – </a:t>
            </a:r>
            <a:r>
              <a:rPr lang="en-CA" dirty="0" err="1">
                <a:solidFill>
                  <a:srgbClr val="FF0000"/>
                </a:solidFill>
              </a:rPr>
              <a:t>credit_total</a:t>
            </a:r>
            <a:r>
              <a:rPr lang="en-CA" dirty="0">
                <a:solidFill>
                  <a:srgbClr val="FF0000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result would be the </a:t>
            </a:r>
            <a:r>
              <a:rPr lang="en-CA" dirty="0">
                <a:solidFill>
                  <a:srgbClr val="FF0000"/>
                </a:solidFill>
              </a:rPr>
              <a:t>single value </a:t>
            </a:r>
            <a:r>
              <a:rPr lang="en-CA" dirty="0"/>
              <a:t>that represents the </a:t>
            </a:r>
            <a:r>
              <a:rPr lang="en-CA" dirty="0">
                <a:solidFill>
                  <a:srgbClr val="FF0000"/>
                </a:solidFill>
              </a:rPr>
              <a:t>total amount </a:t>
            </a:r>
            <a:r>
              <a:rPr lang="en-CA" dirty="0"/>
              <a:t>of all the selected invoices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WHERE</a:t>
            </a:r>
            <a:r>
              <a:rPr lang="en-CA" dirty="0"/>
              <a:t> clause is just selecting invoices that have a balance due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E1EC6-56E2-44E2-9599-06E9DAF3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FFAC2-0184-4289-A92E-6D0202AD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8AB73-ECB3-46C4-A8AC-7ADDF56C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070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C5BF-8D0E-46C8-A44C-D68D26A7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the GROUPING Function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11ABF7-2C57-4F27-BB8E-CA615DF39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64154"/>
            <a:ext cx="7069686" cy="402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8BC9D-BD54-4391-8C46-D8262485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04C4-72CE-44A4-A0D7-2C2F2714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06B33-66D3-416E-AA19-2DF77630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40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7D0EB-A0F4-4EBB-910C-F9CA2746E6C5}"/>
              </a:ext>
            </a:extLst>
          </p:cNvPr>
          <p:cNvSpPr txBox="1"/>
          <p:nvPr/>
        </p:nvSpPr>
        <p:spPr>
          <a:xfrm>
            <a:off x="8229600" y="1669409"/>
            <a:ext cx="39008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this example the query includes the </a:t>
            </a:r>
            <a:r>
              <a:rPr lang="en-CA" dirty="0">
                <a:solidFill>
                  <a:srgbClr val="FF0000"/>
                </a:solidFill>
              </a:rPr>
              <a:t>invoice date </a:t>
            </a:r>
            <a:r>
              <a:rPr lang="en-CA" dirty="0"/>
              <a:t>and the </a:t>
            </a:r>
            <a:r>
              <a:rPr lang="en-CA" dirty="0">
                <a:solidFill>
                  <a:srgbClr val="FF0000"/>
                </a:solidFill>
              </a:rPr>
              <a:t>payment date </a:t>
            </a:r>
            <a:r>
              <a:rPr lang="en-CA" dirty="0"/>
              <a:t>from the </a:t>
            </a:r>
            <a:r>
              <a:rPr lang="en-CA" dirty="0">
                <a:solidFill>
                  <a:srgbClr val="FF0000"/>
                </a:solidFill>
              </a:rPr>
              <a:t>invoices</a:t>
            </a:r>
            <a:r>
              <a:rPr lang="en-CA" dirty="0"/>
              <a:t>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addition it includes the </a:t>
            </a:r>
            <a:r>
              <a:rPr lang="en-CA" dirty="0">
                <a:solidFill>
                  <a:srgbClr val="FF0000"/>
                </a:solidFill>
              </a:rPr>
              <a:t>sum</a:t>
            </a:r>
            <a:r>
              <a:rPr lang="en-CA" dirty="0"/>
              <a:t> of the </a:t>
            </a:r>
            <a:r>
              <a:rPr lang="en-CA" dirty="0">
                <a:solidFill>
                  <a:srgbClr val="FF0000"/>
                </a:solidFill>
              </a:rPr>
              <a:t>invoice totals </a:t>
            </a:r>
            <a:r>
              <a:rPr lang="en-CA" dirty="0"/>
              <a:t>and the </a:t>
            </a:r>
            <a:r>
              <a:rPr lang="en-CA" dirty="0">
                <a:solidFill>
                  <a:srgbClr val="FF0000"/>
                </a:solidFill>
              </a:rPr>
              <a:t>sum of the invoices balances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first five rows </a:t>
            </a:r>
            <a:r>
              <a:rPr lang="en-CA" dirty="0"/>
              <a:t>of the result set are for the </a:t>
            </a:r>
            <a:r>
              <a:rPr lang="en-CA" dirty="0">
                <a:solidFill>
                  <a:srgbClr val="FF0000"/>
                </a:solidFill>
              </a:rPr>
              <a:t>same invoice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first</a:t>
            </a:r>
            <a:r>
              <a:rPr lang="en-CA" dirty="0"/>
              <a:t> and </a:t>
            </a:r>
            <a:r>
              <a:rPr lang="en-CA" dirty="0">
                <a:solidFill>
                  <a:srgbClr val="FF0000"/>
                </a:solidFill>
              </a:rPr>
              <a:t>last</a:t>
            </a:r>
            <a:r>
              <a:rPr lang="en-CA" dirty="0"/>
              <a:t> row of the five rows contains a null value in the </a:t>
            </a:r>
            <a:r>
              <a:rPr lang="en-CA" dirty="0">
                <a:solidFill>
                  <a:srgbClr val="FF0000"/>
                </a:solidFill>
              </a:rPr>
              <a:t>Payment Date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first row </a:t>
            </a:r>
            <a:r>
              <a:rPr lang="en-CA" dirty="0"/>
              <a:t>contains a </a:t>
            </a:r>
            <a:r>
              <a:rPr lang="en-CA" dirty="0">
                <a:solidFill>
                  <a:srgbClr val="FF0000"/>
                </a:solidFill>
              </a:rPr>
              <a:t>null value </a:t>
            </a:r>
            <a:r>
              <a:rPr lang="en-CA" dirty="0"/>
              <a:t>because one or more of the</a:t>
            </a:r>
            <a:r>
              <a:rPr lang="en-CA" dirty="0">
                <a:solidFill>
                  <a:srgbClr val="FF0000"/>
                </a:solidFill>
              </a:rPr>
              <a:t> invoices for that date contains a null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last row </a:t>
            </a:r>
            <a:r>
              <a:rPr lang="en-CA" dirty="0"/>
              <a:t>contains a </a:t>
            </a:r>
            <a:r>
              <a:rPr lang="en-CA" dirty="0">
                <a:solidFill>
                  <a:srgbClr val="FF0000"/>
                </a:solidFill>
              </a:rPr>
              <a:t>null value</a:t>
            </a:r>
            <a:r>
              <a:rPr lang="en-CA" dirty="0"/>
              <a:t> because it is the </a:t>
            </a:r>
            <a:r>
              <a:rPr lang="en-CA" dirty="0">
                <a:solidFill>
                  <a:srgbClr val="FF0000"/>
                </a:solidFill>
              </a:rPr>
              <a:t>summary row for all the invoices for that invoice 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37A7E-CB69-4CB9-96AC-1CDD33660F7A}"/>
              </a:ext>
            </a:extLst>
          </p:cNvPr>
          <p:cNvSpPr/>
          <p:nvPr/>
        </p:nvSpPr>
        <p:spPr>
          <a:xfrm>
            <a:off x="1317072" y="3833769"/>
            <a:ext cx="2650921" cy="796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C0955B-127C-4F5D-A3F1-52D2DC8E08F1}"/>
              </a:ext>
            </a:extLst>
          </p:cNvPr>
          <p:cNvSpPr/>
          <p:nvPr/>
        </p:nvSpPr>
        <p:spPr>
          <a:xfrm>
            <a:off x="1996580" y="4395831"/>
            <a:ext cx="310392" cy="2348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DE69A4-D926-42DD-8127-2CB7EEEF3881}"/>
              </a:ext>
            </a:extLst>
          </p:cNvPr>
          <p:cNvSpPr/>
          <p:nvPr/>
        </p:nvSpPr>
        <p:spPr>
          <a:xfrm>
            <a:off x="1996580" y="3833769"/>
            <a:ext cx="310392" cy="1510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C4FBE4-B6EB-4934-ABC3-C0BFBEED40B7}"/>
              </a:ext>
            </a:extLst>
          </p:cNvPr>
          <p:cNvCxnSpPr/>
          <p:nvPr/>
        </p:nvCxnSpPr>
        <p:spPr>
          <a:xfrm flipH="1" flipV="1">
            <a:off x="2333415" y="4513277"/>
            <a:ext cx="6265301" cy="11576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E70B16-89E5-4B5B-8EBC-E1E4F341EDB2}"/>
              </a:ext>
            </a:extLst>
          </p:cNvPr>
          <p:cNvCxnSpPr/>
          <p:nvPr/>
        </p:nvCxnSpPr>
        <p:spPr>
          <a:xfrm flipH="1" flipV="1">
            <a:off x="2333415" y="3909270"/>
            <a:ext cx="6175574" cy="9395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474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D5006-D20F-4AB0-868C-46654A27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the GROUPING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CA22B-128A-430B-B047-99D6A7A5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To help distinguish between these null values, you can use the </a:t>
            </a:r>
            <a:r>
              <a:rPr lang="en-CA" dirty="0">
                <a:solidFill>
                  <a:srgbClr val="FF0000"/>
                </a:solidFill>
              </a:rPr>
              <a:t>GROUPING</a:t>
            </a:r>
            <a:r>
              <a:rPr lang="en-CA" dirty="0"/>
              <a:t>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Introduced in MySQL 8.0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This function evaluates the expression you specify to determine of the results in a null value because it is in a summary row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If </a:t>
            </a:r>
            <a:r>
              <a:rPr lang="en-CA" dirty="0">
                <a:solidFill>
                  <a:srgbClr val="FF0000"/>
                </a:solidFill>
              </a:rPr>
              <a:t>it is </a:t>
            </a:r>
            <a:r>
              <a:rPr lang="en-CA" dirty="0"/>
              <a:t>in a </a:t>
            </a:r>
            <a:r>
              <a:rPr lang="en-CA" dirty="0">
                <a:solidFill>
                  <a:srgbClr val="FF0000"/>
                </a:solidFill>
              </a:rPr>
              <a:t>summary row </a:t>
            </a: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GROUPING</a:t>
            </a:r>
            <a:r>
              <a:rPr lang="en-CA" dirty="0"/>
              <a:t> function returns a value of </a:t>
            </a:r>
            <a:r>
              <a:rPr lang="en-CA" dirty="0">
                <a:solidFill>
                  <a:srgbClr val="FF0000"/>
                </a:solidFill>
              </a:rPr>
              <a:t>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If </a:t>
            </a:r>
            <a:r>
              <a:rPr lang="en-CA" dirty="0">
                <a:solidFill>
                  <a:srgbClr val="FF0000"/>
                </a:solidFill>
              </a:rPr>
              <a:t>it is not</a:t>
            </a:r>
            <a:r>
              <a:rPr lang="en-CA" dirty="0"/>
              <a:t> the </a:t>
            </a:r>
            <a:r>
              <a:rPr lang="en-CA" dirty="0">
                <a:solidFill>
                  <a:srgbClr val="FF0000"/>
                </a:solidFill>
              </a:rPr>
              <a:t>GROUPING</a:t>
            </a:r>
            <a:r>
              <a:rPr lang="en-CA" dirty="0"/>
              <a:t> function returns a value of </a:t>
            </a:r>
            <a:r>
              <a:rPr lang="en-CA" dirty="0">
                <a:solidFill>
                  <a:srgbClr val="FF0000"/>
                </a:solidFill>
              </a:rPr>
              <a:t>0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366AB-1D98-4DBE-BFD2-42AD9F34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88022-37E1-4138-9ADB-3674C691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27852-4341-4D03-8549-EA5D6990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331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A6F8-8F6F-4464-893B-E0AF42BA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the GROUPING Function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F387F3-5CF1-411D-A51D-19C45FCFA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12707"/>
            <a:ext cx="7012588" cy="402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7D650-3206-47CB-AAF1-254F25D8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66AEF-49DA-4744-B966-1949919D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CB8CB-70F9-4F61-B00C-2E0C228F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42</a:t>
            </a:fld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C7CCC2-DB1C-49AB-893D-96AC2381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448" y="5878635"/>
            <a:ext cx="6760420" cy="5459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6B2A46-62D0-4761-85C0-E11D2AC4A1AA}"/>
              </a:ext>
            </a:extLst>
          </p:cNvPr>
          <p:cNvSpPr txBox="1"/>
          <p:nvPr/>
        </p:nvSpPr>
        <p:spPr>
          <a:xfrm>
            <a:off x="0" y="5780014"/>
            <a:ext cx="1275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Last 3 rows are added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B16DBB-C8C5-4F85-843B-5048354AFFB7}"/>
              </a:ext>
            </a:extLst>
          </p:cNvPr>
          <p:cNvSpPr txBox="1"/>
          <p:nvPr/>
        </p:nvSpPr>
        <p:spPr>
          <a:xfrm>
            <a:off x="8179266" y="1695261"/>
            <a:ext cx="39344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query is a modification of the previous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IF</a:t>
            </a:r>
            <a:r>
              <a:rPr lang="en-CA" dirty="0"/>
              <a:t> and </a:t>
            </a:r>
            <a:r>
              <a:rPr lang="en-CA" dirty="0">
                <a:solidFill>
                  <a:srgbClr val="FF0000"/>
                </a:solidFill>
              </a:rPr>
              <a:t>GROUPING</a:t>
            </a:r>
            <a:r>
              <a:rPr lang="en-CA" dirty="0"/>
              <a:t> functions have been added for the </a:t>
            </a:r>
            <a:r>
              <a:rPr lang="en-CA" dirty="0" err="1">
                <a:solidFill>
                  <a:srgbClr val="FF0000"/>
                </a:solidFill>
              </a:rPr>
              <a:t>invoice_date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/>
              <a:t>and </a:t>
            </a:r>
            <a:r>
              <a:rPr lang="en-CA" dirty="0" err="1">
                <a:solidFill>
                  <a:srgbClr val="FF0000"/>
                </a:solidFill>
              </a:rPr>
              <a:t>payment_date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/>
              <a:t>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IF</a:t>
            </a:r>
            <a:r>
              <a:rPr lang="en-CA" dirty="0"/>
              <a:t> function </a:t>
            </a:r>
            <a:r>
              <a:rPr lang="en-CA" dirty="0">
                <a:solidFill>
                  <a:srgbClr val="FF0000"/>
                </a:solidFill>
              </a:rPr>
              <a:t>evaluates</a:t>
            </a:r>
            <a:r>
              <a:rPr lang="en-CA" dirty="0"/>
              <a:t> the  </a:t>
            </a:r>
            <a:r>
              <a:rPr lang="en-CA" dirty="0">
                <a:solidFill>
                  <a:srgbClr val="FF0000"/>
                </a:solidFill>
              </a:rPr>
              <a:t>first argument,</a:t>
            </a:r>
            <a:r>
              <a:rPr lang="en-CA" dirty="0"/>
              <a:t> it </a:t>
            </a:r>
            <a:r>
              <a:rPr lang="en-CA" dirty="0">
                <a:solidFill>
                  <a:srgbClr val="FF0000"/>
                </a:solidFill>
              </a:rPr>
              <a:t>returns</a:t>
            </a:r>
            <a:r>
              <a:rPr lang="en-CA" dirty="0"/>
              <a:t> the </a:t>
            </a:r>
            <a:r>
              <a:rPr lang="en-CA" dirty="0">
                <a:solidFill>
                  <a:srgbClr val="FF0000"/>
                </a:solidFill>
              </a:rPr>
              <a:t>value</a:t>
            </a:r>
            <a:r>
              <a:rPr lang="en-CA" dirty="0"/>
              <a:t> of the </a:t>
            </a:r>
            <a:r>
              <a:rPr lang="en-CA" dirty="0">
                <a:solidFill>
                  <a:srgbClr val="FF0000"/>
                </a:solidFill>
              </a:rPr>
              <a:t>second argument </a:t>
            </a:r>
            <a:r>
              <a:rPr lang="en-CA" dirty="0"/>
              <a:t>if it is a </a:t>
            </a:r>
            <a:r>
              <a:rPr lang="en-CA" dirty="0">
                <a:solidFill>
                  <a:srgbClr val="FF0000"/>
                </a:solidFill>
              </a:rPr>
              <a:t>1</a:t>
            </a:r>
            <a:r>
              <a:rPr lang="en-CA" dirty="0"/>
              <a:t> and the </a:t>
            </a:r>
            <a:r>
              <a:rPr lang="en-CA" dirty="0">
                <a:solidFill>
                  <a:srgbClr val="FF0000"/>
                </a:solidFill>
              </a:rPr>
              <a:t>value</a:t>
            </a:r>
            <a:r>
              <a:rPr lang="en-CA" dirty="0"/>
              <a:t> of the </a:t>
            </a:r>
            <a:r>
              <a:rPr lang="en-CA" dirty="0">
                <a:solidFill>
                  <a:srgbClr val="FF0000"/>
                </a:solidFill>
              </a:rPr>
              <a:t>third argument </a:t>
            </a:r>
            <a:r>
              <a:rPr lang="en-CA" dirty="0"/>
              <a:t>if it is a </a:t>
            </a:r>
            <a:r>
              <a:rPr lang="en-CA" dirty="0">
                <a:solidFill>
                  <a:srgbClr val="FF0000"/>
                </a:solidFill>
              </a:rPr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Makes the </a:t>
            </a:r>
            <a:r>
              <a:rPr lang="en-CA" dirty="0">
                <a:solidFill>
                  <a:srgbClr val="FF0000"/>
                </a:solidFill>
              </a:rPr>
              <a:t>summary rows </a:t>
            </a:r>
            <a:r>
              <a:rPr lang="en-CA" dirty="0"/>
              <a:t>more </a:t>
            </a:r>
            <a:r>
              <a:rPr lang="en-CA" dirty="0">
                <a:solidFill>
                  <a:srgbClr val="FF0000"/>
                </a:solidFill>
              </a:rPr>
              <a:t>visible</a:t>
            </a:r>
            <a:r>
              <a:rPr lang="en-CA" dirty="0"/>
              <a:t> because they now contain </a:t>
            </a:r>
            <a:r>
              <a:rPr lang="en-CA" dirty="0">
                <a:solidFill>
                  <a:srgbClr val="FF0000"/>
                </a:solidFill>
              </a:rPr>
              <a:t>literal values </a:t>
            </a:r>
            <a:r>
              <a:rPr lang="en-CA" dirty="0"/>
              <a:t>and not the word </a:t>
            </a:r>
            <a:r>
              <a:rPr lang="en-CA" dirty="0">
                <a:solidFill>
                  <a:srgbClr val="FF0000"/>
                </a:solidFill>
              </a:rPr>
              <a:t>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is the common use for the </a:t>
            </a:r>
            <a:r>
              <a:rPr lang="en-CA" dirty="0">
                <a:solidFill>
                  <a:srgbClr val="FF0000"/>
                </a:solidFill>
              </a:rPr>
              <a:t>GROUPING</a:t>
            </a:r>
            <a:r>
              <a:rPr lang="en-CA" dirty="0"/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Query shows the top of the result set in addition to the end of the result set</a:t>
            </a:r>
          </a:p>
          <a:p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A1766-DBFF-4C25-9617-CAA1710D7DEC}"/>
              </a:ext>
            </a:extLst>
          </p:cNvPr>
          <p:cNvSpPr/>
          <p:nvPr/>
        </p:nvSpPr>
        <p:spPr>
          <a:xfrm>
            <a:off x="2365695" y="2114026"/>
            <a:ext cx="3730305" cy="176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30F04-D370-4EE2-A80B-84E6AFC66EE0}"/>
              </a:ext>
            </a:extLst>
          </p:cNvPr>
          <p:cNvSpPr txBox="1"/>
          <p:nvPr/>
        </p:nvSpPr>
        <p:spPr>
          <a:xfrm>
            <a:off x="4561325" y="4110606"/>
            <a:ext cx="2625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Evaluates </a:t>
            </a:r>
            <a:r>
              <a:rPr lang="en-CA" dirty="0" err="1">
                <a:solidFill>
                  <a:srgbClr val="FF0000"/>
                </a:solidFill>
              </a:rPr>
              <a:t>invoice_date</a:t>
            </a:r>
            <a:endParaRPr lang="en-CA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it is a </a:t>
            </a:r>
            <a:r>
              <a:rPr lang="en-CA" dirty="0">
                <a:solidFill>
                  <a:srgbClr val="FF0000"/>
                </a:solidFill>
              </a:rPr>
              <a:t>1</a:t>
            </a:r>
            <a:r>
              <a:rPr lang="en-CA" dirty="0"/>
              <a:t> output Grand Totals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it is a </a:t>
            </a:r>
            <a:r>
              <a:rPr lang="en-CA" dirty="0">
                <a:solidFill>
                  <a:srgbClr val="FF0000"/>
                </a:solidFill>
              </a:rPr>
              <a:t>0</a:t>
            </a:r>
            <a:r>
              <a:rPr lang="en-CA" dirty="0"/>
              <a:t> output the </a:t>
            </a:r>
            <a:r>
              <a:rPr lang="en-CA" dirty="0" err="1">
                <a:solidFill>
                  <a:srgbClr val="FF0000"/>
                </a:solidFill>
              </a:rPr>
              <a:t>invoice_date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527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1B2A-E897-4B14-9C2A-150565B1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the GROUPING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F002E-635E-47EF-AA07-41D675E9F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If you wish to display only the summary rows that are produced by the WITH ROLLUP operator, you can include one or more GROUPIING functions in the HAVING clause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645FD-86E9-40F3-AD5B-631846BB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09EE2-585A-4863-A204-C3365D11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15F3E-9617-4940-99D3-D6DED7E2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6839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FAA6-DF9A-49D4-908B-22D7A52F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the GROUPING Function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DFF603-A526-457C-987F-42AA2CC7E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70134"/>
            <a:ext cx="7324725" cy="3505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91BEC-201D-439D-BCBD-67F33EC5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A5F99-33E7-44BB-BB1A-D686CFE4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BC1FB-D935-47E1-83A0-7F18B8A0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44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6196C-C460-4292-8A33-B8AA3E22807D}"/>
              </a:ext>
            </a:extLst>
          </p:cNvPr>
          <p:cNvSpPr txBox="1"/>
          <p:nvPr/>
        </p:nvSpPr>
        <p:spPr>
          <a:xfrm>
            <a:off x="8508989" y="1963024"/>
            <a:ext cx="3604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Only </a:t>
            </a:r>
            <a:r>
              <a:rPr lang="en-CA" dirty="0">
                <a:solidFill>
                  <a:srgbClr val="FF0000"/>
                </a:solidFill>
              </a:rPr>
              <a:t>summary rows </a:t>
            </a:r>
            <a:r>
              <a:rPr lang="en-CA" dirty="0"/>
              <a:t>are produced by the </a:t>
            </a:r>
            <a:r>
              <a:rPr lang="en-CA" dirty="0">
                <a:solidFill>
                  <a:srgbClr val="FF0000"/>
                </a:solidFill>
              </a:rPr>
              <a:t>WITH ROLLUP </a:t>
            </a:r>
            <a:r>
              <a:rPr lang="en-CA" dirty="0"/>
              <a:t>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HAVING</a:t>
            </a:r>
            <a:r>
              <a:rPr lang="en-CA" dirty="0"/>
              <a:t> only permits the </a:t>
            </a:r>
            <a:r>
              <a:rPr lang="en-CA" dirty="0">
                <a:solidFill>
                  <a:srgbClr val="FF0000"/>
                </a:solidFill>
              </a:rPr>
              <a:t>summary rows </a:t>
            </a:r>
            <a:r>
              <a:rPr lang="en-CA" dirty="0"/>
              <a:t>to </a:t>
            </a:r>
            <a:r>
              <a:rPr lang="en-CA" dirty="0">
                <a:solidFill>
                  <a:srgbClr val="FF0000"/>
                </a:solidFill>
              </a:rPr>
              <a:t>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other rows are </a:t>
            </a:r>
            <a:r>
              <a:rPr lang="en-CA" dirty="0">
                <a:solidFill>
                  <a:srgbClr val="FF0000"/>
                </a:solidFill>
              </a:rPr>
              <a:t>not displayed </a:t>
            </a:r>
            <a:r>
              <a:rPr lang="en-CA" dirty="0"/>
              <a:t>because of the </a:t>
            </a:r>
            <a:r>
              <a:rPr lang="en-CA" dirty="0">
                <a:solidFill>
                  <a:srgbClr val="FF0000"/>
                </a:solidFill>
              </a:rPr>
              <a:t>HAVING</a:t>
            </a:r>
            <a:r>
              <a:rPr lang="en-CA" dirty="0"/>
              <a:t> clause filtering them out</a:t>
            </a:r>
          </a:p>
        </p:txBody>
      </p:sp>
    </p:spTree>
    <p:extLst>
      <p:ext uri="{BB962C8B-B14F-4D97-AF65-F5344CB8AC3E}">
        <p14:creationId xmlns:p14="http://schemas.microsoft.com/office/powerpoint/2010/main" val="365717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F346-914C-47ED-B883-E628E66C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Summary Query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28EB01-606E-40A4-9C7F-029833E7A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051" y="1821146"/>
            <a:ext cx="6103092" cy="308675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D4390-38C2-4123-B95B-CA333997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BB1DB-DCEC-4BBB-839E-092A852D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0E2B9-6C11-443F-8AD1-F4D15470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5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3D4B9-B1C4-4BE7-8256-062560CE556D}"/>
              </a:ext>
            </a:extLst>
          </p:cNvPr>
          <p:cNvSpPr txBox="1"/>
          <p:nvPr/>
        </p:nvSpPr>
        <p:spPr>
          <a:xfrm>
            <a:off x="7284469" y="1821146"/>
            <a:ext cx="4711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summary query is a </a:t>
            </a:r>
            <a:r>
              <a:rPr lang="en-CA" dirty="0">
                <a:solidFill>
                  <a:srgbClr val="FF0000"/>
                </a:solidFill>
              </a:rPr>
              <a:t>SELECT</a:t>
            </a:r>
            <a:r>
              <a:rPr lang="en-CA" dirty="0"/>
              <a:t> statement that includes one or more aggregate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expression for </a:t>
            </a:r>
            <a:r>
              <a:rPr lang="en-CA" dirty="0">
                <a:solidFill>
                  <a:srgbClr val="FF0000"/>
                </a:solidFill>
              </a:rPr>
              <a:t>SUM</a:t>
            </a:r>
            <a:r>
              <a:rPr lang="en-CA" dirty="0"/>
              <a:t> and </a:t>
            </a:r>
            <a:r>
              <a:rPr lang="en-CA" dirty="0">
                <a:solidFill>
                  <a:srgbClr val="FF0000"/>
                </a:solidFill>
              </a:rPr>
              <a:t>AVG</a:t>
            </a:r>
            <a:r>
              <a:rPr lang="en-CA" dirty="0"/>
              <a:t> functions can result only in a numeric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MIN</a:t>
            </a:r>
            <a:r>
              <a:rPr lang="en-CA" dirty="0"/>
              <a:t>, </a:t>
            </a:r>
            <a:r>
              <a:rPr lang="en-CA" dirty="0">
                <a:solidFill>
                  <a:srgbClr val="FF0000"/>
                </a:solidFill>
              </a:rPr>
              <a:t>MAX</a:t>
            </a:r>
            <a:r>
              <a:rPr lang="en-CA" dirty="0"/>
              <a:t> and </a:t>
            </a:r>
            <a:r>
              <a:rPr lang="en-CA" dirty="0">
                <a:solidFill>
                  <a:srgbClr val="FF0000"/>
                </a:solidFill>
              </a:rPr>
              <a:t>COUNT</a:t>
            </a:r>
            <a:r>
              <a:rPr lang="en-CA" dirty="0"/>
              <a:t> functions can result in a numeric, date or a string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Typically the expression is just a column name</a:t>
            </a:r>
          </a:p>
        </p:txBody>
      </p:sp>
    </p:spTree>
    <p:extLst>
      <p:ext uri="{BB962C8B-B14F-4D97-AF65-F5344CB8AC3E}">
        <p14:creationId xmlns:p14="http://schemas.microsoft.com/office/powerpoint/2010/main" val="121916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59D3-E914-4876-A7A6-4818C853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ALL or DISTINCT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4684-5EC3-4EE7-89AF-00B403DB8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When you use these functions you can also code the </a:t>
            </a:r>
            <a:r>
              <a:rPr lang="en-CA" dirty="0">
                <a:solidFill>
                  <a:srgbClr val="FF0000"/>
                </a:solidFill>
              </a:rPr>
              <a:t>ALL</a:t>
            </a:r>
            <a:r>
              <a:rPr lang="en-CA" dirty="0"/>
              <a:t> or </a:t>
            </a:r>
            <a:r>
              <a:rPr lang="en-CA" dirty="0">
                <a:solidFill>
                  <a:srgbClr val="FF0000"/>
                </a:solidFill>
              </a:rPr>
              <a:t>DISTINCT</a:t>
            </a:r>
            <a:r>
              <a:rPr lang="en-CA" dirty="0"/>
              <a:t> keyword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ALL</a:t>
            </a:r>
            <a:r>
              <a:rPr lang="en-CA" dirty="0"/>
              <a:t> keyword is the</a:t>
            </a:r>
            <a:r>
              <a:rPr lang="en-CA" dirty="0">
                <a:solidFill>
                  <a:srgbClr val="FF0000"/>
                </a:solidFill>
              </a:rPr>
              <a:t> default</a:t>
            </a:r>
            <a:r>
              <a:rPr lang="en-CA" dirty="0"/>
              <a:t>, it does not have to be coded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example on the previous slide includes </a:t>
            </a:r>
            <a:r>
              <a:rPr lang="en-CA" dirty="0">
                <a:solidFill>
                  <a:srgbClr val="FF0000"/>
                </a:solidFill>
              </a:rPr>
              <a:t>ALL</a:t>
            </a:r>
            <a:r>
              <a:rPr lang="en-CA" dirty="0"/>
              <a:t> which means all values are included in the calculation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exceptions are </a:t>
            </a:r>
            <a:r>
              <a:rPr lang="en-CA" dirty="0">
                <a:solidFill>
                  <a:srgbClr val="FF0000"/>
                </a:solidFill>
              </a:rPr>
              <a:t>NULL</a:t>
            </a:r>
            <a:r>
              <a:rPr lang="en-CA" dirty="0"/>
              <a:t>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NULL</a:t>
            </a:r>
            <a:r>
              <a:rPr lang="en-CA" dirty="0"/>
              <a:t> values are </a:t>
            </a:r>
            <a:r>
              <a:rPr lang="en-CA" dirty="0">
                <a:solidFill>
                  <a:srgbClr val="FF0000"/>
                </a:solidFill>
              </a:rPr>
              <a:t>excluded</a:t>
            </a:r>
            <a:r>
              <a:rPr lang="en-CA" dirty="0"/>
              <a:t> from all functions with the exception of </a:t>
            </a:r>
            <a:r>
              <a:rPr lang="en-CA" dirty="0">
                <a:solidFill>
                  <a:srgbClr val="FF0000"/>
                </a:solidFill>
              </a:rPr>
              <a:t>COUNT(*)</a:t>
            </a:r>
            <a:r>
              <a:rPr lang="en-CA" dirty="0"/>
              <a:t>, more on this later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If you do not want duplicate values to be included you can code the </a:t>
            </a:r>
            <a:r>
              <a:rPr lang="en-CA" dirty="0">
                <a:solidFill>
                  <a:srgbClr val="FF0000"/>
                </a:solidFill>
              </a:rPr>
              <a:t>DISTINCT</a:t>
            </a:r>
            <a:r>
              <a:rPr lang="en-CA" dirty="0"/>
              <a:t> keyword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 most cases you will only use the </a:t>
            </a:r>
            <a:r>
              <a:rPr lang="en-CA" dirty="0">
                <a:solidFill>
                  <a:srgbClr val="FF0000"/>
                </a:solidFill>
              </a:rPr>
              <a:t>DISTINCT</a:t>
            </a:r>
            <a:r>
              <a:rPr lang="en-CA" dirty="0"/>
              <a:t> with the </a:t>
            </a:r>
            <a:r>
              <a:rPr lang="en-CA" dirty="0">
                <a:solidFill>
                  <a:srgbClr val="FF0000"/>
                </a:solidFill>
              </a:rPr>
              <a:t>COUNT</a:t>
            </a:r>
            <a:r>
              <a:rPr lang="en-CA" dirty="0"/>
              <a:t>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DISTINCT</a:t>
            </a:r>
            <a:r>
              <a:rPr lang="en-CA" dirty="0"/>
              <a:t> has no effect on </a:t>
            </a:r>
            <a:r>
              <a:rPr lang="en-CA" dirty="0">
                <a:solidFill>
                  <a:srgbClr val="FF0000"/>
                </a:solidFill>
              </a:rPr>
              <a:t>MIN</a:t>
            </a:r>
            <a:r>
              <a:rPr lang="en-CA" dirty="0"/>
              <a:t> or </a:t>
            </a:r>
            <a:r>
              <a:rPr lang="en-CA" dirty="0">
                <a:solidFill>
                  <a:srgbClr val="FF0000"/>
                </a:solidFill>
              </a:rPr>
              <a:t>MAX</a:t>
            </a:r>
            <a:r>
              <a:rPr lang="en-CA" dirty="0"/>
              <a:t>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Does not usually make sense to use on </a:t>
            </a:r>
            <a:r>
              <a:rPr lang="en-CA" dirty="0">
                <a:solidFill>
                  <a:srgbClr val="FF0000"/>
                </a:solidFill>
              </a:rPr>
              <a:t>SUM</a:t>
            </a:r>
            <a:r>
              <a:rPr lang="en-CA" dirty="0"/>
              <a:t> or </a:t>
            </a:r>
            <a:r>
              <a:rPr lang="en-CA" dirty="0">
                <a:solidFill>
                  <a:srgbClr val="FF0000"/>
                </a:solidFill>
              </a:rPr>
              <a:t>AVG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1223F-3E87-4F9C-ADDA-BC1CA03C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E65CA-B734-40CD-BD87-D84639D9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BF6A0-93F6-4CDE-A06F-9BA628ED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372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AD0A-7BE7-403D-84F0-760FB2F9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Queries that use Aggregate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A0F44-F853-4212-A49D-2321F478B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We are going to look a few queries that are using aggregate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Aggregate functions are also called column functions, they perform a calculation on the values in a set of selected rows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 </a:t>
            </a:r>
            <a:r>
              <a:rPr lang="en-CA" dirty="0">
                <a:solidFill>
                  <a:srgbClr val="FF0000"/>
                </a:solidFill>
              </a:rPr>
              <a:t>SUMMARY QUERY </a:t>
            </a:r>
            <a:r>
              <a:rPr lang="en-CA" dirty="0"/>
              <a:t>is a </a:t>
            </a:r>
            <a:r>
              <a:rPr lang="en-CA" dirty="0">
                <a:solidFill>
                  <a:srgbClr val="FF0000"/>
                </a:solidFill>
              </a:rPr>
              <a:t>SELECT</a:t>
            </a:r>
            <a:r>
              <a:rPr lang="en-CA" dirty="0"/>
              <a:t> statement that includes one or more </a:t>
            </a:r>
            <a:r>
              <a:rPr lang="en-CA" dirty="0">
                <a:solidFill>
                  <a:srgbClr val="FF0000"/>
                </a:solidFill>
              </a:rPr>
              <a:t>aggregate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Again, the expression for the </a:t>
            </a:r>
            <a:r>
              <a:rPr lang="en-CA" dirty="0">
                <a:solidFill>
                  <a:srgbClr val="FF0000"/>
                </a:solidFill>
              </a:rPr>
              <a:t>AVG</a:t>
            </a:r>
            <a:r>
              <a:rPr lang="en-CA" dirty="0"/>
              <a:t> and </a:t>
            </a:r>
            <a:r>
              <a:rPr lang="en-CA" dirty="0">
                <a:solidFill>
                  <a:srgbClr val="FF0000"/>
                </a:solidFill>
              </a:rPr>
              <a:t>SUM</a:t>
            </a:r>
            <a:r>
              <a:rPr lang="en-CA" dirty="0"/>
              <a:t> functions must result in a </a:t>
            </a:r>
            <a:r>
              <a:rPr lang="en-CA" dirty="0">
                <a:solidFill>
                  <a:srgbClr val="FF0000"/>
                </a:solidFill>
              </a:rPr>
              <a:t>numeric</a:t>
            </a:r>
            <a:r>
              <a:rPr lang="en-CA" dirty="0"/>
              <a:t>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expression for the </a:t>
            </a:r>
            <a:r>
              <a:rPr lang="en-CA" dirty="0">
                <a:solidFill>
                  <a:srgbClr val="FF0000"/>
                </a:solidFill>
              </a:rPr>
              <a:t>MIN</a:t>
            </a:r>
            <a:r>
              <a:rPr lang="en-CA" dirty="0"/>
              <a:t>, </a:t>
            </a:r>
            <a:r>
              <a:rPr lang="en-CA" dirty="0">
                <a:solidFill>
                  <a:srgbClr val="FF0000"/>
                </a:solidFill>
              </a:rPr>
              <a:t>MAX</a:t>
            </a:r>
            <a:r>
              <a:rPr lang="en-CA" dirty="0"/>
              <a:t>, or </a:t>
            </a:r>
            <a:r>
              <a:rPr lang="en-CA" dirty="0">
                <a:solidFill>
                  <a:srgbClr val="FF0000"/>
                </a:solidFill>
              </a:rPr>
              <a:t>COUNT</a:t>
            </a:r>
            <a:r>
              <a:rPr lang="en-CA" dirty="0"/>
              <a:t> functions can result in a </a:t>
            </a:r>
            <a:r>
              <a:rPr lang="en-CA" dirty="0">
                <a:solidFill>
                  <a:srgbClr val="FF0000"/>
                </a:solidFill>
              </a:rPr>
              <a:t>numeric</a:t>
            </a:r>
            <a:r>
              <a:rPr lang="en-CA" dirty="0"/>
              <a:t>, </a:t>
            </a:r>
            <a:r>
              <a:rPr lang="en-CA" dirty="0">
                <a:solidFill>
                  <a:srgbClr val="FF0000"/>
                </a:solidFill>
              </a:rPr>
              <a:t>date</a:t>
            </a:r>
            <a:r>
              <a:rPr lang="en-CA" dirty="0"/>
              <a:t>, or </a:t>
            </a:r>
            <a:r>
              <a:rPr lang="en-CA" dirty="0">
                <a:solidFill>
                  <a:srgbClr val="FF0000"/>
                </a:solidFill>
              </a:rPr>
              <a:t>string</a:t>
            </a:r>
            <a:r>
              <a:rPr lang="en-CA" dirty="0"/>
              <a:t>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All aggregate functions except </a:t>
            </a:r>
            <a:r>
              <a:rPr lang="en-CA" dirty="0">
                <a:solidFill>
                  <a:srgbClr val="FF0000"/>
                </a:solidFill>
              </a:rPr>
              <a:t>COUNT(*) </a:t>
            </a:r>
            <a:r>
              <a:rPr lang="en-CA" dirty="0"/>
              <a:t>ignore </a:t>
            </a:r>
            <a:r>
              <a:rPr lang="en-CA" dirty="0">
                <a:solidFill>
                  <a:srgbClr val="FF0000"/>
                </a:solidFill>
              </a:rPr>
              <a:t>NULL</a:t>
            </a:r>
            <a:r>
              <a:rPr lang="en-CA" dirty="0"/>
              <a:t>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If you wish to omit duplicate values code  the </a:t>
            </a:r>
            <a:r>
              <a:rPr lang="en-CA" dirty="0">
                <a:solidFill>
                  <a:srgbClr val="FF0000"/>
                </a:solidFill>
              </a:rPr>
              <a:t>DISTINCT</a:t>
            </a:r>
            <a:r>
              <a:rPr lang="en-CA" dirty="0"/>
              <a:t> keyword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DISTINCT</a:t>
            </a:r>
            <a:r>
              <a:rPr lang="en-CA" dirty="0"/>
              <a:t> keyword is typically used with the </a:t>
            </a:r>
            <a:r>
              <a:rPr lang="en-CA" dirty="0">
                <a:solidFill>
                  <a:srgbClr val="FF0000"/>
                </a:solidFill>
              </a:rPr>
              <a:t>COUNT</a:t>
            </a:r>
            <a:r>
              <a:rPr lang="en-CA" dirty="0"/>
              <a:t> function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97A1-6E2F-4835-B1EA-361C8EA7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C1C4F-4A2A-4BB1-8419-22E9471A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C1780-F644-4EB4-BAD3-B835B4B0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01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C379-46F8-43BF-A90D-ACD76011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Sample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46B3-9B79-4ED9-AC2C-B1FB31F87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AC14B-E78F-4851-BAA9-04CE7223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5D968-6715-42AB-AEE8-7F727F17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1B55E-33F8-429F-A616-69256F1F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8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DC9004-C4C9-4321-AC82-62D0F3FD8F51}"/>
              </a:ext>
            </a:extLst>
          </p:cNvPr>
          <p:cNvSpPr txBox="1"/>
          <p:nvPr/>
        </p:nvSpPr>
        <p:spPr>
          <a:xfrm>
            <a:off x="1097280" y="4749282"/>
            <a:ext cx="1005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query is using the </a:t>
            </a:r>
            <a:r>
              <a:rPr lang="en-CA" dirty="0">
                <a:solidFill>
                  <a:srgbClr val="FF0000"/>
                </a:solidFill>
              </a:rPr>
              <a:t>SUM</a:t>
            </a:r>
            <a:r>
              <a:rPr lang="en-CA" dirty="0"/>
              <a:t>, </a:t>
            </a:r>
            <a:r>
              <a:rPr lang="en-CA" dirty="0">
                <a:solidFill>
                  <a:srgbClr val="FF0000"/>
                </a:solidFill>
              </a:rPr>
              <a:t>AVG</a:t>
            </a:r>
            <a:r>
              <a:rPr lang="en-CA" dirty="0"/>
              <a:t> and </a:t>
            </a:r>
            <a:r>
              <a:rPr lang="en-CA" dirty="0">
                <a:solidFill>
                  <a:srgbClr val="FF0000"/>
                </a:solidFill>
              </a:rPr>
              <a:t>COUNT</a:t>
            </a:r>
            <a:r>
              <a:rPr lang="en-CA" dirty="0"/>
              <a:t>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COUNT(*), </a:t>
            </a:r>
            <a:r>
              <a:rPr lang="en-CA" dirty="0"/>
              <a:t>which  uses the </a:t>
            </a:r>
            <a:r>
              <a:rPr lang="en-CA" dirty="0">
                <a:solidFill>
                  <a:srgbClr val="FF0000"/>
                </a:solidFill>
              </a:rPr>
              <a:t>*</a:t>
            </a:r>
            <a:r>
              <a:rPr lang="en-CA" dirty="0"/>
              <a:t> option tells the query to </a:t>
            </a:r>
            <a:r>
              <a:rPr lang="en-CA" dirty="0">
                <a:solidFill>
                  <a:srgbClr val="FF0000"/>
                </a:solidFill>
              </a:rPr>
              <a:t>just count the rows</a:t>
            </a:r>
            <a:r>
              <a:rPr lang="en-CA" dirty="0"/>
              <a:t>, </a:t>
            </a:r>
            <a:r>
              <a:rPr lang="en-CA" dirty="0">
                <a:solidFill>
                  <a:srgbClr val="FF0000"/>
                </a:solidFill>
              </a:rPr>
              <a:t>no specific value </a:t>
            </a:r>
            <a:r>
              <a:rPr lang="en-CA" dirty="0"/>
              <a:t>is to be </a:t>
            </a:r>
            <a:r>
              <a:rPr lang="en-CA" dirty="0">
                <a:solidFill>
                  <a:srgbClr val="FF0000"/>
                </a:solidFill>
              </a:rPr>
              <a:t>counted</a:t>
            </a:r>
            <a:r>
              <a:rPr lang="en-CA" dirty="0"/>
              <a:t>, just count the rows, if there are </a:t>
            </a:r>
            <a:r>
              <a:rPr lang="en-CA" dirty="0">
                <a:solidFill>
                  <a:srgbClr val="FF0000"/>
                </a:solidFill>
              </a:rPr>
              <a:t>NULL</a:t>
            </a:r>
            <a:r>
              <a:rPr lang="en-CA" dirty="0"/>
              <a:t> values it does matter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Notice the </a:t>
            </a:r>
            <a:r>
              <a:rPr lang="en-CA" dirty="0">
                <a:solidFill>
                  <a:srgbClr val="FF0000"/>
                </a:solidFill>
              </a:rPr>
              <a:t>ROUND(AVG(</a:t>
            </a:r>
            <a:r>
              <a:rPr lang="en-CA" dirty="0" err="1">
                <a:solidFill>
                  <a:srgbClr val="FF0000"/>
                </a:solidFill>
              </a:rPr>
              <a:t>invoice_total</a:t>
            </a:r>
            <a:r>
              <a:rPr lang="en-CA" dirty="0">
                <a:solidFill>
                  <a:srgbClr val="FF0000"/>
                </a:solidFill>
              </a:rPr>
              <a:t>), 2</a:t>
            </a:r>
            <a:r>
              <a:rPr lang="en-CA" dirty="0"/>
              <a:t>), shows that the </a:t>
            </a:r>
            <a:r>
              <a:rPr lang="en-CA" dirty="0">
                <a:solidFill>
                  <a:srgbClr val="FF0000"/>
                </a:solidFill>
              </a:rPr>
              <a:t>result</a:t>
            </a:r>
            <a:r>
              <a:rPr lang="en-CA" dirty="0"/>
              <a:t> of the </a:t>
            </a:r>
            <a:r>
              <a:rPr lang="en-CA" dirty="0">
                <a:solidFill>
                  <a:srgbClr val="FF0000"/>
                </a:solidFill>
              </a:rPr>
              <a:t>AVG</a:t>
            </a:r>
            <a:r>
              <a:rPr lang="en-CA" dirty="0"/>
              <a:t> function can be </a:t>
            </a:r>
            <a:r>
              <a:rPr lang="en-CA" dirty="0">
                <a:solidFill>
                  <a:srgbClr val="FF0000"/>
                </a:solidFill>
              </a:rPr>
              <a:t>rounded</a:t>
            </a:r>
            <a:r>
              <a:rPr lang="en-CA" dirty="0"/>
              <a:t> to </a:t>
            </a:r>
            <a:r>
              <a:rPr lang="en-CA" dirty="0">
                <a:solidFill>
                  <a:srgbClr val="FF0000"/>
                </a:solidFill>
              </a:rPr>
              <a:t>2</a:t>
            </a:r>
            <a:r>
              <a:rPr lang="en-CA" dirty="0"/>
              <a:t> decimal places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C557D-6699-4B9E-BE31-43A70A255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31982"/>
            <a:ext cx="6647208" cy="300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6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B65A-457B-476E-8CDC-45096832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Second Sample Query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7F5907-011A-41E2-BD8A-D52EA5D84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304" y="1737360"/>
            <a:ext cx="7834685" cy="35225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6ECD-7F56-497A-A911-0F106BDA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E57-4BAF-478D-9B8D-69D236181E2C}" type="datetime2">
              <a:rPr lang="en-CA" smtClean="0"/>
              <a:t>Monday, February 6, 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B2C97-8AF2-4058-B197-D3A637D5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CCGC 5004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14F41-6D8C-4BEE-A151-F6BD2792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13C-5E9E-463F-BE08-162D9EAC320E}" type="slidenum">
              <a:rPr lang="en-CA" smtClean="0"/>
              <a:t>9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4ACEF-B4FE-42DE-89E3-F2E9806ADF22}"/>
              </a:ext>
            </a:extLst>
          </p:cNvPr>
          <p:cNvSpPr txBox="1"/>
          <p:nvPr/>
        </p:nvSpPr>
        <p:spPr>
          <a:xfrm>
            <a:off x="265042" y="5019041"/>
            <a:ext cx="11823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this query the </a:t>
            </a:r>
            <a:r>
              <a:rPr lang="en-CA" dirty="0">
                <a:solidFill>
                  <a:srgbClr val="FF0000"/>
                </a:solidFill>
              </a:rPr>
              <a:t>MAX</a:t>
            </a:r>
            <a:r>
              <a:rPr lang="en-CA" dirty="0"/>
              <a:t> function is being used to find the </a:t>
            </a:r>
            <a:r>
              <a:rPr lang="en-CA" dirty="0">
                <a:solidFill>
                  <a:srgbClr val="FF0000"/>
                </a:solidFill>
              </a:rPr>
              <a:t>highest invoice date</a:t>
            </a:r>
            <a:r>
              <a:rPr lang="en-CA" dirty="0"/>
              <a:t>, while the </a:t>
            </a:r>
            <a:r>
              <a:rPr lang="en-CA" dirty="0">
                <a:solidFill>
                  <a:srgbClr val="FF0000"/>
                </a:solidFill>
              </a:rPr>
              <a:t>MIN</a:t>
            </a:r>
            <a:r>
              <a:rPr lang="en-CA" dirty="0"/>
              <a:t> function is  being used to find the </a:t>
            </a:r>
            <a:r>
              <a:rPr lang="en-CA" dirty="0">
                <a:solidFill>
                  <a:srgbClr val="FF0000"/>
                </a:solidFill>
              </a:rPr>
              <a:t>lowest invoice date, </a:t>
            </a: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MIN</a:t>
            </a:r>
            <a:r>
              <a:rPr lang="en-CA" dirty="0"/>
              <a:t> and </a:t>
            </a:r>
            <a:r>
              <a:rPr lang="en-CA" dirty="0">
                <a:solidFill>
                  <a:srgbClr val="FF0000"/>
                </a:solidFill>
              </a:rPr>
              <a:t>MAX</a:t>
            </a:r>
            <a:r>
              <a:rPr lang="en-CA" dirty="0"/>
              <a:t> functions can be used to find the </a:t>
            </a:r>
            <a:r>
              <a:rPr lang="en-CA" dirty="0">
                <a:solidFill>
                  <a:srgbClr val="FF0000"/>
                </a:solidFill>
              </a:rPr>
              <a:t>maximum</a:t>
            </a:r>
            <a:r>
              <a:rPr lang="en-CA" dirty="0"/>
              <a:t> and </a:t>
            </a:r>
            <a:r>
              <a:rPr lang="en-CA" dirty="0">
                <a:solidFill>
                  <a:srgbClr val="FF0000"/>
                </a:solidFill>
              </a:rPr>
              <a:t>minimum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date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 is also using the </a:t>
            </a:r>
            <a:r>
              <a:rPr lang="en-CA" dirty="0">
                <a:solidFill>
                  <a:srgbClr val="FF0000"/>
                </a:solidFill>
              </a:rPr>
              <a:t>COUNT (*) </a:t>
            </a:r>
            <a:r>
              <a:rPr lang="en-CA" dirty="0"/>
              <a:t>function to </a:t>
            </a:r>
            <a:r>
              <a:rPr lang="en-CA" dirty="0">
                <a:solidFill>
                  <a:srgbClr val="FF0000"/>
                </a:solidFill>
              </a:rPr>
              <a:t>count</a:t>
            </a:r>
            <a:r>
              <a:rPr lang="en-CA" dirty="0"/>
              <a:t> the </a:t>
            </a:r>
            <a:r>
              <a:rPr lang="en-CA" dirty="0">
                <a:solidFill>
                  <a:srgbClr val="FF0000"/>
                </a:solidFill>
              </a:rPr>
              <a:t>number of invoices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this query the </a:t>
            </a:r>
            <a:r>
              <a:rPr lang="en-CA" dirty="0">
                <a:solidFill>
                  <a:srgbClr val="FF0000"/>
                </a:solidFill>
              </a:rPr>
              <a:t>MAX</a:t>
            </a:r>
            <a:r>
              <a:rPr lang="en-CA" dirty="0"/>
              <a:t> function is being used to find the </a:t>
            </a:r>
            <a:r>
              <a:rPr lang="en-CA" dirty="0">
                <a:solidFill>
                  <a:srgbClr val="FF0000"/>
                </a:solidFill>
              </a:rPr>
              <a:t>highest invoice total</a:t>
            </a:r>
            <a:r>
              <a:rPr lang="en-CA" dirty="0"/>
              <a:t>, while the </a:t>
            </a:r>
            <a:r>
              <a:rPr lang="en-CA" dirty="0">
                <a:solidFill>
                  <a:srgbClr val="FF0000"/>
                </a:solidFill>
              </a:rPr>
              <a:t>MIN</a:t>
            </a:r>
            <a:r>
              <a:rPr lang="en-CA" dirty="0"/>
              <a:t> function is  being used to find the </a:t>
            </a:r>
            <a:r>
              <a:rPr lang="en-CA" dirty="0">
                <a:solidFill>
                  <a:srgbClr val="FF0000"/>
                </a:solidFill>
              </a:rPr>
              <a:t>lowest invoice total, </a:t>
            </a:r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MIN</a:t>
            </a:r>
            <a:r>
              <a:rPr lang="en-CA" dirty="0"/>
              <a:t> and </a:t>
            </a:r>
            <a:r>
              <a:rPr lang="en-CA" dirty="0">
                <a:solidFill>
                  <a:srgbClr val="FF0000"/>
                </a:solidFill>
              </a:rPr>
              <a:t>MAX</a:t>
            </a:r>
            <a:r>
              <a:rPr lang="en-CA" dirty="0"/>
              <a:t> functions can be used to find the </a:t>
            </a:r>
            <a:r>
              <a:rPr lang="en-CA" dirty="0">
                <a:solidFill>
                  <a:srgbClr val="FF0000"/>
                </a:solidFill>
              </a:rPr>
              <a:t>maximum</a:t>
            </a:r>
            <a:r>
              <a:rPr lang="en-CA" dirty="0"/>
              <a:t> and </a:t>
            </a:r>
            <a:r>
              <a:rPr lang="en-CA" dirty="0">
                <a:solidFill>
                  <a:srgbClr val="FF0000"/>
                </a:solidFill>
              </a:rPr>
              <a:t>minimum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numeric values</a:t>
            </a:r>
          </a:p>
        </p:txBody>
      </p:sp>
    </p:spTree>
    <p:extLst>
      <p:ext uri="{BB962C8B-B14F-4D97-AF65-F5344CB8AC3E}">
        <p14:creationId xmlns:p14="http://schemas.microsoft.com/office/powerpoint/2010/main" val="13293688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5619</TotalTime>
  <Words>3707</Words>
  <Application>Microsoft Office PowerPoint</Application>
  <PresentationFormat>Widescreen</PresentationFormat>
  <Paragraphs>381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Retrospect</vt:lpstr>
      <vt:lpstr>CCGC 5004 Database Systems</vt:lpstr>
      <vt:lpstr>Objectives</vt:lpstr>
      <vt:lpstr>Syntax of Aggregate Functions</vt:lpstr>
      <vt:lpstr>Aggregate Functions</vt:lpstr>
      <vt:lpstr>A Summary Query</vt:lpstr>
      <vt:lpstr>ALL or DISTINCT Keyword</vt:lpstr>
      <vt:lpstr>Queries that use Aggregate Functions </vt:lpstr>
      <vt:lpstr>First Sample Query</vt:lpstr>
      <vt:lpstr>Second Sample Query</vt:lpstr>
      <vt:lpstr>Second Sample Query (Enhanced)</vt:lpstr>
      <vt:lpstr>Third Sample Query</vt:lpstr>
      <vt:lpstr>Fourth Sample Query</vt:lpstr>
      <vt:lpstr>Beware </vt:lpstr>
      <vt:lpstr>SELECT with GROUP BY and HAVING - Syntax</vt:lpstr>
      <vt:lpstr>GROUP BY and HAVING Clauses</vt:lpstr>
      <vt:lpstr>GROUP BY Clause</vt:lpstr>
      <vt:lpstr>GROUP BY Clause Common Mistake</vt:lpstr>
      <vt:lpstr>GROUP BY with Multiple Single Column Values</vt:lpstr>
      <vt:lpstr>GROUP BY with a Functionally Dependent Column</vt:lpstr>
      <vt:lpstr>Safe Method</vt:lpstr>
      <vt:lpstr>HAVING Clause</vt:lpstr>
      <vt:lpstr>More Examples of GROUP BY with HAVING Clauses</vt:lpstr>
      <vt:lpstr>More Examples of GROUP BY with HAVING Clauses</vt:lpstr>
      <vt:lpstr>More Examples of GROUP BY with HAVING Clauses</vt:lpstr>
      <vt:lpstr>More Examples of GROUP BY with HAVING Clauses</vt:lpstr>
      <vt:lpstr>How the HAVING Clause Compares to the WHERE Clause</vt:lpstr>
      <vt:lpstr>How the HAVING Clause Compares to the WHERE Clause</vt:lpstr>
      <vt:lpstr>How the HAVING Clause Compares to the WHERE Clause</vt:lpstr>
      <vt:lpstr>How the HAVING Clause Compares to the WHERE Clause</vt:lpstr>
      <vt:lpstr>Coding Compound Search Conditions</vt:lpstr>
      <vt:lpstr>Coding Compound Search Conditions</vt:lpstr>
      <vt:lpstr>Coding Compound Search Conditions</vt:lpstr>
      <vt:lpstr>WHERE Clause or HAVING Clause</vt:lpstr>
      <vt:lpstr>How to Use the WITH ROLLUP Operator</vt:lpstr>
      <vt:lpstr>How to Use the WITH ROLLUP Operator</vt:lpstr>
      <vt:lpstr>How to Use the WITH ROLLUP Operator</vt:lpstr>
      <vt:lpstr>How to Use the WITH ROLLUP Operator</vt:lpstr>
      <vt:lpstr>How to Use the GROUPING Function</vt:lpstr>
      <vt:lpstr>How to Use the GROUPING Function</vt:lpstr>
      <vt:lpstr>How to Use the GROUPING Function</vt:lpstr>
      <vt:lpstr>How to Use the GROUPING Function</vt:lpstr>
      <vt:lpstr>How to Use the GROUPING Function</vt:lpstr>
      <vt:lpstr>How to Use the GROUPING Function</vt:lpstr>
      <vt:lpstr>How to Use the GROUPING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CCGC 5004 Database Systems</dc:title>
  <dc:creator>b1sfmp64 b1sfmp64</dc:creator>
  <cp:lastModifiedBy>b1sfmp64 b1sfmp64</cp:lastModifiedBy>
  <cp:revision>122</cp:revision>
  <dcterms:created xsi:type="dcterms:W3CDTF">2021-02-06T21:23:03Z</dcterms:created>
  <dcterms:modified xsi:type="dcterms:W3CDTF">2023-02-06T23:57:53Z</dcterms:modified>
</cp:coreProperties>
</file>