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Lato"/>
      <p:regular r:id="rId26"/>
      <p:bold r:id="rId27"/>
      <p:italic r:id="rId28"/>
      <p:boldItalic r:id="rId29"/>
    </p:embeddedFont>
    <p:embeddedFont>
      <p:font typeface="Pacifico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29CC9E7-F29D-41C4-8BB5-5E57A43DA604}">
  <a:tblStyle styleId="{829CC9E7-F29D-41C4-8BB5-5E57A43DA6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slide" Target="slides/slide20.xml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acific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://www.college-magnifier.world" TargetMode="External"/><Relationship Id="rId5" Type="http://schemas.openxmlformats.org/officeDocument/2006/relationships/hyperlink" Target="https://github.com/College-Magnifie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file/d/1dB9g8NHReRqch1TDoYwZk3TnMwS6SHii/view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23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college-magnifier.world" TargetMode="External"/><Relationship Id="rId4" Type="http://schemas.openxmlformats.org/officeDocument/2006/relationships/hyperlink" Target="https://github.com/College-Magnifier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www.topuniversities.com/university-rankings/world-university-rankings/2016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1" Type="http://schemas.openxmlformats.org/officeDocument/2006/relationships/image" Target="../media/image9.png"/><Relationship Id="rId10" Type="http://schemas.openxmlformats.org/officeDocument/2006/relationships/image" Target="../media/image12.png"/><Relationship Id="rId12" Type="http://schemas.openxmlformats.org/officeDocument/2006/relationships/image" Target="../media/image8.png"/><Relationship Id="rId9" Type="http://schemas.openxmlformats.org/officeDocument/2006/relationships/image" Target="../media/image29.png"/><Relationship Id="rId5" Type="http://schemas.openxmlformats.org/officeDocument/2006/relationships/image" Target="../media/image19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3295975"/>
            <a:ext cx="9144000" cy="18477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0"/>
            <a:ext cx="9144000" cy="733500"/>
          </a:xfrm>
          <a:prstGeom prst="rect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2840625" y="4373500"/>
            <a:ext cx="6002100" cy="41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Han Yin (hanyin2) - Hanfei Lin (</a:t>
            </a:r>
            <a:r>
              <a:rPr lang="en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hanfeil2) - </a:t>
            </a:r>
            <a:r>
              <a:rPr lang="en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Zhuo Li (</a:t>
            </a:r>
            <a:r>
              <a:rPr lang="en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zhuol2)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2916825" y="2274175"/>
            <a:ext cx="60021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 better way to search for your ideal university!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825" y="1466326"/>
            <a:ext cx="5142469" cy="8078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2840625" y="3379100"/>
            <a:ext cx="47343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Website:</a:t>
            </a: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" sz="1600" u="sng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http://www.college-magnifier.world</a:t>
            </a: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GitHub: </a:t>
            </a: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" sz="1600" u="sng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https://github.com/College-Magnifier</a:t>
            </a:r>
          </a:p>
        </p:txBody>
      </p:sp>
      <p:grpSp>
        <p:nvGrpSpPr>
          <p:cNvPr id="60" name="Shape 60"/>
          <p:cNvGrpSpPr/>
          <p:nvPr/>
        </p:nvGrpSpPr>
        <p:grpSpPr>
          <a:xfrm>
            <a:off x="764277" y="1466326"/>
            <a:ext cx="1650516" cy="1202830"/>
            <a:chOff x="875922" y="1432321"/>
            <a:chExt cx="1923903" cy="1408960"/>
          </a:xfrm>
        </p:grpSpPr>
        <p:grpSp>
          <p:nvGrpSpPr>
            <p:cNvPr id="61" name="Shape 61"/>
            <p:cNvGrpSpPr/>
            <p:nvPr/>
          </p:nvGrpSpPr>
          <p:grpSpPr>
            <a:xfrm>
              <a:off x="875922" y="1432321"/>
              <a:ext cx="1923903" cy="1408960"/>
              <a:chOff x="2713000" y="636300"/>
              <a:chExt cx="3326250" cy="2262300"/>
            </a:xfrm>
          </p:grpSpPr>
          <p:sp>
            <p:nvSpPr>
              <p:cNvPr id="62" name="Shape 62"/>
              <p:cNvSpPr/>
              <p:nvPr/>
            </p:nvSpPr>
            <p:spPr>
              <a:xfrm>
                <a:off x="2713150" y="636300"/>
                <a:ext cx="3326100" cy="2262300"/>
              </a:xfrm>
              <a:prstGeom prst="roundRect">
                <a:avLst>
                  <a:gd fmla="val 7065" name="adj"/>
                </a:avLst>
              </a:prstGeom>
              <a:solidFill>
                <a:srgbClr val="FFFFFF"/>
              </a:solidFill>
              <a:ln cap="flat" cmpd="sng" w="76200">
                <a:solidFill>
                  <a:srgbClr val="57575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Shape 63"/>
              <p:cNvSpPr/>
              <p:nvPr/>
            </p:nvSpPr>
            <p:spPr>
              <a:xfrm>
                <a:off x="2713000" y="636300"/>
                <a:ext cx="3326100" cy="4596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575757"/>
              </a:solidFill>
              <a:ln cap="flat" cmpd="sng" w="9525">
                <a:solidFill>
                  <a:srgbClr val="57575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64" name="Shape 64"/>
              <p:cNvSpPr/>
              <p:nvPr/>
            </p:nvSpPr>
            <p:spPr>
              <a:xfrm>
                <a:off x="2863400" y="762300"/>
                <a:ext cx="207600" cy="207600"/>
              </a:xfrm>
              <a:prstGeom prst="ellipse">
                <a:avLst/>
              </a:prstGeom>
              <a:solidFill>
                <a:srgbClr val="FF9D84"/>
              </a:solidFill>
              <a:ln cap="flat" cmpd="sng" w="9525">
                <a:solidFill>
                  <a:srgbClr val="57575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3166025" y="762300"/>
                <a:ext cx="207600" cy="207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rgbClr val="57575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3468650" y="762300"/>
                <a:ext cx="207600" cy="207600"/>
              </a:xfrm>
              <a:prstGeom prst="ellipse">
                <a:avLst/>
              </a:prstGeom>
              <a:solidFill>
                <a:srgbClr val="92D9C6"/>
              </a:solidFill>
              <a:ln cap="flat" cmpd="sng" w="9525">
                <a:solidFill>
                  <a:srgbClr val="57575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1161800" y="1860175"/>
              <a:ext cx="1341000" cy="790625"/>
              <a:chOff x="1161800" y="1860175"/>
              <a:chExt cx="1341000" cy="790625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1161950" y="1860175"/>
                <a:ext cx="357000" cy="225600"/>
              </a:xfrm>
              <a:prstGeom prst="rect">
                <a:avLst/>
              </a:prstGeom>
              <a:solidFill>
                <a:srgbClr val="90D9A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1619300" y="1860175"/>
                <a:ext cx="883200" cy="225600"/>
              </a:xfrm>
              <a:prstGeom prst="rect">
                <a:avLst/>
              </a:pr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1619300" y="2181600"/>
                <a:ext cx="883500" cy="469200"/>
              </a:xfrm>
              <a:prstGeom prst="rect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1161800" y="2181600"/>
                <a:ext cx="357000" cy="469200"/>
              </a:xfrm>
              <a:prstGeom prst="rect">
                <a:avLst/>
              </a:prstGeom>
              <a:solidFill>
                <a:srgbClr val="FFCEE1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307600" y="1910800"/>
            <a:ext cx="25893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Region Selection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lang="en" sz="1600"/>
              <a:t>Selector -&gt; Maps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351" y="1897475"/>
            <a:ext cx="1407375" cy="207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088" y="1179487"/>
            <a:ext cx="2377925" cy="1638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8" name="Shape 2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3076" y="3012988"/>
            <a:ext cx="2377949" cy="17141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9" name="Shape 2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66250" y="4375975"/>
            <a:ext cx="801549" cy="69132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0" y="0"/>
            <a:ext cx="9144000" cy="6363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x="721225" y="0"/>
            <a:ext cx="3971400" cy="63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Visualization Design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279100" y="927950"/>
            <a:ext cx="31290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000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  <a:t>Step 1 - Location Filter </a:t>
            </a:r>
          </a:p>
        </p:txBody>
      </p:sp>
      <p:sp>
        <p:nvSpPr>
          <p:cNvPr id="253" name="Shape 253"/>
          <p:cNvSpPr/>
          <p:nvPr/>
        </p:nvSpPr>
        <p:spPr>
          <a:xfrm>
            <a:off x="4769175" y="2876625"/>
            <a:ext cx="318300" cy="11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250" y="4375975"/>
            <a:ext cx="801549" cy="69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1931" l="0" r="0" t="0"/>
          <a:stretch/>
        </p:blipFill>
        <p:spPr>
          <a:xfrm>
            <a:off x="3738375" y="1910800"/>
            <a:ext cx="4900799" cy="1563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0" name="Shape 260"/>
          <p:cNvSpPr/>
          <p:nvPr/>
        </p:nvSpPr>
        <p:spPr>
          <a:xfrm>
            <a:off x="0" y="0"/>
            <a:ext cx="9144000" cy="6363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>
            <p:ph type="title"/>
          </p:nvPr>
        </p:nvSpPr>
        <p:spPr>
          <a:xfrm>
            <a:off x="721225" y="0"/>
            <a:ext cx="3971400" cy="63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Visualization Design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07600" y="1910800"/>
            <a:ext cx="36306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Broad Subjects Range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lang="en" sz="1600"/>
              <a:t>Range -&gt; Parallel Coordinates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279100" y="927950"/>
            <a:ext cx="2646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000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  <a:t>Step 2 - Rank Filter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250" y="4375975"/>
            <a:ext cx="801549" cy="69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 rotWithShape="1">
          <a:blip r:embed="rId4">
            <a:alphaModFix/>
          </a:blip>
          <a:srcRect b="1710" l="0" r="0" t="0"/>
          <a:stretch/>
        </p:blipFill>
        <p:spPr>
          <a:xfrm>
            <a:off x="4023100" y="1372100"/>
            <a:ext cx="3920900" cy="3003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70" name="Shape 270"/>
          <p:cNvSpPr/>
          <p:nvPr/>
        </p:nvSpPr>
        <p:spPr>
          <a:xfrm>
            <a:off x="0" y="0"/>
            <a:ext cx="9144000" cy="6363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>
            <p:ph type="title"/>
          </p:nvPr>
        </p:nvSpPr>
        <p:spPr>
          <a:xfrm>
            <a:off x="721225" y="0"/>
            <a:ext cx="3971400" cy="63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Visualization Design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79100" y="927950"/>
            <a:ext cx="37440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000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  <a:t>Step 3 - Subject Magnifier 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07600" y="1910800"/>
            <a:ext cx="32982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Specific Subjects Comparison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lang="en" sz="1600"/>
              <a:t>A designed visualization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 title="demo.mov">
            <a:hlinkClick r:id="rId3"/>
          </p:cNvPr>
          <p:cNvSpPr/>
          <p:nvPr/>
        </p:nvSpPr>
        <p:spPr>
          <a:xfrm>
            <a:off x="1082138" y="791801"/>
            <a:ext cx="6979726" cy="4129374"/>
          </a:xfrm>
          <a:prstGeom prst="rect">
            <a:avLst/>
          </a:prstGeom>
          <a:noFill/>
          <a:ln>
            <a:noFill/>
          </a:ln>
        </p:spPr>
      </p:sp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6250" y="4375975"/>
            <a:ext cx="801549" cy="69132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/>
          <p:nvPr/>
        </p:nvSpPr>
        <p:spPr>
          <a:xfrm>
            <a:off x="0" y="0"/>
            <a:ext cx="9144000" cy="6363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type="title"/>
          </p:nvPr>
        </p:nvSpPr>
        <p:spPr>
          <a:xfrm>
            <a:off x="721225" y="0"/>
            <a:ext cx="3971400" cy="63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Visualization Design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3137400" y="-125"/>
            <a:ext cx="6005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0" y="0"/>
            <a:ext cx="3137400" cy="51435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type="title"/>
          </p:nvPr>
        </p:nvSpPr>
        <p:spPr>
          <a:xfrm>
            <a:off x="0" y="1830600"/>
            <a:ext cx="3137400" cy="148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250" y="4375975"/>
            <a:ext cx="801549" cy="6913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Shape 290"/>
          <p:cNvCxnSpPr/>
          <p:nvPr/>
        </p:nvCxnSpPr>
        <p:spPr>
          <a:xfrm>
            <a:off x="4954975" y="680425"/>
            <a:ext cx="0" cy="3782400"/>
          </a:xfrm>
          <a:prstGeom prst="straightConnector1">
            <a:avLst/>
          </a:prstGeom>
          <a:noFill/>
          <a:ln cap="flat" cmpd="sng" w="76200">
            <a:solidFill>
              <a:srgbClr val="57575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1" name="Shape 291"/>
          <p:cNvSpPr/>
          <p:nvPr/>
        </p:nvSpPr>
        <p:spPr>
          <a:xfrm>
            <a:off x="4813525" y="1239425"/>
            <a:ext cx="282900" cy="282900"/>
          </a:xfrm>
          <a:prstGeom prst="ellips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4813525" y="1983000"/>
            <a:ext cx="282900" cy="282900"/>
          </a:xfrm>
          <a:prstGeom prst="ellips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4813525" y="2726575"/>
            <a:ext cx="282900" cy="282900"/>
          </a:xfrm>
          <a:prstGeom prst="ellips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4813525" y="3470150"/>
            <a:ext cx="282900" cy="282900"/>
          </a:xfrm>
          <a:prstGeom prst="ellips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5366700" y="3447775"/>
            <a:ext cx="1527000" cy="364500"/>
          </a:xfrm>
          <a:prstGeom prst="rect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2" type="body"/>
          </p:nvPr>
        </p:nvSpPr>
        <p:spPr>
          <a:xfrm>
            <a:off x="5500013" y="888800"/>
            <a:ext cx="22212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Design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Visualization Design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</a:t>
            </a:r>
          </a:p>
        </p:txBody>
      </p:sp>
      <p:sp>
        <p:nvSpPr>
          <p:cNvPr id="297" name="Shape 297"/>
          <p:cNvSpPr/>
          <p:nvPr/>
        </p:nvSpPr>
        <p:spPr>
          <a:xfrm rot="-5400000">
            <a:off x="5250000" y="3540625"/>
            <a:ext cx="207000" cy="178800"/>
          </a:xfrm>
          <a:prstGeom prst="triangle">
            <a:avLst>
              <a:gd fmla="val 50000" name="adj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250" y="4375975"/>
            <a:ext cx="801549" cy="691327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/>
          <p:nvPr/>
        </p:nvSpPr>
        <p:spPr>
          <a:xfrm>
            <a:off x="0" y="0"/>
            <a:ext cx="9144000" cy="6363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type="title"/>
          </p:nvPr>
        </p:nvSpPr>
        <p:spPr>
          <a:xfrm>
            <a:off x="721225" y="0"/>
            <a:ext cx="3971400" cy="63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4565875" y="963300"/>
            <a:ext cx="3971400" cy="33318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1. Find 5 North American universities whose overall scores are above 90.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2. Find two universities whose Engineering AND Natural Science scores are both above 90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3. Among all the universities Social Science scoring above 85, how many of them offer Education program?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4. Among those Engineering scoring above 90, whose Electrical Engineering ranks 5th?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x="423200" y="963300"/>
            <a:ext cx="3971400" cy="33318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1. Find 5 Asian universities whose overall scores are above 80.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2. Find two universities whose Art AND Social Science scores are both above 90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3. Among all the universities overall scoring above 90, how many of them offer Computer Science and Information Management program?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4. Among those Natural Science scoring above 90, whose Psychology ranks 5th?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3422100" y="4550338"/>
            <a:ext cx="21474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  <a:t>User case study - Tasks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Shape 31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75" y="1583955"/>
            <a:ext cx="3999899" cy="247053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3" name="Shape 31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625" y="1584843"/>
            <a:ext cx="3999900" cy="246875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4" name="Shape 3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6250" y="4375975"/>
            <a:ext cx="801549" cy="69132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/>
          <p:nvPr/>
        </p:nvSpPr>
        <p:spPr>
          <a:xfrm>
            <a:off x="0" y="0"/>
            <a:ext cx="9144000" cy="6363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>
            <a:off x="721225" y="0"/>
            <a:ext cx="3971400" cy="63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3422100" y="4280375"/>
            <a:ext cx="24018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  <a:t>(The smaller the better)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3422100" y="939275"/>
            <a:ext cx="24018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  <a:t>User case study - Result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0" y="0"/>
            <a:ext cx="9144000" cy="6363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721225" y="0"/>
            <a:ext cx="3971400" cy="63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</a:t>
            </a:r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250" y="4375975"/>
            <a:ext cx="801549" cy="69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3975" y="991975"/>
            <a:ext cx="5496800" cy="390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Shape 331"/>
          <p:cNvGraphicFramePr/>
          <p:nvPr/>
        </p:nvGraphicFramePr>
        <p:xfrm>
          <a:off x="1487200" y="874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{829CC9E7-F29D-41C4-8BB5-5E57A43DA604}</a:tableStyleId>
              </a:tblPr>
              <a:tblGrid>
                <a:gridCol w="3440100"/>
                <a:gridCol w="2493125"/>
              </a:tblGrid>
              <a:tr h="390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Easy to Understand / Operate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0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Comfortable w/ Visualization Elements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0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Satisfies Data Detection Convention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0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Demo Helps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0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Understand Meanings of Elements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0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All Operations are necessary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0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Support Convenient Comparison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0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Response Time Acceptable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0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Data Loading Time Acceptable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0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Get More Info Beyond Expectation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57575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332" name="Shape 332"/>
          <p:cNvGrpSpPr/>
          <p:nvPr/>
        </p:nvGrpSpPr>
        <p:grpSpPr>
          <a:xfrm>
            <a:off x="5084980" y="929081"/>
            <a:ext cx="2172402" cy="3857441"/>
            <a:chOff x="4294550" y="1215250"/>
            <a:chExt cx="2174577" cy="3840925"/>
          </a:xfrm>
        </p:grpSpPr>
        <p:grpSp>
          <p:nvGrpSpPr>
            <p:cNvPr id="333" name="Shape 333"/>
            <p:cNvGrpSpPr/>
            <p:nvPr/>
          </p:nvGrpSpPr>
          <p:grpSpPr>
            <a:xfrm>
              <a:off x="4294550" y="1215250"/>
              <a:ext cx="2174577" cy="260275"/>
              <a:chOff x="4294550" y="1215250"/>
              <a:chExt cx="2174577" cy="260275"/>
            </a:xfrm>
          </p:grpSpPr>
          <p:pic>
            <p:nvPicPr>
              <p:cNvPr id="334" name="Shape 33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294550" y="121525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5" name="Shape 33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196401" y="1215250"/>
                <a:ext cx="272726" cy="2595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6" name="Shape 33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11525" y="121525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7" name="Shape 33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928500" y="121525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8" name="Shape 33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245475" y="121525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9" name="Shape 33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562450" y="121525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0" name="Shape 3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879425" y="121525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1" name="Shape 341"/>
            <p:cNvGrpSpPr/>
            <p:nvPr/>
          </p:nvGrpSpPr>
          <p:grpSpPr>
            <a:xfrm>
              <a:off x="4294550" y="1613100"/>
              <a:ext cx="2174574" cy="260275"/>
              <a:chOff x="4294550" y="1613100"/>
              <a:chExt cx="2174574" cy="260275"/>
            </a:xfrm>
          </p:grpSpPr>
          <p:pic>
            <p:nvPicPr>
              <p:cNvPr id="342" name="Shape 34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196399" y="1613738"/>
                <a:ext cx="272724" cy="2589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3" name="Shape 34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294550" y="16131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4" name="Shape 34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11525" y="16131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5" name="Shape 34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928500" y="16131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6" name="Shape 34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245475" y="16131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7" name="Shape 34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562450" y="16131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8" name="Shape 34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879425" y="16131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9" name="Shape 349"/>
            <p:cNvGrpSpPr/>
            <p:nvPr/>
          </p:nvGrpSpPr>
          <p:grpSpPr>
            <a:xfrm>
              <a:off x="4294550" y="2010950"/>
              <a:ext cx="2174574" cy="260275"/>
              <a:chOff x="4294550" y="2010950"/>
              <a:chExt cx="2174574" cy="260275"/>
            </a:xfrm>
          </p:grpSpPr>
          <p:pic>
            <p:nvPicPr>
              <p:cNvPr id="350" name="Shape 35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294550" y="201095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1" name="Shape 35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11525" y="201095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2" name="Shape 35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928500" y="201095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3" name="Shape 35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245475" y="201095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4" name="Shape 35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562450" y="201095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5" name="Shape 35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879424" y="2011588"/>
                <a:ext cx="272724" cy="2589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6" name="Shape 35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196399" y="2011613"/>
                <a:ext cx="272724" cy="2589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7" name="Shape 357"/>
            <p:cNvGrpSpPr/>
            <p:nvPr/>
          </p:nvGrpSpPr>
          <p:grpSpPr>
            <a:xfrm>
              <a:off x="4294550" y="2408800"/>
              <a:ext cx="2174574" cy="260275"/>
              <a:chOff x="4294550" y="2408800"/>
              <a:chExt cx="2174574" cy="260275"/>
            </a:xfrm>
          </p:grpSpPr>
          <p:pic>
            <p:nvPicPr>
              <p:cNvPr id="358" name="Shape 35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196399" y="2409438"/>
                <a:ext cx="272724" cy="2589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9" name="Shape 35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294550" y="24088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0" name="Shape 36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11525" y="24088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1" name="Shape 36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928500" y="24088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2" name="Shape 36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245475" y="24088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3" name="Shape 36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562450" y="24088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4" name="Shape 36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879425" y="24088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5" name="Shape 365"/>
            <p:cNvGrpSpPr/>
            <p:nvPr/>
          </p:nvGrpSpPr>
          <p:grpSpPr>
            <a:xfrm>
              <a:off x="4294550" y="2806650"/>
              <a:ext cx="2174574" cy="260275"/>
              <a:chOff x="4294550" y="2408800"/>
              <a:chExt cx="2174574" cy="260275"/>
            </a:xfrm>
          </p:grpSpPr>
          <p:pic>
            <p:nvPicPr>
              <p:cNvPr id="366" name="Shape 36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196399" y="2409438"/>
                <a:ext cx="272724" cy="2589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7" name="Shape 36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294550" y="24088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8" name="Shape 36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11525" y="24088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9" name="Shape 36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928500" y="24088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0" name="Shape 37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245475" y="24088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1" name="Shape 37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562450" y="24088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2" name="Shape 37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879425" y="24088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3" name="Shape 373"/>
            <p:cNvGrpSpPr/>
            <p:nvPr/>
          </p:nvGrpSpPr>
          <p:grpSpPr>
            <a:xfrm>
              <a:off x="4294550" y="3204500"/>
              <a:ext cx="2174574" cy="260275"/>
              <a:chOff x="4294550" y="2408800"/>
              <a:chExt cx="2174574" cy="260275"/>
            </a:xfrm>
          </p:grpSpPr>
          <p:pic>
            <p:nvPicPr>
              <p:cNvPr id="374" name="Shape 37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196399" y="2409438"/>
                <a:ext cx="272724" cy="2589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5" name="Shape 37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294550" y="24088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6" name="Shape 37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11525" y="24088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7" name="Shape 37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928500" y="24088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8" name="Shape 37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245475" y="24088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9" name="Shape 37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562450" y="24088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0" name="Shape 38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879425" y="24088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1" name="Shape 381"/>
            <p:cNvGrpSpPr/>
            <p:nvPr/>
          </p:nvGrpSpPr>
          <p:grpSpPr>
            <a:xfrm>
              <a:off x="4294550" y="3602350"/>
              <a:ext cx="2174577" cy="260275"/>
              <a:chOff x="4294550" y="1215250"/>
              <a:chExt cx="2174577" cy="260275"/>
            </a:xfrm>
          </p:grpSpPr>
          <p:pic>
            <p:nvPicPr>
              <p:cNvPr id="382" name="Shape 38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294550" y="121525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3" name="Shape 38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196401" y="1215250"/>
                <a:ext cx="272726" cy="2595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4" name="Shape 38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11525" y="121525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5" name="Shape 38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928500" y="121525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6" name="Shape 38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245475" y="121525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7" name="Shape 38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562450" y="121525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8" name="Shape 38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879425" y="121525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9" name="Shape 389"/>
            <p:cNvGrpSpPr/>
            <p:nvPr/>
          </p:nvGrpSpPr>
          <p:grpSpPr>
            <a:xfrm>
              <a:off x="4294550" y="4000200"/>
              <a:ext cx="2174575" cy="260275"/>
              <a:chOff x="4294550" y="4000200"/>
              <a:chExt cx="2174575" cy="260275"/>
            </a:xfrm>
          </p:grpSpPr>
          <p:pic>
            <p:nvPicPr>
              <p:cNvPr id="390" name="Shape 39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294550" y="40002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1" name="Shape 39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11525" y="40002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2" name="Shape 39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928500" y="40002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3" name="Shape 39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245475" y="40002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4" name="Shape 39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562450" y="40002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5" name="Shape 39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879425" y="40002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6" name="Shape 39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196400" y="40002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7" name="Shape 397"/>
            <p:cNvGrpSpPr/>
            <p:nvPr/>
          </p:nvGrpSpPr>
          <p:grpSpPr>
            <a:xfrm>
              <a:off x="4294550" y="4398050"/>
              <a:ext cx="2174575" cy="260275"/>
              <a:chOff x="4294550" y="4000200"/>
              <a:chExt cx="2174575" cy="260275"/>
            </a:xfrm>
          </p:grpSpPr>
          <p:pic>
            <p:nvPicPr>
              <p:cNvPr id="398" name="Shape 39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294550" y="40002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9" name="Shape 39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11525" y="40002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0" name="Shape 40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928500" y="40002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1" name="Shape 40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245475" y="40002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2" name="Shape 40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562450" y="40002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3" name="Shape 40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879425" y="40002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4" name="Shape 40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196400" y="400020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5" name="Shape 405"/>
            <p:cNvGrpSpPr/>
            <p:nvPr/>
          </p:nvGrpSpPr>
          <p:grpSpPr>
            <a:xfrm>
              <a:off x="4294550" y="4795900"/>
              <a:ext cx="2174577" cy="260275"/>
              <a:chOff x="4294550" y="1215250"/>
              <a:chExt cx="2174577" cy="260275"/>
            </a:xfrm>
          </p:grpSpPr>
          <p:pic>
            <p:nvPicPr>
              <p:cNvPr id="406" name="Shape 40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294550" y="121525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7" name="Shape 40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196401" y="1215250"/>
                <a:ext cx="272726" cy="2595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8" name="Shape 40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11525" y="121525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" name="Shape 40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928500" y="121525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0" name="Shape 41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245475" y="121525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" name="Shape 41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562450" y="121525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2" name="Shape 41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879425" y="1215250"/>
                <a:ext cx="272725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13" name="Shape 413"/>
          <p:cNvSpPr/>
          <p:nvPr/>
        </p:nvSpPr>
        <p:spPr>
          <a:xfrm>
            <a:off x="0" y="0"/>
            <a:ext cx="9144000" cy="6363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 txBox="1"/>
          <p:nvPr>
            <p:ph type="title"/>
          </p:nvPr>
        </p:nvSpPr>
        <p:spPr>
          <a:xfrm>
            <a:off x="721225" y="0"/>
            <a:ext cx="3971400" cy="63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</a:t>
            </a:r>
          </a:p>
        </p:txBody>
      </p:sp>
      <p:pic>
        <p:nvPicPr>
          <p:cNvPr id="415" name="Shape 4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66250" y="4375975"/>
            <a:ext cx="801549" cy="69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1" name="Shape 421"/>
          <p:cNvGrpSpPr/>
          <p:nvPr/>
        </p:nvGrpSpPr>
        <p:grpSpPr>
          <a:xfrm>
            <a:off x="431475" y="1366425"/>
            <a:ext cx="1644325" cy="1644300"/>
            <a:chOff x="431475" y="1351550"/>
            <a:chExt cx="1644325" cy="1644300"/>
          </a:xfrm>
        </p:grpSpPr>
        <p:sp>
          <p:nvSpPr>
            <p:cNvPr id="422" name="Shape 422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rgbClr val="5757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purple hair" id="423" name="Shape 423"/>
            <p:cNvPicPr preferRelativeResize="0"/>
            <p:nvPr/>
          </p:nvPicPr>
          <p:blipFill rotWithShape="1">
            <a:blip r:embed="rId3">
              <a:alphaModFix/>
            </a:blip>
            <a:srcRect b="0" l="-6205" r="-6216" t="-12422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424" name="Shape 424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21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Female</a:t>
            </a:r>
            <a:r>
              <a:rPr b="1" lang="en" sz="21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 A</a:t>
            </a:r>
          </a:p>
        </p:txBody>
      </p:sp>
      <p:cxnSp>
        <p:nvCxnSpPr>
          <p:cNvPr id="425" name="Shape 425"/>
          <p:cNvCxnSpPr/>
          <p:nvPr/>
        </p:nvCxnSpPr>
        <p:spPr>
          <a:xfrm>
            <a:off x="11181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Shape 426"/>
          <p:cNvSpPr txBox="1"/>
          <p:nvPr>
            <p:ph idx="4294967295" type="body"/>
          </p:nvPr>
        </p:nvSpPr>
        <p:spPr>
          <a:xfrm>
            <a:off x="164925" y="3641661"/>
            <a:ext cx="2177400" cy="115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i="1" lang="en" sz="1100"/>
              <a:t>“ </a:t>
            </a:r>
            <a:r>
              <a:rPr i="1" lang="en" sz="1100"/>
              <a:t>Region selection may not always be the best choice for me. You know… I can not find where Asia is… </a:t>
            </a:r>
            <a:r>
              <a:rPr b="1" i="1" lang="en" sz="1100"/>
              <a:t>”</a:t>
            </a:r>
          </a:p>
        </p:txBody>
      </p:sp>
      <p:grpSp>
        <p:nvGrpSpPr>
          <p:cNvPr id="427" name="Shape 427"/>
          <p:cNvGrpSpPr/>
          <p:nvPr/>
        </p:nvGrpSpPr>
        <p:grpSpPr>
          <a:xfrm>
            <a:off x="2649463" y="1351550"/>
            <a:ext cx="1644300" cy="1659175"/>
            <a:chOff x="2649450" y="1351550"/>
            <a:chExt cx="1644300" cy="1659175"/>
          </a:xfrm>
        </p:grpSpPr>
        <p:sp>
          <p:nvSpPr>
            <p:cNvPr id="428" name="Shape 428"/>
            <p:cNvSpPr/>
            <p:nvPr/>
          </p:nvSpPr>
          <p:spPr>
            <a:xfrm>
              <a:off x="2649450" y="1351550"/>
              <a:ext cx="1644300" cy="1644300"/>
            </a:xfrm>
            <a:prstGeom prst="ellipse">
              <a:avLst/>
            </a:prstGeom>
            <a:solidFill>
              <a:srgbClr val="5757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boy in a yellow shirt" id="429" name="Shape 429"/>
            <p:cNvPicPr preferRelativeResize="0"/>
            <p:nvPr/>
          </p:nvPicPr>
          <p:blipFill rotWithShape="1">
            <a:blip r:embed="rId4">
              <a:alphaModFix/>
            </a:blip>
            <a:srcRect b="0" l="-8182" r="-4214" t="-12397"/>
            <a:stretch/>
          </p:blipFill>
          <p:spPr>
            <a:xfrm>
              <a:off x="2649450" y="1366425"/>
              <a:ext cx="1644300" cy="1644300"/>
            </a:xfrm>
            <a:prstGeom prst="ellipse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430" name="Shape 430"/>
          <p:cNvSpPr txBox="1"/>
          <p:nvPr>
            <p:ph idx="4294967295" type="body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Male A</a:t>
            </a:r>
          </a:p>
        </p:txBody>
      </p:sp>
      <p:cxnSp>
        <p:nvCxnSpPr>
          <p:cNvPr id="431" name="Shape 431"/>
          <p:cNvCxnSpPr/>
          <p:nvPr/>
        </p:nvCxnSpPr>
        <p:spPr>
          <a:xfrm>
            <a:off x="332780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Shape 432"/>
          <p:cNvSpPr txBox="1"/>
          <p:nvPr>
            <p:ph idx="4294967295" type="body"/>
          </p:nvPr>
        </p:nvSpPr>
        <p:spPr>
          <a:xfrm>
            <a:off x="2374545" y="3641661"/>
            <a:ext cx="2177400" cy="115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i="1" lang="en" sz="1100"/>
              <a:t>“</a:t>
            </a:r>
            <a:r>
              <a:rPr i="1" lang="en" sz="1100"/>
              <a:t> The graphical UI is intuitive overall. I can easily find different subjects in a single school. </a:t>
            </a:r>
            <a:r>
              <a:rPr b="1" i="1" lang="en" sz="1100"/>
              <a:t>”</a:t>
            </a:r>
          </a:p>
        </p:txBody>
      </p:sp>
      <p:grpSp>
        <p:nvGrpSpPr>
          <p:cNvPr id="433" name="Shape 433"/>
          <p:cNvGrpSpPr/>
          <p:nvPr/>
        </p:nvGrpSpPr>
        <p:grpSpPr>
          <a:xfrm>
            <a:off x="4867425" y="1366425"/>
            <a:ext cx="1644312" cy="1644300"/>
            <a:chOff x="4867413" y="1351550"/>
            <a:chExt cx="1644312" cy="1644300"/>
          </a:xfrm>
        </p:grpSpPr>
        <p:sp>
          <p:nvSpPr>
            <p:cNvPr id="434" name="Shape 434"/>
            <p:cNvSpPr/>
            <p:nvPr/>
          </p:nvSpPr>
          <p:spPr>
            <a:xfrm>
              <a:off x="4867413" y="1351550"/>
              <a:ext cx="1644300" cy="1644300"/>
            </a:xfrm>
            <a:prstGeom prst="ellipse">
              <a:avLst/>
            </a:prstGeom>
            <a:solidFill>
              <a:srgbClr val="5757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orange hair" id="435" name="Shape 435"/>
            <p:cNvPicPr preferRelativeResize="0"/>
            <p:nvPr/>
          </p:nvPicPr>
          <p:blipFill rotWithShape="1">
            <a:blip r:embed="rId5">
              <a:alphaModFix/>
            </a:blip>
            <a:srcRect b="0" l="-4969" r="-4969" t="-9938"/>
            <a:stretch/>
          </p:blipFill>
          <p:spPr>
            <a:xfrm>
              <a:off x="4867425" y="1351550"/>
              <a:ext cx="1644300" cy="1644300"/>
            </a:xfrm>
            <a:prstGeom prst="ellipse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436" name="Shape 436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Female B</a:t>
            </a:r>
          </a:p>
        </p:txBody>
      </p:sp>
      <p:cxnSp>
        <p:nvCxnSpPr>
          <p:cNvPr id="437" name="Shape 437"/>
          <p:cNvCxnSpPr/>
          <p:nvPr/>
        </p:nvCxnSpPr>
        <p:spPr>
          <a:xfrm>
            <a:off x="55540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Shape 438"/>
          <p:cNvSpPr txBox="1"/>
          <p:nvPr>
            <p:ph idx="4294967295" type="body"/>
          </p:nvPr>
        </p:nvSpPr>
        <p:spPr>
          <a:xfrm>
            <a:off x="4584169" y="3641661"/>
            <a:ext cx="2177400" cy="115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i="1" lang="en" sz="1100"/>
              <a:t>“ </a:t>
            </a:r>
            <a:r>
              <a:rPr i="1" lang="en" sz="1100"/>
              <a:t>Fantastic UI! And it supports quite a lot conditional queries to some extent, which can be really helpful when comparing schools!</a:t>
            </a:r>
            <a:r>
              <a:rPr b="1" i="1" lang="en" sz="1100"/>
              <a:t> ”</a:t>
            </a:r>
          </a:p>
        </p:txBody>
      </p:sp>
      <p:grpSp>
        <p:nvGrpSpPr>
          <p:cNvPr id="439" name="Shape 439"/>
          <p:cNvGrpSpPr/>
          <p:nvPr/>
        </p:nvGrpSpPr>
        <p:grpSpPr>
          <a:xfrm>
            <a:off x="7085400" y="1366425"/>
            <a:ext cx="1644300" cy="1645925"/>
            <a:chOff x="7085400" y="1351550"/>
            <a:chExt cx="1644300" cy="1645925"/>
          </a:xfrm>
        </p:grpSpPr>
        <p:sp>
          <p:nvSpPr>
            <p:cNvPr id="440" name="Shape 440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rgbClr val="5757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man in a blue shirt" id="441" name="Shape 4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7085400" y="1353175"/>
              <a:ext cx="1644300" cy="1644300"/>
            </a:xfrm>
            <a:prstGeom prst="ellipse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442" name="Shape 442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Male B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t/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443" name="Shape 443"/>
          <p:cNvCxnSpPr/>
          <p:nvPr/>
        </p:nvCxnSpPr>
        <p:spPr>
          <a:xfrm>
            <a:off x="774705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4" name="Shape 444"/>
          <p:cNvSpPr txBox="1"/>
          <p:nvPr>
            <p:ph idx="4294967295" type="body"/>
          </p:nvPr>
        </p:nvSpPr>
        <p:spPr>
          <a:xfrm>
            <a:off x="6793795" y="3641661"/>
            <a:ext cx="2177400" cy="115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i="1" lang="en" sz="1100"/>
              <a:t>“ </a:t>
            </a:r>
            <a:r>
              <a:rPr i="1" lang="en" sz="1100"/>
              <a:t>The step 3 may be kinda crowded when I selected range that matches more than 20 colleges.</a:t>
            </a:r>
            <a:r>
              <a:rPr lang="en" sz="1100"/>
              <a:t> </a:t>
            </a:r>
            <a:r>
              <a:rPr b="1" i="1" lang="en" sz="1100"/>
              <a:t>”</a:t>
            </a:r>
          </a:p>
        </p:txBody>
      </p:sp>
      <p:sp>
        <p:nvSpPr>
          <p:cNvPr id="445" name="Shape 445"/>
          <p:cNvSpPr/>
          <p:nvPr/>
        </p:nvSpPr>
        <p:spPr>
          <a:xfrm>
            <a:off x="0" y="0"/>
            <a:ext cx="9144000" cy="6363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 txBox="1"/>
          <p:nvPr>
            <p:ph idx="4294967295" type="title"/>
          </p:nvPr>
        </p:nvSpPr>
        <p:spPr>
          <a:xfrm>
            <a:off x="721225" y="0"/>
            <a:ext cx="3971400" cy="63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</a:t>
            </a:r>
          </a:p>
        </p:txBody>
      </p:sp>
      <p:pic>
        <p:nvPicPr>
          <p:cNvPr id="447" name="Shape 4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66250" y="4375975"/>
            <a:ext cx="801549" cy="69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3137400" y="-125"/>
            <a:ext cx="6005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0" y="0"/>
            <a:ext cx="3137400" cy="51435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0" y="1830600"/>
            <a:ext cx="3137400" cy="148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250" y="4375975"/>
            <a:ext cx="801549" cy="6913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Shape 80"/>
          <p:cNvCxnSpPr/>
          <p:nvPr/>
        </p:nvCxnSpPr>
        <p:spPr>
          <a:xfrm>
            <a:off x="4954975" y="680425"/>
            <a:ext cx="0" cy="3782400"/>
          </a:xfrm>
          <a:prstGeom prst="straightConnector1">
            <a:avLst/>
          </a:prstGeom>
          <a:noFill/>
          <a:ln cap="flat" cmpd="sng" w="76200">
            <a:solidFill>
              <a:srgbClr val="57575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1" name="Shape 81"/>
          <p:cNvSpPr/>
          <p:nvPr/>
        </p:nvSpPr>
        <p:spPr>
          <a:xfrm>
            <a:off x="4813525" y="1239425"/>
            <a:ext cx="282900" cy="282900"/>
          </a:xfrm>
          <a:prstGeom prst="ellips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813525" y="1983000"/>
            <a:ext cx="282900" cy="282900"/>
          </a:xfrm>
          <a:prstGeom prst="ellips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4813525" y="2726575"/>
            <a:ext cx="282900" cy="282900"/>
          </a:xfrm>
          <a:prstGeom prst="ellips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813525" y="3470150"/>
            <a:ext cx="282900" cy="282900"/>
          </a:xfrm>
          <a:prstGeom prst="ellips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5500013" y="888800"/>
            <a:ext cx="22212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System Design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Visualization Design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Evaluation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 txBox="1"/>
          <p:nvPr>
            <p:ph idx="4294967295" type="title"/>
          </p:nvPr>
        </p:nvSpPr>
        <p:spPr>
          <a:xfrm>
            <a:off x="320250" y="875550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1672925" y="2879100"/>
            <a:ext cx="5683800" cy="22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  <a:t>Website</a:t>
            </a:r>
            <a:r>
              <a:rPr b="1" lang="en" sz="1800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b="1" lang="en" sz="1800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800" u="sng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http://www.college-magnifier.world</a:t>
            </a: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GitHub</a:t>
            </a:r>
            <a:r>
              <a:rPr b="1"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" sz="1800" u="sng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https://github.com/College-Magnifier</a:t>
            </a: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Han Yin, Hanfei Lin, Zhuo Li</a:t>
            </a:r>
          </a:p>
          <a:p>
            <a:pPr indent="0" lvl="0" mar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2017 © CollegeMagnifier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5" name="Shape 4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6250" y="4375975"/>
            <a:ext cx="801549" cy="69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Shape 4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1875" y="0"/>
            <a:ext cx="14192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137400" y="-125"/>
            <a:ext cx="6005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0" y="0"/>
            <a:ext cx="3137400" cy="51435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0" y="1830600"/>
            <a:ext cx="3137400" cy="148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250" y="4375975"/>
            <a:ext cx="801549" cy="6913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Shape 94"/>
          <p:cNvCxnSpPr/>
          <p:nvPr/>
        </p:nvCxnSpPr>
        <p:spPr>
          <a:xfrm>
            <a:off x="4954975" y="680425"/>
            <a:ext cx="0" cy="3782400"/>
          </a:xfrm>
          <a:prstGeom prst="straightConnector1">
            <a:avLst/>
          </a:prstGeom>
          <a:noFill/>
          <a:ln cap="flat" cmpd="sng" w="76200">
            <a:solidFill>
              <a:srgbClr val="57575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5" name="Shape 95"/>
          <p:cNvSpPr/>
          <p:nvPr/>
        </p:nvSpPr>
        <p:spPr>
          <a:xfrm>
            <a:off x="4813525" y="1239425"/>
            <a:ext cx="282900" cy="282900"/>
          </a:xfrm>
          <a:prstGeom prst="ellips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4813525" y="1983000"/>
            <a:ext cx="282900" cy="282900"/>
          </a:xfrm>
          <a:prstGeom prst="ellips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813525" y="2726575"/>
            <a:ext cx="282900" cy="282900"/>
          </a:xfrm>
          <a:prstGeom prst="ellips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813525" y="3470150"/>
            <a:ext cx="282900" cy="282900"/>
          </a:xfrm>
          <a:prstGeom prst="ellips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366700" y="1198625"/>
            <a:ext cx="1546500" cy="364500"/>
          </a:xfrm>
          <a:prstGeom prst="rect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5500013" y="888800"/>
            <a:ext cx="22212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System Design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Visualization Design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Evaluation</a:t>
            </a:r>
          </a:p>
        </p:txBody>
      </p:sp>
      <p:sp>
        <p:nvSpPr>
          <p:cNvPr id="101" name="Shape 101"/>
          <p:cNvSpPr/>
          <p:nvPr/>
        </p:nvSpPr>
        <p:spPr>
          <a:xfrm rot="-5400000">
            <a:off x="5250000" y="1291475"/>
            <a:ext cx="207000" cy="178800"/>
          </a:xfrm>
          <a:prstGeom prst="triangle">
            <a:avLst>
              <a:gd fmla="val 50000" name="adj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6481363" y="1672937"/>
            <a:ext cx="1903500" cy="1903500"/>
          </a:xfrm>
          <a:prstGeom prst="ellipse">
            <a:avLst/>
          </a:prstGeom>
          <a:solidFill>
            <a:srgbClr val="57575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759113" y="1672925"/>
            <a:ext cx="1903500" cy="1903500"/>
          </a:xfrm>
          <a:prstGeom prst="ellipse">
            <a:avLst/>
          </a:prstGeom>
          <a:solidFill>
            <a:srgbClr val="57575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3620250" y="1672937"/>
            <a:ext cx="1903500" cy="1903500"/>
          </a:xfrm>
          <a:prstGeom prst="ellipse">
            <a:avLst/>
          </a:prstGeom>
          <a:solidFill>
            <a:srgbClr val="57575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0" y="0"/>
            <a:ext cx="9144000" cy="6363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721225" y="0"/>
            <a:ext cx="1903500" cy="63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688" y="2085313"/>
            <a:ext cx="1736624" cy="107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201" y="1926175"/>
            <a:ext cx="1664350" cy="12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3475" y="1943638"/>
            <a:ext cx="1543275" cy="136208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385700" y="4142100"/>
            <a:ext cx="63726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lnSpc>
                <a:spcPct val="202950"/>
              </a:lnSpc>
              <a:spcBef>
                <a:spcPts val="1100"/>
              </a:spcBef>
              <a:spcAft>
                <a:spcPts val="200"/>
              </a:spcAft>
              <a:buNone/>
            </a:pPr>
            <a:r>
              <a:rPr lang="en"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choose the best university?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0"/>
            <a:ext cx="9144000" cy="6363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721225" y="0"/>
            <a:ext cx="1903500" cy="63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7975" y="1285425"/>
            <a:ext cx="4260300" cy="232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400">
                <a:latin typeface="Trebuchet MS"/>
                <a:ea typeface="Trebuchet MS"/>
                <a:cs typeface="Trebuchet MS"/>
                <a:sym typeface="Trebuchet MS"/>
              </a:rPr>
              <a:t>Problems of QS World University Ranking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400"/>
              <a:buFont typeface="Trebuchet MS"/>
              <a:buChar char="●"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Pure numbers and tables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400"/>
              <a:buFont typeface="Trebuchet MS"/>
              <a:buChar char="○"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Hard to find insights besides rankings</a:t>
            </a:r>
          </a:p>
          <a:p>
            <a: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Trebuchet MS"/>
              <a:buChar char="●"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Different subjects in different table</a:t>
            </a: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s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400"/>
              <a:buFont typeface="Trebuchet MS"/>
              <a:buChar char="○"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Difficulty in comparison subjects for a specific school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675" y="1109237"/>
            <a:ext cx="3818099" cy="3103846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120000" dist="104775">
              <a:srgbClr val="000000">
                <a:alpha val="14000"/>
              </a:srgbClr>
            </a:outerShdw>
          </a:effectLst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6250" y="4375975"/>
            <a:ext cx="801549" cy="69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036800" y="4686000"/>
            <a:ext cx="7070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* </a:t>
            </a:r>
            <a:r>
              <a:rPr lang="en" sz="1200"/>
              <a:t>Image from 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https://www.topuniversities.com/university-rankings/world-university-rankings/2016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3137400" y="-125"/>
            <a:ext cx="6005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0" y="0"/>
            <a:ext cx="3137400" cy="51435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0" y="1830600"/>
            <a:ext cx="3137400" cy="148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250" y="4375975"/>
            <a:ext cx="801549" cy="6913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Shape 133"/>
          <p:cNvCxnSpPr/>
          <p:nvPr/>
        </p:nvCxnSpPr>
        <p:spPr>
          <a:xfrm>
            <a:off x="4954975" y="680425"/>
            <a:ext cx="0" cy="3782400"/>
          </a:xfrm>
          <a:prstGeom prst="straightConnector1">
            <a:avLst/>
          </a:prstGeom>
          <a:noFill/>
          <a:ln cap="flat" cmpd="sng" w="76200">
            <a:solidFill>
              <a:srgbClr val="57575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4" name="Shape 134"/>
          <p:cNvSpPr/>
          <p:nvPr/>
        </p:nvSpPr>
        <p:spPr>
          <a:xfrm>
            <a:off x="4813525" y="1239425"/>
            <a:ext cx="282900" cy="282900"/>
          </a:xfrm>
          <a:prstGeom prst="ellips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813525" y="1983000"/>
            <a:ext cx="282900" cy="282900"/>
          </a:xfrm>
          <a:prstGeom prst="ellips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813525" y="2726575"/>
            <a:ext cx="282900" cy="282900"/>
          </a:xfrm>
          <a:prstGeom prst="ellips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813525" y="3470150"/>
            <a:ext cx="282900" cy="282900"/>
          </a:xfrm>
          <a:prstGeom prst="ellips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5366700" y="1960625"/>
            <a:ext cx="1871400" cy="364500"/>
          </a:xfrm>
          <a:prstGeom prst="rect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5500013" y="888800"/>
            <a:ext cx="22212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Design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Visualization Design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Evaluation</a:t>
            </a:r>
          </a:p>
        </p:txBody>
      </p:sp>
      <p:sp>
        <p:nvSpPr>
          <p:cNvPr id="140" name="Shape 140"/>
          <p:cNvSpPr/>
          <p:nvPr/>
        </p:nvSpPr>
        <p:spPr>
          <a:xfrm rot="-5400000">
            <a:off x="5250000" y="2053475"/>
            <a:ext cx="207000" cy="178800"/>
          </a:xfrm>
          <a:prstGeom prst="triangle">
            <a:avLst>
              <a:gd fmla="val 50000" name="adj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5389813" y="4037263"/>
            <a:ext cx="921900" cy="33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289350" y="4464088"/>
            <a:ext cx="1875000" cy="51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rebuchet MS"/>
                <a:ea typeface="Trebuchet MS"/>
                <a:cs typeface="Trebuchet MS"/>
                <a:sym typeface="Trebuchet MS"/>
              </a:rPr>
              <a:t>Data Source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250" y="4375975"/>
            <a:ext cx="801549" cy="69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0" y="0"/>
            <a:ext cx="9144000" cy="6363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721225" y="0"/>
            <a:ext cx="2840400" cy="63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Design</a:t>
            </a:r>
          </a:p>
        </p:txBody>
      </p:sp>
      <p:grpSp>
        <p:nvGrpSpPr>
          <p:cNvPr id="150" name="Shape 150"/>
          <p:cNvGrpSpPr/>
          <p:nvPr/>
        </p:nvGrpSpPr>
        <p:grpSpPr>
          <a:xfrm>
            <a:off x="-32700" y="910210"/>
            <a:ext cx="2519100" cy="3585278"/>
            <a:chOff x="-46075" y="941547"/>
            <a:chExt cx="2519100" cy="3585278"/>
          </a:xfrm>
        </p:grpSpPr>
        <p:grpSp>
          <p:nvGrpSpPr>
            <p:cNvPr id="151" name="Shape 151"/>
            <p:cNvGrpSpPr/>
            <p:nvPr/>
          </p:nvGrpSpPr>
          <p:grpSpPr>
            <a:xfrm>
              <a:off x="772116" y="941547"/>
              <a:ext cx="882696" cy="643273"/>
              <a:chOff x="2572277" y="2722426"/>
              <a:chExt cx="1650516" cy="1202830"/>
            </a:xfrm>
          </p:grpSpPr>
          <p:grpSp>
            <p:nvGrpSpPr>
              <p:cNvPr id="152" name="Shape 152"/>
              <p:cNvGrpSpPr/>
              <p:nvPr/>
            </p:nvGrpSpPr>
            <p:grpSpPr>
              <a:xfrm>
                <a:off x="2572277" y="2722426"/>
                <a:ext cx="1650516" cy="1202830"/>
                <a:chOff x="2713000" y="636300"/>
                <a:chExt cx="3326250" cy="2262300"/>
              </a:xfrm>
            </p:grpSpPr>
            <p:sp>
              <p:nvSpPr>
                <p:cNvPr id="153" name="Shape 153"/>
                <p:cNvSpPr/>
                <p:nvPr/>
              </p:nvSpPr>
              <p:spPr>
                <a:xfrm>
                  <a:off x="2713150" y="636300"/>
                  <a:ext cx="3326100" cy="2262300"/>
                </a:xfrm>
                <a:prstGeom prst="roundRect">
                  <a:avLst>
                    <a:gd fmla="val 7065" name="adj"/>
                  </a:avLst>
                </a:prstGeom>
                <a:solidFill>
                  <a:srgbClr val="FFFFFF"/>
                </a:solidFill>
                <a:ln cap="flat" cmpd="sng" w="76200">
                  <a:solidFill>
                    <a:srgbClr val="575757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Shape 154"/>
                <p:cNvSpPr/>
                <p:nvPr/>
              </p:nvSpPr>
              <p:spPr>
                <a:xfrm>
                  <a:off x="2713000" y="636300"/>
                  <a:ext cx="3326100" cy="4596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rgbClr val="575757"/>
                </a:solidFill>
                <a:ln cap="flat" cmpd="sng" w="9525">
                  <a:solidFill>
                    <a:srgbClr val="575757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155" name="Shape 155"/>
                <p:cNvSpPr/>
                <p:nvPr/>
              </p:nvSpPr>
              <p:spPr>
                <a:xfrm>
                  <a:off x="2863400" y="762300"/>
                  <a:ext cx="207600" cy="207600"/>
                </a:xfrm>
                <a:prstGeom prst="ellipse">
                  <a:avLst/>
                </a:prstGeom>
                <a:solidFill>
                  <a:srgbClr val="FF9D84"/>
                </a:solidFill>
                <a:ln cap="flat" cmpd="sng" w="9525">
                  <a:solidFill>
                    <a:srgbClr val="575757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Shape 156"/>
                <p:cNvSpPr/>
                <p:nvPr/>
              </p:nvSpPr>
              <p:spPr>
                <a:xfrm>
                  <a:off x="3166025" y="762300"/>
                  <a:ext cx="207600" cy="207600"/>
                </a:xfrm>
                <a:prstGeom prst="ellipse">
                  <a:avLst/>
                </a:prstGeom>
                <a:solidFill>
                  <a:srgbClr val="FFE599"/>
                </a:solidFill>
                <a:ln cap="flat" cmpd="sng" w="9525">
                  <a:solidFill>
                    <a:srgbClr val="575757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Shape 157"/>
                <p:cNvSpPr/>
                <p:nvPr/>
              </p:nvSpPr>
              <p:spPr>
                <a:xfrm>
                  <a:off x="3468650" y="762300"/>
                  <a:ext cx="207600" cy="207600"/>
                </a:xfrm>
                <a:prstGeom prst="ellipse">
                  <a:avLst/>
                </a:prstGeom>
                <a:solidFill>
                  <a:srgbClr val="92D9C6"/>
                </a:solidFill>
                <a:ln cap="flat" cmpd="sng" w="9525">
                  <a:solidFill>
                    <a:srgbClr val="575757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58" name="Shape 15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613525" y="2965750"/>
                <a:ext cx="1566674" cy="8883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9" name="Shape 15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92288" y="2250350"/>
              <a:ext cx="746476" cy="7464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0" name="Shape 160"/>
            <p:cNvGrpSpPr/>
            <p:nvPr/>
          </p:nvGrpSpPr>
          <p:grpSpPr>
            <a:xfrm>
              <a:off x="772065" y="3433757"/>
              <a:ext cx="882787" cy="643398"/>
              <a:chOff x="738040" y="3631732"/>
              <a:chExt cx="882787" cy="643398"/>
            </a:xfrm>
          </p:grpSpPr>
          <p:grpSp>
            <p:nvGrpSpPr>
              <p:cNvPr id="161" name="Shape 161"/>
              <p:cNvGrpSpPr/>
              <p:nvPr/>
            </p:nvGrpSpPr>
            <p:grpSpPr>
              <a:xfrm>
                <a:off x="738040" y="3631732"/>
                <a:ext cx="882787" cy="643398"/>
                <a:chOff x="2713000" y="636300"/>
                <a:chExt cx="3326250" cy="2262300"/>
              </a:xfrm>
            </p:grpSpPr>
            <p:sp>
              <p:nvSpPr>
                <p:cNvPr id="162" name="Shape 162"/>
                <p:cNvSpPr/>
                <p:nvPr/>
              </p:nvSpPr>
              <p:spPr>
                <a:xfrm>
                  <a:off x="2713150" y="636300"/>
                  <a:ext cx="3326100" cy="2262300"/>
                </a:xfrm>
                <a:prstGeom prst="roundRect">
                  <a:avLst>
                    <a:gd fmla="val 7065" name="adj"/>
                  </a:avLst>
                </a:prstGeom>
                <a:solidFill>
                  <a:srgbClr val="FFFFFF"/>
                </a:solidFill>
                <a:ln cap="flat" cmpd="sng" w="76200">
                  <a:solidFill>
                    <a:srgbClr val="575757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Shape 163"/>
                <p:cNvSpPr/>
                <p:nvPr/>
              </p:nvSpPr>
              <p:spPr>
                <a:xfrm>
                  <a:off x="2713000" y="636300"/>
                  <a:ext cx="3326100" cy="4596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rgbClr val="575757"/>
                </a:solidFill>
                <a:ln cap="flat" cmpd="sng" w="9525">
                  <a:solidFill>
                    <a:srgbClr val="575757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164" name="Shape 164"/>
                <p:cNvSpPr/>
                <p:nvPr/>
              </p:nvSpPr>
              <p:spPr>
                <a:xfrm>
                  <a:off x="2863400" y="762300"/>
                  <a:ext cx="207600" cy="207600"/>
                </a:xfrm>
                <a:prstGeom prst="ellipse">
                  <a:avLst/>
                </a:prstGeom>
                <a:solidFill>
                  <a:srgbClr val="FF9D84"/>
                </a:solidFill>
                <a:ln cap="flat" cmpd="sng" w="9525">
                  <a:solidFill>
                    <a:srgbClr val="575757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Shape 165"/>
                <p:cNvSpPr/>
                <p:nvPr/>
              </p:nvSpPr>
              <p:spPr>
                <a:xfrm>
                  <a:off x="3166025" y="762300"/>
                  <a:ext cx="207600" cy="207600"/>
                </a:xfrm>
                <a:prstGeom prst="ellipse">
                  <a:avLst/>
                </a:prstGeom>
                <a:solidFill>
                  <a:srgbClr val="FFE599"/>
                </a:solidFill>
                <a:ln cap="flat" cmpd="sng" w="9525">
                  <a:solidFill>
                    <a:srgbClr val="575757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Shape 166"/>
                <p:cNvSpPr/>
                <p:nvPr/>
              </p:nvSpPr>
              <p:spPr>
                <a:xfrm>
                  <a:off x="3468650" y="762300"/>
                  <a:ext cx="207600" cy="207600"/>
                </a:xfrm>
                <a:prstGeom prst="ellipse">
                  <a:avLst/>
                </a:prstGeom>
                <a:solidFill>
                  <a:srgbClr val="92D9C6"/>
                </a:solidFill>
                <a:ln cap="flat" cmpd="sng" w="9525">
                  <a:solidFill>
                    <a:srgbClr val="575757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67" name="Shape 16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906863" y="3774400"/>
                <a:ext cx="545150" cy="464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8" name="Shape 168"/>
            <p:cNvSpPr/>
            <p:nvPr/>
          </p:nvSpPr>
          <p:spPr>
            <a:xfrm>
              <a:off x="1125100" y="3060275"/>
              <a:ext cx="176700" cy="264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 rot="10800000">
              <a:off x="1125100" y="1922900"/>
              <a:ext cx="176700" cy="264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-46075" y="1660825"/>
              <a:ext cx="2519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QS World University Ranking 2017</a:t>
              </a:r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772013" y="4262825"/>
              <a:ext cx="8829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Wikipedia</a:t>
              </a:r>
            </a:p>
          </p:txBody>
        </p:sp>
      </p:grpSp>
      <p:cxnSp>
        <p:nvCxnSpPr>
          <p:cNvPr id="172" name="Shape 172"/>
          <p:cNvCxnSpPr/>
          <p:nvPr/>
        </p:nvCxnSpPr>
        <p:spPr>
          <a:xfrm>
            <a:off x="2482400" y="863550"/>
            <a:ext cx="0" cy="3535200"/>
          </a:xfrm>
          <a:prstGeom prst="straightConnector1">
            <a:avLst/>
          </a:prstGeom>
          <a:noFill/>
          <a:ln cap="flat" cmpd="sng" w="38100">
            <a:solidFill>
              <a:srgbClr val="57575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3" name="Shape 173"/>
          <p:cNvSpPr/>
          <p:nvPr/>
        </p:nvSpPr>
        <p:spPr>
          <a:xfrm>
            <a:off x="2482400" y="2572800"/>
            <a:ext cx="515100" cy="18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43675" y="2468250"/>
            <a:ext cx="8016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  <a:t>MySQL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26324" y="1378638"/>
            <a:ext cx="1518024" cy="10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idx="2" type="body"/>
          </p:nvPr>
        </p:nvSpPr>
        <p:spPr>
          <a:xfrm>
            <a:off x="2385450" y="4464088"/>
            <a:ext cx="2317200" cy="51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rebuchet MS"/>
                <a:ea typeface="Trebuchet MS"/>
                <a:cs typeface="Trebuchet MS"/>
                <a:sym typeface="Trebuchet MS"/>
              </a:rPr>
              <a:t>Framework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040050" y="2494650"/>
            <a:ext cx="90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  <a:t>Heroku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43200" y="3452337"/>
            <a:ext cx="1518022" cy="59405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4640650" y="3639500"/>
            <a:ext cx="515100" cy="18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2326725" y="863550"/>
            <a:ext cx="2317200" cy="51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rebuchet MS"/>
                <a:ea typeface="Trebuchet MS"/>
                <a:cs typeface="Trebuchet MS"/>
                <a:sym typeface="Trebuchet MS"/>
              </a:rPr>
              <a:t>Platform</a:t>
            </a:r>
          </a:p>
        </p:txBody>
      </p:sp>
      <p:cxnSp>
        <p:nvCxnSpPr>
          <p:cNvPr id="181" name="Shape 181"/>
          <p:cNvCxnSpPr/>
          <p:nvPr/>
        </p:nvCxnSpPr>
        <p:spPr>
          <a:xfrm>
            <a:off x="4633000" y="863538"/>
            <a:ext cx="0" cy="3535200"/>
          </a:xfrm>
          <a:prstGeom prst="straightConnector1">
            <a:avLst/>
          </a:prstGeom>
          <a:noFill/>
          <a:ln cap="flat" cmpd="sng" w="38100">
            <a:solidFill>
              <a:srgbClr val="57575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2" name="Shape 182"/>
          <p:cNvSpPr/>
          <p:nvPr/>
        </p:nvSpPr>
        <p:spPr>
          <a:xfrm>
            <a:off x="3396975" y="2839350"/>
            <a:ext cx="176700" cy="480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4799600" y="4464100"/>
            <a:ext cx="2102700" cy="51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rebuchet MS"/>
                <a:ea typeface="Trebuchet MS"/>
                <a:cs typeface="Trebuchet MS"/>
                <a:sym typeface="Trebuchet MS"/>
              </a:rPr>
              <a:t>Data processing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05100" y="3358563"/>
            <a:ext cx="691325" cy="69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Shape 185"/>
          <p:cNvCxnSpPr/>
          <p:nvPr/>
        </p:nvCxnSpPr>
        <p:spPr>
          <a:xfrm>
            <a:off x="4652625" y="3040125"/>
            <a:ext cx="2422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6" name="Shape 186"/>
          <p:cNvSpPr/>
          <p:nvPr/>
        </p:nvSpPr>
        <p:spPr>
          <a:xfrm rot="-5400000">
            <a:off x="5587250" y="2704575"/>
            <a:ext cx="473700" cy="19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4793050" y="840063"/>
            <a:ext cx="1976700" cy="51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800">
                <a:latin typeface="Trebuchet MS"/>
                <a:ea typeface="Trebuchet MS"/>
                <a:cs typeface="Trebuchet MS"/>
                <a:sym typeface="Trebuchet MS"/>
              </a:rPr>
              <a:t>Visualization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93075" y="1395150"/>
            <a:ext cx="515100" cy="5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55875" y="1395125"/>
            <a:ext cx="515100" cy="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4723225" y="2100550"/>
            <a:ext cx="7263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  <a:t>Vue.js</a:t>
            </a:r>
          </a:p>
        </p:txBody>
      </p:sp>
      <p:sp>
        <p:nvSpPr>
          <p:cNvPr id="191" name="Shape 191"/>
          <p:cNvSpPr/>
          <p:nvPr/>
        </p:nvSpPr>
        <p:spPr>
          <a:xfrm>
            <a:off x="5329505" y="1556800"/>
            <a:ext cx="182100" cy="187500"/>
          </a:xfrm>
          <a:prstGeom prst="plus">
            <a:avLst>
              <a:gd fmla="val 40481" name="adj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2" name="Shape 192"/>
          <p:cNvCxnSpPr/>
          <p:nvPr/>
        </p:nvCxnSpPr>
        <p:spPr>
          <a:xfrm>
            <a:off x="7068525" y="863538"/>
            <a:ext cx="0" cy="3535200"/>
          </a:xfrm>
          <a:prstGeom prst="straightConnector1">
            <a:avLst/>
          </a:prstGeom>
          <a:noFill/>
          <a:ln cap="flat" cmpd="sng" w="38100">
            <a:solidFill>
              <a:srgbClr val="57575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3" name="Shape 193"/>
          <p:cNvSpPr/>
          <p:nvPr/>
        </p:nvSpPr>
        <p:spPr>
          <a:xfrm>
            <a:off x="7068525" y="2578200"/>
            <a:ext cx="444000" cy="18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7690354" y="2209917"/>
            <a:ext cx="1006009" cy="733082"/>
            <a:chOff x="875922" y="1432321"/>
            <a:chExt cx="1923903" cy="1408960"/>
          </a:xfrm>
        </p:grpSpPr>
        <p:grpSp>
          <p:nvGrpSpPr>
            <p:cNvPr id="195" name="Shape 195"/>
            <p:cNvGrpSpPr/>
            <p:nvPr/>
          </p:nvGrpSpPr>
          <p:grpSpPr>
            <a:xfrm>
              <a:off x="875922" y="1432321"/>
              <a:ext cx="1923903" cy="1408960"/>
              <a:chOff x="2713000" y="636300"/>
              <a:chExt cx="3326250" cy="2262300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2713150" y="636300"/>
                <a:ext cx="3326100" cy="2262300"/>
              </a:xfrm>
              <a:prstGeom prst="roundRect">
                <a:avLst>
                  <a:gd fmla="val 7065" name="adj"/>
                </a:avLst>
              </a:prstGeom>
              <a:solidFill>
                <a:srgbClr val="FFFFFF"/>
              </a:solidFill>
              <a:ln cap="flat" cmpd="sng" w="76200">
                <a:solidFill>
                  <a:srgbClr val="57575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2713000" y="636300"/>
                <a:ext cx="3326100" cy="4596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575757"/>
              </a:solidFill>
              <a:ln cap="flat" cmpd="sng" w="9525">
                <a:solidFill>
                  <a:srgbClr val="57575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2863400" y="762300"/>
                <a:ext cx="207600" cy="207600"/>
              </a:xfrm>
              <a:prstGeom prst="ellipse">
                <a:avLst/>
              </a:prstGeom>
              <a:solidFill>
                <a:srgbClr val="FF9D84"/>
              </a:solidFill>
              <a:ln cap="flat" cmpd="sng" w="9525">
                <a:solidFill>
                  <a:srgbClr val="57575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3166025" y="762300"/>
                <a:ext cx="207600" cy="207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rgbClr val="57575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3468650" y="762300"/>
                <a:ext cx="207600" cy="207600"/>
              </a:xfrm>
              <a:prstGeom prst="ellipse">
                <a:avLst/>
              </a:prstGeom>
              <a:solidFill>
                <a:srgbClr val="92D9C6"/>
              </a:solidFill>
              <a:ln cap="flat" cmpd="sng" w="9525">
                <a:solidFill>
                  <a:srgbClr val="57575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" name="Shape 201"/>
            <p:cNvGrpSpPr/>
            <p:nvPr/>
          </p:nvGrpSpPr>
          <p:grpSpPr>
            <a:xfrm>
              <a:off x="1161800" y="1860175"/>
              <a:ext cx="1341000" cy="790625"/>
              <a:chOff x="1161800" y="1860175"/>
              <a:chExt cx="1341000" cy="790625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1161950" y="1860175"/>
                <a:ext cx="357000" cy="225600"/>
              </a:xfrm>
              <a:prstGeom prst="rect">
                <a:avLst/>
              </a:prstGeom>
              <a:solidFill>
                <a:srgbClr val="90D9A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1619300" y="1860175"/>
                <a:ext cx="883200" cy="225600"/>
              </a:xfrm>
              <a:prstGeom prst="rect">
                <a:avLst/>
              </a:pr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1619300" y="2181600"/>
                <a:ext cx="883500" cy="469200"/>
              </a:xfrm>
              <a:prstGeom prst="rect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1161800" y="2181600"/>
                <a:ext cx="357000" cy="469200"/>
              </a:xfrm>
              <a:prstGeom prst="rect">
                <a:avLst/>
              </a:prstGeom>
              <a:solidFill>
                <a:srgbClr val="FFCEE1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6" name="Shape 206"/>
          <p:cNvSpPr txBox="1"/>
          <p:nvPr/>
        </p:nvSpPr>
        <p:spPr>
          <a:xfrm>
            <a:off x="7340300" y="3235238"/>
            <a:ext cx="17061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  <a:t>College Magnifier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12">
            <a:alphaModFix/>
          </a:blip>
          <a:srcRect b="0" l="-2070" r="2069" t="0"/>
          <a:stretch/>
        </p:blipFill>
        <p:spPr>
          <a:xfrm>
            <a:off x="6329319" y="1395119"/>
            <a:ext cx="515099" cy="51511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>
            <a:off x="6087738" y="1558950"/>
            <a:ext cx="182100" cy="187500"/>
          </a:xfrm>
          <a:prstGeom prst="plus">
            <a:avLst>
              <a:gd fmla="val 40481" name="adj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5444940" y="2108875"/>
            <a:ext cx="7263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  <a:t>D3</a:t>
            </a:r>
            <a:r>
              <a:rPr b="1" lang="en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  <a:t>.js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6078451" y="2117904"/>
            <a:ext cx="10470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  <a:t>HighMaps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3137400" y="-125"/>
            <a:ext cx="6005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0" y="0"/>
            <a:ext cx="3137400" cy="51435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0" y="1830600"/>
            <a:ext cx="3137400" cy="148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250" y="4375975"/>
            <a:ext cx="801549" cy="6913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Shape 219"/>
          <p:cNvCxnSpPr/>
          <p:nvPr/>
        </p:nvCxnSpPr>
        <p:spPr>
          <a:xfrm>
            <a:off x="4954975" y="680425"/>
            <a:ext cx="0" cy="3782400"/>
          </a:xfrm>
          <a:prstGeom prst="straightConnector1">
            <a:avLst/>
          </a:prstGeom>
          <a:noFill/>
          <a:ln cap="flat" cmpd="sng" w="76200">
            <a:solidFill>
              <a:srgbClr val="57575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0" name="Shape 220"/>
          <p:cNvSpPr/>
          <p:nvPr/>
        </p:nvSpPr>
        <p:spPr>
          <a:xfrm>
            <a:off x="4813525" y="1239425"/>
            <a:ext cx="282900" cy="282900"/>
          </a:xfrm>
          <a:prstGeom prst="ellips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813525" y="1983000"/>
            <a:ext cx="282900" cy="282900"/>
          </a:xfrm>
          <a:prstGeom prst="ellips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4813525" y="2726575"/>
            <a:ext cx="282900" cy="282900"/>
          </a:xfrm>
          <a:prstGeom prst="ellips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4813525" y="3470150"/>
            <a:ext cx="282900" cy="282900"/>
          </a:xfrm>
          <a:prstGeom prst="ellips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5366700" y="2685775"/>
            <a:ext cx="2401500" cy="364500"/>
          </a:xfrm>
          <a:prstGeom prst="rect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2" type="body"/>
          </p:nvPr>
        </p:nvSpPr>
        <p:spPr>
          <a:xfrm>
            <a:off x="5500013" y="888800"/>
            <a:ext cx="22212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Design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Visualization Design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Evaluation</a:t>
            </a:r>
          </a:p>
        </p:txBody>
      </p:sp>
      <p:sp>
        <p:nvSpPr>
          <p:cNvPr id="226" name="Shape 226"/>
          <p:cNvSpPr/>
          <p:nvPr/>
        </p:nvSpPr>
        <p:spPr>
          <a:xfrm rot="-5400000">
            <a:off x="5250000" y="2778625"/>
            <a:ext cx="207000" cy="178800"/>
          </a:xfrm>
          <a:prstGeom prst="triangle">
            <a:avLst>
              <a:gd fmla="val 50000" name="adj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0" y="0"/>
            <a:ext cx="9144000" cy="6363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x="721225" y="0"/>
            <a:ext cx="3971400" cy="63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Visualization Design</a:t>
            </a: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4388" l="0" r="0" t="0"/>
          <a:stretch/>
        </p:blipFill>
        <p:spPr>
          <a:xfrm>
            <a:off x="3337199" y="556775"/>
            <a:ext cx="5209878" cy="4687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>
            <p:ph idx="1" type="body"/>
          </p:nvPr>
        </p:nvSpPr>
        <p:spPr>
          <a:xfrm>
            <a:off x="307600" y="1910800"/>
            <a:ext cx="3162900" cy="260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Four components:</a:t>
            </a:r>
          </a:p>
          <a:p>
            <a:pPr indent="-330200" lvl="1" marL="914400" rtl="0">
              <a:spcBef>
                <a:spcPts val="1000"/>
              </a:spcBef>
              <a:buSzPts val="1600"/>
              <a:buChar char="○"/>
            </a:pPr>
            <a:r>
              <a:rPr lang="en" sz="1600"/>
              <a:t>Location Filter</a:t>
            </a:r>
          </a:p>
          <a:p>
            <a:pPr indent="-330200" lvl="1" marL="914400" rtl="0">
              <a:spcBef>
                <a:spcPts val="1000"/>
              </a:spcBef>
              <a:buSzPts val="1600"/>
              <a:buChar char="○"/>
            </a:pPr>
            <a:r>
              <a:rPr lang="en" sz="1600"/>
              <a:t>Rank Filter</a:t>
            </a:r>
          </a:p>
          <a:p>
            <a:pPr indent="-330200" lvl="1" marL="914400" rtl="0">
              <a:spcBef>
                <a:spcPts val="1000"/>
              </a:spcBef>
              <a:buSzPts val="1600"/>
              <a:buChar char="○"/>
            </a:pPr>
            <a:r>
              <a:rPr lang="en" sz="1600"/>
              <a:t>Subject Magnifier</a:t>
            </a:r>
          </a:p>
          <a:p>
            <a:pPr indent="-330200" lvl="1" marL="914400" rtl="0">
              <a:spcBef>
                <a:spcPts val="1000"/>
              </a:spcBef>
              <a:buSzPts val="1600"/>
              <a:buChar char="○"/>
            </a:pPr>
            <a:r>
              <a:rPr lang="en" sz="1600"/>
              <a:t>College Information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07600" y="1177325"/>
            <a:ext cx="2646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000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  <a:t>The big picture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5744750" y="1320500"/>
            <a:ext cx="309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5806600" y="2383125"/>
            <a:ext cx="3090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4365150" y="2585800"/>
            <a:ext cx="3090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b="1" lang="en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4336650" y="1289513"/>
            <a:ext cx="4137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6250" y="4375975"/>
            <a:ext cx="801549" cy="69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