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58" r:id="rId6"/>
    <p:sldId id="257" r:id="rId7"/>
    <p:sldId id="259" r:id="rId8"/>
    <p:sldId id="260" r:id="rId9"/>
    <p:sldId id="261" r:id="rId10"/>
    <p:sldId id="262" r:id="rId11"/>
    <p:sldId id="267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60FCFF-1F0B-4312-A56E-82F8C6614C70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8B0AE5-097C-49CE-8B28-FDFAA137B01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828800"/>
            <a:ext cx="8229600" cy="1828800"/>
          </a:xfrm>
        </p:spPr>
        <p:txBody>
          <a:bodyPr/>
          <a:lstStyle/>
          <a:p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 Premier League</a:t>
            </a:r>
            <a:b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386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Graph Algorithm</a:t>
            </a:r>
          </a:p>
        </p:txBody>
      </p:sp>
    </p:spTree>
    <p:extLst>
      <p:ext uri="{BB962C8B-B14F-4D97-AF65-F5344CB8AC3E}">
        <p14:creationId xmlns:p14="http://schemas.microsoft.com/office/powerpoint/2010/main" val="379006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839200" cy="6705600"/>
          </a:xfrm>
        </p:spPr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const rl = readline.createInterface({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input: process.stdin,                                                   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r>
              <a:rPr lang="en-US" sz="6400" dirty="0">
                <a:solidFill>
                  <a:schemeClr val="bg1"/>
                </a:solidFill>
              </a:rPr>
              <a:t>                                  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output: process.stdout       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});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/>
            </a:r>
            <a:br>
              <a:rPr lang="en-US" sz="6400" dirty="0">
                <a:solidFill>
                  <a:schemeClr val="bg1"/>
                </a:solidFill>
              </a:rPr>
            </a:br>
            <a:r>
              <a:rPr lang="en-US" sz="6400" dirty="0">
                <a:solidFill>
                  <a:schemeClr val="bg1"/>
                </a:solidFill>
              </a:rPr>
              <a:t>rl.question('Enter "round" or "date": ', (answer) =&gt; {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if (answer === 'round') {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rl.question('Enter round number: ', (round) =&gt; {                              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endParaRPr lang="en-US" sz="6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  const graph = buildGraph('results.csv');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  const cal = calculateTeamStatistics(graph, parseInt(round));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  console.log(cal);               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/>
            </a:r>
            <a:br>
              <a:rPr lang="en-US" sz="6400" dirty="0">
                <a:solidFill>
                  <a:schemeClr val="bg1"/>
                </a:solidFill>
              </a:rPr>
            </a:br>
            <a:r>
              <a:rPr lang="en-US" sz="6400" dirty="0">
                <a:solidFill>
                  <a:schemeClr val="bg1"/>
                </a:solidFill>
              </a:rPr>
              <a:t>      rl.close();                                                                                                                                       </a:t>
            </a:r>
            <a:endParaRPr lang="en-US" sz="6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});                                                                                                                                                      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r>
              <a:rPr lang="en-US" sz="6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} else if (answer === 'date') {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rl.question('Enter date (format: DD/MM/YYYY): ', (date) =&gt; {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  const graph = buildGraph('results.csv');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  const cal = calculateTeamStatisticsByDate(graph, date);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O(1) </a:t>
            </a:r>
            <a:endParaRPr lang="en-US" sz="6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  console.log(cal);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/>
            </a:r>
            <a:br>
              <a:rPr lang="en-US" sz="6400" dirty="0">
                <a:solidFill>
                  <a:schemeClr val="bg1"/>
                </a:solidFill>
              </a:rPr>
            </a:br>
            <a:r>
              <a:rPr lang="en-US" sz="6400" dirty="0">
                <a:solidFill>
                  <a:schemeClr val="bg1"/>
                </a:solidFill>
              </a:rPr>
              <a:t>      rl.close();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});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} else {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console.log('Invalid input');                             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endParaRPr lang="en-US" sz="6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  rl.close();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  }</a:t>
            </a:r>
          </a:p>
          <a:p>
            <a:pPr marL="13716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});</a:t>
            </a:r>
          </a:p>
          <a:p>
            <a:pPr marL="137160" indent="0">
              <a:buNone/>
            </a:pPr>
            <a:endParaRPr lang="en-US" sz="2000" dirty="0"/>
          </a:p>
        </p:txBody>
      </p:sp>
      <p:sp>
        <p:nvSpPr>
          <p:cNvPr id="5" name="Notched Right Arrow 4"/>
          <p:cNvSpPr/>
          <p:nvPr/>
        </p:nvSpPr>
        <p:spPr>
          <a:xfrm>
            <a:off x="3810000" y="5334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3352800" y="57912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5334000" y="19050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5867400" y="43434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086600" y="304800"/>
            <a:ext cx="1295400" cy="632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8BC197-2983-BAC3-9EF1-B32F0A6BEC4D}"/>
              </a:ext>
            </a:extLst>
          </p:cNvPr>
          <p:cNvSpPr/>
          <p:nvPr/>
        </p:nvSpPr>
        <p:spPr>
          <a:xfrm>
            <a:off x="0" y="2697540"/>
            <a:ext cx="9067800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91440" tIns="45720" rIns="91440" bIns="45720">
            <a:spAutoFit/>
            <a:sp3d/>
          </a:bodyPr>
          <a:lstStyle/>
          <a:p>
            <a:pPr algn="ctr"/>
            <a:r>
              <a:rPr lang="en-US" sz="3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previous function (traverseMatches) follows Depth First search graph traversal method to calculate the wanted data</a:t>
            </a:r>
          </a:p>
        </p:txBody>
      </p:sp>
    </p:spTree>
    <p:extLst>
      <p:ext uri="{BB962C8B-B14F-4D97-AF65-F5344CB8AC3E}">
        <p14:creationId xmlns:p14="http://schemas.microsoft.com/office/powerpoint/2010/main" val="10398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3716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3716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 Overall Complexity of code :</a:t>
            </a:r>
          </a:p>
          <a:p>
            <a:pPr marL="13716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 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O(M*p)</a:t>
            </a:r>
            <a:endParaRPr lang="en-US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</a:t>
            </a:r>
            <a:r>
              <a:rPr lang="en-US" sz="2400" dirty="0">
                <a:solidFill>
                  <a:schemeClr val="bg1"/>
                </a:solidFill>
              </a:rPr>
              <a:t>where :</a:t>
            </a:r>
          </a:p>
          <a:p>
            <a:pPr marL="13716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                       M             no. of all matches</a:t>
            </a:r>
          </a:p>
          <a:p>
            <a:pPr marL="13716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                       </a:t>
            </a:r>
            <a:r>
              <a:rPr lang="en-US" sz="2400" dirty="0" smtClean="0">
                <a:solidFill>
                  <a:schemeClr val="bg1"/>
                </a:solidFill>
              </a:rPr>
              <a:t>p               parts of the line         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                                     </a:t>
            </a:r>
          </a:p>
        </p:txBody>
      </p:sp>
      <p:sp>
        <p:nvSpPr>
          <p:cNvPr id="4" name="Notched Right Arrow 3"/>
          <p:cNvSpPr/>
          <p:nvPr/>
        </p:nvSpPr>
        <p:spPr>
          <a:xfrm>
            <a:off x="3505200" y="3733800"/>
            <a:ext cx="5334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otched Right Arrow 3">
            <a:extLst>
              <a:ext uri="{FF2B5EF4-FFF2-40B4-BE49-F238E27FC236}">
                <a16:creationId xmlns="" xmlns:a16="http://schemas.microsoft.com/office/drawing/2014/main" id="{08757335-A738-1ED1-743C-8B505C732142}"/>
              </a:ext>
            </a:extLst>
          </p:cNvPr>
          <p:cNvSpPr/>
          <p:nvPr/>
        </p:nvSpPr>
        <p:spPr>
          <a:xfrm>
            <a:off x="3492910" y="4191000"/>
            <a:ext cx="5334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4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solidFill>
                  <a:schemeClr val="bg1"/>
                </a:solidFill>
              </a:rPr>
              <a:t>Thanks</a:t>
            </a:r>
            <a:endParaRPr 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46482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276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Alaa Ahmed Ibrahim</a:t>
            </a:r>
          </a:p>
          <a:p>
            <a:r>
              <a:rPr lang="en-US" dirty="0">
                <a:solidFill>
                  <a:schemeClr val="bg1"/>
                </a:solidFill>
              </a:rPr>
              <a:t>Zeinab Ahmed Younes</a:t>
            </a:r>
          </a:p>
          <a:p>
            <a:r>
              <a:rPr lang="en-US" dirty="0">
                <a:solidFill>
                  <a:schemeClr val="bg1"/>
                </a:solidFill>
              </a:rPr>
              <a:t>Sayed Ibrahim Sayed</a:t>
            </a:r>
          </a:p>
          <a:p>
            <a:r>
              <a:rPr lang="en-US" dirty="0">
                <a:solidFill>
                  <a:schemeClr val="bg1"/>
                </a:solidFill>
              </a:rPr>
              <a:t>Mariem Medhat</a:t>
            </a:r>
          </a:p>
          <a:p>
            <a:r>
              <a:rPr lang="en-US" dirty="0">
                <a:solidFill>
                  <a:schemeClr val="bg1"/>
                </a:solidFill>
              </a:rPr>
              <a:t>Yomna Waleed</a:t>
            </a:r>
          </a:p>
        </p:txBody>
      </p:sp>
    </p:spTree>
    <p:extLst>
      <p:ext uri="{BB962C8B-B14F-4D97-AF65-F5344CB8AC3E}">
        <p14:creationId xmlns:p14="http://schemas.microsoft.com/office/powerpoint/2010/main" val="189168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The Graph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371600"/>
            <a:ext cx="8382001" cy="4953000"/>
          </a:xfrm>
        </p:spPr>
      </p:pic>
    </p:spTree>
    <p:extLst>
      <p:ext uri="{BB962C8B-B14F-4D97-AF65-F5344CB8AC3E}">
        <p14:creationId xmlns:p14="http://schemas.microsoft.com/office/powerpoint/2010/main" val="8767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text, rectangle, square&#10;&#10;Description automatically generated">
            <a:extLst>
              <a:ext uri="{FF2B5EF4-FFF2-40B4-BE49-F238E27FC236}">
                <a16:creationId xmlns="" xmlns:a16="http://schemas.microsoft.com/office/drawing/2014/main" id="{64496165-447F-1C0C-D0A8-031D7DEE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138987" cy="541496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7F610209-5069-BBE0-7075-B4B401FDF20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tx1"/>
                </a:solidFill>
              </a:rPr>
              <a:t>The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73075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Code Analysis</a:t>
            </a:r>
          </a:p>
        </p:txBody>
      </p:sp>
    </p:spTree>
    <p:extLst>
      <p:ext uri="{BB962C8B-B14F-4D97-AF65-F5344CB8AC3E}">
        <p14:creationId xmlns:p14="http://schemas.microsoft.com/office/powerpoint/2010/main" val="39023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const fs = require('fs');  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const readline = require('readline');                                                    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class Graph {                                                                                     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endParaRPr lang="en-US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  constructor() {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this.nodes = {};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}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addNode(round)</a:t>
            </a:r>
            <a:r>
              <a:rPr lang="en-US" sz="1600" dirty="0">
                <a:solidFill>
                  <a:schemeClr val="bg1"/>
                </a:solidFill>
              </a:rPr>
              <a:t> {                                                                          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endParaRPr lang="en-US" sz="16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if (!this.nodes[round]) {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  this.nodes[round] = [];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}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}                                                                                                                                             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solidFill>
                  <a:schemeClr val="bg1"/>
                </a:solidFill>
              </a:rPr>
              <a:t> 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addEdge(round, match) </a:t>
            </a:r>
            <a:r>
              <a:rPr lang="en-US" sz="1600" dirty="0">
                <a:solidFill>
                  <a:schemeClr val="bg1"/>
                </a:solidFill>
              </a:rPr>
              <a:t>{                                                               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if (!this.nodes[round]) {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  this.addNode(round);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}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   this.nodes[round].push(match);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}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getMatchesByRound(round)</a:t>
            </a:r>
            <a:r>
              <a:rPr lang="en-US" sz="1600" dirty="0">
                <a:solidFill>
                  <a:schemeClr val="bg1"/>
                </a:solidFill>
              </a:rPr>
              <a:t> {                                                       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O(1)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  return this.nodes[round] || [];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 }</a:t>
            </a:r>
          </a:p>
          <a:p>
            <a:pPr marL="13716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137160" indent="0">
              <a:buNone/>
            </a:pPr>
            <a:endParaRPr lang="en-US" sz="1000" dirty="0"/>
          </a:p>
        </p:txBody>
      </p:sp>
      <p:sp>
        <p:nvSpPr>
          <p:cNvPr id="13" name="Notched Right Arrow 12"/>
          <p:cNvSpPr/>
          <p:nvPr/>
        </p:nvSpPr>
        <p:spPr>
          <a:xfrm>
            <a:off x="4724400" y="10668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Notched Right Arrow 14"/>
          <p:cNvSpPr/>
          <p:nvPr/>
        </p:nvSpPr>
        <p:spPr>
          <a:xfrm>
            <a:off x="4419600" y="54864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Notched Right Arrow 16"/>
          <p:cNvSpPr/>
          <p:nvPr/>
        </p:nvSpPr>
        <p:spPr>
          <a:xfrm>
            <a:off x="4419600" y="3810000"/>
            <a:ext cx="990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Notched Right Arrow 17"/>
          <p:cNvSpPr/>
          <p:nvPr/>
        </p:nvSpPr>
        <p:spPr>
          <a:xfrm>
            <a:off x="4343400" y="2286000"/>
            <a:ext cx="10668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7010400" y="228600"/>
            <a:ext cx="457200" cy="655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>
            <a:off x="3895866" y="457200"/>
            <a:ext cx="447533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3716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function parseDate(dateString)</a:t>
            </a:r>
            <a:r>
              <a:rPr lang="en-US" sz="2000" dirty="0">
                <a:solidFill>
                  <a:schemeClr val="bg1"/>
                </a:solidFill>
              </a:rPr>
              <a:t> {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const parts = dateString.split('/');     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const day = parseInt(parts[0])+1;      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const month = parseInt(parts[1])-1 ;                  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O(n)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const year = parseInt(parts[2]);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  return new Date(year, month, day);                  n : length of dateString 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                                                                                                 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105400" y="1828800"/>
            <a:ext cx="38100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5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5532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function buildGraph(filename</a:t>
            </a:r>
            <a:r>
              <a:rPr lang="en-US" sz="1400" b="1" dirty="0">
                <a:solidFill>
                  <a:schemeClr val="bg1"/>
                </a:solidFill>
              </a:rPr>
              <a:t>) {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  const graph = new Graph();    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  const fileData = fs.readFileSync(filename, 'utf-8');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  const lines = fileData.split('\n');</a:t>
            </a:r>
          </a:p>
          <a:p>
            <a:pPr marL="13716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  lines.forEach(line =&gt; {  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    const [round, date, homeTeam, awayTeam, homeGoals         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O(p)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    awayGoals, result] =  line.split(','); 	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                                                                                                            p: number of parts in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    const match = {                                                                                 each line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round:parseInt(round),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date:parseDate(date),                                                                                                                     </a:t>
            </a:r>
            <a:r>
              <a:rPr lang="en-US" sz="2000" b="1" dirty="0" smtClean="0">
                <a:solidFill>
                  <a:schemeClr val="bg1"/>
                </a:solidFill>
              </a:rPr>
              <a:t>O(M*p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homeTeam,                                      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awayTeam,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homeGoals:parseInt(homeGoals),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                                                             M :no. of matches  </a:t>
            </a:r>
            <a:endParaRPr lang="en-US" sz="1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awayGoals: parseInt(awayGoals),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  result                                   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  };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if(homeGoals != '-' ){                                                                                                             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graph.addNode(match.round);  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  graph.addEdge(match.round, match);      }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    });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/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  return graph;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53200" y="152400"/>
            <a:ext cx="990600" cy="655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029200" y="1524000"/>
            <a:ext cx="3048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6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function calculateTeamStatisticsByDate(graph, date)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const EachRound = {};     </a:t>
            </a: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const visitedMatches = new Set();</a:t>
            </a: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function traverseMatches(round) {</a:t>
            </a: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const matches = graph.getMatchesByRound(round);   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O(r)</a:t>
            </a:r>
            <a:endParaRPr lang="en-US" sz="1600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(const match of matches) {           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O(m)</a:t>
            </a:r>
            <a:endParaRPr lang="en-US" sz="1600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(!visitedMatches.has(match)) {</a:t>
            </a: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visitedMatches.add(match);                                  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O(r*m)=O(M)</a:t>
            </a:r>
            <a:endParaRPr lang="en-US" sz="2000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const { round, date: matchDate, homeTeam, awayTeam,</a:t>
            </a:r>
            <a:r>
              <a:rPr lang="en-US" sz="1600" dirty="0">
                <a:solidFill>
                  <a:schemeClr val="bg1"/>
                </a:solidFill>
              </a:rPr>
              <a:t>         </a:t>
            </a:r>
            <a:endParaRPr lang="en-US" sz="1600" b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37160" indent="0">
              <a:buNone/>
            </a:pPr>
            <a:r>
              <a:rPr lang="en-US" sz="16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homeGoals, awayGoals, result } = match;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...                                                                                                   </a:t>
            </a:r>
            <a:r>
              <a:rPr lang="en-US" sz="1400" dirty="0">
                <a:solidFill>
                  <a:schemeClr val="bg1"/>
                </a:solidFill>
              </a:rPr>
              <a:t>M: no. of all matches </a:t>
            </a:r>
          </a:p>
          <a:p>
            <a:pPr marL="13716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r : number of rounds </a:t>
            </a:r>
          </a:p>
          <a:p>
            <a:pPr marL="13716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m : number of matches</a:t>
            </a:r>
          </a:p>
          <a:p>
            <a:pPr marL="13716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                                                                                                                                                 in each round</a:t>
            </a:r>
          </a:p>
          <a:p>
            <a:pPr marL="13716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traverseMatches(round + 1);                      O(r)                                                                   k : no. of teams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const sortedResult = Object.entries(EachRound).sort((a, b) =&gt; </a:t>
            </a:r>
          </a:p>
          <a:p>
            <a:pPr marL="13716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b[1].points - a[1].points);                                                                            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O(k*logk)</a:t>
            </a:r>
            <a:endParaRPr lang="en-US" sz="1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} </a:t>
            </a:r>
          </a:p>
          <a:p>
            <a:pPr marL="137160" indent="0">
              <a:buNone/>
            </a:pP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</a:t>
            </a:r>
          </a:p>
          <a:p>
            <a:pPr marL="13716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400800" y="685800"/>
            <a:ext cx="762000" cy="556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Notched Right Arrow 4">
            <a:extLst>
              <a:ext uri="{FF2B5EF4-FFF2-40B4-BE49-F238E27FC236}">
                <a16:creationId xmlns="" xmlns:a16="http://schemas.microsoft.com/office/drawing/2014/main" id="{930DDCDA-BB91-F5A5-B729-73CFB2153540}"/>
              </a:ext>
            </a:extLst>
          </p:cNvPr>
          <p:cNvSpPr/>
          <p:nvPr/>
        </p:nvSpPr>
        <p:spPr>
          <a:xfrm flipV="1">
            <a:off x="5638800" y="2057400"/>
            <a:ext cx="3810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Notched Right Arrow 4">
            <a:extLst>
              <a:ext uri="{FF2B5EF4-FFF2-40B4-BE49-F238E27FC236}">
                <a16:creationId xmlns="" xmlns:a16="http://schemas.microsoft.com/office/drawing/2014/main" id="{EE599B51-2384-E634-22CF-8DDCB7B8490D}"/>
              </a:ext>
            </a:extLst>
          </p:cNvPr>
          <p:cNvSpPr/>
          <p:nvPr/>
        </p:nvSpPr>
        <p:spPr>
          <a:xfrm>
            <a:off x="4191000" y="2362200"/>
            <a:ext cx="609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Notched Right Arrow 4">
            <a:extLst>
              <a:ext uri="{FF2B5EF4-FFF2-40B4-BE49-F238E27FC236}">
                <a16:creationId xmlns="" xmlns:a16="http://schemas.microsoft.com/office/drawing/2014/main" id="{80C57C43-924A-640C-1432-47322D05DFF7}"/>
              </a:ext>
            </a:extLst>
          </p:cNvPr>
          <p:cNvSpPr/>
          <p:nvPr/>
        </p:nvSpPr>
        <p:spPr>
          <a:xfrm>
            <a:off x="2743201" y="4953000"/>
            <a:ext cx="609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Notched Right Arrow 4">
            <a:extLst>
              <a:ext uri="{FF2B5EF4-FFF2-40B4-BE49-F238E27FC236}">
                <a16:creationId xmlns="" xmlns:a16="http://schemas.microsoft.com/office/drawing/2014/main" id="{1FE67324-E2A9-27B9-9C3D-9342D248CA9D}"/>
              </a:ext>
            </a:extLst>
          </p:cNvPr>
          <p:cNvSpPr/>
          <p:nvPr/>
        </p:nvSpPr>
        <p:spPr>
          <a:xfrm>
            <a:off x="4800600" y="5562600"/>
            <a:ext cx="6096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192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384</TotalTime>
  <Words>209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English Premier League project</vt:lpstr>
      <vt:lpstr>Team members:</vt:lpstr>
      <vt:lpstr>The Graph</vt:lpstr>
      <vt:lpstr>PowerPoint Presentation</vt:lpstr>
      <vt:lpstr>Code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Premier League project</dc:title>
  <dc:creator>b_____k</dc:creator>
  <cp:lastModifiedBy>b_____k</cp:lastModifiedBy>
  <cp:revision>29</cp:revision>
  <dcterms:created xsi:type="dcterms:W3CDTF">2023-05-22T13:55:47Z</dcterms:created>
  <dcterms:modified xsi:type="dcterms:W3CDTF">2023-05-23T08:41:06Z</dcterms:modified>
</cp:coreProperties>
</file>