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64" r:id="rId6"/>
    <p:sldId id="257" r:id="rId7"/>
    <p:sldId id="258" r:id="rId8"/>
    <p:sldId id="286" r:id="rId9"/>
    <p:sldId id="299" r:id="rId10"/>
    <p:sldId id="272" r:id="rId11"/>
    <p:sldId id="298" r:id="rId12"/>
    <p:sldId id="262" r:id="rId13"/>
    <p:sldId id="29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605"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udentenroll.infinityfree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0" y="4602792"/>
            <a:ext cx="12192000" cy="1122202"/>
          </a:xfrm>
        </p:spPr>
        <p:txBody>
          <a:bodyPr/>
          <a:lstStyle/>
          <a:p>
            <a:pPr algn="ctr"/>
            <a:r>
              <a:rPr lang="en-US" sz="4400" b="1" dirty="0">
                <a:effectLst>
                  <a:outerShdw blurRad="50800" dist="38100" dir="2700000" algn="tl" rotWithShape="0">
                    <a:prstClr val="black">
                      <a:alpha val="40000"/>
                    </a:prstClr>
                  </a:outerShdw>
                </a:effectLst>
              </a:rPr>
              <a:t>student enrollment database project </a:t>
            </a:r>
          </a:p>
        </p:txBody>
      </p:sp>
      <p:sp>
        <p:nvSpPr>
          <p:cNvPr id="4" name="TextBox 3">
            <a:extLst>
              <a:ext uri="{FF2B5EF4-FFF2-40B4-BE49-F238E27FC236}">
                <a16:creationId xmlns:a16="http://schemas.microsoft.com/office/drawing/2014/main" id="{97987383-2650-2412-277E-0FBD94891EEE}"/>
              </a:ext>
            </a:extLst>
          </p:cNvPr>
          <p:cNvSpPr txBox="1"/>
          <p:nvPr/>
        </p:nvSpPr>
        <p:spPr>
          <a:xfrm>
            <a:off x="7501813" y="5622357"/>
            <a:ext cx="6214186" cy="646331"/>
          </a:xfrm>
          <a:prstGeom prst="rect">
            <a:avLst/>
          </a:prstGeom>
          <a:noFill/>
        </p:spPr>
        <p:txBody>
          <a:bodyPr wrap="square">
            <a:spAutoFit/>
          </a:bodyPr>
          <a:lstStyle/>
          <a:p>
            <a:r>
              <a:rPr lang="en-US" dirty="0">
                <a:hlinkClick r:id="rId2"/>
              </a:rPr>
              <a:t>http://studentenroll.infinityfreeapp.com/</a:t>
            </a:r>
            <a:endParaRPr lang="en-US" dirty="0"/>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614B-35B4-26EB-232E-6D73F4AFD160}"/>
              </a:ext>
            </a:extLst>
          </p:cNvPr>
          <p:cNvSpPr>
            <a:spLocks noGrp="1"/>
          </p:cNvSpPr>
          <p:nvPr>
            <p:ph type="title"/>
          </p:nvPr>
        </p:nvSpPr>
        <p:spPr>
          <a:xfrm>
            <a:off x="838200" y="794333"/>
            <a:ext cx="10515600" cy="1325563"/>
          </a:xfrm>
        </p:spPr>
        <p:txBody>
          <a:bodyPr/>
          <a:lstStyle/>
          <a:p>
            <a:r>
              <a:rPr lang="en-US" sz="3200" b="1" dirty="0"/>
              <a:t>Conclusion</a:t>
            </a:r>
            <a:br>
              <a:rPr lang="en-US" sz="2800" dirty="0"/>
            </a:br>
            <a:endParaRPr lang="en-US" dirty="0"/>
          </a:p>
        </p:txBody>
      </p:sp>
      <p:sp>
        <p:nvSpPr>
          <p:cNvPr id="4" name="Date Placeholder 3">
            <a:extLst>
              <a:ext uri="{FF2B5EF4-FFF2-40B4-BE49-F238E27FC236}">
                <a16:creationId xmlns:a16="http://schemas.microsoft.com/office/drawing/2014/main" id="{1A5E4137-B507-D19F-6580-4B2CFFD6725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D4EEB13D-9593-3AA0-57A9-E432BCCADECF}"/>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80811A36-65FA-AD28-C1FA-500A8ABD2D8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8" name="TextBox 7">
            <a:extLst>
              <a:ext uri="{FF2B5EF4-FFF2-40B4-BE49-F238E27FC236}">
                <a16:creationId xmlns:a16="http://schemas.microsoft.com/office/drawing/2014/main" id="{A51B2990-3579-AB4C-BDC6-FEF3039DC1DE}"/>
              </a:ext>
            </a:extLst>
          </p:cNvPr>
          <p:cNvSpPr txBox="1"/>
          <p:nvPr/>
        </p:nvSpPr>
        <p:spPr>
          <a:xfrm>
            <a:off x="940836" y="1991353"/>
            <a:ext cx="10515600" cy="2246769"/>
          </a:xfrm>
          <a:prstGeom prst="rect">
            <a:avLst/>
          </a:prstGeom>
          <a:noFill/>
        </p:spPr>
        <p:txBody>
          <a:bodyPr wrap="square">
            <a:spAutoFit/>
          </a:bodyPr>
          <a:lstStyle/>
          <a:p>
            <a:pPr algn="just"/>
            <a:r>
              <a:rPr lang="en-US" sz="2800" dirty="0"/>
              <a:t>So, the scenario expected in our website is an existing user (ex, affairs officer) signs into the website which allows him to Add, Modify, Display, and Delete students’ data. In addition to that, the admin can display his own profile and edit his own data smoothly and in an easy manner.</a:t>
            </a:r>
          </a:p>
        </p:txBody>
      </p:sp>
    </p:spTree>
    <p:extLst>
      <p:ext uri="{BB962C8B-B14F-4D97-AF65-F5344CB8AC3E}">
        <p14:creationId xmlns:p14="http://schemas.microsoft.com/office/powerpoint/2010/main" val="273629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743060" y="2666632"/>
            <a:ext cx="5445967" cy="1524735"/>
          </a:xfrm>
        </p:spPr>
        <p:txBody>
          <a:bodyPr/>
          <a:lstStyle/>
          <a:p>
            <a:r>
              <a:rPr lang="en-US" sz="6600"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78594" y="856009"/>
            <a:ext cx="8421688" cy="1325563"/>
          </a:xfrm>
        </p:spPr>
        <p:txBody>
          <a:bodyPr>
            <a:normAutofit/>
          </a:bodyPr>
          <a:lstStyle/>
          <a:p>
            <a:r>
              <a:rPr lang="en-US" sz="3200" dirty="0"/>
              <a:t>TEAM Members</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4038600" y="2507038"/>
            <a:ext cx="4114800" cy="343061"/>
          </a:xfrm>
        </p:spPr>
        <p:txBody>
          <a:bodyPr/>
          <a:lstStyle/>
          <a:p>
            <a:r>
              <a:rPr lang="en-US" sz="1800" dirty="0"/>
              <a:t>Mariam Medhat Mahmoud Fahmy  </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4252712" y="3175565"/>
            <a:ext cx="3673453" cy="343061"/>
          </a:xfrm>
        </p:spPr>
        <p:txBody>
          <a:bodyPr/>
          <a:lstStyle/>
          <a:p>
            <a:r>
              <a:rPr lang="en-US" sz="1800" dirty="0"/>
              <a:t>Zeinab Ahmed Younis Ahmed</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4038600" y="3844092"/>
            <a:ext cx="4114800" cy="343061"/>
          </a:xfrm>
        </p:spPr>
        <p:txBody>
          <a:bodyPr/>
          <a:lstStyle/>
          <a:p>
            <a:r>
              <a:rPr lang="en-US" sz="1800" dirty="0" err="1"/>
              <a:t>Youmna</a:t>
            </a:r>
            <a:r>
              <a:rPr lang="en-US" sz="1800" dirty="0"/>
              <a:t> Waleed </a:t>
            </a:r>
            <a:r>
              <a:rPr lang="en-US" sz="1800" dirty="0" err="1"/>
              <a:t>Tawfeeq</a:t>
            </a:r>
            <a:r>
              <a:rPr lang="en-US" sz="1800" dirty="0"/>
              <a:t> Hassan</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4252713" y="4512619"/>
            <a:ext cx="3673453" cy="343061"/>
          </a:xfrm>
        </p:spPr>
        <p:txBody>
          <a:bodyPr/>
          <a:lstStyle/>
          <a:p>
            <a:r>
              <a:rPr lang="en-US" sz="1800" dirty="0"/>
              <a:t>Sayed Ibrahim Sayed Ibrahim</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2023</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
        <p:nvSpPr>
          <p:cNvPr id="34" name="Text Placeholder 9">
            <a:extLst>
              <a:ext uri="{FF2B5EF4-FFF2-40B4-BE49-F238E27FC236}">
                <a16:creationId xmlns:a16="http://schemas.microsoft.com/office/drawing/2014/main" id="{E2F05077-F94D-4E2A-A429-F68D4FA2893C}"/>
              </a:ext>
            </a:extLst>
          </p:cNvPr>
          <p:cNvSpPr txBox="1">
            <a:spLocks/>
          </p:cNvSpPr>
          <p:nvPr/>
        </p:nvSpPr>
        <p:spPr>
          <a:xfrm>
            <a:off x="4038600" y="5181146"/>
            <a:ext cx="4114800"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Alaa Ahmed Ibrahim Idrees</a:t>
            </a:r>
          </a:p>
        </p:txBody>
      </p:sp>
      <p:grpSp>
        <p:nvGrpSpPr>
          <p:cNvPr id="12" name="Group 11">
            <a:extLst>
              <a:ext uri="{FF2B5EF4-FFF2-40B4-BE49-F238E27FC236}">
                <a16:creationId xmlns:a16="http://schemas.microsoft.com/office/drawing/2014/main" id="{C9EE7F02-15FE-A24D-0FD0-4084055BFD89}"/>
              </a:ext>
            </a:extLst>
          </p:cNvPr>
          <p:cNvGrpSpPr/>
          <p:nvPr/>
        </p:nvGrpSpPr>
        <p:grpSpPr>
          <a:xfrm>
            <a:off x="8153400" y="2507038"/>
            <a:ext cx="1426028" cy="365124"/>
            <a:chOff x="8153400" y="2507038"/>
            <a:chExt cx="1426028" cy="365124"/>
          </a:xfrm>
        </p:grpSpPr>
        <p:sp>
          <p:nvSpPr>
            <p:cNvPr id="7" name="Arrow: Right 6">
              <a:extLst>
                <a:ext uri="{FF2B5EF4-FFF2-40B4-BE49-F238E27FC236}">
                  <a16:creationId xmlns:a16="http://schemas.microsoft.com/office/drawing/2014/main" id="{634D89B3-3B84-7B6E-E6CC-026235000BCD}"/>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11" name="Text Placeholder 2">
              <a:extLst>
                <a:ext uri="{FF2B5EF4-FFF2-40B4-BE49-F238E27FC236}">
                  <a16:creationId xmlns:a16="http://schemas.microsoft.com/office/drawing/2014/main" id="{FCDC12CF-365E-257A-CACB-3B5AA53E9A25}"/>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48</a:t>
              </a:r>
            </a:p>
          </p:txBody>
        </p:sp>
      </p:grpSp>
      <p:grpSp>
        <p:nvGrpSpPr>
          <p:cNvPr id="13" name="Group 12">
            <a:extLst>
              <a:ext uri="{FF2B5EF4-FFF2-40B4-BE49-F238E27FC236}">
                <a16:creationId xmlns:a16="http://schemas.microsoft.com/office/drawing/2014/main" id="{BE7677C3-8763-B532-4CBA-9398EBBDD59C}"/>
              </a:ext>
            </a:extLst>
          </p:cNvPr>
          <p:cNvGrpSpPr/>
          <p:nvPr/>
        </p:nvGrpSpPr>
        <p:grpSpPr>
          <a:xfrm>
            <a:off x="8153400" y="3175565"/>
            <a:ext cx="1426028" cy="365124"/>
            <a:chOff x="8153400" y="2507038"/>
            <a:chExt cx="1426028" cy="365124"/>
          </a:xfrm>
        </p:grpSpPr>
        <p:sp>
          <p:nvSpPr>
            <p:cNvPr id="14" name="Arrow: Right 13">
              <a:extLst>
                <a:ext uri="{FF2B5EF4-FFF2-40B4-BE49-F238E27FC236}">
                  <a16:creationId xmlns:a16="http://schemas.microsoft.com/office/drawing/2014/main" id="{C6B49A70-9297-7423-E898-7B066A793E61}"/>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15" name="Text Placeholder 2">
              <a:extLst>
                <a:ext uri="{FF2B5EF4-FFF2-40B4-BE49-F238E27FC236}">
                  <a16:creationId xmlns:a16="http://schemas.microsoft.com/office/drawing/2014/main" id="{82AF16EC-6963-701E-101E-B178E1B6A6B8}"/>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22</a:t>
              </a:r>
            </a:p>
          </p:txBody>
        </p:sp>
      </p:grpSp>
      <p:grpSp>
        <p:nvGrpSpPr>
          <p:cNvPr id="16" name="Group 15">
            <a:extLst>
              <a:ext uri="{FF2B5EF4-FFF2-40B4-BE49-F238E27FC236}">
                <a16:creationId xmlns:a16="http://schemas.microsoft.com/office/drawing/2014/main" id="{4971258C-744C-7165-C5F8-5D6ECA0AE212}"/>
              </a:ext>
            </a:extLst>
          </p:cNvPr>
          <p:cNvGrpSpPr/>
          <p:nvPr/>
        </p:nvGrpSpPr>
        <p:grpSpPr>
          <a:xfrm>
            <a:off x="8153400" y="3866155"/>
            <a:ext cx="1426028" cy="365124"/>
            <a:chOff x="8153400" y="2507038"/>
            <a:chExt cx="1426028" cy="365124"/>
          </a:xfrm>
        </p:grpSpPr>
        <p:sp>
          <p:nvSpPr>
            <p:cNvPr id="17" name="Arrow: Right 16">
              <a:extLst>
                <a:ext uri="{FF2B5EF4-FFF2-40B4-BE49-F238E27FC236}">
                  <a16:creationId xmlns:a16="http://schemas.microsoft.com/office/drawing/2014/main" id="{C91D4E3C-8168-FB0A-CE7F-CF2D15719367}"/>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18" name="Text Placeholder 2">
              <a:extLst>
                <a:ext uri="{FF2B5EF4-FFF2-40B4-BE49-F238E27FC236}">
                  <a16:creationId xmlns:a16="http://schemas.microsoft.com/office/drawing/2014/main" id="{01935FBE-0E5C-C346-3B97-5198AF6B48EC}"/>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54</a:t>
              </a:r>
            </a:p>
          </p:txBody>
        </p:sp>
      </p:grpSp>
      <p:grpSp>
        <p:nvGrpSpPr>
          <p:cNvPr id="19" name="Group 18">
            <a:extLst>
              <a:ext uri="{FF2B5EF4-FFF2-40B4-BE49-F238E27FC236}">
                <a16:creationId xmlns:a16="http://schemas.microsoft.com/office/drawing/2014/main" id="{6C57CC5F-C1B5-204F-453E-965447580DBE}"/>
              </a:ext>
            </a:extLst>
          </p:cNvPr>
          <p:cNvGrpSpPr/>
          <p:nvPr/>
        </p:nvGrpSpPr>
        <p:grpSpPr>
          <a:xfrm>
            <a:off x="8153400" y="4534682"/>
            <a:ext cx="1426028" cy="365124"/>
            <a:chOff x="8153400" y="2507038"/>
            <a:chExt cx="1426028" cy="365124"/>
          </a:xfrm>
        </p:grpSpPr>
        <p:sp>
          <p:nvSpPr>
            <p:cNvPr id="20" name="Arrow: Right 19">
              <a:extLst>
                <a:ext uri="{FF2B5EF4-FFF2-40B4-BE49-F238E27FC236}">
                  <a16:creationId xmlns:a16="http://schemas.microsoft.com/office/drawing/2014/main" id="{21C9E16C-2E5F-4E08-60F9-07BA86B70E6F}"/>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21" name="Text Placeholder 2">
              <a:extLst>
                <a:ext uri="{FF2B5EF4-FFF2-40B4-BE49-F238E27FC236}">
                  <a16:creationId xmlns:a16="http://schemas.microsoft.com/office/drawing/2014/main" id="{E036A10E-2CA5-CC79-1DDB-0B629C4C08C1}"/>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24</a:t>
              </a:r>
            </a:p>
          </p:txBody>
        </p:sp>
      </p:grpSp>
      <p:grpSp>
        <p:nvGrpSpPr>
          <p:cNvPr id="22" name="Group 21">
            <a:extLst>
              <a:ext uri="{FF2B5EF4-FFF2-40B4-BE49-F238E27FC236}">
                <a16:creationId xmlns:a16="http://schemas.microsoft.com/office/drawing/2014/main" id="{F363CF6E-5947-5F94-1260-7231B77FA726}"/>
              </a:ext>
            </a:extLst>
          </p:cNvPr>
          <p:cNvGrpSpPr/>
          <p:nvPr/>
        </p:nvGrpSpPr>
        <p:grpSpPr>
          <a:xfrm>
            <a:off x="8140959" y="5225272"/>
            <a:ext cx="1426028" cy="365124"/>
            <a:chOff x="8153400" y="2507038"/>
            <a:chExt cx="1426028" cy="365124"/>
          </a:xfrm>
        </p:grpSpPr>
        <p:sp>
          <p:nvSpPr>
            <p:cNvPr id="26" name="Arrow: Right 25">
              <a:extLst>
                <a:ext uri="{FF2B5EF4-FFF2-40B4-BE49-F238E27FC236}">
                  <a16:creationId xmlns:a16="http://schemas.microsoft.com/office/drawing/2014/main" id="{696F232B-4644-F92A-6F81-A38D9B5615A7}"/>
                </a:ext>
              </a:extLst>
            </p:cNvPr>
            <p:cNvSpPr/>
            <p:nvPr/>
          </p:nvSpPr>
          <p:spPr>
            <a:xfrm>
              <a:off x="8153400" y="2507038"/>
              <a:ext cx="850641" cy="36512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BN</a:t>
              </a:r>
            </a:p>
          </p:txBody>
        </p:sp>
        <p:sp>
          <p:nvSpPr>
            <p:cNvPr id="27" name="Text Placeholder 2">
              <a:extLst>
                <a:ext uri="{FF2B5EF4-FFF2-40B4-BE49-F238E27FC236}">
                  <a16:creationId xmlns:a16="http://schemas.microsoft.com/office/drawing/2014/main" id="{9CC0D12A-EDE9-D9EE-1C10-4D4199B8ECD5}"/>
                </a:ext>
              </a:extLst>
            </p:cNvPr>
            <p:cNvSpPr txBox="1">
              <a:spLocks/>
            </p:cNvSpPr>
            <p:nvPr/>
          </p:nvSpPr>
          <p:spPr>
            <a:xfrm>
              <a:off x="9004041" y="2529101"/>
              <a:ext cx="575387"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800" dirty="0"/>
                <a:t>11</a:t>
              </a:r>
            </a:p>
          </p:txBody>
        </p:sp>
      </p:grpSp>
    </p:spTree>
    <p:extLst>
      <p:ext uri="{BB962C8B-B14F-4D97-AF65-F5344CB8AC3E}">
        <p14:creationId xmlns:p14="http://schemas.microsoft.com/office/powerpoint/2010/main" val="232230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759188"/>
            <a:ext cx="2895600" cy="1325563"/>
          </a:xfrm>
        </p:spPr>
        <p:txBody>
          <a:bodyPr>
            <a:normAutofit/>
          </a:bodyPr>
          <a:lstStyle/>
          <a:p>
            <a:r>
              <a:rPr lang="en-US" sz="3600" b="1" dirty="0"/>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421946"/>
            <a:ext cx="3089210" cy="3512323"/>
          </a:xfrm>
        </p:spPr>
        <p:txBody>
          <a:bodyPr>
            <a:normAutofit fontScale="92500" lnSpcReduction="10000"/>
          </a:bodyPr>
          <a:lstStyle/>
          <a:p>
            <a:r>
              <a:rPr lang="en-US" sz="2400" dirty="0"/>
              <a:t>Project’s Idea</a:t>
            </a:r>
          </a:p>
          <a:p>
            <a:r>
              <a:rPr lang="en-US" sz="2400" dirty="0"/>
              <a:t>Database Structure</a:t>
            </a:r>
          </a:p>
          <a:p>
            <a:r>
              <a:rPr lang="en-US" sz="2400" dirty="0"/>
              <a:t>Tables’ Structure</a:t>
            </a:r>
          </a:p>
          <a:p>
            <a:r>
              <a:rPr lang="en-US" sz="2400" dirty="0" err="1"/>
              <a:t>Xampp</a:t>
            </a:r>
            <a:r>
              <a:rPr lang="en-US" sz="2400" dirty="0"/>
              <a:t> Server</a:t>
            </a:r>
          </a:p>
          <a:p>
            <a:r>
              <a:rPr lang="en-US" sz="2400" dirty="0"/>
              <a:t>Server Hosting</a:t>
            </a:r>
          </a:p>
          <a:p>
            <a:r>
              <a:rPr lang="en-US" sz="2400" dirty="0"/>
              <a:t>Conclusion</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normAutofit/>
          </a:bodyPr>
          <a:lstStyle/>
          <a:p>
            <a:r>
              <a:rPr lang="en-US" sz="3600" b="1" dirty="0"/>
              <a:t>Project’s Idea</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3"/>
            <a:ext cx="5719860" cy="2114876"/>
          </a:xfrm>
        </p:spPr>
        <p:txBody>
          <a:bodyPr>
            <a:normAutofit fontScale="85000" lnSpcReduction="20000"/>
          </a:bodyPr>
          <a:lstStyle/>
          <a:p>
            <a:pPr algn="just"/>
            <a:r>
              <a:rPr lang="en-US" sz="3200" dirty="0"/>
              <a:t>It’s a user-friendly website that allows the user to add, display, update, and delete students’ data from the database. Our website is executed using HTML, PHP, CSS, and SQL languages. </a:t>
            </a:r>
            <a:endParaRPr lang="en-US" sz="1800" i="1"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38C71B-950A-F9F2-E36C-35136BD32219}"/>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71BB7E4-3694-F496-F079-5053ADB3F2A5}"/>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F1D4EA7D-AB10-B948-1545-40E9EE58DC4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9" name="Title 1">
            <a:extLst>
              <a:ext uri="{FF2B5EF4-FFF2-40B4-BE49-F238E27FC236}">
                <a16:creationId xmlns:a16="http://schemas.microsoft.com/office/drawing/2014/main" id="{80D604A8-FD5B-6DE2-C19A-F14D7F71BAD7}"/>
              </a:ext>
            </a:extLst>
          </p:cNvPr>
          <p:cNvSpPr>
            <a:spLocks noGrp="1"/>
          </p:cNvSpPr>
          <p:nvPr>
            <p:ph type="title"/>
          </p:nvPr>
        </p:nvSpPr>
        <p:spPr>
          <a:xfrm>
            <a:off x="488108" y="337342"/>
            <a:ext cx="5607892" cy="1204912"/>
          </a:xfrm>
        </p:spPr>
        <p:txBody>
          <a:bodyPr>
            <a:normAutofit/>
          </a:bodyPr>
          <a:lstStyle/>
          <a:p>
            <a:r>
              <a:rPr lang="en-US" sz="3600" b="1" dirty="0"/>
              <a:t>Database structure</a:t>
            </a:r>
          </a:p>
        </p:txBody>
      </p:sp>
      <p:sp>
        <p:nvSpPr>
          <p:cNvPr id="10" name="Text Placeholder 2">
            <a:extLst>
              <a:ext uri="{FF2B5EF4-FFF2-40B4-BE49-F238E27FC236}">
                <a16:creationId xmlns:a16="http://schemas.microsoft.com/office/drawing/2014/main" id="{E0D9013D-E6B0-7DFE-5825-0372603CE8B3}"/>
              </a:ext>
            </a:extLst>
          </p:cNvPr>
          <p:cNvSpPr>
            <a:spLocks noGrp="1"/>
          </p:cNvSpPr>
          <p:nvPr>
            <p:ph type="body" idx="1"/>
          </p:nvPr>
        </p:nvSpPr>
        <p:spPr>
          <a:xfrm>
            <a:off x="838200" y="2193656"/>
            <a:ext cx="8369754" cy="2508973"/>
          </a:xfrm>
        </p:spPr>
        <p:txBody>
          <a:bodyPr>
            <a:normAutofit/>
          </a:bodyPr>
          <a:lstStyle/>
          <a:p>
            <a:pPr algn="just"/>
            <a:r>
              <a:rPr lang="en-US" sz="2000" dirty="0"/>
              <a:t>Our database consists of 2 tables:</a:t>
            </a:r>
          </a:p>
          <a:p>
            <a:pPr marL="457200" indent="-457200" algn="just">
              <a:buFontTx/>
              <a:buChar char="-"/>
            </a:pPr>
            <a:r>
              <a:rPr lang="en-US" sz="2000" b="1" u="sng" dirty="0"/>
              <a:t>User Table</a:t>
            </a:r>
          </a:p>
          <a:p>
            <a:pPr algn="just"/>
            <a:r>
              <a:rPr lang="en-US" sz="2000" dirty="0"/>
              <a:t>     for an admin who controls the students’ data (ex: affairs officer).</a:t>
            </a:r>
          </a:p>
          <a:p>
            <a:pPr marL="457200" indent="-457200" algn="just">
              <a:buFontTx/>
              <a:buChar char="-"/>
            </a:pPr>
            <a:r>
              <a:rPr lang="en-US" sz="2000" b="1" u="sng" dirty="0"/>
              <a:t>Registration table</a:t>
            </a:r>
          </a:p>
          <a:p>
            <a:pPr algn="just"/>
            <a:r>
              <a:rPr lang="en-US" sz="2000" dirty="0"/>
              <a:t>     that contains all students’ data.</a:t>
            </a:r>
          </a:p>
        </p:txBody>
      </p:sp>
    </p:spTree>
    <p:extLst>
      <p:ext uri="{BB962C8B-B14F-4D97-AF65-F5344CB8AC3E}">
        <p14:creationId xmlns:p14="http://schemas.microsoft.com/office/powerpoint/2010/main" val="34064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B734-3CC2-CA7A-5BC2-98068722D7DA}"/>
              </a:ext>
            </a:extLst>
          </p:cNvPr>
          <p:cNvSpPr>
            <a:spLocks noGrp="1"/>
          </p:cNvSpPr>
          <p:nvPr>
            <p:ph type="title"/>
          </p:nvPr>
        </p:nvSpPr>
        <p:spPr>
          <a:xfrm>
            <a:off x="298581" y="136524"/>
            <a:ext cx="8201805" cy="1042859"/>
          </a:xfrm>
        </p:spPr>
        <p:txBody>
          <a:bodyPr>
            <a:normAutofit/>
          </a:bodyPr>
          <a:lstStyle/>
          <a:p>
            <a:r>
              <a:rPr lang="en-US" b="1" dirty="0"/>
              <a:t>Tables’ structure</a:t>
            </a:r>
          </a:p>
        </p:txBody>
      </p:sp>
      <p:sp>
        <p:nvSpPr>
          <p:cNvPr id="4" name="Date Placeholder 3">
            <a:extLst>
              <a:ext uri="{FF2B5EF4-FFF2-40B4-BE49-F238E27FC236}">
                <a16:creationId xmlns:a16="http://schemas.microsoft.com/office/drawing/2014/main" id="{40AB1F87-CAC1-D5EB-F01E-AC39DDF6264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1E621EF-21D3-5EE2-95D4-6FC1110C465A}"/>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2487A3F9-4EB3-C308-1C97-969F90942B0A}"/>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8" name="Title 1">
            <a:extLst>
              <a:ext uri="{FF2B5EF4-FFF2-40B4-BE49-F238E27FC236}">
                <a16:creationId xmlns:a16="http://schemas.microsoft.com/office/drawing/2014/main" id="{2D4D0A1D-BDA4-5332-D58C-C316FF6C648B}"/>
              </a:ext>
            </a:extLst>
          </p:cNvPr>
          <p:cNvSpPr txBox="1">
            <a:spLocks/>
          </p:cNvSpPr>
          <p:nvPr/>
        </p:nvSpPr>
        <p:spPr>
          <a:xfrm>
            <a:off x="838200" y="852544"/>
            <a:ext cx="8201805" cy="10428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b="1" u="sng" dirty="0"/>
              <a:t>User Table</a:t>
            </a:r>
          </a:p>
        </p:txBody>
      </p:sp>
      <p:pic>
        <p:nvPicPr>
          <p:cNvPr id="3" name="Picture 2">
            <a:extLst>
              <a:ext uri="{FF2B5EF4-FFF2-40B4-BE49-F238E27FC236}">
                <a16:creationId xmlns:a16="http://schemas.microsoft.com/office/drawing/2014/main" id="{DEBF06E7-1D06-7462-E5C9-22915DA02B1D}"/>
              </a:ext>
            </a:extLst>
          </p:cNvPr>
          <p:cNvPicPr>
            <a:picLocks noChangeAspect="1"/>
          </p:cNvPicPr>
          <p:nvPr/>
        </p:nvPicPr>
        <p:blipFill>
          <a:blip r:embed="rId2"/>
          <a:stretch>
            <a:fillRect/>
          </a:stretch>
        </p:blipFill>
        <p:spPr>
          <a:xfrm>
            <a:off x="567514" y="2051590"/>
            <a:ext cx="11056972" cy="2312882"/>
          </a:xfrm>
          <a:prstGeom prst="rect">
            <a:avLst/>
          </a:prstGeom>
        </p:spPr>
      </p:pic>
    </p:spTree>
    <p:extLst>
      <p:ext uri="{BB962C8B-B14F-4D97-AF65-F5344CB8AC3E}">
        <p14:creationId xmlns:p14="http://schemas.microsoft.com/office/powerpoint/2010/main" val="321914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B734-3CC2-CA7A-5BC2-98068722D7DA}"/>
              </a:ext>
            </a:extLst>
          </p:cNvPr>
          <p:cNvSpPr>
            <a:spLocks noGrp="1"/>
          </p:cNvSpPr>
          <p:nvPr>
            <p:ph type="title"/>
          </p:nvPr>
        </p:nvSpPr>
        <p:spPr>
          <a:xfrm>
            <a:off x="345234" y="136525"/>
            <a:ext cx="8201805" cy="1042859"/>
          </a:xfrm>
        </p:spPr>
        <p:txBody>
          <a:bodyPr>
            <a:normAutofit/>
          </a:bodyPr>
          <a:lstStyle/>
          <a:p>
            <a:r>
              <a:rPr lang="en-US" b="1" dirty="0"/>
              <a:t>Tables’ structure</a:t>
            </a:r>
          </a:p>
        </p:txBody>
      </p:sp>
      <p:sp>
        <p:nvSpPr>
          <p:cNvPr id="4" name="Date Placeholder 3">
            <a:extLst>
              <a:ext uri="{FF2B5EF4-FFF2-40B4-BE49-F238E27FC236}">
                <a16:creationId xmlns:a16="http://schemas.microsoft.com/office/drawing/2014/main" id="{40AB1F87-CAC1-D5EB-F01E-AC39DDF62646}"/>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81E621EF-21D3-5EE2-95D4-6FC1110C465A}"/>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2487A3F9-4EB3-C308-1C97-969F90942B0A}"/>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7" name="Picture 6">
            <a:extLst>
              <a:ext uri="{FF2B5EF4-FFF2-40B4-BE49-F238E27FC236}">
                <a16:creationId xmlns:a16="http://schemas.microsoft.com/office/drawing/2014/main" id="{A95B7484-391F-1334-D646-CA31B871B3D4}"/>
              </a:ext>
            </a:extLst>
          </p:cNvPr>
          <p:cNvPicPr>
            <a:picLocks noChangeAspect="1"/>
          </p:cNvPicPr>
          <p:nvPr/>
        </p:nvPicPr>
        <p:blipFill>
          <a:blip r:embed="rId2"/>
          <a:stretch>
            <a:fillRect/>
          </a:stretch>
        </p:blipFill>
        <p:spPr>
          <a:xfrm>
            <a:off x="283029" y="2004953"/>
            <a:ext cx="11625942" cy="4351397"/>
          </a:xfrm>
          <a:prstGeom prst="rect">
            <a:avLst/>
          </a:prstGeom>
        </p:spPr>
      </p:pic>
      <p:sp>
        <p:nvSpPr>
          <p:cNvPr id="8" name="Title 1">
            <a:extLst>
              <a:ext uri="{FF2B5EF4-FFF2-40B4-BE49-F238E27FC236}">
                <a16:creationId xmlns:a16="http://schemas.microsoft.com/office/drawing/2014/main" id="{2D4D0A1D-BDA4-5332-D58C-C316FF6C648B}"/>
              </a:ext>
            </a:extLst>
          </p:cNvPr>
          <p:cNvSpPr txBox="1">
            <a:spLocks/>
          </p:cNvSpPr>
          <p:nvPr/>
        </p:nvSpPr>
        <p:spPr>
          <a:xfrm>
            <a:off x="838200" y="657954"/>
            <a:ext cx="8201805" cy="10428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000" b="1" u="sng" dirty="0"/>
              <a:t>Registration Table</a:t>
            </a:r>
          </a:p>
        </p:txBody>
      </p:sp>
    </p:spTree>
    <p:extLst>
      <p:ext uri="{BB962C8B-B14F-4D97-AF65-F5344CB8AC3E}">
        <p14:creationId xmlns:p14="http://schemas.microsoft.com/office/powerpoint/2010/main" val="403567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746D60-C567-D5C2-E464-8DE46093CCD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C3CC42A-C492-AB18-2C61-B48496458C8B}"/>
              </a:ext>
            </a:extLst>
          </p:cNvPr>
          <p:cNvSpPr>
            <a:spLocks noGrp="1"/>
          </p:cNvSpPr>
          <p:nvPr>
            <p:ph type="ftr" sz="quarter" idx="11"/>
          </p:nvPr>
        </p:nvSpPr>
        <p:spPr/>
        <p:txBody>
          <a:bodyPr/>
          <a:lstStyle/>
          <a:p>
            <a:r>
              <a:rPr lang="en-US" sz="900" b="1" dirty="0">
                <a:effectLst>
                  <a:outerShdw blurRad="50800" dist="38100" dir="2700000" algn="tl" rotWithShape="0">
                    <a:prstClr val="black">
                      <a:alpha val="40000"/>
                    </a:prstClr>
                  </a:outerShdw>
                </a:effectLst>
              </a:rPr>
              <a:t>student enrollment database project </a:t>
            </a:r>
            <a:endParaRPr lang="en-US" dirty="0"/>
          </a:p>
        </p:txBody>
      </p:sp>
      <p:sp>
        <p:nvSpPr>
          <p:cNvPr id="6" name="Slide Number Placeholder 5">
            <a:extLst>
              <a:ext uri="{FF2B5EF4-FFF2-40B4-BE49-F238E27FC236}">
                <a16:creationId xmlns:a16="http://schemas.microsoft.com/office/drawing/2014/main" id="{95A98FD5-AC9F-2C1B-DCBF-1C979F68B33C}"/>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21" name="Title 1">
            <a:extLst>
              <a:ext uri="{FF2B5EF4-FFF2-40B4-BE49-F238E27FC236}">
                <a16:creationId xmlns:a16="http://schemas.microsoft.com/office/drawing/2014/main" id="{F26E7502-C1D3-FC7C-3EB7-3B0D68E524C4}"/>
              </a:ext>
            </a:extLst>
          </p:cNvPr>
          <p:cNvSpPr txBox="1">
            <a:spLocks/>
          </p:cNvSpPr>
          <p:nvPr/>
        </p:nvSpPr>
        <p:spPr>
          <a:xfrm>
            <a:off x="3121867" y="388287"/>
            <a:ext cx="9263940" cy="10428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sz="3600" dirty="0" err="1"/>
              <a:t>Xampp</a:t>
            </a:r>
            <a:r>
              <a:rPr lang="en-US" sz="3600" dirty="0"/>
              <a:t> Server</a:t>
            </a:r>
          </a:p>
        </p:txBody>
      </p:sp>
      <p:sp>
        <p:nvSpPr>
          <p:cNvPr id="25" name="TextBox 24">
            <a:extLst>
              <a:ext uri="{FF2B5EF4-FFF2-40B4-BE49-F238E27FC236}">
                <a16:creationId xmlns:a16="http://schemas.microsoft.com/office/drawing/2014/main" id="{8D03AF06-E99F-349A-91A9-41CBA7F5E162}"/>
              </a:ext>
            </a:extLst>
          </p:cNvPr>
          <p:cNvSpPr txBox="1"/>
          <p:nvPr/>
        </p:nvSpPr>
        <p:spPr>
          <a:xfrm>
            <a:off x="3121867" y="1837963"/>
            <a:ext cx="8231932" cy="1938992"/>
          </a:xfrm>
          <a:prstGeom prst="rect">
            <a:avLst/>
          </a:prstGeom>
          <a:noFill/>
        </p:spPr>
        <p:txBody>
          <a:bodyPr wrap="square">
            <a:spAutoFit/>
          </a:bodyPr>
          <a:lstStyle/>
          <a:p>
            <a:r>
              <a:rPr lang="en-US" sz="2000" i="0" dirty="0">
                <a:solidFill>
                  <a:schemeClr val="bg1"/>
                </a:solidFill>
                <a:effectLst/>
              </a:rPr>
              <a:t>XAMPP is a </a:t>
            </a:r>
            <a:r>
              <a:rPr lang="en-US" sz="2000" i="0" strike="noStrike" dirty="0">
                <a:solidFill>
                  <a:schemeClr val="bg1"/>
                </a:solidFill>
                <a:effectLst/>
              </a:rPr>
              <a:t>free and open-source cross-platform</a:t>
            </a:r>
            <a:r>
              <a:rPr lang="en-US" sz="2000" i="0" dirty="0">
                <a:solidFill>
                  <a:schemeClr val="bg1"/>
                </a:solidFill>
                <a:effectLst/>
              </a:rPr>
              <a:t> </a:t>
            </a:r>
            <a:r>
              <a:rPr lang="en-US" sz="2000" i="0" strike="noStrike" dirty="0">
                <a:solidFill>
                  <a:schemeClr val="bg1"/>
                </a:solidFill>
                <a:effectLst/>
              </a:rPr>
              <a:t>web-server solution stack </a:t>
            </a:r>
            <a:r>
              <a:rPr lang="en-US" sz="2000" i="0" dirty="0">
                <a:solidFill>
                  <a:schemeClr val="bg1"/>
                </a:solidFill>
                <a:effectLst/>
              </a:rPr>
              <a:t>package developed by Apache Friends,</a:t>
            </a:r>
            <a:r>
              <a:rPr lang="en-US" sz="2000" baseline="30000" dirty="0">
                <a:solidFill>
                  <a:schemeClr val="bg1"/>
                </a:solidFill>
              </a:rPr>
              <a:t> </a:t>
            </a:r>
            <a:r>
              <a:rPr lang="en-US" sz="2000" i="0" dirty="0">
                <a:solidFill>
                  <a:schemeClr val="bg1"/>
                </a:solidFill>
                <a:effectLst/>
              </a:rPr>
              <a:t>consisting mainly of the </a:t>
            </a:r>
            <a:r>
              <a:rPr lang="en-US" sz="2000" dirty="0">
                <a:solidFill>
                  <a:schemeClr val="bg1"/>
                </a:solidFill>
              </a:rPr>
              <a:t>Apache HTTP server</a:t>
            </a:r>
            <a:r>
              <a:rPr lang="en-US" sz="2000" i="0" dirty="0">
                <a:solidFill>
                  <a:schemeClr val="bg1"/>
                </a:solidFill>
                <a:effectLst/>
              </a:rPr>
              <a:t>, </a:t>
            </a:r>
            <a:r>
              <a:rPr lang="en-US" sz="2000" dirty="0">
                <a:solidFill>
                  <a:schemeClr val="bg1"/>
                </a:solidFill>
              </a:rPr>
              <a:t>MariaDB</a:t>
            </a:r>
            <a:r>
              <a:rPr lang="en-US" sz="2000" i="0" dirty="0">
                <a:solidFill>
                  <a:schemeClr val="bg1"/>
                </a:solidFill>
                <a:effectLst/>
              </a:rPr>
              <a:t> </a:t>
            </a:r>
            <a:r>
              <a:rPr lang="en-US" sz="2000" dirty="0">
                <a:solidFill>
                  <a:schemeClr val="bg1"/>
                </a:solidFill>
              </a:rPr>
              <a:t>database</a:t>
            </a:r>
            <a:r>
              <a:rPr lang="en-US" sz="2000" i="0" dirty="0">
                <a:solidFill>
                  <a:schemeClr val="bg1"/>
                </a:solidFill>
                <a:effectLst/>
              </a:rPr>
              <a:t>, and </a:t>
            </a:r>
            <a:r>
              <a:rPr lang="en-US" sz="2000" dirty="0">
                <a:solidFill>
                  <a:schemeClr val="bg1"/>
                </a:solidFill>
              </a:rPr>
              <a:t>interpreters</a:t>
            </a:r>
            <a:r>
              <a:rPr lang="en-US" sz="2000" i="0" dirty="0">
                <a:solidFill>
                  <a:schemeClr val="bg1"/>
                </a:solidFill>
                <a:effectLst/>
              </a:rPr>
              <a:t> for scripts written in the </a:t>
            </a:r>
            <a:r>
              <a:rPr lang="en-US" sz="2000" dirty="0">
                <a:solidFill>
                  <a:schemeClr val="bg1"/>
                </a:solidFill>
              </a:rPr>
              <a:t>PHP</a:t>
            </a:r>
            <a:r>
              <a:rPr lang="en-US" sz="2000" i="0" dirty="0">
                <a:solidFill>
                  <a:schemeClr val="bg1"/>
                </a:solidFill>
                <a:effectLst/>
              </a:rPr>
              <a:t> and </a:t>
            </a:r>
            <a:r>
              <a:rPr lang="en-US" sz="2000" dirty="0">
                <a:solidFill>
                  <a:schemeClr val="bg1"/>
                </a:solidFill>
              </a:rPr>
              <a:t>Perl</a:t>
            </a:r>
            <a:r>
              <a:rPr lang="en-US" sz="2000" i="0" dirty="0">
                <a:solidFill>
                  <a:schemeClr val="bg1"/>
                </a:solidFill>
                <a:effectLst/>
              </a:rPr>
              <a:t> </a:t>
            </a:r>
            <a:r>
              <a:rPr lang="en-US" sz="2000" dirty="0">
                <a:solidFill>
                  <a:schemeClr val="bg1"/>
                </a:solidFill>
              </a:rPr>
              <a:t>programming languages</a:t>
            </a:r>
            <a:r>
              <a:rPr lang="en-US" sz="2000" i="0" dirty="0">
                <a:solidFill>
                  <a:schemeClr val="bg1"/>
                </a:solidFill>
                <a:effectLst/>
              </a:rPr>
              <a:t>.</a:t>
            </a:r>
            <a:r>
              <a:rPr lang="en-US" sz="2000" i="0" strike="noStrike" baseline="30000" dirty="0">
                <a:solidFill>
                  <a:schemeClr val="bg1"/>
                </a:solidFill>
                <a:effectLst/>
              </a:rPr>
              <a:t> </a:t>
            </a:r>
            <a:r>
              <a:rPr lang="en-US" sz="2000" i="0" dirty="0">
                <a:solidFill>
                  <a:schemeClr val="bg1"/>
                </a:solidFill>
                <a:effectLst/>
              </a:rPr>
              <a:t>Since most actual web server deployments use the same components as XAMPP, it makes transitioning from a local test server to a live server possible.</a:t>
            </a:r>
            <a:endParaRPr lang="en-US" sz="2000" dirty="0">
              <a:solidFill>
                <a:schemeClr val="bg1"/>
              </a:solidFill>
            </a:endParaRPr>
          </a:p>
        </p:txBody>
      </p:sp>
      <p:graphicFrame>
        <p:nvGraphicFramePr>
          <p:cNvPr id="27" name="Table 27">
            <a:extLst>
              <a:ext uri="{FF2B5EF4-FFF2-40B4-BE49-F238E27FC236}">
                <a16:creationId xmlns:a16="http://schemas.microsoft.com/office/drawing/2014/main" id="{9C21017D-678F-E8EC-6BAE-16AF46DCA9F5}"/>
              </a:ext>
            </a:extLst>
          </p:cNvPr>
          <p:cNvGraphicFramePr>
            <a:graphicFrameLocks noGrp="1"/>
          </p:cNvGraphicFramePr>
          <p:nvPr>
            <p:extLst>
              <p:ext uri="{D42A27DB-BD31-4B8C-83A1-F6EECF244321}">
                <p14:modId xmlns:p14="http://schemas.microsoft.com/office/powerpoint/2010/main" val="3580469791"/>
              </p:ext>
            </p:extLst>
          </p:nvPr>
        </p:nvGraphicFramePr>
        <p:xfrm>
          <a:off x="3375609" y="4050541"/>
          <a:ext cx="8128000" cy="2225040"/>
        </p:xfrm>
        <a:graphic>
          <a:graphicData uri="http://schemas.openxmlformats.org/drawingml/2006/table">
            <a:tbl>
              <a:tblPr firstRow="1" bandRow="1">
                <a:tableStyleId>{5C22544A-7EE6-4342-B048-85BDC9FD1C3A}</a:tableStyleId>
              </a:tblPr>
              <a:tblGrid>
                <a:gridCol w="1914849">
                  <a:extLst>
                    <a:ext uri="{9D8B030D-6E8A-4147-A177-3AD203B41FA5}">
                      <a16:colId xmlns:a16="http://schemas.microsoft.com/office/drawing/2014/main" val="3842393702"/>
                    </a:ext>
                  </a:extLst>
                </a:gridCol>
                <a:gridCol w="6213151">
                  <a:extLst>
                    <a:ext uri="{9D8B030D-6E8A-4147-A177-3AD203B41FA5}">
                      <a16:colId xmlns:a16="http://schemas.microsoft.com/office/drawing/2014/main" val="930284625"/>
                    </a:ext>
                  </a:extLst>
                </a:gridCol>
              </a:tblGrid>
              <a:tr h="370840">
                <a:tc>
                  <a:txBody>
                    <a:bodyPr/>
                    <a:lstStyle/>
                    <a:p>
                      <a:pPr algn="ctr"/>
                      <a:r>
                        <a:rPr lang="en-US" dirty="0">
                          <a:solidFill>
                            <a:sysClr val="windowText" lastClr="000000"/>
                          </a:solidFill>
                          <a:effectLst/>
                        </a:rPr>
                        <a:t>Letter</a:t>
                      </a:r>
                    </a:p>
                  </a:txBody>
                  <a:tcPr anchor="ctr"/>
                </a:tc>
                <a:tc>
                  <a:txBody>
                    <a:bodyPr/>
                    <a:lstStyle/>
                    <a:p>
                      <a:pPr algn="ctr"/>
                      <a:r>
                        <a:rPr lang="en-US" sz="1800" b="1" i="0" kern="1200" dirty="0">
                          <a:solidFill>
                            <a:schemeClr val="tx1"/>
                          </a:solidFill>
                          <a:effectLst/>
                          <a:latin typeface="+mn-lt"/>
                          <a:ea typeface="+mn-ea"/>
                          <a:cs typeface="+mn-cs"/>
                        </a:rPr>
                        <a:t>Meaning</a:t>
                      </a:r>
                      <a:endParaRPr lang="en-US" dirty="0">
                        <a:solidFill>
                          <a:schemeClr val="tx1"/>
                        </a:solidFill>
                      </a:endParaRPr>
                    </a:p>
                  </a:txBody>
                  <a:tcPr/>
                </a:tc>
                <a:extLst>
                  <a:ext uri="{0D108BD9-81ED-4DB2-BD59-A6C34878D82A}">
                    <a16:rowId xmlns:a16="http://schemas.microsoft.com/office/drawing/2014/main" val="2077487503"/>
                  </a:ext>
                </a:extLst>
              </a:tr>
              <a:tr h="370840">
                <a:tc>
                  <a:txBody>
                    <a:bodyPr/>
                    <a:lstStyle/>
                    <a:p>
                      <a:pPr algn="ctr"/>
                      <a:r>
                        <a:rPr lang="en-US" dirty="0"/>
                        <a:t>X</a:t>
                      </a:r>
                    </a:p>
                  </a:txBody>
                  <a:tcPr/>
                </a:tc>
                <a:tc>
                  <a:txBody>
                    <a:bodyPr/>
                    <a:lstStyle/>
                    <a:p>
                      <a:pPr algn="ctr"/>
                      <a:r>
                        <a:rPr lang="en-US" sz="1800" b="0" i="0" kern="1200" dirty="0">
                          <a:solidFill>
                            <a:schemeClr val="dk1"/>
                          </a:solidFill>
                          <a:effectLst/>
                          <a:latin typeface="+mn-lt"/>
                          <a:ea typeface="+mn-ea"/>
                          <a:cs typeface="+mn-cs"/>
                        </a:rPr>
                        <a:t>An </a:t>
                      </a:r>
                      <a:r>
                        <a:rPr lang="en-US" sz="1800" b="0" i="0" u="none" strike="noStrike" kern="1200" dirty="0">
                          <a:solidFill>
                            <a:schemeClr val="dk1"/>
                          </a:solidFill>
                          <a:effectLst/>
                          <a:latin typeface="+mn-lt"/>
                          <a:ea typeface="+mn-ea"/>
                          <a:cs typeface="+mn-cs"/>
                        </a:rPr>
                        <a:t>ideographic</a:t>
                      </a:r>
                      <a:r>
                        <a:rPr lang="en-US" sz="1800" b="0" i="0" kern="1200" dirty="0">
                          <a:solidFill>
                            <a:schemeClr val="dk1"/>
                          </a:solidFill>
                          <a:effectLst/>
                          <a:latin typeface="+mn-lt"/>
                          <a:ea typeface="+mn-ea"/>
                          <a:cs typeface="+mn-cs"/>
                        </a:rPr>
                        <a:t> letter referring to </a:t>
                      </a:r>
                      <a:r>
                        <a:rPr lang="en-US" sz="1800" b="0" i="0" u="none" strike="noStrike" kern="1200" dirty="0">
                          <a:solidFill>
                            <a:schemeClr val="dk1"/>
                          </a:solidFill>
                          <a:effectLst/>
                          <a:latin typeface="+mn-lt"/>
                          <a:ea typeface="+mn-ea"/>
                          <a:cs typeface="+mn-cs"/>
                        </a:rPr>
                        <a:t>cross-platform</a:t>
                      </a:r>
                      <a:endParaRPr lang="en-US" dirty="0"/>
                    </a:p>
                  </a:txBody>
                  <a:tcPr/>
                </a:tc>
                <a:extLst>
                  <a:ext uri="{0D108BD9-81ED-4DB2-BD59-A6C34878D82A}">
                    <a16:rowId xmlns:a16="http://schemas.microsoft.com/office/drawing/2014/main" val="3134348676"/>
                  </a:ext>
                </a:extLst>
              </a:tr>
              <a:tr h="370840">
                <a:tc>
                  <a:txBody>
                    <a:bodyPr/>
                    <a:lstStyle/>
                    <a:p>
                      <a:pPr algn="ctr"/>
                      <a:r>
                        <a:rPr lang="en-US" dirty="0"/>
                        <a:t>A</a:t>
                      </a:r>
                    </a:p>
                  </a:txBody>
                  <a:tcPr/>
                </a:tc>
                <a:tc>
                  <a:txBody>
                    <a:bodyPr/>
                    <a:lstStyle/>
                    <a:p>
                      <a:pPr algn="ctr"/>
                      <a:r>
                        <a:rPr lang="en-US" sz="1800" b="0" i="0" u="none" strike="noStrike" kern="1200" dirty="0">
                          <a:solidFill>
                            <a:schemeClr val="dk1"/>
                          </a:solidFill>
                          <a:effectLst/>
                          <a:latin typeface="+mn-lt"/>
                          <a:ea typeface="+mn-ea"/>
                          <a:cs typeface="+mn-cs"/>
                        </a:rPr>
                        <a:t>Apache</a:t>
                      </a:r>
                      <a:r>
                        <a:rPr lang="en-US" sz="1800" b="0" i="0" kern="1200" dirty="0">
                          <a:solidFill>
                            <a:schemeClr val="dk1"/>
                          </a:solidFill>
                          <a:effectLst/>
                          <a:latin typeface="+mn-lt"/>
                          <a:ea typeface="+mn-ea"/>
                          <a:cs typeface="+mn-cs"/>
                        </a:rPr>
                        <a:t>, or its expanded form, Apache HTTP Server</a:t>
                      </a:r>
                      <a:endParaRPr lang="en-US" dirty="0"/>
                    </a:p>
                  </a:txBody>
                  <a:tcPr/>
                </a:tc>
                <a:extLst>
                  <a:ext uri="{0D108BD9-81ED-4DB2-BD59-A6C34878D82A}">
                    <a16:rowId xmlns:a16="http://schemas.microsoft.com/office/drawing/2014/main" val="3623122855"/>
                  </a:ext>
                </a:extLst>
              </a:tr>
              <a:tr h="370840">
                <a:tc>
                  <a:txBody>
                    <a:bodyPr/>
                    <a:lstStyle/>
                    <a:p>
                      <a:pPr algn="ctr"/>
                      <a:r>
                        <a:rPr lang="en-US" dirty="0"/>
                        <a:t>M</a:t>
                      </a:r>
                    </a:p>
                  </a:txBody>
                  <a:tcPr/>
                </a:tc>
                <a:tc>
                  <a:txBody>
                    <a:bodyPr/>
                    <a:lstStyle/>
                    <a:p>
                      <a:pPr algn="ctr"/>
                      <a:r>
                        <a:rPr lang="en-US" sz="1800" b="0" i="0" u="none" strike="noStrike" kern="1200" dirty="0">
                          <a:solidFill>
                            <a:schemeClr val="dk1"/>
                          </a:solidFill>
                          <a:effectLst/>
                          <a:latin typeface="+mn-lt"/>
                          <a:ea typeface="+mn-ea"/>
                          <a:cs typeface="+mn-cs"/>
                        </a:rPr>
                        <a:t>MariaDB</a:t>
                      </a:r>
                      <a:r>
                        <a:rPr lang="en-US" sz="1800" b="0" i="0" kern="1200" dirty="0">
                          <a:solidFill>
                            <a:schemeClr val="dk1"/>
                          </a:solidFill>
                          <a:effectLst/>
                          <a:latin typeface="+mn-lt"/>
                          <a:ea typeface="+mn-ea"/>
                          <a:cs typeface="+mn-cs"/>
                        </a:rPr>
                        <a:t> (formerly </a:t>
                      </a:r>
                      <a:r>
                        <a:rPr lang="en-US" sz="1800" b="0" i="0" u="none" strike="noStrike" kern="1200" dirty="0">
                          <a:solidFill>
                            <a:schemeClr val="dk1"/>
                          </a:solidFill>
                          <a:effectLst/>
                          <a:latin typeface="+mn-lt"/>
                          <a:ea typeface="+mn-ea"/>
                          <a:cs typeface="+mn-cs"/>
                        </a:rPr>
                        <a:t>MySQL</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704819556"/>
                  </a:ext>
                </a:extLst>
              </a:tr>
              <a:tr h="370840">
                <a:tc>
                  <a:txBody>
                    <a:bodyPr/>
                    <a:lstStyle/>
                    <a:p>
                      <a:pPr algn="ctr"/>
                      <a:r>
                        <a:rPr lang="en-US" dirty="0"/>
                        <a:t>P</a:t>
                      </a:r>
                    </a:p>
                  </a:txBody>
                  <a:tcPr/>
                </a:tc>
                <a:tc>
                  <a:txBody>
                    <a:bodyPr/>
                    <a:lstStyle/>
                    <a:p>
                      <a:pPr algn="ctr"/>
                      <a:r>
                        <a:rPr lang="en-US" sz="1800" b="0" i="0" u="none" strike="noStrike" kern="1200" dirty="0">
                          <a:solidFill>
                            <a:schemeClr val="dk1"/>
                          </a:solidFill>
                          <a:effectLst/>
                          <a:latin typeface="+mn-lt"/>
                          <a:ea typeface="+mn-ea"/>
                          <a:cs typeface="+mn-cs"/>
                        </a:rPr>
                        <a:t>PHP</a:t>
                      </a:r>
                      <a:endParaRPr lang="en-US" dirty="0"/>
                    </a:p>
                  </a:txBody>
                  <a:tcPr/>
                </a:tc>
                <a:extLst>
                  <a:ext uri="{0D108BD9-81ED-4DB2-BD59-A6C34878D82A}">
                    <a16:rowId xmlns:a16="http://schemas.microsoft.com/office/drawing/2014/main" val="3365517620"/>
                  </a:ext>
                </a:extLst>
              </a:tr>
              <a:tr h="370840">
                <a:tc>
                  <a:txBody>
                    <a:bodyPr/>
                    <a:lstStyle/>
                    <a:p>
                      <a:pPr algn="ctr"/>
                      <a:r>
                        <a:rPr lang="en-US" dirty="0"/>
                        <a:t>P</a:t>
                      </a:r>
                    </a:p>
                  </a:txBody>
                  <a:tcPr/>
                </a:tc>
                <a:tc>
                  <a:txBody>
                    <a:bodyPr/>
                    <a:lstStyle/>
                    <a:p>
                      <a:pPr algn="ctr"/>
                      <a:r>
                        <a:rPr lang="en-US" sz="1800" b="0" i="0" u="none" strike="noStrike" kern="1200" dirty="0">
                          <a:solidFill>
                            <a:schemeClr val="dk1"/>
                          </a:solidFill>
                          <a:effectLst/>
                          <a:latin typeface="+mn-lt"/>
                          <a:ea typeface="+mn-ea"/>
                          <a:cs typeface="+mn-cs"/>
                        </a:rPr>
                        <a:t>Perl</a:t>
                      </a:r>
                      <a:endParaRPr lang="en-US" dirty="0"/>
                    </a:p>
                  </a:txBody>
                  <a:tcPr/>
                </a:tc>
                <a:extLst>
                  <a:ext uri="{0D108BD9-81ED-4DB2-BD59-A6C34878D82A}">
                    <a16:rowId xmlns:a16="http://schemas.microsoft.com/office/drawing/2014/main" val="1017061808"/>
                  </a:ext>
                </a:extLst>
              </a:tr>
            </a:tbl>
          </a:graphicData>
        </a:graphic>
      </p:graphicFrame>
      <p:pic>
        <p:nvPicPr>
          <p:cNvPr id="29" name="Picture 28">
            <a:extLst>
              <a:ext uri="{FF2B5EF4-FFF2-40B4-BE49-F238E27FC236}">
                <a16:creationId xmlns:a16="http://schemas.microsoft.com/office/drawing/2014/main" id="{FA57BB0B-1C6A-589D-DDAB-7177305943B0}"/>
              </a:ext>
            </a:extLst>
          </p:cNvPr>
          <p:cNvPicPr>
            <a:picLocks noChangeAspect="1"/>
          </p:cNvPicPr>
          <p:nvPr/>
        </p:nvPicPr>
        <p:blipFill rotWithShape="1">
          <a:blip r:embed="rId2"/>
          <a:srcRect l="4878" t="5913" r="3103" b="10954"/>
          <a:stretch/>
        </p:blipFill>
        <p:spPr>
          <a:xfrm>
            <a:off x="7237833" y="582419"/>
            <a:ext cx="1129005" cy="9819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7709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29AF346-13DF-BCD6-E580-AD34FB1C8A5E}"/>
              </a:ext>
            </a:extLst>
          </p:cNvPr>
          <p:cNvSpPr txBox="1"/>
          <p:nvPr/>
        </p:nvSpPr>
        <p:spPr>
          <a:xfrm>
            <a:off x="5873245" y="257376"/>
            <a:ext cx="6097554" cy="707886"/>
          </a:xfrm>
          <a:prstGeom prst="rect">
            <a:avLst/>
          </a:prstGeom>
          <a:noFill/>
        </p:spPr>
        <p:txBody>
          <a:bodyPr wrap="square">
            <a:spAutoFit/>
          </a:bodyPr>
          <a:lstStyle/>
          <a:p>
            <a:r>
              <a:rPr lang="en-US" sz="4000" b="1" dirty="0">
                <a:solidFill>
                  <a:schemeClr val="bg1"/>
                </a:solidFill>
                <a:latin typeface="+mj-lt"/>
              </a:rPr>
              <a:t>Server Hosting</a:t>
            </a:r>
          </a:p>
        </p:txBody>
      </p:sp>
      <p:grpSp>
        <p:nvGrpSpPr>
          <p:cNvPr id="7" name="Group 6">
            <a:extLst>
              <a:ext uri="{FF2B5EF4-FFF2-40B4-BE49-F238E27FC236}">
                <a16:creationId xmlns:a16="http://schemas.microsoft.com/office/drawing/2014/main" id="{4CC4F60D-718D-EF5B-DAFC-58F8A6A7F517}"/>
              </a:ext>
            </a:extLst>
          </p:cNvPr>
          <p:cNvGrpSpPr/>
          <p:nvPr/>
        </p:nvGrpSpPr>
        <p:grpSpPr>
          <a:xfrm>
            <a:off x="8496010" y="1121066"/>
            <a:ext cx="3474789" cy="954107"/>
            <a:chOff x="3893629" y="2853640"/>
            <a:chExt cx="4404742" cy="1150720"/>
          </a:xfrm>
        </p:grpSpPr>
        <p:pic>
          <p:nvPicPr>
            <p:cNvPr id="5" name="Picture 4">
              <a:extLst>
                <a:ext uri="{FF2B5EF4-FFF2-40B4-BE49-F238E27FC236}">
                  <a16:creationId xmlns:a16="http://schemas.microsoft.com/office/drawing/2014/main" id="{82BAB87F-D110-0D51-EC07-0A3E71076A4C}"/>
                </a:ext>
              </a:extLst>
            </p:cNvPr>
            <p:cNvPicPr>
              <a:picLocks noChangeAspect="1"/>
            </p:cNvPicPr>
            <p:nvPr/>
          </p:nvPicPr>
          <p:blipFill>
            <a:blip r:embed="rId2"/>
            <a:stretch>
              <a:fillRect/>
            </a:stretch>
          </p:blipFill>
          <p:spPr>
            <a:xfrm>
              <a:off x="3893629" y="2853640"/>
              <a:ext cx="4404742" cy="11507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Rectangle 5">
              <a:extLst>
                <a:ext uri="{FF2B5EF4-FFF2-40B4-BE49-F238E27FC236}">
                  <a16:creationId xmlns:a16="http://schemas.microsoft.com/office/drawing/2014/main" id="{CC122A22-3C18-A177-CF74-9968F6FBE75D}"/>
                </a:ext>
              </a:extLst>
            </p:cNvPr>
            <p:cNvSpPr/>
            <p:nvPr/>
          </p:nvSpPr>
          <p:spPr>
            <a:xfrm>
              <a:off x="5243804" y="2901820"/>
              <a:ext cx="3013788" cy="2612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A585282-7ACF-79F3-9CE5-4DFB9C2DD12B}"/>
              </a:ext>
            </a:extLst>
          </p:cNvPr>
          <p:cNvSpPr txBox="1"/>
          <p:nvPr/>
        </p:nvSpPr>
        <p:spPr>
          <a:xfrm>
            <a:off x="5873245" y="2228416"/>
            <a:ext cx="6097554" cy="954107"/>
          </a:xfrm>
          <a:prstGeom prst="rect">
            <a:avLst/>
          </a:prstGeom>
          <a:noFill/>
        </p:spPr>
        <p:txBody>
          <a:bodyPr wrap="square">
            <a:spAutoFit/>
          </a:bodyPr>
          <a:lstStyle/>
          <a:p>
            <a:r>
              <a:rPr lang="en-US" sz="2800" b="1" dirty="0">
                <a:solidFill>
                  <a:schemeClr val="bg1"/>
                </a:solidFill>
                <a:latin typeface="+mj-lt"/>
              </a:rPr>
              <a:t>It’s a completely free website hosting supporting PHP and SQL with no ads.  </a:t>
            </a:r>
          </a:p>
        </p:txBody>
      </p:sp>
      <p:sp>
        <p:nvSpPr>
          <p:cNvPr id="12" name="TextBox 11">
            <a:extLst>
              <a:ext uri="{FF2B5EF4-FFF2-40B4-BE49-F238E27FC236}">
                <a16:creationId xmlns:a16="http://schemas.microsoft.com/office/drawing/2014/main" id="{3B6AC3AE-EDCB-9C2C-5248-D36CA061E1BB}"/>
              </a:ext>
            </a:extLst>
          </p:cNvPr>
          <p:cNvSpPr txBox="1"/>
          <p:nvPr/>
        </p:nvSpPr>
        <p:spPr>
          <a:xfrm>
            <a:off x="5991808" y="3675477"/>
            <a:ext cx="6200192" cy="2308324"/>
          </a:xfrm>
          <a:prstGeom prst="rect">
            <a:avLst/>
          </a:prstGeom>
          <a:noFill/>
        </p:spPr>
        <p:txBody>
          <a:bodyPr wrap="square">
            <a:spAutoFit/>
          </a:bodyPr>
          <a:lstStyle/>
          <a:p>
            <a:pPr algn="l"/>
            <a:r>
              <a:rPr lang="en-US" sz="2400" b="0" i="0" dirty="0" err="1">
                <a:solidFill>
                  <a:schemeClr val="bg1"/>
                </a:solidFill>
                <a:effectLst/>
              </a:rPr>
              <a:t>InfinityFree</a:t>
            </a:r>
            <a:r>
              <a:rPr lang="en-US" sz="2400" b="0" i="0" dirty="0">
                <a:solidFill>
                  <a:schemeClr val="bg1"/>
                </a:solidFill>
                <a:effectLst/>
              </a:rPr>
              <a:t> offers free hosting with the following features:</a:t>
            </a:r>
          </a:p>
          <a:p>
            <a:pPr algn="l">
              <a:buFont typeface="Arial" panose="020B0604020202020204" pitchFamily="34" charset="0"/>
              <a:buChar char="•"/>
            </a:pPr>
            <a:r>
              <a:rPr lang="en-US" sz="2400" b="0" i="0" dirty="0">
                <a:solidFill>
                  <a:schemeClr val="bg1"/>
                </a:solidFill>
                <a:effectLst/>
              </a:rPr>
              <a:t>99.9% uptime</a:t>
            </a:r>
          </a:p>
          <a:p>
            <a:pPr algn="l">
              <a:buFont typeface="Arial" panose="020B0604020202020204" pitchFamily="34" charset="0"/>
              <a:buChar char="•"/>
            </a:pPr>
            <a:r>
              <a:rPr lang="en-US" sz="2400" b="0" i="0" dirty="0">
                <a:solidFill>
                  <a:schemeClr val="bg1"/>
                </a:solidFill>
                <a:effectLst/>
              </a:rPr>
              <a:t>Free subdomain</a:t>
            </a:r>
          </a:p>
          <a:p>
            <a:pPr algn="l">
              <a:buFont typeface="Arial" panose="020B0604020202020204" pitchFamily="34" charset="0"/>
              <a:buChar char="•"/>
            </a:pPr>
            <a:r>
              <a:rPr lang="en-US" sz="2400" b="0" i="0" dirty="0">
                <a:solidFill>
                  <a:schemeClr val="bg1"/>
                </a:solidFill>
                <a:effectLst/>
              </a:rPr>
              <a:t>Free SSL</a:t>
            </a:r>
          </a:p>
          <a:p>
            <a:pPr algn="l">
              <a:buFont typeface="Arial" panose="020B0604020202020204" pitchFamily="34" charset="0"/>
              <a:buChar char="•"/>
            </a:pPr>
            <a:r>
              <a:rPr lang="en-US" sz="2400" b="0" i="0" dirty="0">
                <a:solidFill>
                  <a:schemeClr val="bg1"/>
                </a:solidFill>
                <a:effectLst/>
              </a:rPr>
              <a:t>Unlimited storage</a:t>
            </a:r>
          </a:p>
        </p:txBody>
      </p:sp>
    </p:spTree>
    <p:extLst>
      <p:ext uri="{BB962C8B-B14F-4D97-AF65-F5344CB8AC3E}">
        <p14:creationId xmlns:p14="http://schemas.microsoft.com/office/powerpoint/2010/main" val="37972809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{64F8682A-42D7-435F-A8E6-0FF4AA2BBDDC}tf67328976_win32</Template>
  <TotalTime>1114</TotalTime>
  <Words>398</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Office Theme</vt:lpstr>
      <vt:lpstr>student enrollment database project </vt:lpstr>
      <vt:lpstr>TEAM Members</vt:lpstr>
      <vt:lpstr>Content</vt:lpstr>
      <vt:lpstr>Project’s Idea</vt:lpstr>
      <vt:lpstr>Database structure</vt:lpstr>
      <vt:lpstr>Tables’ structure</vt:lpstr>
      <vt:lpstr>Tables’ structure</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specific architectures</dc:title>
  <dc:creator>mariam195994@feng.bu.edu.eg</dc:creator>
  <cp:lastModifiedBy>mariam195994@feng.bu.edu.eg</cp:lastModifiedBy>
  <cp:revision>7</cp:revision>
  <dcterms:created xsi:type="dcterms:W3CDTF">2023-05-01T12:36:19Z</dcterms:created>
  <dcterms:modified xsi:type="dcterms:W3CDTF">2023-05-06T21:59:45Z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