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77" r:id="rId3"/>
    <p:sldId id="257" r:id="rId4"/>
    <p:sldId id="282" r:id="rId5"/>
    <p:sldId id="259" r:id="rId6"/>
    <p:sldId id="276" r:id="rId7"/>
    <p:sldId id="263" r:id="rId8"/>
    <p:sldId id="261" r:id="rId9"/>
    <p:sldId id="262" r:id="rId10"/>
    <p:sldId id="264" r:id="rId11"/>
    <p:sldId id="269" r:id="rId12"/>
    <p:sldId id="265" r:id="rId13"/>
    <p:sldId id="270" r:id="rId14"/>
    <p:sldId id="284" r:id="rId15"/>
    <p:sldId id="285" r:id="rId16"/>
    <p:sldId id="286" r:id="rId17"/>
    <p:sldId id="279" r:id="rId18"/>
    <p:sldId id="267" r:id="rId19"/>
    <p:sldId id="278" r:id="rId20"/>
    <p:sldId id="271" r:id="rId21"/>
    <p:sldId id="280" r:id="rId22"/>
    <p:sldId id="281" r:id="rId23"/>
    <p:sldId id="275" r:id="rId24"/>
    <p:sldId id="258"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5" name="Footer Placeholder 4"/>
          <p:cNvSpPr>
            <a:spLocks noGrp="1"/>
          </p:cNvSpPr>
          <p:nvPr>
            <p:ph type="ftr" sz="quarter" idx="11"/>
          </p:nvPr>
        </p:nvSpPr>
        <p:spPr>
          <a:xfrm>
            <a:off x="2416500" y="329307"/>
            <a:ext cx="4973915" cy="309201"/>
          </a:xfrm>
        </p:spPr>
        <p:txBody>
          <a:bodyPr/>
          <a:lstStyle/>
          <a:p>
            <a:endParaRPr lang="fr-CA" dirty="0"/>
          </a:p>
        </p:txBody>
      </p:sp>
      <p:sp>
        <p:nvSpPr>
          <p:cNvPr id="6" name="Slide Number Placeholder 5"/>
          <p:cNvSpPr>
            <a:spLocks noGrp="1"/>
          </p:cNvSpPr>
          <p:nvPr>
            <p:ph type="sldNum" sz="quarter" idx="12"/>
          </p:nvPr>
        </p:nvSpPr>
        <p:spPr>
          <a:xfrm>
            <a:off x="1437664" y="798973"/>
            <a:ext cx="811019" cy="503578"/>
          </a:xfrm>
        </p:spPr>
        <p:txBody>
          <a:bodyPr/>
          <a:lstStyle/>
          <a:p>
            <a:fld id="{8B24715C-AB04-45C0-A469-B837A52D9CA6}" type="slidenum">
              <a:rPr lang="fr-CA" smtClean="0"/>
              <a:t>‹N°›</a:t>
            </a:fld>
            <a:endParaRPr lang="fr-CA"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60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8B24715C-AB04-45C0-A469-B837A52D9CA6}" type="slidenum">
              <a:rPr lang="fr-CA" smtClean="0"/>
              <a:t>‹N°›</a:t>
            </a:fld>
            <a:endParaRPr lang="fr-CA"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8B24715C-AB04-45C0-A469-B837A52D9CA6}" type="slidenum">
              <a:rPr lang="fr-CA" smtClean="0"/>
              <a:t>‹N°›</a:t>
            </a:fld>
            <a:endParaRPr lang="fr-CA"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58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8B24715C-AB04-45C0-A469-B837A52D9CA6}" type="slidenum">
              <a:rPr lang="fr-CA" smtClean="0"/>
              <a:t>‹N°›</a:t>
            </a:fld>
            <a:endParaRPr lang="fr-CA"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928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8B24715C-AB04-45C0-A469-B837A52D9CA6}" type="slidenum">
              <a:rPr lang="fr-CA" smtClean="0"/>
              <a:t>‹N°›</a:t>
            </a:fld>
            <a:endParaRPr lang="fr-CA"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64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8B24715C-AB04-45C0-A469-B837A52D9CA6}" type="slidenum">
              <a:rPr lang="fr-CA" smtClean="0"/>
              <a:t>‹N°›</a:t>
            </a:fld>
            <a:endParaRPr lang="fr-CA"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7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8" name="Footer Placeholder 7"/>
          <p:cNvSpPr>
            <a:spLocks noGrp="1"/>
          </p:cNvSpPr>
          <p:nvPr>
            <p:ph type="ftr" sz="quarter" idx="11"/>
          </p:nvPr>
        </p:nvSpPr>
        <p:spPr/>
        <p:txBody>
          <a:bodyPr/>
          <a:lstStyle/>
          <a:p>
            <a:endParaRPr lang="fr-CA" dirty="0"/>
          </a:p>
        </p:txBody>
      </p:sp>
      <p:sp>
        <p:nvSpPr>
          <p:cNvPr id="9" name="Slide Number Placeholder 8"/>
          <p:cNvSpPr>
            <a:spLocks noGrp="1"/>
          </p:cNvSpPr>
          <p:nvPr>
            <p:ph type="sldNum" sz="quarter" idx="12"/>
          </p:nvPr>
        </p:nvSpPr>
        <p:spPr/>
        <p:txBody>
          <a:bodyPr/>
          <a:lstStyle/>
          <a:p>
            <a:fld id="{8B24715C-AB04-45C0-A469-B837A52D9CA6}" type="slidenum">
              <a:rPr lang="fr-CA" smtClean="0"/>
              <a:t>‹N°›</a:t>
            </a:fld>
            <a:endParaRPr lang="fr-CA"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04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4" name="Footer Placeholder 3"/>
          <p:cNvSpPr>
            <a:spLocks noGrp="1"/>
          </p:cNvSpPr>
          <p:nvPr>
            <p:ph type="ftr" sz="quarter" idx="11"/>
          </p:nvPr>
        </p:nvSpPr>
        <p:spPr/>
        <p:txBody>
          <a:bodyPr/>
          <a:lstStyle/>
          <a:p>
            <a:endParaRPr lang="fr-CA" dirty="0"/>
          </a:p>
        </p:txBody>
      </p:sp>
      <p:sp>
        <p:nvSpPr>
          <p:cNvPr id="5" name="Slide Number Placeholder 4"/>
          <p:cNvSpPr>
            <a:spLocks noGrp="1"/>
          </p:cNvSpPr>
          <p:nvPr>
            <p:ph type="sldNum" sz="quarter" idx="12"/>
          </p:nvPr>
        </p:nvSpPr>
        <p:spPr/>
        <p:txBody>
          <a:bodyPr/>
          <a:lstStyle/>
          <a:p>
            <a:fld id="{8B24715C-AB04-45C0-A469-B837A52D9CA6}" type="slidenum">
              <a:rPr lang="fr-CA" smtClean="0"/>
              <a:t>‹N°›</a:t>
            </a:fld>
            <a:endParaRPr lang="fr-CA"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46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3" name="Footer Placeholder 2"/>
          <p:cNvSpPr>
            <a:spLocks noGrp="1"/>
          </p:cNvSpPr>
          <p:nvPr>
            <p:ph type="ftr" sz="quarter" idx="11"/>
          </p:nvPr>
        </p:nvSpPr>
        <p:spPr/>
        <p:txBody>
          <a:bodyPr/>
          <a:lstStyle/>
          <a:p>
            <a:endParaRPr lang="fr-CA" dirty="0"/>
          </a:p>
        </p:txBody>
      </p:sp>
      <p:sp>
        <p:nvSpPr>
          <p:cNvPr id="4" name="Slide Number Placeholder 3"/>
          <p:cNvSpPr>
            <a:spLocks noGrp="1"/>
          </p:cNvSpPr>
          <p:nvPr>
            <p:ph type="sldNum" sz="quarter" idx="12"/>
          </p:nvPr>
        </p:nvSpPr>
        <p:spPr/>
        <p:txBody>
          <a:bodyPr/>
          <a:lstStyle/>
          <a:p>
            <a:fld id="{8B24715C-AB04-45C0-A469-B837A52D9CA6}" type="slidenum">
              <a:rPr lang="fr-CA" smtClean="0"/>
              <a:t>‹N°›</a:t>
            </a:fld>
            <a:endParaRPr lang="fr-CA" dirty="0"/>
          </a:p>
        </p:txBody>
      </p:sp>
    </p:spTree>
    <p:extLst>
      <p:ext uri="{BB962C8B-B14F-4D97-AF65-F5344CB8AC3E}">
        <p14:creationId xmlns:p14="http://schemas.microsoft.com/office/powerpoint/2010/main" val="49132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22BB297-E51B-4412-BBC2-417AB01550A1}" type="datetimeFigureOut">
              <a:rPr lang="fr-CA" smtClean="0"/>
              <a:t>2018-01-04</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8B24715C-AB04-45C0-A469-B837A52D9CA6}" type="slidenum">
              <a:rPr lang="fr-CA" smtClean="0"/>
              <a:t>‹N°›</a:t>
            </a:fld>
            <a:endParaRPr lang="fr-CA"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962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2BB297-E51B-4412-BBC2-417AB01550A1}" type="datetimeFigureOut">
              <a:rPr lang="fr-CA" smtClean="0"/>
              <a:t>2018-01-04</a:t>
            </a:fld>
            <a:endParaRPr lang="fr-CA" dirty="0"/>
          </a:p>
        </p:txBody>
      </p:sp>
      <p:sp>
        <p:nvSpPr>
          <p:cNvPr id="6" name="Footer Placeholder 5"/>
          <p:cNvSpPr>
            <a:spLocks noGrp="1"/>
          </p:cNvSpPr>
          <p:nvPr>
            <p:ph type="ftr" sz="quarter" idx="11"/>
          </p:nvPr>
        </p:nvSpPr>
        <p:spPr>
          <a:xfrm>
            <a:off x="1447382" y="318640"/>
            <a:ext cx="5541004" cy="320931"/>
          </a:xfrm>
        </p:spPr>
        <p:txBody>
          <a:bodyPr/>
          <a:lstStyle/>
          <a:p>
            <a:endParaRPr lang="fr-CA" dirty="0"/>
          </a:p>
        </p:txBody>
      </p:sp>
      <p:sp>
        <p:nvSpPr>
          <p:cNvPr id="7" name="Slide Number Placeholder 6"/>
          <p:cNvSpPr>
            <a:spLocks noGrp="1"/>
          </p:cNvSpPr>
          <p:nvPr>
            <p:ph type="sldNum" sz="quarter" idx="12"/>
          </p:nvPr>
        </p:nvSpPr>
        <p:spPr/>
        <p:txBody>
          <a:bodyPr/>
          <a:lstStyle/>
          <a:p>
            <a:fld id="{8B24715C-AB04-45C0-A469-B837A52D9CA6}" type="slidenum">
              <a:rPr lang="fr-CA" smtClean="0"/>
              <a:t>‹N°›</a:t>
            </a:fld>
            <a:endParaRPr lang="fr-CA"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38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2BB297-E51B-4412-BBC2-417AB01550A1}" type="datetimeFigureOut">
              <a:rPr lang="fr-CA" smtClean="0"/>
              <a:t>2018-01-04</a:t>
            </a:fld>
            <a:endParaRPr lang="fr-CA"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CA"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24715C-AB04-45C0-A469-B837A52D9CA6}" type="slidenum">
              <a:rPr lang="fr-CA" smtClean="0"/>
              <a:t>‹N°›</a:t>
            </a:fld>
            <a:endParaRPr lang="fr-CA"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12491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video" Target="https://www.youtube.com/embed/0SxPMl5Aui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pi.ac3j.fr/algorithmique-et-programmation-scratch-tic-tac-toe/" TargetMode="External"/><Relationship Id="rId2" Type="http://schemas.openxmlformats.org/officeDocument/2006/relationships/hyperlink" Target="https://fr.wikipedia.org/wiki/Tic-tac-toe" TargetMode="External"/><Relationship Id="rId1" Type="http://schemas.openxmlformats.org/officeDocument/2006/relationships/slideLayout" Target="../slideLayouts/slideLayout2.xml"/><Relationship Id="rId6" Type="http://schemas.openxmlformats.org/officeDocument/2006/relationships/hyperlink" Target="https://fr.wikipedia.org/wiki/%C3%89lagage_alpha-b%C3%AAta" TargetMode="External"/><Relationship Id="rId5" Type="http://schemas.openxmlformats.org/officeDocument/2006/relationships/hyperlink" Target="http://www.lamsade.dauphine.fr/~cazenave/papers/jeux.pdf" TargetMode="External"/><Relationship Id="rId4" Type="http://schemas.openxmlformats.org/officeDocument/2006/relationships/hyperlink" Target="http://turing.cs.pub.ro/auf2/html/chapters/chapter3/chapter_3_4_2.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50FD0717-BEEE-48D4-8750-E44E166E97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E4CBA4EB-F997-4F56-9436-88F607540D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19" name="Group 11">
            <a:extLst>
              <a:ext uri="{FF2B5EF4-FFF2-40B4-BE49-F238E27FC236}">
                <a16:creationId xmlns:a16="http://schemas.microsoft.com/office/drawing/2014/main" id="{C2DA450E-1EDD-4D4A-8257-4808EB93716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42116C23-5ED0-4F29-84D0-584CD0150FC0}"/>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2" name="Rectangle 15">
            <a:extLst>
              <a:ext uri="{FF2B5EF4-FFF2-40B4-BE49-F238E27FC236}">
                <a16:creationId xmlns:a16="http://schemas.microsoft.com/office/drawing/2014/main" id="{37EE4B41-0C22-468A-BCFF-66786B9C89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17" descr="Une image contenant intérieur, meubles&#10;&#10;Description générée avec un niveau de confiance élevé">
            <a:extLst>
              <a:ext uri="{FF2B5EF4-FFF2-40B4-BE49-F238E27FC236}">
                <a16:creationId xmlns:a16="http://schemas.microsoft.com/office/drawing/2014/main" id="{8B060F31-12EA-4404-8435-DA25F36C896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19">
            <a:extLst>
              <a:ext uri="{FF2B5EF4-FFF2-40B4-BE49-F238E27FC236}">
                <a16:creationId xmlns:a16="http://schemas.microsoft.com/office/drawing/2014/main" id="{E4F1CB68-9DEB-4A71-8E7C-DE9278F0359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D9439B34-2A6C-477D-B75C-A8508055CF27}"/>
              </a:ext>
            </a:extLst>
          </p:cNvPr>
          <p:cNvSpPr>
            <a:spLocks noGrp="1"/>
          </p:cNvSpPr>
          <p:nvPr>
            <p:ph type="ctrTitle"/>
          </p:nvPr>
        </p:nvSpPr>
        <p:spPr>
          <a:xfrm>
            <a:off x="1446756" y="1463015"/>
            <a:ext cx="5492683" cy="3196668"/>
          </a:xfrm>
        </p:spPr>
        <p:txBody>
          <a:bodyPr anchor="ctr">
            <a:normAutofit/>
          </a:bodyPr>
          <a:lstStyle/>
          <a:p>
            <a:pPr algn="ctr"/>
            <a:r>
              <a:rPr lang="fr-CA" sz="4000" b="1" dirty="0">
                <a:solidFill>
                  <a:srgbClr val="FFFFFF"/>
                </a:solidFill>
                <a:ea typeface="Verdana" panose="020B0604030504040204" pitchFamily="34" charset="0"/>
                <a:cs typeface="Verdana" panose="020B0604030504040204" pitchFamily="34" charset="0"/>
              </a:rPr>
              <a:t>Tic Tac Toe </a:t>
            </a:r>
          </a:p>
        </p:txBody>
      </p:sp>
      <p:sp>
        <p:nvSpPr>
          <p:cNvPr id="3" name="Sous-titre 2">
            <a:extLst>
              <a:ext uri="{FF2B5EF4-FFF2-40B4-BE49-F238E27FC236}">
                <a16:creationId xmlns:a16="http://schemas.microsoft.com/office/drawing/2014/main" id="{828A6514-990F-41AB-B1C5-530A28EC5B7D}"/>
              </a:ext>
            </a:extLst>
          </p:cNvPr>
          <p:cNvSpPr>
            <a:spLocks noGrp="1"/>
          </p:cNvSpPr>
          <p:nvPr>
            <p:ph type="subTitle" idx="1"/>
          </p:nvPr>
        </p:nvSpPr>
        <p:spPr>
          <a:xfrm>
            <a:off x="8141418" y="729586"/>
            <a:ext cx="2848300" cy="4445519"/>
          </a:xfrm>
        </p:spPr>
        <p:txBody>
          <a:bodyPr anchor="ctr">
            <a:normAutofit/>
          </a:bodyPr>
          <a:lstStyle/>
          <a:p>
            <a:r>
              <a:rPr lang="fr-CA" dirty="0"/>
              <a:t>Préparé par: Kaouther Fettah</a:t>
            </a:r>
          </a:p>
          <a:p>
            <a:r>
              <a:rPr lang="fr-CA" dirty="0"/>
              <a:t>Module: Inf1039</a:t>
            </a:r>
          </a:p>
          <a:p>
            <a:r>
              <a:rPr lang="fr-CA" dirty="0"/>
              <a:t>Professeur : Brice Robert</a:t>
            </a:r>
          </a:p>
        </p:txBody>
      </p:sp>
    </p:spTree>
    <p:extLst>
      <p:ext uri="{BB962C8B-B14F-4D97-AF65-F5344CB8AC3E}">
        <p14:creationId xmlns:p14="http://schemas.microsoft.com/office/powerpoint/2010/main" val="287538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6BD310-FDAB-40E8-9238-FB4BD025E5D2}"/>
              </a:ext>
            </a:extLst>
          </p:cNvPr>
          <p:cNvSpPr>
            <a:spLocks noGrp="1"/>
          </p:cNvSpPr>
          <p:nvPr>
            <p:ph type="title"/>
          </p:nvPr>
        </p:nvSpPr>
        <p:spPr>
          <a:xfrm>
            <a:off x="1272420" y="1004390"/>
            <a:ext cx="8596668" cy="900332"/>
          </a:xfrm>
        </p:spPr>
        <p:txBody>
          <a:bodyPr>
            <a:normAutofit fontScale="90000"/>
          </a:bodyPr>
          <a:lstStyle/>
          <a:p>
            <a:r>
              <a:rPr lang="fr-CA" sz="3600" b="1" dirty="0"/>
              <a:t>6-algorithme MINIMAX</a:t>
            </a:r>
            <a:r>
              <a:rPr lang="fr-CA" sz="1800" b="1" dirty="0"/>
              <a:t>(1)</a:t>
            </a:r>
            <a:br>
              <a:rPr lang="fr-CA" b="1" dirty="0"/>
            </a:br>
            <a:endParaRPr lang="fr-CA" dirty="0"/>
          </a:p>
        </p:txBody>
      </p:sp>
      <p:sp>
        <p:nvSpPr>
          <p:cNvPr id="3" name="Espace réservé du contenu 2">
            <a:extLst>
              <a:ext uri="{FF2B5EF4-FFF2-40B4-BE49-F238E27FC236}">
                <a16:creationId xmlns:a16="http://schemas.microsoft.com/office/drawing/2014/main" id="{E998C430-807B-4E4B-BA24-6C1736FCC6F4}"/>
              </a:ext>
            </a:extLst>
          </p:cNvPr>
          <p:cNvSpPr>
            <a:spLocks noGrp="1"/>
          </p:cNvSpPr>
          <p:nvPr>
            <p:ph idx="1"/>
          </p:nvPr>
        </p:nvSpPr>
        <p:spPr>
          <a:xfrm>
            <a:off x="464456" y="1904722"/>
            <a:ext cx="9959703" cy="4133221"/>
          </a:xfrm>
        </p:spPr>
        <p:txBody>
          <a:bodyPr>
            <a:normAutofit lnSpcReduction="10000"/>
          </a:bodyPr>
          <a:lstStyle/>
          <a:p>
            <a:pPr>
              <a:lnSpc>
                <a:spcPct val="100000"/>
              </a:lnSpc>
            </a:pPr>
            <a:r>
              <a:rPr lang="fr-CA" sz="2400" dirty="0"/>
              <a:t>On va noter par MAX l'agent qu'on cherche à faire gagner et son adversaire par MIN. </a:t>
            </a:r>
          </a:p>
          <a:p>
            <a:pPr>
              <a:lnSpc>
                <a:spcPct val="100000"/>
              </a:lnSpc>
            </a:pPr>
            <a:r>
              <a:rPr lang="fr-CA" sz="2400" dirty="0"/>
              <a:t>Les deux joueurs désirent gagner le jeu. </a:t>
            </a:r>
          </a:p>
          <a:p>
            <a:pPr>
              <a:lnSpc>
                <a:spcPct val="100000"/>
              </a:lnSpc>
            </a:pPr>
            <a:r>
              <a:rPr lang="fr-CA" sz="2400" dirty="0"/>
              <a:t>On suppose que le joueur MIN joue logiquement et qu'il ne va jamais rater une occasion de gagner. </a:t>
            </a:r>
          </a:p>
          <a:p>
            <a:pPr>
              <a:lnSpc>
                <a:spcPct val="100000"/>
              </a:lnSpc>
            </a:pPr>
            <a:r>
              <a:rPr lang="fr-CA" sz="2400" dirty="0"/>
              <a:t>Si pour gagner le joueur MAX essaie de maximiser son score, le joueur MIN désire aussi maximiser son propre score (ou de minimiser le score du joueur MAX).</a:t>
            </a:r>
          </a:p>
          <a:p>
            <a:pPr>
              <a:lnSpc>
                <a:spcPct val="100000"/>
              </a:lnSpc>
            </a:pPr>
            <a:r>
              <a:rPr lang="fr-CA" sz="2400" dirty="0"/>
              <a:t>L'algorithme MINIMAX, dû à Von Neumann, à comme but l'élaboration d'une stratégie optimale pour le joueur MAX.</a:t>
            </a:r>
          </a:p>
          <a:p>
            <a:endParaRPr lang="fr-CA" dirty="0"/>
          </a:p>
        </p:txBody>
      </p:sp>
    </p:spTree>
    <p:extLst>
      <p:ext uri="{BB962C8B-B14F-4D97-AF65-F5344CB8AC3E}">
        <p14:creationId xmlns:p14="http://schemas.microsoft.com/office/powerpoint/2010/main" val="9689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623F1-969B-49D1-8A77-426F69E2A7E6}"/>
              </a:ext>
            </a:extLst>
          </p:cNvPr>
          <p:cNvSpPr>
            <a:spLocks noGrp="1"/>
          </p:cNvSpPr>
          <p:nvPr>
            <p:ph type="title"/>
          </p:nvPr>
        </p:nvSpPr>
        <p:spPr>
          <a:xfrm>
            <a:off x="822477" y="812800"/>
            <a:ext cx="8596668" cy="783102"/>
          </a:xfrm>
        </p:spPr>
        <p:txBody>
          <a:bodyPr/>
          <a:lstStyle/>
          <a:p>
            <a:r>
              <a:rPr lang="fr-CA" b="1" dirty="0"/>
              <a:t> 6- algorithme MINIMAX</a:t>
            </a:r>
            <a:r>
              <a:rPr lang="fr-CA" sz="1600" b="1" dirty="0"/>
              <a:t>(2)</a:t>
            </a:r>
            <a:endParaRPr lang="fr-CA" dirty="0"/>
          </a:p>
        </p:txBody>
      </p:sp>
      <p:sp>
        <p:nvSpPr>
          <p:cNvPr id="3" name="Espace réservé du contenu 2">
            <a:extLst>
              <a:ext uri="{FF2B5EF4-FFF2-40B4-BE49-F238E27FC236}">
                <a16:creationId xmlns:a16="http://schemas.microsoft.com/office/drawing/2014/main" id="{C9AD8B2C-7095-4230-9C33-13A178BDCB11}"/>
              </a:ext>
            </a:extLst>
          </p:cNvPr>
          <p:cNvSpPr>
            <a:spLocks noGrp="1"/>
          </p:cNvSpPr>
          <p:nvPr>
            <p:ph idx="1"/>
          </p:nvPr>
        </p:nvSpPr>
        <p:spPr>
          <a:xfrm>
            <a:off x="822476" y="1872343"/>
            <a:ext cx="11108267" cy="4281714"/>
          </a:xfrm>
        </p:spPr>
        <p:txBody>
          <a:bodyPr>
            <a:normAutofit fontScale="92500" lnSpcReduction="10000"/>
          </a:bodyPr>
          <a:lstStyle/>
          <a:p>
            <a:pPr>
              <a:lnSpc>
                <a:spcPct val="150000"/>
              </a:lnSpc>
            </a:pPr>
            <a:r>
              <a:rPr lang="fr-CA" sz="2800" dirty="0"/>
              <a:t>À chaque tour le joueur MAX va choisir le coup qui va maximiser son score, tout en minimisant les bénéfices de l'adversaire. </a:t>
            </a:r>
          </a:p>
          <a:p>
            <a:pPr>
              <a:lnSpc>
                <a:spcPct val="150000"/>
              </a:lnSpc>
            </a:pPr>
            <a:r>
              <a:rPr lang="fr-CA" sz="2800" dirty="0"/>
              <a:t>Ces bénéfices sont évalués en termes de la </a:t>
            </a:r>
            <a:r>
              <a:rPr lang="fr-CA" sz="2800" i="1" dirty="0"/>
              <a:t>fonction d'évaluation statique</a:t>
            </a:r>
            <a:r>
              <a:rPr lang="fr-CA" sz="2800" dirty="0"/>
              <a:t> utilisée pour apprécier les positions pendant le jeu.</a:t>
            </a:r>
          </a:p>
          <a:p>
            <a:pPr>
              <a:lnSpc>
                <a:spcPct val="150000"/>
              </a:lnSpc>
            </a:pPr>
            <a:r>
              <a:rPr lang="fr-CA" sz="2800" dirty="0"/>
              <a:t>Pour des raisons de temps de calcul et de mémoire, l'analyse est faite pour un horizon de jeu de P, le nombre de coups en avant (la profondeur de l'arbre de jeu examiné).</a:t>
            </a:r>
          </a:p>
          <a:p>
            <a:pPr>
              <a:lnSpc>
                <a:spcPct val="150000"/>
              </a:lnSpc>
            </a:pPr>
            <a:endParaRPr lang="fr-CA" sz="2800" dirty="0"/>
          </a:p>
          <a:p>
            <a:endParaRPr lang="fr-CA" dirty="0"/>
          </a:p>
        </p:txBody>
      </p:sp>
    </p:spTree>
    <p:extLst>
      <p:ext uri="{BB962C8B-B14F-4D97-AF65-F5344CB8AC3E}">
        <p14:creationId xmlns:p14="http://schemas.microsoft.com/office/powerpoint/2010/main" val="334067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113B03D-9DB2-4671-884D-9CD913D48BCF}"/>
              </a:ext>
            </a:extLst>
          </p:cNvPr>
          <p:cNvSpPr>
            <a:spLocks noGrp="1"/>
          </p:cNvSpPr>
          <p:nvPr>
            <p:ph type="title"/>
          </p:nvPr>
        </p:nvSpPr>
        <p:spPr>
          <a:xfrm>
            <a:off x="677334" y="1204686"/>
            <a:ext cx="8596668" cy="595084"/>
          </a:xfrm>
        </p:spPr>
        <p:txBody>
          <a:bodyPr>
            <a:normAutofit/>
          </a:bodyPr>
          <a:lstStyle/>
          <a:p>
            <a:r>
              <a:rPr lang="fr-CA" b="1" dirty="0"/>
              <a:t>   6-  algorithme MINIMAX</a:t>
            </a:r>
            <a:r>
              <a:rPr lang="fr-CA" sz="1600" b="1" dirty="0"/>
              <a:t> (3)</a:t>
            </a:r>
            <a:endParaRPr lang="fr-CA" dirty="0"/>
          </a:p>
        </p:txBody>
      </p:sp>
      <p:sp>
        <p:nvSpPr>
          <p:cNvPr id="3" name="Espace réservé du contenu 2">
            <a:extLst>
              <a:ext uri="{FF2B5EF4-FFF2-40B4-BE49-F238E27FC236}">
                <a16:creationId xmlns:a16="http://schemas.microsoft.com/office/drawing/2014/main" id="{BBB93AD5-DD52-4E06-8952-1736B28AC7BC}"/>
              </a:ext>
            </a:extLst>
          </p:cNvPr>
          <p:cNvSpPr>
            <a:spLocks noGrp="1"/>
          </p:cNvSpPr>
          <p:nvPr>
            <p:ph idx="1"/>
          </p:nvPr>
        </p:nvSpPr>
        <p:spPr>
          <a:xfrm>
            <a:off x="522515" y="1799770"/>
            <a:ext cx="11538856" cy="4819077"/>
          </a:xfrm>
        </p:spPr>
        <p:txBody>
          <a:bodyPr>
            <a:normAutofit/>
          </a:bodyPr>
          <a:lstStyle/>
          <a:p>
            <a:pPr>
              <a:lnSpc>
                <a:spcPct val="100000"/>
              </a:lnSpc>
            </a:pPr>
            <a:r>
              <a:rPr lang="fr-CA" sz="2400" dirty="0"/>
              <a:t>L'évaluation statique des positions terminales de jeu est simple et précise : il faut apprécier selon les règles du jeu s'il s'agit d'une victoire, d'une défaite ou d'une égalité. </a:t>
            </a:r>
          </a:p>
          <a:p>
            <a:pPr>
              <a:lnSpc>
                <a:spcPct val="100000"/>
              </a:lnSpc>
            </a:pPr>
            <a:r>
              <a:rPr lang="fr-CA" sz="2400" dirty="0"/>
              <a:t>Pour les postions intermédiaires cette fonction est imprécise, à cause des critères plus au moins subjectifs qui ont été utilisé pour l'évaluation. </a:t>
            </a:r>
          </a:p>
          <a:p>
            <a:pPr>
              <a:lnSpc>
                <a:spcPct val="100000"/>
              </a:lnSpc>
            </a:pPr>
            <a:r>
              <a:rPr lang="fr-CA" sz="2400" dirty="0"/>
              <a:t>L'algorithme réalise une évaluation de la position courante, représentée par la racine de l'arbre de jeu, en partant des nœuds terminaux. Dans ce but l'ensemble des nœuds de l'arbre de jeu est divisé en deux classes </a:t>
            </a:r>
          </a:p>
          <a:p>
            <a:pPr>
              <a:lnSpc>
                <a:spcPct val="100000"/>
              </a:lnSpc>
              <a:buFont typeface="Wingdings" panose="05000000000000000000" pitchFamily="2" charset="2"/>
              <a:buChar char="Ø"/>
            </a:pPr>
            <a:r>
              <a:rPr lang="fr-CA" sz="2400" dirty="0"/>
              <a:t>A- les nœuds MAX sur les niveaux où ce joueur va choisir un coup</a:t>
            </a:r>
          </a:p>
          <a:p>
            <a:pPr>
              <a:lnSpc>
                <a:spcPct val="100000"/>
              </a:lnSpc>
              <a:buFont typeface="Wingdings" panose="05000000000000000000" pitchFamily="2" charset="2"/>
              <a:buChar char="Ø"/>
            </a:pPr>
            <a:r>
              <a:rPr lang="fr-CA" sz="2400" dirty="0"/>
              <a:t>B- les nœuds MIN pour les niveaux de décision du joueur MIN.</a:t>
            </a:r>
          </a:p>
          <a:p>
            <a:endParaRPr lang="fr-CA" i="1" dirty="0"/>
          </a:p>
        </p:txBody>
      </p:sp>
    </p:spTree>
    <p:extLst>
      <p:ext uri="{BB962C8B-B14F-4D97-AF65-F5344CB8AC3E}">
        <p14:creationId xmlns:p14="http://schemas.microsoft.com/office/powerpoint/2010/main" val="303346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A6E0AEA-1FA6-473B-8F3B-2255ECFA1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476" y="255005"/>
            <a:ext cx="7557923" cy="5740289"/>
          </a:xfrm>
          <a:prstGeom prst="rect">
            <a:avLst/>
          </a:prstGeom>
        </p:spPr>
      </p:pic>
    </p:spTree>
    <p:extLst>
      <p:ext uri="{BB962C8B-B14F-4D97-AF65-F5344CB8AC3E}">
        <p14:creationId xmlns:p14="http://schemas.microsoft.com/office/powerpoint/2010/main" val="17711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AA2C8-9390-40BA-9E5F-D752C5F8D8E2}"/>
              </a:ext>
            </a:extLst>
          </p:cNvPr>
          <p:cNvSpPr>
            <a:spLocks noGrp="1"/>
          </p:cNvSpPr>
          <p:nvPr>
            <p:ph type="title"/>
          </p:nvPr>
        </p:nvSpPr>
        <p:spPr/>
        <p:txBody>
          <a:bodyPr/>
          <a:lstStyle/>
          <a:p>
            <a:r>
              <a:rPr lang="fr-CA" b="1" dirty="0"/>
              <a:t>Score</a:t>
            </a:r>
          </a:p>
        </p:txBody>
      </p:sp>
      <p:sp>
        <p:nvSpPr>
          <p:cNvPr id="8" name="Rectangle 3">
            <a:extLst>
              <a:ext uri="{FF2B5EF4-FFF2-40B4-BE49-F238E27FC236}">
                <a16:creationId xmlns:a16="http://schemas.microsoft.com/office/drawing/2014/main" id="{224DD3F0-0A46-4306-8A2D-02A56F75FE52}"/>
              </a:ext>
            </a:extLst>
          </p:cNvPr>
          <p:cNvSpPr>
            <a:spLocks noGrp="1" noChangeArrowheads="1"/>
          </p:cNvSpPr>
          <p:nvPr>
            <p:ph idx="1"/>
          </p:nvPr>
        </p:nvSpPr>
        <p:spPr bwMode="auto">
          <a:xfrm>
            <a:off x="1451579" y="1594297"/>
            <a:ext cx="10740421"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pPr>
            <a:endParaRPr lang="en-CA" sz="1800" dirty="0"/>
          </a:p>
          <a:p>
            <a:pPr>
              <a:lnSpc>
                <a:spcPct val="100000"/>
              </a:lnSpc>
            </a:pPr>
            <a:r>
              <a:rPr lang="fr-CA" sz="1800" dirty="0" err="1"/>
              <a:t>def</a:t>
            </a:r>
            <a:r>
              <a:rPr lang="fr-CA" sz="1800" dirty="0"/>
              <a:t> score(</a:t>
            </a:r>
            <a:r>
              <a:rPr lang="fr-CA" sz="1800" dirty="0" err="1"/>
              <a:t>game</a:t>
            </a:r>
            <a:r>
              <a:rPr lang="fr-CA" sz="1800" dirty="0"/>
              <a:t>)</a:t>
            </a:r>
          </a:p>
          <a:p>
            <a:pPr>
              <a:lnSpc>
                <a:spcPct val="100000"/>
              </a:lnSpc>
            </a:pPr>
            <a:r>
              <a:rPr lang="fr-CA" sz="1800" dirty="0"/>
              <a:t>    if </a:t>
            </a:r>
            <a:r>
              <a:rPr lang="fr-CA" sz="1800" dirty="0" err="1"/>
              <a:t>game.win</a:t>
            </a:r>
            <a:r>
              <a:rPr lang="fr-CA" sz="1800" dirty="0"/>
              <a:t>?(@</a:t>
            </a:r>
            <a:r>
              <a:rPr lang="fr-CA" sz="1800" dirty="0" err="1"/>
              <a:t>player</a:t>
            </a:r>
            <a:r>
              <a:rPr lang="fr-CA" sz="1800" dirty="0"/>
              <a:t>)</a:t>
            </a:r>
          </a:p>
          <a:p>
            <a:pPr>
              <a:lnSpc>
                <a:spcPct val="100000"/>
              </a:lnSpc>
            </a:pPr>
            <a:r>
              <a:rPr lang="fr-CA" sz="1800" dirty="0"/>
              <a:t>        return 100</a:t>
            </a:r>
          </a:p>
          <a:p>
            <a:pPr>
              <a:lnSpc>
                <a:spcPct val="100000"/>
              </a:lnSpc>
            </a:pPr>
            <a:r>
              <a:rPr lang="fr-CA" sz="1800" dirty="0"/>
              <a:t>    </a:t>
            </a:r>
            <a:r>
              <a:rPr lang="fr-CA" sz="1800" dirty="0" err="1"/>
              <a:t>elsif</a:t>
            </a:r>
            <a:r>
              <a:rPr lang="fr-CA" sz="1800" dirty="0"/>
              <a:t> </a:t>
            </a:r>
            <a:r>
              <a:rPr lang="fr-CA" sz="1800" dirty="0" err="1"/>
              <a:t>game.win</a:t>
            </a:r>
            <a:r>
              <a:rPr lang="fr-CA" sz="1800" dirty="0"/>
              <a:t>?(@</a:t>
            </a:r>
            <a:r>
              <a:rPr lang="fr-CA" sz="1800" dirty="0" err="1"/>
              <a:t>opponent</a:t>
            </a:r>
            <a:r>
              <a:rPr lang="fr-CA" sz="1800" dirty="0"/>
              <a:t>)</a:t>
            </a:r>
          </a:p>
          <a:p>
            <a:pPr>
              <a:lnSpc>
                <a:spcPct val="100000"/>
              </a:lnSpc>
            </a:pPr>
            <a:r>
              <a:rPr lang="fr-CA" sz="1800" dirty="0"/>
              <a:t>        return -100</a:t>
            </a:r>
          </a:p>
          <a:p>
            <a:pPr>
              <a:lnSpc>
                <a:spcPct val="100000"/>
              </a:lnSpc>
            </a:pPr>
            <a:r>
              <a:rPr lang="fr-CA" sz="1800" dirty="0"/>
              <a:t>    </a:t>
            </a:r>
            <a:r>
              <a:rPr lang="fr-CA" sz="1800" dirty="0" err="1"/>
              <a:t>else</a:t>
            </a:r>
            <a:endParaRPr lang="fr-CA" sz="1800" dirty="0"/>
          </a:p>
          <a:p>
            <a:pPr>
              <a:lnSpc>
                <a:spcPct val="100000"/>
              </a:lnSpc>
            </a:pPr>
            <a:r>
              <a:rPr lang="fr-CA" sz="1800" dirty="0"/>
              <a:t>        return 0</a:t>
            </a:r>
          </a:p>
          <a:p>
            <a:pPr>
              <a:lnSpc>
                <a:spcPct val="100000"/>
              </a:lnSpc>
            </a:pPr>
            <a:r>
              <a:rPr lang="fr-CA" sz="1800" dirty="0"/>
              <a:t>    end</a:t>
            </a:r>
          </a:p>
          <a:p>
            <a:pPr>
              <a:lnSpc>
                <a:spcPct val="100000"/>
              </a:lnSpc>
            </a:pPr>
            <a:r>
              <a:rPr lang="fr-CA" sz="1800" dirty="0"/>
              <a:t>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95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EF52C0-150D-4CAF-AED2-528A6C81610A}"/>
              </a:ext>
            </a:extLst>
          </p:cNvPr>
          <p:cNvSpPr>
            <a:spLocks noGrp="1"/>
          </p:cNvSpPr>
          <p:nvPr>
            <p:ph type="title"/>
          </p:nvPr>
        </p:nvSpPr>
        <p:spPr>
          <a:xfrm>
            <a:off x="1451579" y="804520"/>
            <a:ext cx="9603275" cy="587136"/>
          </a:xfrm>
        </p:spPr>
        <p:txBody>
          <a:bodyPr/>
          <a:lstStyle/>
          <a:p>
            <a:r>
              <a:rPr lang="fr-CA" b="1" dirty="0"/>
              <a:t>Minimax</a:t>
            </a:r>
          </a:p>
        </p:txBody>
      </p:sp>
      <p:sp>
        <p:nvSpPr>
          <p:cNvPr id="3" name="Espace réservé du contenu 2">
            <a:extLst>
              <a:ext uri="{FF2B5EF4-FFF2-40B4-BE49-F238E27FC236}">
                <a16:creationId xmlns:a16="http://schemas.microsoft.com/office/drawing/2014/main" id="{FE8428B4-DADA-4C9B-9DFD-EF36139429B8}"/>
              </a:ext>
            </a:extLst>
          </p:cNvPr>
          <p:cNvSpPr>
            <a:spLocks noGrp="1"/>
          </p:cNvSpPr>
          <p:nvPr>
            <p:ph idx="1"/>
          </p:nvPr>
        </p:nvSpPr>
        <p:spPr>
          <a:xfrm>
            <a:off x="1451579" y="1391656"/>
            <a:ext cx="9603275" cy="5220159"/>
          </a:xfrm>
        </p:spPr>
        <p:txBody>
          <a:bodyPr>
            <a:normAutofit fontScale="85000" lnSpcReduction="20000"/>
          </a:bodyPr>
          <a:lstStyle/>
          <a:p>
            <a:endParaRPr lang="fr-CA" dirty="0"/>
          </a:p>
          <a:p>
            <a:r>
              <a:rPr lang="fr-CA" dirty="0" err="1"/>
              <a:t>def</a:t>
            </a:r>
            <a:r>
              <a:rPr lang="fr-CA" dirty="0"/>
              <a:t> minimax(</a:t>
            </a:r>
            <a:r>
              <a:rPr lang="fr-CA" dirty="0" err="1"/>
              <a:t>game</a:t>
            </a:r>
            <a:r>
              <a:rPr lang="fr-CA" dirty="0"/>
              <a:t>)</a:t>
            </a:r>
          </a:p>
          <a:p>
            <a:r>
              <a:rPr lang="en-CA" dirty="0"/>
              <a:t>    return score(game) if </a:t>
            </a:r>
            <a:r>
              <a:rPr lang="en-CA" dirty="0" err="1"/>
              <a:t>game.over</a:t>
            </a:r>
            <a:r>
              <a:rPr lang="en-CA" dirty="0"/>
              <a:t>?</a:t>
            </a:r>
            <a:endParaRPr lang="fr-CA" dirty="0"/>
          </a:p>
          <a:p>
            <a:r>
              <a:rPr lang="en-CA" dirty="0"/>
              <a:t>    </a:t>
            </a:r>
            <a:r>
              <a:rPr lang="fr-CA" dirty="0"/>
              <a:t>scores = [] # an </a:t>
            </a:r>
            <a:r>
              <a:rPr lang="fr-CA" dirty="0" err="1"/>
              <a:t>array</a:t>
            </a:r>
            <a:r>
              <a:rPr lang="fr-CA" dirty="0"/>
              <a:t> of scores</a:t>
            </a:r>
          </a:p>
          <a:p>
            <a:r>
              <a:rPr lang="fr-CA" dirty="0"/>
              <a:t>    moves = []  # an </a:t>
            </a:r>
            <a:r>
              <a:rPr lang="fr-CA" dirty="0" err="1"/>
              <a:t>array</a:t>
            </a:r>
            <a:r>
              <a:rPr lang="fr-CA" dirty="0"/>
              <a:t> of moves</a:t>
            </a:r>
          </a:p>
          <a:p>
            <a:r>
              <a:rPr lang="fr-CA" dirty="0"/>
              <a:t> </a:t>
            </a:r>
          </a:p>
          <a:p>
            <a:r>
              <a:rPr lang="en-CA" dirty="0"/>
              <a:t>    # Populate the scores array, </a:t>
            </a:r>
            <a:r>
              <a:rPr lang="en-CA" dirty="0" err="1"/>
              <a:t>recursing</a:t>
            </a:r>
            <a:r>
              <a:rPr lang="en-CA" dirty="0"/>
              <a:t> as needed</a:t>
            </a:r>
            <a:endParaRPr lang="fr-CA" dirty="0"/>
          </a:p>
          <a:p>
            <a:r>
              <a:rPr lang="en-CA" dirty="0"/>
              <a:t>    </a:t>
            </a:r>
            <a:r>
              <a:rPr lang="en-CA" dirty="0" err="1"/>
              <a:t>game.get_available_moves.each</a:t>
            </a:r>
            <a:r>
              <a:rPr lang="en-CA" dirty="0"/>
              <a:t> do |move|</a:t>
            </a:r>
            <a:endParaRPr lang="fr-CA" dirty="0"/>
          </a:p>
          <a:p>
            <a:r>
              <a:rPr lang="en-CA" dirty="0"/>
              <a:t>        </a:t>
            </a:r>
            <a:r>
              <a:rPr lang="en-CA" dirty="0" err="1"/>
              <a:t>possible_game</a:t>
            </a:r>
            <a:r>
              <a:rPr lang="en-CA" dirty="0"/>
              <a:t> = </a:t>
            </a:r>
            <a:r>
              <a:rPr lang="en-CA" dirty="0" err="1"/>
              <a:t>game.get_new_state</a:t>
            </a:r>
            <a:r>
              <a:rPr lang="en-CA" dirty="0"/>
              <a:t>(move)</a:t>
            </a:r>
            <a:endParaRPr lang="fr-CA" dirty="0"/>
          </a:p>
          <a:p>
            <a:r>
              <a:rPr lang="en-CA" dirty="0"/>
              <a:t>        </a:t>
            </a:r>
            <a:r>
              <a:rPr lang="fr-CA" dirty="0" err="1"/>
              <a:t>scores.push</a:t>
            </a:r>
            <a:r>
              <a:rPr lang="fr-CA" dirty="0"/>
              <a:t> minimax(</a:t>
            </a:r>
            <a:r>
              <a:rPr lang="fr-CA" dirty="0" err="1"/>
              <a:t>possible_game</a:t>
            </a:r>
            <a:r>
              <a:rPr lang="fr-CA" dirty="0"/>
              <a:t>)</a:t>
            </a:r>
          </a:p>
          <a:p>
            <a:r>
              <a:rPr lang="fr-CA" dirty="0"/>
              <a:t>        </a:t>
            </a:r>
            <a:r>
              <a:rPr lang="fr-CA" dirty="0" err="1"/>
              <a:t>moves.push</a:t>
            </a:r>
            <a:r>
              <a:rPr lang="fr-CA" dirty="0"/>
              <a:t> move</a:t>
            </a:r>
          </a:p>
          <a:p>
            <a:r>
              <a:rPr lang="fr-CA" dirty="0"/>
              <a:t>    end</a:t>
            </a:r>
          </a:p>
          <a:p>
            <a:r>
              <a:rPr lang="fr-CA" dirty="0"/>
              <a:t> </a:t>
            </a:r>
          </a:p>
          <a:p>
            <a:endParaRPr lang="fr-CA" dirty="0"/>
          </a:p>
        </p:txBody>
      </p:sp>
    </p:spTree>
    <p:extLst>
      <p:ext uri="{BB962C8B-B14F-4D97-AF65-F5344CB8AC3E}">
        <p14:creationId xmlns:p14="http://schemas.microsoft.com/office/powerpoint/2010/main" val="288241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21248-82B9-41D7-99E8-3ACAAC779B80}"/>
              </a:ext>
            </a:extLst>
          </p:cNvPr>
          <p:cNvSpPr>
            <a:spLocks noGrp="1"/>
          </p:cNvSpPr>
          <p:nvPr>
            <p:ph type="title"/>
          </p:nvPr>
        </p:nvSpPr>
        <p:spPr/>
        <p:txBody>
          <a:bodyPr/>
          <a:lstStyle/>
          <a:p>
            <a:r>
              <a:rPr lang="fr-CA" b="1" dirty="0"/>
              <a:t>Minimax</a:t>
            </a:r>
          </a:p>
        </p:txBody>
      </p:sp>
      <p:sp>
        <p:nvSpPr>
          <p:cNvPr id="3" name="Espace réservé du contenu 2">
            <a:extLst>
              <a:ext uri="{FF2B5EF4-FFF2-40B4-BE49-F238E27FC236}">
                <a16:creationId xmlns:a16="http://schemas.microsoft.com/office/drawing/2014/main" id="{4907A544-35CA-4A06-ACD2-090C76653E63}"/>
              </a:ext>
            </a:extLst>
          </p:cNvPr>
          <p:cNvSpPr>
            <a:spLocks noGrp="1"/>
          </p:cNvSpPr>
          <p:nvPr>
            <p:ph idx="1"/>
          </p:nvPr>
        </p:nvSpPr>
        <p:spPr>
          <a:xfrm>
            <a:off x="872197" y="1477108"/>
            <a:ext cx="10182657" cy="4754879"/>
          </a:xfrm>
        </p:spPr>
        <p:txBody>
          <a:bodyPr>
            <a:normAutofit fontScale="70000" lnSpcReduction="20000"/>
          </a:bodyPr>
          <a:lstStyle/>
          <a:p>
            <a:endParaRPr lang="en-CA" dirty="0"/>
          </a:p>
          <a:p>
            <a:r>
              <a:rPr lang="en-CA" dirty="0"/>
              <a:t>Do the min or the max calculation</a:t>
            </a:r>
            <a:endParaRPr lang="fr-CA" dirty="0"/>
          </a:p>
          <a:p>
            <a:r>
              <a:rPr lang="en-CA" dirty="0"/>
              <a:t>    </a:t>
            </a:r>
            <a:r>
              <a:rPr lang="fr-CA" dirty="0"/>
              <a:t>if </a:t>
            </a:r>
            <a:r>
              <a:rPr lang="fr-CA" dirty="0" err="1"/>
              <a:t>game.active_turn</a:t>
            </a:r>
            <a:r>
              <a:rPr lang="fr-CA" dirty="0"/>
              <a:t> == @</a:t>
            </a:r>
            <a:r>
              <a:rPr lang="fr-CA" dirty="0" err="1"/>
              <a:t>player</a:t>
            </a:r>
            <a:endParaRPr lang="fr-CA" dirty="0"/>
          </a:p>
          <a:p>
            <a:r>
              <a:rPr lang="fr-CA" dirty="0"/>
              <a:t>        # This </a:t>
            </a:r>
            <a:r>
              <a:rPr lang="fr-CA" dirty="0" err="1"/>
              <a:t>is</a:t>
            </a:r>
            <a:r>
              <a:rPr lang="fr-CA" dirty="0"/>
              <a:t> the max </a:t>
            </a:r>
            <a:r>
              <a:rPr lang="fr-CA" dirty="0" err="1"/>
              <a:t>calculation</a:t>
            </a:r>
            <a:endParaRPr lang="fr-CA" dirty="0"/>
          </a:p>
          <a:p>
            <a:r>
              <a:rPr lang="en-CA" dirty="0"/>
              <a:t>        </a:t>
            </a:r>
            <a:r>
              <a:rPr lang="en-CA" dirty="0" err="1"/>
              <a:t>max_score_index</a:t>
            </a:r>
            <a:r>
              <a:rPr lang="en-CA" dirty="0"/>
              <a:t> = </a:t>
            </a:r>
            <a:r>
              <a:rPr lang="en-CA" dirty="0" err="1"/>
              <a:t>scores.each_with_index.max</a:t>
            </a:r>
            <a:r>
              <a:rPr lang="en-CA" dirty="0"/>
              <a:t>[1]</a:t>
            </a:r>
            <a:endParaRPr lang="fr-CA" dirty="0"/>
          </a:p>
          <a:p>
            <a:r>
              <a:rPr lang="en-CA" dirty="0"/>
              <a:t>        @choice = moves[</a:t>
            </a:r>
            <a:r>
              <a:rPr lang="en-CA" dirty="0" err="1"/>
              <a:t>max_score_index</a:t>
            </a:r>
            <a:r>
              <a:rPr lang="en-CA" dirty="0"/>
              <a:t>]</a:t>
            </a:r>
            <a:endParaRPr lang="fr-CA" dirty="0"/>
          </a:p>
          <a:p>
            <a:r>
              <a:rPr lang="en-CA" dirty="0"/>
              <a:t>        return scores[</a:t>
            </a:r>
            <a:r>
              <a:rPr lang="en-CA" dirty="0" err="1"/>
              <a:t>max_score_index</a:t>
            </a:r>
            <a:r>
              <a:rPr lang="en-CA" dirty="0"/>
              <a:t>]</a:t>
            </a:r>
            <a:endParaRPr lang="fr-CA" dirty="0"/>
          </a:p>
          <a:p>
            <a:r>
              <a:rPr lang="en-CA" dirty="0"/>
              <a:t>    </a:t>
            </a:r>
            <a:r>
              <a:rPr lang="fr-CA" dirty="0" err="1"/>
              <a:t>else</a:t>
            </a:r>
            <a:endParaRPr lang="fr-CA" dirty="0"/>
          </a:p>
          <a:p>
            <a:r>
              <a:rPr lang="fr-CA" dirty="0"/>
              <a:t>        # This </a:t>
            </a:r>
            <a:r>
              <a:rPr lang="fr-CA" dirty="0" err="1"/>
              <a:t>is</a:t>
            </a:r>
            <a:r>
              <a:rPr lang="fr-CA" dirty="0"/>
              <a:t> the min </a:t>
            </a:r>
            <a:r>
              <a:rPr lang="fr-CA" dirty="0" err="1"/>
              <a:t>calculation</a:t>
            </a:r>
            <a:endParaRPr lang="fr-CA" dirty="0"/>
          </a:p>
          <a:p>
            <a:r>
              <a:rPr lang="en-CA" dirty="0"/>
              <a:t>        </a:t>
            </a:r>
            <a:r>
              <a:rPr lang="en-CA" dirty="0" err="1"/>
              <a:t>min_score_index</a:t>
            </a:r>
            <a:r>
              <a:rPr lang="en-CA" dirty="0"/>
              <a:t> = </a:t>
            </a:r>
            <a:r>
              <a:rPr lang="en-CA" dirty="0" err="1"/>
              <a:t>scores.each_with_index.min</a:t>
            </a:r>
            <a:r>
              <a:rPr lang="en-CA" dirty="0"/>
              <a:t>[1]</a:t>
            </a:r>
            <a:endParaRPr lang="fr-CA" dirty="0"/>
          </a:p>
          <a:p>
            <a:r>
              <a:rPr lang="en-CA" dirty="0"/>
              <a:t>        @choice = moves[</a:t>
            </a:r>
            <a:r>
              <a:rPr lang="en-CA" dirty="0" err="1"/>
              <a:t>min_score_index</a:t>
            </a:r>
            <a:r>
              <a:rPr lang="en-CA" dirty="0"/>
              <a:t>]</a:t>
            </a:r>
            <a:endParaRPr lang="fr-CA" dirty="0"/>
          </a:p>
          <a:p>
            <a:r>
              <a:rPr lang="en-CA" dirty="0"/>
              <a:t>        return scores[</a:t>
            </a:r>
            <a:r>
              <a:rPr lang="en-CA" dirty="0" err="1"/>
              <a:t>min_score_index</a:t>
            </a:r>
            <a:r>
              <a:rPr lang="en-CA" dirty="0"/>
              <a:t>]</a:t>
            </a:r>
            <a:endParaRPr lang="fr-CA" dirty="0"/>
          </a:p>
          <a:p>
            <a:r>
              <a:rPr lang="en-CA" dirty="0"/>
              <a:t>    </a:t>
            </a:r>
            <a:r>
              <a:rPr lang="fr-CA" dirty="0"/>
              <a:t>end</a:t>
            </a:r>
          </a:p>
          <a:p>
            <a:r>
              <a:rPr lang="fr-CA" dirty="0"/>
              <a:t>end </a:t>
            </a:r>
          </a:p>
        </p:txBody>
      </p:sp>
    </p:spTree>
    <p:extLst>
      <p:ext uri="{BB962C8B-B14F-4D97-AF65-F5344CB8AC3E}">
        <p14:creationId xmlns:p14="http://schemas.microsoft.com/office/powerpoint/2010/main" val="427026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A8CB09-A650-4D60-94F4-D6B7AB51A4E4}"/>
              </a:ext>
            </a:extLst>
          </p:cNvPr>
          <p:cNvSpPr>
            <a:spLocks noGrp="1"/>
          </p:cNvSpPr>
          <p:nvPr>
            <p:ph type="title"/>
          </p:nvPr>
        </p:nvSpPr>
        <p:spPr/>
        <p:txBody>
          <a:bodyPr/>
          <a:lstStyle/>
          <a:p>
            <a:r>
              <a:rPr lang="fr-CA" b="1" dirty="0"/>
              <a:t>Exemple </a:t>
            </a:r>
            <a:r>
              <a:rPr lang="fr-CA" sz="1600" b="1" dirty="0"/>
              <a:t>(1) </a:t>
            </a:r>
            <a:endParaRPr lang="fr-CA" b="1" dirty="0"/>
          </a:p>
        </p:txBody>
      </p:sp>
      <p:sp>
        <p:nvSpPr>
          <p:cNvPr id="3" name="Espace réservé du contenu 2">
            <a:extLst>
              <a:ext uri="{FF2B5EF4-FFF2-40B4-BE49-F238E27FC236}">
                <a16:creationId xmlns:a16="http://schemas.microsoft.com/office/drawing/2014/main" id="{0BBA6166-8016-4DBA-9289-9E6315B763F5}"/>
              </a:ext>
            </a:extLst>
          </p:cNvPr>
          <p:cNvSpPr>
            <a:spLocks noGrp="1"/>
          </p:cNvSpPr>
          <p:nvPr>
            <p:ph idx="1"/>
          </p:nvPr>
        </p:nvSpPr>
        <p:spPr>
          <a:xfrm>
            <a:off x="232229" y="2015732"/>
            <a:ext cx="10822625" cy="4037749"/>
          </a:xfrm>
        </p:spPr>
        <p:txBody>
          <a:bodyPr/>
          <a:lstStyle/>
          <a:p>
            <a:r>
              <a:rPr lang="fr-CA" dirty="0"/>
              <a:t>On considère que pendant une partie de </a:t>
            </a:r>
            <a:r>
              <a:rPr lang="fr-CA" i="1" dirty="0"/>
              <a:t>Tic Tac Toe</a:t>
            </a:r>
            <a:r>
              <a:rPr lang="fr-CA" dirty="0"/>
              <a:t> on est arrivé dans la position présentée dans la racine de l`arbre de la figure  On voit que le premier niveau est coloré en jaune, donc c'est au tour du joueur </a:t>
            </a:r>
            <a:r>
              <a:rPr lang="fr-CA" b="1" i="1" dirty="0"/>
              <a:t>X</a:t>
            </a:r>
            <a:r>
              <a:rPr lang="fr-CA" b="1" dirty="0"/>
              <a:t> </a:t>
            </a:r>
            <a:r>
              <a:rPr lang="fr-CA" dirty="0"/>
              <a:t>(le joueur  MAX) de jouer.</a:t>
            </a:r>
          </a:p>
          <a:p>
            <a:r>
              <a:rPr lang="fr-CA" dirty="0"/>
              <a:t>Exemple d`analyse pendant une partie de </a:t>
            </a:r>
            <a:r>
              <a:rPr lang="fr-CA" i="1" dirty="0"/>
              <a:t>Tic Tac To</a:t>
            </a:r>
            <a:endParaRPr lang="fr-CA" dirty="0"/>
          </a:p>
          <a:p>
            <a:r>
              <a:rPr lang="fr-CA" dirty="0"/>
              <a:t>Les niveaux de décision pour le joueur MIN sont colorés en bleu et les positions terminales sont présentées dans des zones vertes, ayant écrit au-dessous les valeurs de la fonction d`évaluation statique.</a:t>
            </a:r>
          </a:p>
          <a:p>
            <a:endParaRPr lang="fr-CA" dirty="0"/>
          </a:p>
        </p:txBody>
      </p:sp>
    </p:spTree>
    <p:extLst>
      <p:ext uri="{BB962C8B-B14F-4D97-AF65-F5344CB8AC3E}">
        <p14:creationId xmlns:p14="http://schemas.microsoft.com/office/powerpoint/2010/main" val="36701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A72370-BB03-4EF2-9145-2D88CFF2A546}"/>
              </a:ext>
            </a:extLst>
          </p:cNvPr>
          <p:cNvSpPr>
            <a:spLocks noGrp="1"/>
          </p:cNvSpPr>
          <p:nvPr>
            <p:ph type="title"/>
          </p:nvPr>
        </p:nvSpPr>
        <p:spPr>
          <a:xfrm>
            <a:off x="677334" y="609600"/>
            <a:ext cx="8596668" cy="651669"/>
          </a:xfrm>
        </p:spPr>
        <p:txBody>
          <a:bodyPr>
            <a:normAutofit/>
          </a:bodyPr>
          <a:lstStyle/>
          <a:p>
            <a:r>
              <a:rPr lang="fr-CA" b="1" dirty="0"/>
              <a:t>7- arbre de jeu</a:t>
            </a:r>
          </a:p>
        </p:txBody>
      </p:sp>
      <p:pic>
        <p:nvPicPr>
          <p:cNvPr id="5" name="Espace réservé du contenu 4" descr="Une image contenant texte, carte&#10;&#10;Description générée avec un niveau de confiance très élevé">
            <a:extLst>
              <a:ext uri="{FF2B5EF4-FFF2-40B4-BE49-F238E27FC236}">
                <a16:creationId xmlns:a16="http://schemas.microsoft.com/office/drawing/2014/main" id="{D3CC7AD9-2A7A-493E-9832-3E39D01BF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5" y="2206171"/>
            <a:ext cx="7469943" cy="3570515"/>
          </a:xfrm>
        </p:spPr>
      </p:pic>
    </p:spTree>
    <p:extLst>
      <p:ext uri="{BB962C8B-B14F-4D97-AF65-F5344CB8AC3E}">
        <p14:creationId xmlns:p14="http://schemas.microsoft.com/office/powerpoint/2010/main" val="245352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68DBA-D77A-49C0-ACB1-D594695004E1}"/>
              </a:ext>
            </a:extLst>
          </p:cNvPr>
          <p:cNvSpPr>
            <a:spLocks noGrp="1"/>
          </p:cNvSpPr>
          <p:nvPr>
            <p:ph type="title"/>
          </p:nvPr>
        </p:nvSpPr>
        <p:spPr/>
        <p:txBody>
          <a:bodyPr/>
          <a:lstStyle/>
          <a:p>
            <a:r>
              <a:rPr lang="fr-CA" b="1" dirty="0"/>
              <a:t>Exemple</a:t>
            </a:r>
            <a:r>
              <a:rPr lang="fr-CA" sz="1600" b="1" dirty="0"/>
              <a:t>(2) </a:t>
            </a:r>
            <a:endParaRPr lang="fr-CA" b="1" dirty="0"/>
          </a:p>
        </p:txBody>
      </p:sp>
      <p:sp>
        <p:nvSpPr>
          <p:cNvPr id="3" name="Espace réservé du contenu 2">
            <a:extLst>
              <a:ext uri="{FF2B5EF4-FFF2-40B4-BE49-F238E27FC236}">
                <a16:creationId xmlns:a16="http://schemas.microsoft.com/office/drawing/2014/main" id="{39CDD147-3B36-4C41-B713-337DB0E5BA85}"/>
              </a:ext>
            </a:extLst>
          </p:cNvPr>
          <p:cNvSpPr>
            <a:spLocks noGrp="1"/>
          </p:cNvSpPr>
          <p:nvPr>
            <p:ph idx="1"/>
          </p:nvPr>
        </p:nvSpPr>
        <p:spPr>
          <a:xfrm>
            <a:off x="130629" y="1959430"/>
            <a:ext cx="11742057" cy="3933370"/>
          </a:xfrm>
        </p:spPr>
        <p:txBody>
          <a:bodyPr>
            <a:normAutofit fontScale="92500"/>
          </a:bodyPr>
          <a:lstStyle/>
          <a:p>
            <a:r>
              <a:rPr lang="fr-CA" dirty="0"/>
              <a:t>L`arbre de jeu correspondant à cette position est présenté dans la figure,</a:t>
            </a:r>
          </a:p>
          <a:p>
            <a:r>
              <a:rPr lang="fr-CA" dirty="0"/>
              <a:t>Les nœuds MAX et MIN sont représentés par des triangles. </a:t>
            </a:r>
          </a:p>
          <a:p>
            <a:r>
              <a:rPr lang="fr-CA" dirty="0"/>
              <a:t>Les nœuds MIN se distinguent des nœuds MAX par la position du triangle et, en général, ils ne sont pas colorés. Mais pour garder une correspondance facile avec la situation de la figure 3.4.2 on a coloré les nœuds avec les mêmes couleurs que les niveaux de décisions des joueurs.</a:t>
            </a:r>
          </a:p>
          <a:p>
            <a:r>
              <a:rPr lang="fr-CA" dirty="0"/>
              <a:t>Sous les nœuds terminaux (soit MIN soit MAX, mais tous colorés en vert ) on a marqué la valeur de la fonction d`évaluation statique (+100 pour la victoire de MAX, 0 pour une partie nulle, et -100 pour la victoire de MIN).</a:t>
            </a:r>
          </a:p>
          <a:p>
            <a:r>
              <a:rPr lang="fr-CA" dirty="0"/>
              <a:t>L`algorithme MINIMAX associe une valeur à la racine, selon laquelle le joueur MAX fera le choix de son coup. Un algorithme pour l`agent qui implémente le joueur MAX comportera les phases suivantes :</a:t>
            </a:r>
          </a:p>
          <a:p>
            <a:endParaRPr lang="fr-CA" dirty="0"/>
          </a:p>
        </p:txBody>
      </p:sp>
    </p:spTree>
    <p:extLst>
      <p:ext uri="{BB962C8B-B14F-4D97-AF65-F5344CB8AC3E}">
        <p14:creationId xmlns:p14="http://schemas.microsoft.com/office/powerpoint/2010/main" val="20811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29736-532A-47BC-ACD0-676F44753AD5}"/>
              </a:ext>
            </a:extLst>
          </p:cNvPr>
          <p:cNvSpPr>
            <a:spLocks noGrp="1"/>
          </p:cNvSpPr>
          <p:nvPr>
            <p:ph type="title"/>
          </p:nvPr>
        </p:nvSpPr>
        <p:spPr>
          <a:xfrm>
            <a:off x="740229" y="804519"/>
            <a:ext cx="10314625" cy="1049235"/>
          </a:xfrm>
        </p:spPr>
        <p:txBody>
          <a:bodyPr/>
          <a:lstStyle/>
          <a:p>
            <a:r>
              <a:rPr lang="fr-CA" dirty="0"/>
              <a:t>Table des matières </a:t>
            </a:r>
          </a:p>
        </p:txBody>
      </p:sp>
      <p:sp>
        <p:nvSpPr>
          <p:cNvPr id="3" name="Espace réservé du contenu 2">
            <a:extLst>
              <a:ext uri="{FF2B5EF4-FFF2-40B4-BE49-F238E27FC236}">
                <a16:creationId xmlns:a16="http://schemas.microsoft.com/office/drawing/2014/main" id="{10DBD0DC-AF74-4BE1-8EE5-307B922EA2D2}"/>
              </a:ext>
            </a:extLst>
          </p:cNvPr>
          <p:cNvSpPr>
            <a:spLocks noGrp="1"/>
          </p:cNvSpPr>
          <p:nvPr>
            <p:ph idx="1"/>
          </p:nvPr>
        </p:nvSpPr>
        <p:spPr>
          <a:xfrm>
            <a:off x="740229" y="1853754"/>
            <a:ext cx="10314625" cy="4199727"/>
          </a:xfrm>
        </p:spPr>
        <p:txBody>
          <a:bodyPr>
            <a:normAutofit fontScale="92500" lnSpcReduction="20000"/>
          </a:bodyPr>
          <a:lstStyle/>
          <a:p>
            <a:r>
              <a:rPr lang="fr-CA" dirty="0"/>
              <a:t>1- Définition</a:t>
            </a:r>
          </a:p>
          <a:p>
            <a:r>
              <a:rPr lang="fr-CA" dirty="0"/>
              <a:t>2-Origine de jeu</a:t>
            </a:r>
          </a:p>
          <a:p>
            <a:r>
              <a:rPr lang="fr-CA" dirty="0"/>
              <a:t>3- Principe de jeu</a:t>
            </a:r>
          </a:p>
          <a:p>
            <a:r>
              <a:rPr lang="fr-CA" dirty="0"/>
              <a:t>4- les cases gagnantes</a:t>
            </a:r>
          </a:p>
          <a:p>
            <a:r>
              <a:rPr lang="fr-CA" dirty="0"/>
              <a:t>5- les cases non équilibres </a:t>
            </a:r>
          </a:p>
          <a:p>
            <a:r>
              <a:rPr lang="fr-CA" dirty="0"/>
              <a:t> 6- Algorithme MINIMAX</a:t>
            </a:r>
          </a:p>
          <a:p>
            <a:r>
              <a:rPr lang="fr-CA" dirty="0"/>
              <a:t>7-Arbre de jeu</a:t>
            </a:r>
          </a:p>
          <a:p>
            <a:r>
              <a:rPr lang="fr-CA" dirty="0"/>
              <a:t>8-Algorithme a-b</a:t>
            </a:r>
          </a:p>
          <a:p>
            <a:r>
              <a:rPr lang="fr-CA" dirty="0"/>
              <a:t>vidéo</a:t>
            </a:r>
          </a:p>
          <a:p>
            <a:r>
              <a:rPr lang="fr-CA" dirty="0"/>
              <a:t>Bibliographie</a:t>
            </a:r>
          </a:p>
        </p:txBody>
      </p:sp>
    </p:spTree>
    <p:extLst>
      <p:ext uri="{BB962C8B-B14F-4D97-AF65-F5344CB8AC3E}">
        <p14:creationId xmlns:p14="http://schemas.microsoft.com/office/powerpoint/2010/main" val="22864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446710E-15AF-4E5C-9F1C-895805662A93}"/>
              </a:ext>
            </a:extLst>
          </p:cNvPr>
          <p:cNvSpPr>
            <a:spLocks noGrp="1"/>
          </p:cNvSpPr>
          <p:nvPr>
            <p:ph type="title"/>
          </p:nvPr>
        </p:nvSpPr>
        <p:spPr>
          <a:xfrm>
            <a:off x="886265" y="804519"/>
            <a:ext cx="10337401" cy="1049235"/>
          </a:xfrm>
        </p:spPr>
        <p:txBody>
          <a:bodyPr/>
          <a:lstStyle/>
          <a:p>
            <a:r>
              <a:rPr lang="fr-CA" b="1" dirty="0"/>
              <a:t>Exemple</a:t>
            </a:r>
            <a:r>
              <a:rPr lang="fr-CA" sz="1600" b="1" dirty="0"/>
              <a:t>(3) </a:t>
            </a:r>
            <a:endParaRPr lang="fr-CA" dirty="0"/>
          </a:p>
        </p:txBody>
      </p:sp>
      <p:sp>
        <p:nvSpPr>
          <p:cNvPr id="3" name="Espace réservé du contenu 2">
            <a:extLst>
              <a:ext uri="{FF2B5EF4-FFF2-40B4-BE49-F238E27FC236}">
                <a16:creationId xmlns:a16="http://schemas.microsoft.com/office/drawing/2014/main" id="{91B84AAF-D9A6-440D-A1EC-C9CF4E857545}"/>
              </a:ext>
            </a:extLst>
          </p:cNvPr>
          <p:cNvSpPr>
            <a:spLocks noGrp="1"/>
          </p:cNvSpPr>
          <p:nvPr>
            <p:ph idx="1"/>
          </p:nvPr>
        </p:nvSpPr>
        <p:spPr>
          <a:xfrm>
            <a:off x="551543" y="1853754"/>
            <a:ext cx="11219543" cy="4445446"/>
          </a:xfrm>
        </p:spPr>
        <p:txBody>
          <a:bodyPr>
            <a:normAutofit fontScale="70000" lnSpcReduction="20000"/>
          </a:bodyPr>
          <a:lstStyle/>
          <a:p>
            <a:pPr>
              <a:lnSpc>
                <a:spcPct val="120000"/>
              </a:lnSpc>
            </a:pPr>
            <a:r>
              <a:rPr lang="fr-CA" sz="2900" dirty="0"/>
              <a:t>Construire l`arbre de jeu pour </a:t>
            </a:r>
            <a:r>
              <a:rPr lang="fr-CA" sz="2900" i="1" dirty="0"/>
              <a:t>P</a:t>
            </a:r>
            <a:r>
              <a:rPr lang="fr-CA" sz="2900" dirty="0"/>
              <a:t> niveaux</a:t>
            </a:r>
          </a:p>
          <a:p>
            <a:pPr>
              <a:lnSpc>
                <a:spcPct val="120000"/>
              </a:lnSpc>
            </a:pPr>
            <a:r>
              <a:rPr lang="fr-CA" sz="2900" dirty="0"/>
              <a:t>Visiter l`arbre de jeu </a:t>
            </a:r>
            <a:r>
              <a:rPr lang="fr-CA" sz="2900" i="1" dirty="0"/>
              <a:t>par niveaux</a:t>
            </a:r>
            <a:r>
              <a:rPr lang="fr-CA" sz="2900" dirty="0"/>
              <a:t>, en montant des nœuds terminaux jusqu`à la racine: </a:t>
            </a:r>
          </a:p>
          <a:p>
            <a:pPr lvl="1">
              <a:lnSpc>
                <a:spcPct val="120000"/>
              </a:lnSpc>
            </a:pPr>
            <a:r>
              <a:rPr lang="fr-CA" sz="2900" dirty="0"/>
              <a:t>si le nœud courant </a:t>
            </a:r>
            <a:r>
              <a:rPr lang="fr-CA" sz="2900" i="1" dirty="0"/>
              <a:t>p</a:t>
            </a:r>
            <a:r>
              <a:rPr lang="fr-CA" sz="2900" dirty="0"/>
              <a:t> représente une position terminale, on lui associe la valeur de la fonction d`évaluation statique, f(</a:t>
            </a:r>
            <a:r>
              <a:rPr lang="fr-CA" sz="2900" i="1" dirty="0"/>
              <a:t>p</a:t>
            </a:r>
            <a:r>
              <a:rPr lang="fr-CA" sz="2900" dirty="0"/>
              <a:t>) </a:t>
            </a:r>
          </a:p>
          <a:p>
            <a:pPr lvl="1">
              <a:lnSpc>
                <a:spcPct val="120000"/>
              </a:lnSpc>
            </a:pPr>
            <a:r>
              <a:rPr lang="fr-CA" sz="2900" dirty="0"/>
              <a:t>s'il s'agit d'une position </a:t>
            </a:r>
            <a:r>
              <a:rPr lang="fr-CA" sz="2900" dirty="0" err="1"/>
              <a:t>intermediaire</a:t>
            </a:r>
            <a:r>
              <a:rPr lang="fr-CA" sz="2900" dirty="0"/>
              <a:t> et d'un nœud MIN on lui associe la plus petite des valeurs associées à ses fils</a:t>
            </a:r>
          </a:p>
          <a:p>
            <a:pPr lvl="1">
              <a:lnSpc>
                <a:spcPct val="120000"/>
              </a:lnSpc>
            </a:pPr>
            <a:r>
              <a:rPr lang="fr-CA" sz="2900" dirty="0"/>
              <a:t>s'il s'agit d'une position </a:t>
            </a:r>
            <a:r>
              <a:rPr lang="fr-CA" sz="2900" dirty="0" err="1"/>
              <a:t>intermediaire</a:t>
            </a:r>
            <a:r>
              <a:rPr lang="fr-CA" sz="2900" dirty="0"/>
              <a:t> et d'un nœud MAX on lui associe la valeur maximale qui a été associée à ses fils</a:t>
            </a:r>
          </a:p>
          <a:p>
            <a:pPr>
              <a:lnSpc>
                <a:spcPct val="120000"/>
              </a:lnSpc>
            </a:pPr>
            <a:r>
              <a:rPr lang="fr-CA" sz="2900" dirty="0"/>
              <a:t>Quand on a réussi à associer une valeur à la racine (appelée valeur </a:t>
            </a:r>
            <a:r>
              <a:rPr lang="fr-CA" sz="2900" i="1" dirty="0"/>
              <a:t>MiniMax</a:t>
            </a:r>
            <a:r>
              <a:rPr lang="fr-CA" sz="2900" dirty="0"/>
              <a:t>), on fait le choix de coup qui mène vers le fils qui a cette valeur maximale. S'il y a plusieurs fils qui ont la même valeur, alors on en choisit un au hasard (ou celui qui conduit à la victoire, ou celui qui conduit à une situation finale dans le plus petit nombre de coups, ou un autre critère selon les spécificités du jeu).</a:t>
            </a:r>
          </a:p>
          <a:p>
            <a:endParaRPr lang="fr-CA" dirty="0"/>
          </a:p>
        </p:txBody>
      </p:sp>
    </p:spTree>
    <p:extLst>
      <p:ext uri="{BB962C8B-B14F-4D97-AF65-F5344CB8AC3E}">
        <p14:creationId xmlns:p14="http://schemas.microsoft.com/office/powerpoint/2010/main" val="280766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C67AD-862E-4597-92F9-2F4D196B557E}"/>
              </a:ext>
            </a:extLst>
          </p:cNvPr>
          <p:cNvSpPr>
            <a:spLocks noGrp="1"/>
          </p:cNvSpPr>
          <p:nvPr>
            <p:ph type="title"/>
          </p:nvPr>
        </p:nvSpPr>
        <p:spPr>
          <a:xfrm>
            <a:off x="1103087" y="1161143"/>
            <a:ext cx="9951768" cy="692611"/>
          </a:xfrm>
        </p:spPr>
        <p:txBody>
          <a:bodyPr/>
          <a:lstStyle/>
          <a:p>
            <a:r>
              <a:rPr lang="fr-CA" b="1" dirty="0"/>
              <a:t>8- Algorithme  alpha-beta</a:t>
            </a:r>
          </a:p>
        </p:txBody>
      </p:sp>
      <p:sp>
        <p:nvSpPr>
          <p:cNvPr id="3" name="Espace réservé du contenu 2">
            <a:extLst>
              <a:ext uri="{FF2B5EF4-FFF2-40B4-BE49-F238E27FC236}">
                <a16:creationId xmlns:a16="http://schemas.microsoft.com/office/drawing/2014/main" id="{657EAF38-7BEE-49B1-912F-254EE2DDD782}"/>
              </a:ext>
            </a:extLst>
          </p:cNvPr>
          <p:cNvSpPr>
            <a:spLocks noGrp="1"/>
          </p:cNvSpPr>
          <p:nvPr>
            <p:ph idx="1"/>
          </p:nvPr>
        </p:nvSpPr>
        <p:spPr>
          <a:xfrm>
            <a:off x="624115" y="2015732"/>
            <a:ext cx="10430740" cy="4167354"/>
          </a:xfrm>
        </p:spPr>
        <p:txBody>
          <a:bodyPr>
            <a:normAutofit/>
          </a:bodyPr>
          <a:lstStyle/>
          <a:p>
            <a:pPr marL="0" lvl="0" indent="0" eaLnBrk="0" fontAlgn="base" hangingPunct="0">
              <a:lnSpc>
                <a:spcPct val="150000"/>
              </a:lnSpc>
              <a:spcBef>
                <a:spcPct val="0"/>
              </a:spcBef>
              <a:spcAft>
                <a:spcPct val="0"/>
              </a:spcAft>
              <a:buClrTx/>
              <a:buSzTx/>
              <a:buNone/>
            </a:pPr>
            <a:r>
              <a:rPr lang="fr-FR" altLang="fr-FR" sz="2400" dirty="0">
                <a:latin typeface="Arial" panose="020B0604020202020204" pitchFamily="34" charset="0"/>
              </a:rPr>
              <a:t>L'algorithme </a:t>
            </a:r>
            <a:r>
              <a:rPr lang="fr-FR" altLang="fr-FR" sz="2400" dirty="0">
                <a:latin typeface="Symbol" panose="05050102010706020507" pitchFamily="18" charset="2"/>
              </a:rPr>
              <a:t>a</a:t>
            </a:r>
            <a:r>
              <a:rPr lang="fr-FR" altLang="fr-FR" sz="2400" dirty="0"/>
              <a:t>-</a:t>
            </a:r>
            <a:r>
              <a:rPr lang="fr-FR" altLang="fr-FR" sz="2400" dirty="0">
                <a:latin typeface="Symbol" panose="05050102010706020507" pitchFamily="18" charset="2"/>
              </a:rPr>
              <a:t>b</a:t>
            </a:r>
            <a:r>
              <a:rPr lang="fr-FR" altLang="fr-FR" sz="2400" dirty="0"/>
              <a:t> est une optimisation du MiniMax, qui «coupe» des sous-arbres dès que leur valeur devient inintéressante aux fins du calcul de la valeur MiniMax du jeu. </a:t>
            </a:r>
          </a:p>
          <a:p>
            <a:pPr marL="0" lvl="0" indent="0" eaLnBrk="0" fontAlgn="base" hangingPunct="0">
              <a:lnSpc>
                <a:spcPct val="150000"/>
              </a:lnSpc>
              <a:spcBef>
                <a:spcPct val="0"/>
              </a:spcBef>
              <a:spcAft>
                <a:spcPct val="0"/>
              </a:spcAft>
              <a:buClrTx/>
              <a:buSzTx/>
              <a:buNone/>
            </a:pPr>
            <a:r>
              <a:rPr lang="fr-FR" altLang="fr-FR" sz="2400" dirty="0"/>
              <a:t>On s'intéressera donc, sur chaque nœud, en plus de la valeur, à deux autres quantités, nommées </a:t>
            </a:r>
            <a:r>
              <a:rPr lang="fr-FR" altLang="fr-FR" sz="2400" dirty="0">
                <a:latin typeface="Symbol" panose="05050102010706020507" pitchFamily="18" charset="2"/>
              </a:rPr>
              <a:t>a</a:t>
            </a:r>
            <a:r>
              <a:rPr lang="fr-FR" altLang="fr-FR" sz="2400" dirty="0"/>
              <a:t> et </a:t>
            </a:r>
            <a:r>
              <a:rPr lang="fr-FR" altLang="fr-FR" sz="2400" dirty="0">
                <a:latin typeface="Symbol" panose="05050102010706020507" pitchFamily="18" charset="2"/>
              </a:rPr>
              <a:t>b</a:t>
            </a:r>
            <a:r>
              <a:rPr lang="fr-FR" altLang="fr-FR" sz="2400" dirty="0"/>
              <a:t>, qui seront utilisées pour calculer la valeur du nœud.</a:t>
            </a:r>
            <a:br>
              <a:rPr lang="fr-FR" altLang="fr-FR" sz="2400" dirty="0">
                <a:latin typeface="Arial" panose="020B0604020202020204" pitchFamily="34" charset="0"/>
              </a:rPr>
            </a:br>
            <a:br>
              <a:rPr lang="fr-FR" altLang="fr-FR" sz="2400" dirty="0">
                <a:latin typeface="Arial" panose="020B0604020202020204" pitchFamily="34" charset="0"/>
              </a:rPr>
            </a:br>
            <a:endParaRPr lang="fr-FR" altLang="fr-FR" sz="2400" dirty="0">
              <a:latin typeface="Arial" panose="020B0604020202020204" pitchFamily="34" charset="0"/>
            </a:endParaRPr>
          </a:p>
          <a:p>
            <a:pPr marL="0" indent="0" eaLnBrk="0" fontAlgn="base" hangingPunct="0">
              <a:lnSpc>
                <a:spcPct val="100000"/>
              </a:lnSpc>
              <a:spcBef>
                <a:spcPct val="0"/>
              </a:spcBef>
              <a:spcAft>
                <a:spcPct val="0"/>
              </a:spcAft>
              <a:buClrTx/>
              <a:buSzTx/>
              <a:buNone/>
            </a:pPr>
            <a:endParaRPr lang="fr-FR" altLang="fr-FR" sz="2400" dirty="0">
              <a:latin typeface="Symbol" panose="05050102010706020507" pitchFamily="18" charset="2"/>
            </a:endParaRPr>
          </a:p>
          <a:p>
            <a:endParaRPr lang="fr-CA" dirty="0"/>
          </a:p>
        </p:txBody>
      </p:sp>
    </p:spTree>
    <p:extLst>
      <p:ext uri="{BB962C8B-B14F-4D97-AF65-F5344CB8AC3E}">
        <p14:creationId xmlns:p14="http://schemas.microsoft.com/office/powerpoint/2010/main" val="8573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E13A05-DF38-4D75-BBF2-EB9610D70713}"/>
              </a:ext>
            </a:extLst>
          </p:cNvPr>
          <p:cNvSpPr>
            <a:spLocks noGrp="1"/>
          </p:cNvSpPr>
          <p:nvPr>
            <p:ph type="title"/>
          </p:nvPr>
        </p:nvSpPr>
        <p:spPr/>
        <p:txBody>
          <a:bodyPr/>
          <a:lstStyle/>
          <a:p>
            <a:r>
              <a:rPr lang="fr-CA" b="1" dirty="0"/>
              <a:t>8</a:t>
            </a:r>
            <a:r>
              <a:rPr lang="fr-CA" b="1"/>
              <a:t>- </a:t>
            </a:r>
            <a:r>
              <a:rPr lang="fr-CA" b="1" dirty="0"/>
              <a:t>Algorithme  alpha-beta</a:t>
            </a:r>
          </a:p>
        </p:txBody>
      </p:sp>
      <p:sp>
        <p:nvSpPr>
          <p:cNvPr id="3" name="Espace réservé du contenu 2">
            <a:extLst>
              <a:ext uri="{FF2B5EF4-FFF2-40B4-BE49-F238E27FC236}">
                <a16:creationId xmlns:a16="http://schemas.microsoft.com/office/drawing/2014/main" id="{FE4B2D48-7966-4709-8050-A6E7C32F473E}"/>
              </a:ext>
            </a:extLst>
          </p:cNvPr>
          <p:cNvSpPr>
            <a:spLocks noGrp="1"/>
          </p:cNvSpPr>
          <p:nvPr>
            <p:ph idx="1"/>
          </p:nvPr>
        </p:nvSpPr>
        <p:spPr>
          <a:xfrm>
            <a:off x="667657" y="2015732"/>
            <a:ext cx="10885714" cy="4239925"/>
          </a:xfrm>
        </p:spPr>
        <p:txBody>
          <a:bodyPr>
            <a:normAutofit/>
          </a:bodyPr>
          <a:lstStyle/>
          <a:p>
            <a:pPr>
              <a:lnSpc>
                <a:spcPct val="150000"/>
              </a:lnSpc>
            </a:pPr>
            <a:r>
              <a:rPr lang="fr-CA" dirty="0"/>
              <a:t>L'algorithme minimax effectue en effet une exploration complète de l'arbre de recherche jusqu'à un niveau donné, alors qu'une exploration partielle de l'arbre est généralement suffisante : lors de l'exploration, il n'est pas nécessaire d'examiner les sous-arbres qui conduisent à des configurations dont la valeur ne contribuera pas au calcul du gain à la racine de l'arbre. L’élagage αβ nous permet de réaliser ceci. Plus simplement, l'élagage αβ évite d'évaluer des nœuds dont on est sûr que leur qualité sera inférieure à un nœud déjà évalué, il permet donc d'optimiser grandement l'algorithme minimax sans en modifier le résultat.</a:t>
            </a:r>
          </a:p>
        </p:txBody>
      </p:sp>
    </p:spTree>
    <p:extLst>
      <p:ext uri="{BB962C8B-B14F-4D97-AF65-F5344CB8AC3E}">
        <p14:creationId xmlns:p14="http://schemas.microsoft.com/office/powerpoint/2010/main" val="368387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C1BAA-E48E-44A5-A7D7-21561ED27B08}"/>
              </a:ext>
            </a:extLst>
          </p:cNvPr>
          <p:cNvSpPr>
            <a:spLocks noGrp="1"/>
          </p:cNvSpPr>
          <p:nvPr>
            <p:ph type="ctrTitle"/>
          </p:nvPr>
        </p:nvSpPr>
        <p:spPr/>
        <p:txBody>
          <a:bodyPr/>
          <a:lstStyle/>
          <a:p>
            <a:endParaRPr lang="fr-CA" dirty="0"/>
          </a:p>
        </p:txBody>
      </p:sp>
      <p:sp>
        <p:nvSpPr>
          <p:cNvPr id="3" name="Sous-titre 2">
            <a:extLst>
              <a:ext uri="{FF2B5EF4-FFF2-40B4-BE49-F238E27FC236}">
                <a16:creationId xmlns:a16="http://schemas.microsoft.com/office/drawing/2014/main" id="{D4553862-98C2-4FA5-AF09-F637F07FD303}"/>
              </a:ext>
            </a:extLst>
          </p:cNvPr>
          <p:cNvSpPr>
            <a:spLocks noGrp="1"/>
          </p:cNvSpPr>
          <p:nvPr>
            <p:ph type="subTitle" idx="1"/>
          </p:nvPr>
        </p:nvSpPr>
        <p:spPr/>
        <p:txBody>
          <a:bodyPr/>
          <a:lstStyle/>
          <a:p>
            <a:endParaRPr lang="fr-CA" dirty="0"/>
          </a:p>
        </p:txBody>
      </p:sp>
      <p:pic>
        <p:nvPicPr>
          <p:cNvPr id="4" name="Média en ligne 3">
            <a:hlinkClick r:id="" action="ppaction://media"/>
            <a:extLst>
              <a:ext uri="{FF2B5EF4-FFF2-40B4-BE49-F238E27FC236}">
                <a16:creationId xmlns:a16="http://schemas.microsoft.com/office/drawing/2014/main" id="{B6B451EE-39E9-45CB-A931-96B88356A322}"/>
              </a:ext>
            </a:extLst>
          </p:cNvPr>
          <p:cNvPicPr>
            <a:picLocks noRot="1" noChangeAspect="1"/>
          </p:cNvPicPr>
          <p:nvPr>
            <a:videoFile r:link="rId1"/>
          </p:nvPr>
        </p:nvPicPr>
        <p:blipFill>
          <a:blip r:embed="rId3"/>
          <a:stretch>
            <a:fillRect/>
          </a:stretch>
        </p:blipFill>
        <p:spPr>
          <a:xfrm>
            <a:off x="638629" y="246743"/>
            <a:ext cx="11001828" cy="5732026"/>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299747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953B32-0096-47F6-9695-8AE177919535}"/>
              </a:ext>
            </a:extLst>
          </p:cNvPr>
          <p:cNvSpPr>
            <a:spLocks noGrp="1"/>
          </p:cNvSpPr>
          <p:nvPr>
            <p:ph type="title"/>
          </p:nvPr>
        </p:nvSpPr>
        <p:spPr/>
        <p:txBody>
          <a:bodyPr/>
          <a:lstStyle/>
          <a:p>
            <a:r>
              <a:rPr lang="fr-CA" dirty="0"/>
              <a:t>bibliographie</a:t>
            </a:r>
          </a:p>
        </p:txBody>
      </p:sp>
      <p:sp>
        <p:nvSpPr>
          <p:cNvPr id="3" name="Espace réservé du contenu 2">
            <a:extLst>
              <a:ext uri="{FF2B5EF4-FFF2-40B4-BE49-F238E27FC236}">
                <a16:creationId xmlns:a16="http://schemas.microsoft.com/office/drawing/2014/main" id="{6C280A6A-2170-4DA3-99C4-30BF0769A9D9}"/>
              </a:ext>
            </a:extLst>
          </p:cNvPr>
          <p:cNvSpPr>
            <a:spLocks noGrp="1"/>
          </p:cNvSpPr>
          <p:nvPr>
            <p:ph idx="1"/>
          </p:nvPr>
        </p:nvSpPr>
        <p:spPr>
          <a:xfrm>
            <a:off x="677333" y="1233715"/>
            <a:ext cx="10556723" cy="5080000"/>
          </a:xfrm>
        </p:spPr>
        <p:txBody>
          <a:bodyPr>
            <a:normAutofit/>
          </a:bodyPr>
          <a:lstStyle/>
          <a:p>
            <a:pPr>
              <a:lnSpc>
                <a:spcPct val="150000"/>
              </a:lnSpc>
            </a:pPr>
            <a:endParaRPr lang="fr-CA" sz="2400" dirty="0">
              <a:solidFill>
                <a:schemeClr val="tx1"/>
              </a:solidFill>
              <a:hlinkClick r:id="rId2"/>
            </a:endParaRPr>
          </a:p>
          <a:p>
            <a:pPr>
              <a:lnSpc>
                <a:spcPct val="150000"/>
              </a:lnSpc>
            </a:pPr>
            <a:r>
              <a:rPr lang="fr-CA" sz="2400" dirty="0">
                <a:solidFill>
                  <a:schemeClr val="tx1"/>
                </a:solidFill>
                <a:hlinkClick r:id="rId2"/>
              </a:rPr>
              <a:t>https://fr.wikipedia.org/wiki/Tic-tac-toe</a:t>
            </a:r>
            <a:endParaRPr lang="fr-CA" sz="2400" dirty="0">
              <a:solidFill>
                <a:schemeClr val="tx1"/>
              </a:solidFill>
            </a:endParaRPr>
          </a:p>
          <a:p>
            <a:pPr>
              <a:lnSpc>
                <a:spcPct val="150000"/>
              </a:lnSpc>
            </a:pPr>
            <a:r>
              <a:rPr lang="fr-CA" sz="2400" dirty="0">
                <a:solidFill>
                  <a:schemeClr val="tx1"/>
                </a:solidFill>
                <a:hlinkClick r:id="rId3"/>
              </a:rPr>
              <a:t>http://pi.ac3j.fr/algorithmique-et-programmation-scratch-tic-tac-toe/</a:t>
            </a:r>
            <a:endParaRPr lang="fr-CA" sz="2400" dirty="0">
              <a:solidFill>
                <a:schemeClr val="tx1"/>
              </a:solidFill>
            </a:endParaRPr>
          </a:p>
          <a:p>
            <a:pPr>
              <a:lnSpc>
                <a:spcPct val="150000"/>
              </a:lnSpc>
            </a:pPr>
            <a:r>
              <a:rPr lang="fr-CA" sz="2400" dirty="0">
                <a:solidFill>
                  <a:schemeClr val="tx1"/>
                </a:solidFill>
                <a:hlinkClick r:id="rId4"/>
              </a:rPr>
              <a:t>http://turing.cs.pub.ro/auf2/html/chapters/chapter3/chapter_3_4_2.html</a:t>
            </a:r>
            <a:endParaRPr lang="fr-CA" sz="2400" dirty="0">
              <a:solidFill>
                <a:schemeClr val="tx1"/>
              </a:solidFill>
            </a:endParaRPr>
          </a:p>
          <a:p>
            <a:pPr>
              <a:lnSpc>
                <a:spcPct val="150000"/>
              </a:lnSpc>
            </a:pPr>
            <a:r>
              <a:rPr lang="fr-CA" sz="2400" dirty="0">
                <a:solidFill>
                  <a:schemeClr val="tx1"/>
                </a:solidFill>
                <a:hlinkClick r:id="rId5"/>
              </a:rPr>
              <a:t>http://www.lamsade.dauphine.fr/~cazenave/papers/jeux.pdf</a:t>
            </a:r>
            <a:endParaRPr lang="fr-CA" sz="2400" dirty="0">
              <a:solidFill>
                <a:schemeClr val="tx1"/>
              </a:solidFill>
            </a:endParaRPr>
          </a:p>
          <a:p>
            <a:pPr>
              <a:lnSpc>
                <a:spcPct val="150000"/>
              </a:lnSpc>
            </a:pPr>
            <a:r>
              <a:rPr lang="fr-CA" sz="2400" dirty="0">
                <a:hlinkClick r:id="rId6"/>
              </a:rPr>
              <a:t>https://fr.wikipedia.org/wiki/%C3%89lagage_alpha-b%C3%AAta</a:t>
            </a:r>
            <a:endParaRPr lang="fr-CA" sz="2400" dirty="0"/>
          </a:p>
          <a:p>
            <a:pPr>
              <a:lnSpc>
                <a:spcPct val="150000"/>
              </a:lnSpc>
            </a:pPr>
            <a:endParaRPr lang="fr-CA" sz="2400" dirty="0">
              <a:solidFill>
                <a:schemeClr val="tx1"/>
              </a:solidFill>
            </a:endParaRPr>
          </a:p>
          <a:p>
            <a:pPr>
              <a:lnSpc>
                <a:spcPct val="200000"/>
              </a:lnSpc>
            </a:pPr>
            <a:endParaRPr lang="fr-CA" sz="2400" dirty="0">
              <a:solidFill>
                <a:schemeClr val="tx1"/>
              </a:solidFill>
            </a:endParaRPr>
          </a:p>
          <a:p>
            <a:pPr>
              <a:lnSpc>
                <a:spcPct val="200000"/>
              </a:lnSpc>
            </a:pPr>
            <a:endParaRPr lang="fr-CA" sz="2400" dirty="0">
              <a:solidFill>
                <a:schemeClr val="tx1"/>
              </a:solidFill>
            </a:endParaRPr>
          </a:p>
          <a:p>
            <a:pPr>
              <a:lnSpc>
                <a:spcPct val="200000"/>
              </a:lnSpc>
            </a:pPr>
            <a:endParaRPr lang="fr-CA" sz="2400" dirty="0">
              <a:solidFill>
                <a:schemeClr val="tx1"/>
              </a:solidFill>
            </a:endParaRPr>
          </a:p>
          <a:p>
            <a:endParaRPr lang="fr-CA" dirty="0"/>
          </a:p>
        </p:txBody>
      </p:sp>
    </p:spTree>
    <p:extLst>
      <p:ext uri="{BB962C8B-B14F-4D97-AF65-F5344CB8AC3E}">
        <p14:creationId xmlns:p14="http://schemas.microsoft.com/office/powerpoint/2010/main" val="29172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10;&#10;Description générée avec un niveau de confiance élevé">
            <a:extLst>
              <a:ext uri="{FF2B5EF4-FFF2-40B4-BE49-F238E27FC236}">
                <a16:creationId xmlns:a16="http://schemas.microsoft.com/office/drawing/2014/main" id="{4D8064B3-D909-4AB6-B214-1AC135B23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7" y="168812"/>
            <a:ext cx="11211951" cy="5725551"/>
          </a:xfrm>
          <a:prstGeom prst="rect">
            <a:avLst/>
          </a:prstGeom>
        </p:spPr>
      </p:pic>
    </p:spTree>
    <p:extLst>
      <p:ext uri="{BB962C8B-B14F-4D97-AF65-F5344CB8AC3E}">
        <p14:creationId xmlns:p14="http://schemas.microsoft.com/office/powerpoint/2010/main" val="389082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9E5E629-7060-41F9-8B50-02B2E85F7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0A74D93-ED7F-4633-8594-99D9FA43DA1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a:extLst>
                <a:ext uri="{FF2B5EF4-FFF2-40B4-BE49-F238E27FC236}">
                  <a16:creationId xmlns:a16="http://schemas.microsoft.com/office/drawing/2014/main" id="{88493448-FE74-4227-AC61-AF38A222783C}"/>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944612-9AFB-4444-B47D-FA3D10D66C35}"/>
              </a:ext>
            </a:extLst>
          </p:cNvPr>
          <p:cNvSpPr>
            <a:spLocks noGrp="1"/>
          </p:cNvSpPr>
          <p:nvPr>
            <p:ph type="title"/>
          </p:nvPr>
        </p:nvSpPr>
        <p:spPr>
          <a:xfrm>
            <a:off x="98474" y="676656"/>
            <a:ext cx="4205672" cy="5118522"/>
          </a:xfrm>
        </p:spPr>
        <p:txBody>
          <a:bodyPr anchor="ctr">
            <a:normAutofit/>
          </a:bodyPr>
          <a:lstStyle/>
          <a:p>
            <a:pPr algn="ctr"/>
            <a:r>
              <a:rPr lang="fr-CA" b="1" dirty="0"/>
              <a:t>1- Définition de jeux</a:t>
            </a:r>
          </a:p>
        </p:txBody>
      </p:sp>
      <p:sp>
        <p:nvSpPr>
          <p:cNvPr id="3" name="Espace réservé du contenu 2">
            <a:extLst>
              <a:ext uri="{FF2B5EF4-FFF2-40B4-BE49-F238E27FC236}">
                <a16:creationId xmlns:a16="http://schemas.microsoft.com/office/drawing/2014/main" id="{7318B077-A683-40E5-AC81-778864703139}"/>
              </a:ext>
            </a:extLst>
          </p:cNvPr>
          <p:cNvSpPr>
            <a:spLocks noGrp="1"/>
          </p:cNvSpPr>
          <p:nvPr>
            <p:ph idx="1"/>
          </p:nvPr>
        </p:nvSpPr>
        <p:spPr>
          <a:xfrm>
            <a:off x="5149689" y="1268898"/>
            <a:ext cx="5852160" cy="4361688"/>
          </a:xfrm>
        </p:spPr>
        <p:txBody>
          <a:bodyPr anchor="ctr">
            <a:normAutofit lnSpcReduction="10000"/>
          </a:bodyPr>
          <a:lstStyle/>
          <a:p>
            <a:pPr>
              <a:lnSpc>
                <a:spcPct val="150000"/>
              </a:lnSpc>
            </a:pPr>
            <a:r>
              <a:rPr lang="fr-CA" sz="2800" dirty="0">
                <a:solidFill>
                  <a:schemeClr val="bg1"/>
                </a:solidFill>
              </a:rPr>
              <a:t>Le</a:t>
            </a:r>
            <a:r>
              <a:rPr lang="fr-CA" sz="2800" b="1" dirty="0">
                <a:solidFill>
                  <a:schemeClr val="bg1"/>
                </a:solidFill>
              </a:rPr>
              <a:t> tic-tac-toe</a:t>
            </a:r>
            <a:r>
              <a:rPr lang="fr-CA" sz="2800" dirty="0">
                <a:solidFill>
                  <a:schemeClr val="bg1"/>
                </a:solidFill>
              </a:rPr>
              <a:t>, aussi appelé  </a:t>
            </a:r>
            <a:r>
              <a:rPr lang="fr-CA" sz="2800" b="1" dirty="0">
                <a:solidFill>
                  <a:schemeClr val="bg1"/>
                </a:solidFill>
              </a:rPr>
              <a:t>morpion, </a:t>
            </a:r>
            <a:r>
              <a:rPr lang="fr-CA" sz="2800" dirty="0">
                <a:solidFill>
                  <a:schemeClr val="bg1"/>
                </a:solidFill>
              </a:rPr>
              <a:t>est un jeu de réflexion se pratiquant à deux joueurs au tour par tour dont le but est de créer le premier un alignement. Le jeu se joue généralement avec papier et crayon.</a:t>
            </a:r>
          </a:p>
        </p:txBody>
      </p:sp>
    </p:spTree>
    <p:extLst>
      <p:ext uri="{BB962C8B-B14F-4D97-AF65-F5344CB8AC3E}">
        <p14:creationId xmlns:p14="http://schemas.microsoft.com/office/powerpoint/2010/main" val="42852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E704D-C43D-4BB7-8DAB-16B5E80C6769}"/>
              </a:ext>
            </a:extLst>
          </p:cNvPr>
          <p:cNvSpPr>
            <a:spLocks noGrp="1"/>
          </p:cNvSpPr>
          <p:nvPr>
            <p:ph type="title"/>
          </p:nvPr>
        </p:nvSpPr>
        <p:spPr>
          <a:xfrm>
            <a:off x="1090863" y="713873"/>
            <a:ext cx="9963991" cy="970547"/>
          </a:xfrm>
        </p:spPr>
        <p:txBody>
          <a:bodyPr/>
          <a:lstStyle/>
          <a:p>
            <a:r>
              <a:rPr lang="fr-CA" b="1" dirty="0"/>
              <a:t>2-Origine de jeu</a:t>
            </a:r>
          </a:p>
        </p:txBody>
      </p:sp>
      <p:sp>
        <p:nvSpPr>
          <p:cNvPr id="3" name="Espace réservé du contenu 2">
            <a:extLst>
              <a:ext uri="{FF2B5EF4-FFF2-40B4-BE49-F238E27FC236}">
                <a16:creationId xmlns:a16="http://schemas.microsoft.com/office/drawing/2014/main" id="{591B218F-F325-4236-B587-2C4F4EBC7685}"/>
              </a:ext>
            </a:extLst>
          </p:cNvPr>
          <p:cNvSpPr>
            <a:spLocks noGrp="1"/>
          </p:cNvSpPr>
          <p:nvPr>
            <p:ph idx="1"/>
          </p:nvPr>
        </p:nvSpPr>
        <p:spPr>
          <a:xfrm>
            <a:off x="473011" y="1391656"/>
            <a:ext cx="11253768" cy="4752470"/>
          </a:xfrm>
        </p:spPr>
        <p:txBody>
          <a:bodyPr/>
          <a:lstStyle/>
          <a:p>
            <a:endParaRPr lang="fr-CA" dirty="0"/>
          </a:p>
          <a:p>
            <a:r>
              <a:rPr lang="fr-CA" sz="2400" dirty="0"/>
              <a:t>L'origine de ce jeu inspiré par deux jeux plus anciens (le Morpion et le Solitaire) semble inconnue, mais date d'au moins 50 ans en France.</a:t>
            </a:r>
          </a:p>
          <a:p>
            <a:r>
              <a:rPr lang="fr-CA" sz="2400" dirty="0"/>
              <a:t>Le plus ancien témoignage que j'ai pu trouver est celui de </a:t>
            </a:r>
            <a:r>
              <a:rPr lang="fr-CA" sz="2400" b="1" dirty="0"/>
              <a:t>Daniel Goffinet</a:t>
            </a:r>
            <a:r>
              <a:rPr lang="fr-CA" sz="2400" dirty="0"/>
              <a:t>, professeur de mathématiques en Math-Sup et Math-Spé à Saint-Etienne, France : il jouait souvent à ce jeu en 1962 ou 1963, quand il était élève en Première ou Terminale, au Lycée Paul Valéry de Paris. Il ne connaît hélas pas l'origine, il avait appris le jeu d'autres élèves. A cette époque, le jeu s'appelait déjà "Morpion Solitaire"</a:t>
            </a:r>
          </a:p>
          <a:p>
            <a:endParaRPr lang="fr-CA" dirty="0"/>
          </a:p>
        </p:txBody>
      </p:sp>
    </p:spTree>
    <p:extLst>
      <p:ext uri="{BB962C8B-B14F-4D97-AF65-F5344CB8AC3E}">
        <p14:creationId xmlns:p14="http://schemas.microsoft.com/office/powerpoint/2010/main" val="333025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593CB-D061-4B1C-82E2-111A0E3B5652}"/>
              </a:ext>
            </a:extLst>
          </p:cNvPr>
          <p:cNvSpPr>
            <a:spLocks noGrp="1"/>
          </p:cNvSpPr>
          <p:nvPr>
            <p:ph type="title"/>
          </p:nvPr>
        </p:nvSpPr>
        <p:spPr>
          <a:xfrm>
            <a:off x="677334" y="662373"/>
            <a:ext cx="9603275" cy="773723"/>
          </a:xfrm>
        </p:spPr>
        <p:txBody>
          <a:bodyPr/>
          <a:lstStyle/>
          <a:p>
            <a:r>
              <a:rPr lang="fr-CA" b="1" dirty="0"/>
              <a:t>3- Principe de jeux</a:t>
            </a:r>
            <a:r>
              <a:rPr lang="fr-CA" sz="1600" b="1" dirty="0"/>
              <a:t>(1)</a:t>
            </a:r>
            <a:endParaRPr lang="fr-CA" b="1" dirty="0"/>
          </a:p>
        </p:txBody>
      </p:sp>
      <p:sp>
        <p:nvSpPr>
          <p:cNvPr id="3" name="Espace réservé du contenu 2">
            <a:extLst>
              <a:ext uri="{FF2B5EF4-FFF2-40B4-BE49-F238E27FC236}">
                <a16:creationId xmlns:a16="http://schemas.microsoft.com/office/drawing/2014/main" id="{B9C81896-4882-44E3-A21F-2B8E5836B895}"/>
              </a:ext>
            </a:extLst>
          </p:cNvPr>
          <p:cNvSpPr>
            <a:spLocks noGrp="1"/>
          </p:cNvSpPr>
          <p:nvPr>
            <p:ph idx="1"/>
          </p:nvPr>
        </p:nvSpPr>
        <p:spPr>
          <a:xfrm>
            <a:off x="957943" y="1016000"/>
            <a:ext cx="11065244" cy="5435228"/>
          </a:xfrm>
        </p:spPr>
        <p:txBody>
          <a:bodyPr>
            <a:normAutofit/>
          </a:bodyPr>
          <a:lstStyle/>
          <a:p>
            <a:pPr marL="0" indent="0">
              <a:lnSpc>
                <a:spcPct val="150000"/>
              </a:lnSpc>
              <a:buNone/>
            </a:pPr>
            <a:endParaRPr lang="fr-CA" sz="2400" dirty="0"/>
          </a:p>
          <a:p>
            <a:pPr>
              <a:lnSpc>
                <a:spcPct val="150000"/>
              </a:lnSpc>
            </a:pPr>
            <a:r>
              <a:rPr lang="fr-CA" sz="2400" dirty="0"/>
              <a:t>Jeu sur grille de 3×3</a:t>
            </a:r>
          </a:p>
          <a:p>
            <a:pPr>
              <a:lnSpc>
                <a:spcPct val="150000"/>
              </a:lnSpc>
            </a:pPr>
            <a:r>
              <a:rPr lang="fr-CA" sz="2400" dirty="0"/>
              <a:t>Deux joueurs s'affrontent. </a:t>
            </a:r>
          </a:p>
          <a:p>
            <a:pPr>
              <a:lnSpc>
                <a:spcPct val="150000"/>
              </a:lnSpc>
            </a:pPr>
            <a:r>
              <a:rPr lang="fr-CA" sz="2400" dirty="0"/>
              <a:t>Ils doivent remplir chacun à leur tour une case de la grille avec le symbole qui leur est attribué : </a:t>
            </a:r>
            <a:r>
              <a:rPr lang="fr-CA" sz="2400" b="1" dirty="0"/>
              <a:t>O</a:t>
            </a:r>
            <a:r>
              <a:rPr lang="fr-CA" sz="2400" dirty="0"/>
              <a:t> ou </a:t>
            </a:r>
            <a:r>
              <a:rPr lang="fr-CA" sz="2400" b="1" dirty="0"/>
              <a:t>X</a:t>
            </a:r>
            <a:r>
              <a:rPr lang="fr-CA" sz="2400" dirty="0"/>
              <a:t>. </a:t>
            </a:r>
          </a:p>
          <a:p>
            <a:pPr>
              <a:lnSpc>
                <a:spcPct val="150000"/>
              </a:lnSpc>
            </a:pPr>
            <a:r>
              <a:rPr lang="fr-CA" sz="2400" dirty="0"/>
              <a:t>Le gagnant est celui qui arrive à aligner trois symboles identiques, horizontalement, verticalement ou en diagonale.</a:t>
            </a:r>
          </a:p>
          <a:p>
            <a:pPr>
              <a:lnSpc>
                <a:spcPct val="150000"/>
              </a:lnSpc>
            </a:pPr>
            <a:r>
              <a:rPr lang="fr-CA" sz="2400" dirty="0"/>
              <a:t>Une partie gagnée par le joueur </a:t>
            </a:r>
            <a:r>
              <a:rPr lang="fr-CA" sz="2400" b="1" dirty="0"/>
              <a:t>X</a:t>
            </a:r>
            <a:r>
              <a:rPr lang="fr-CA" sz="2400" dirty="0"/>
              <a:t> :</a:t>
            </a:r>
          </a:p>
          <a:p>
            <a:pPr marL="0" indent="0">
              <a:buNone/>
            </a:pPr>
            <a:endParaRPr lang="fr-CA" b="1" dirty="0"/>
          </a:p>
        </p:txBody>
      </p:sp>
      <p:pic>
        <p:nvPicPr>
          <p:cNvPr id="5" name="Image 4" descr="Une image contenant shoji, bâtiment, fenêtre&#10;&#10;Description générée avec un niveau de confiance très élevé">
            <a:extLst>
              <a:ext uri="{FF2B5EF4-FFF2-40B4-BE49-F238E27FC236}">
                <a16:creationId xmlns:a16="http://schemas.microsoft.com/office/drawing/2014/main" id="{6BBE38CF-3450-49AB-AF93-7DDAEBBD1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981" y="5225437"/>
            <a:ext cx="6214205" cy="773723"/>
          </a:xfrm>
          <a:prstGeom prst="rect">
            <a:avLst/>
          </a:prstGeom>
        </p:spPr>
      </p:pic>
    </p:spTree>
    <p:extLst>
      <p:ext uri="{BB962C8B-B14F-4D97-AF65-F5344CB8AC3E}">
        <p14:creationId xmlns:p14="http://schemas.microsoft.com/office/powerpoint/2010/main" val="414566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414B0-7264-405B-8798-F50538DC826F}"/>
              </a:ext>
            </a:extLst>
          </p:cNvPr>
          <p:cNvSpPr>
            <a:spLocks noGrp="1"/>
          </p:cNvSpPr>
          <p:nvPr>
            <p:ph type="title"/>
          </p:nvPr>
        </p:nvSpPr>
        <p:spPr>
          <a:xfrm>
            <a:off x="522515" y="804519"/>
            <a:ext cx="10532340" cy="1049235"/>
          </a:xfrm>
        </p:spPr>
        <p:txBody>
          <a:bodyPr/>
          <a:lstStyle/>
          <a:p>
            <a:r>
              <a:rPr lang="fr-CA" b="1" dirty="0"/>
              <a:t>3- Principe de jeux</a:t>
            </a:r>
            <a:r>
              <a:rPr lang="fr-CA" sz="1600" b="1" dirty="0"/>
              <a:t>(2) </a:t>
            </a:r>
            <a:endParaRPr lang="fr-CA" dirty="0"/>
          </a:p>
        </p:txBody>
      </p:sp>
      <p:sp>
        <p:nvSpPr>
          <p:cNvPr id="7" name="Espace réservé du contenu 6">
            <a:extLst>
              <a:ext uri="{FF2B5EF4-FFF2-40B4-BE49-F238E27FC236}">
                <a16:creationId xmlns:a16="http://schemas.microsoft.com/office/drawing/2014/main" id="{252E92AF-B25E-4B89-B684-187942D21F86}"/>
              </a:ext>
            </a:extLst>
          </p:cNvPr>
          <p:cNvSpPr>
            <a:spLocks noGrp="1"/>
          </p:cNvSpPr>
          <p:nvPr>
            <p:ph idx="1"/>
          </p:nvPr>
        </p:nvSpPr>
        <p:spPr>
          <a:xfrm>
            <a:off x="711200" y="2002971"/>
            <a:ext cx="11292114" cy="3860800"/>
          </a:xfrm>
        </p:spPr>
        <p:txBody>
          <a:bodyPr/>
          <a:lstStyle/>
          <a:p>
            <a:pPr>
              <a:lnSpc>
                <a:spcPct val="150000"/>
              </a:lnSpc>
            </a:pPr>
            <a:r>
              <a:rPr lang="fr-CA" sz="2400" dirty="0"/>
              <a:t>Une partie nulle :</a:t>
            </a:r>
          </a:p>
          <a:p>
            <a:pPr marL="0" indent="0">
              <a:lnSpc>
                <a:spcPct val="150000"/>
              </a:lnSpc>
              <a:buNone/>
            </a:pPr>
            <a:endParaRPr lang="fr-CA" sz="2400" dirty="0"/>
          </a:p>
          <a:p>
            <a:pPr marL="0" indent="0">
              <a:lnSpc>
                <a:spcPct val="150000"/>
              </a:lnSpc>
              <a:buNone/>
            </a:pPr>
            <a:endParaRPr lang="fr-CA" sz="2400" dirty="0"/>
          </a:p>
          <a:p>
            <a:pPr>
              <a:lnSpc>
                <a:spcPct val="150000"/>
              </a:lnSpc>
            </a:pPr>
            <a:r>
              <a:rPr lang="fr-CA" sz="2400" dirty="0"/>
              <a:t>En raison du nombre de combinaisons limité, l'analyse complète du jeu est facile à réaliser : si les deux joueurs jouent chacun de manière optimale, la partie doit toujours se terminer par un match nul.</a:t>
            </a:r>
          </a:p>
          <a:p>
            <a:endParaRPr lang="fr-CA" dirty="0"/>
          </a:p>
        </p:txBody>
      </p:sp>
      <p:pic>
        <p:nvPicPr>
          <p:cNvPr id="8" name="Image 7">
            <a:extLst>
              <a:ext uri="{FF2B5EF4-FFF2-40B4-BE49-F238E27FC236}">
                <a16:creationId xmlns:a16="http://schemas.microsoft.com/office/drawing/2014/main" id="{F1D1DBE1-5C0D-4E2B-BB10-B1540351B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386" y="2788920"/>
            <a:ext cx="8299939" cy="1280160"/>
          </a:xfrm>
          <a:prstGeom prst="rect">
            <a:avLst/>
          </a:prstGeom>
        </p:spPr>
      </p:pic>
    </p:spTree>
    <p:extLst>
      <p:ext uri="{BB962C8B-B14F-4D97-AF65-F5344CB8AC3E}">
        <p14:creationId xmlns:p14="http://schemas.microsoft.com/office/powerpoint/2010/main" val="139381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D0C0A4B-3130-4E1B-AB01-E44BDDAB7F8B}"/>
              </a:ext>
            </a:extLst>
          </p:cNvPr>
          <p:cNvSpPr>
            <a:spLocks noGrp="1"/>
          </p:cNvSpPr>
          <p:nvPr>
            <p:ph idx="1"/>
          </p:nvPr>
        </p:nvSpPr>
        <p:spPr>
          <a:xfrm>
            <a:off x="4885151" y="1600199"/>
            <a:ext cx="6169703" cy="4297680"/>
          </a:xfrm>
        </p:spPr>
        <p:txBody>
          <a:bodyPr anchor="ctr">
            <a:normAutofit/>
          </a:bodyPr>
          <a:lstStyle/>
          <a:p>
            <a:r>
              <a:rPr lang="fr-CA" dirty="0"/>
              <a:t>Le jeu s’achève bien sur quand les neuf cases sont cochées. </a:t>
            </a:r>
          </a:p>
          <a:p>
            <a:r>
              <a:rPr lang="fr-CA" dirty="0"/>
              <a:t>Le joueur qui joue le premier va donc jouer 5 fois et le second 4 fois. Comme 9 est impair, le joueur qui commence coche la dernière case.</a:t>
            </a:r>
          </a:p>
          <a:p>
            <a:r>
              <a:rPr lang="fr-CA" dirty="0"/>
              <a:t>Une partie maximale compte donc 9 coups. Une partie minimale doit produire un alignement de 3 cases. Si c’est le premier joueur qui réussit cet exploit, alors cet alignement arrivera au 5ème coups. Le premier joueur aura joué 3 fois, le second 2 fois, 4 cases sont vides.</a:t>
            </a:r>
          </a:p>
          <a:p>
            <a:endParaRPr lang="fr-CA" dirty="0"/>
          </a:p>
        </p:txBody>
      </p:sp>
      <p:pic>
        <p:nvPicPr>
          <p:cNvPr id="4" name="Image 3">
            <a:extLst>
              <a:ext uri="{FF2B5EF4-FFF2-40B4-BE49-F238E27FC236}">
                <a16:creationId xmlns:a16="http://schemas.microsoft.com/office/drawing/2014/main" id="{619E96BC-D084-4CD2-B4C3-3F3FCDEFE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6" y="1600199"/>
            <a:ext cx="4452170" cy="3957484"/>
          </a:xfrm>
          <a:prstGeom prst="rect">
            <a:avLst/>
          </a:prstGeom>
        </p:spPr>
      </p:pic>
    </p:spTree>
    <p:extLst>
      <p:ext uri="{BB962C8B-B14F-4D97-AF65-F5344CB8AC3E}">
        <p14:creationId xmlns:p14="http://schemas.microsoft.com/office/powerpoint/2010/main" val="6190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C3A44A18-DAB9-46A6-8454-3A0898CDB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705841ED-BA63-4F25-B31B-A4692716F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Une image contenant intérieur, meubles&#10;&#10;Description générée avec un niveau de confiance élevé">
            <a:extLst>
              <a:ext uri="{FF2B5EF4-FFF2-40B4-BE49-F238E27FC236}">
                <a16:creationId xmlns:a16="http://schemas.microsoft.com/office/drawing/2014/main" id="{2E465D32-A51E-44CE-9D04-60690BB4144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DAF243D8-8E9E-4B55-8369-B6A7221E55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2FDDEF-350D-4767-ACB6-CCEA68DD422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Image 5">
            <a:extLst>
              <a:ext uri="{FF2B5EF4-FFF2-40B4-BE49-F238E27FC236}">
                <a16:creationId xmlns:a16="http://schemas.microsoft.com/office/drawing/2014/main" id="{774CB8A6-503A-4BAB-91E7-4A0FE163F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7292" y="2008046"/>
            <a:ext cx="6652194" cy="3594464"/>
          </a:xfrm>
          <a:prstGeom prst="rect">
            <a:avLst/>
          </a:prstGeom>
        </p:spPr>
      </p:pic>
      <p:sp>
        <p:nvSpPr>
          <p:cNvPr id="2" name="Titre 1">
            <a:extLst>
              <a:ext uri="{FF2B5EF4-FFF2-40B4-BE49-F238E27FC236}">
                <a16:creationId xmlns:a16="http://schemas.microsoft.com/office/drawing/2014/main" id="{F8572C11-13FE-4360-A6F2-F1D58DE4D5EA}"/>
              </a:ext>
            </a:extLst>
          </p:cNvPr>
          <p:cNvSpPr>
            <a:spLocks noGrp="1"/>
          </p:cNvSpPr>
          <p:nvPr>
            <p:ph type="title"/>
          </p:nvPr>
        </p:nvSpPr>
        <p:spPr>
          <a:xfrm>
            <a:off x="522514" y="1278460"/>
            <a:ext cx="4201161" cy="2889918"/>
          </a:xfrm>
        </p:spPr>
        <p:txBody>
          <a:bodyPr anchor="b">
            <a:normAutofit/>
          </a:bodyPr>
          <a:lstStyle/>
          <a:p>
            <a:pPr algn="ctr"/>
            <a:r>
              <a:rPr lang="fr-CA" b="1" dirty="0"/>
              <a:t>4- Les cases gagnantes</a:t>
            </a:r>
            <a:br>
              <a:rPr lang="fr-CA" b="1" dirty="0"/>
            </a:br>
            <a:endParaRPr lang="fr-CA" dirty="0"/>
          </a:p>
        </p:txBody>
      </p:sp>
      <p:sp>
        <p:nvSpPr>
          <p:cNvPr id="3" name="Espace réservé du contenu 2">
            <a:extLst>
              <a:ext uri="{FF2B5EF4-FFF2-40B4-BE49-F238E27FC236}">
                <a16:creationId xmlns:a16="http://schemas.microsoft.com/office/drawing/2014/main" id="{A573222D-5FD5-4EC3-9185-ABE307A006D5}"/>
              </a:ext>
            </a:extLst>
          </p:cNvPr>
          <p:cNvSpPr>
            <a:spLocks noGrp="1"/>
          </p:cNvSpPr>
          <p:nvPr>
            <p:ph idx="1"/>
          </p:nvPr>
        </p:nvSpPr>
        <p:spPr>
          <a:xfrm>
            <a:off x="5040223" y="798974"/>
            <a:ext cx="6014631" cy="1809521"/>
          </a:xfrm>
        </p:spPr>
        <p:txBody>
          <a:bodyPr>
            <a:normAutofit/>
          </a:bodyPr>
          <a:lstStyle/>
          <a:p>
            <a:endParaRPr lang="fr-CA" dirty="0"/>
          </a:p>
          <a:p>
            <a:r>
              <a:rPr lang="fr-CA" dirty="0"/>
              <a:t>Il y a ainsi 8 alignements gagnants :</a:t>
            </a:r>
          </a:p>
          <a:p>
            <a:endParaRPr lang="fr-CA" dirty="0"/>
          </a:p>
        </p:txBody>
      </p:sp>
    </p:spTree>
    <p:extLst>
      <p:ext uri="{BB962C8B-B14F-4D97-AF65-F5344CB8AC3E}">
        <p14:creationId xmlns:p14="http://schemas.microsoft.com/office/powerpoint/2010/main" val="250975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A44A18-DAB9-46A6-8454-3A0898CDB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5841ED-BA63-4F25-B31B-A4692716F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Une image contenant intérieur, meubles&#10;&#10;Description générée avec un niveau de confiance élevé">
            <a:extLst>
              <a:ext uri="{FF2B5EF4-FFF2-40B4-BE49-F238E27FC236}">
                <a16:creationId xmlns:a16="http://schemas.microsoft.com/office/drawing/2014/main" id="{2E465D32-A51E-44CE-9D04-60690BB4144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DAF243D8-8E9E-4B55-8369-B6A7221E55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02FDDEF-350D-4767-ACB6-CCEA68DD422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Image 4">
            <a:extLst>
              <a:ext uri="{FF2B5EF4-FFF2-40B4-BE49-F238E27FC236}">
                <a16:creationId xmlns:a16="http://schemas.microsoft.com/office/drawing/2014/main" id="{2DDC9958-1844-41B5-B9CC-83A9B0F3E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255" y="4579856"/>
            <a:ext cx="6012885" cy="1554273"/>
          </a:xfrm>
          <a:prstGeom prst="rect">
            <a:avLst/>
          </a:prstGeom>
        </p:spPr>
      </p:pic>
      <p:sp>
        <p:nvSpPr>
          <p:cNvPr id="2" name="Titre 1">
            <a:extLst>
              <a:ext uri="{FF2B5EF4-FFF2-40B4-BE49-F238E27FC236}">
                <a16:creationId xmlns:a16="http://schemas.microsoft.com/office/drawing/2014/main" id="{C038873A-A6B0-4FE0-A599-30231A1B4111}"/>
              </a:ext>
            </a:extLst>
          </p:cNvPr>
          <p:cNvSpPr>
            <a:spLocks noGrp="1"/>
          </p:cNvSpPr>
          <p:nvPr>
            <p:ph type="title"/>
          </p:nvPr>
        </p:nvSpPr>
        <p:spPr>
          <a:xfrm>
            <a:off x="1451579" y="2082800"/>
            <a:ext cx="3272096" cy="2085578"/>
          </a:xfrm>
        </p:spPr>
        <p:txBody>
          <a:bodyPr anchor="b">
            <a:normAutofit/>
          </a:bodyPr>
          <a:lstStyle/>
          <a:p>
            <a:pPr algn="ctr">
              <a:lnSpc>
                <a:spcPct val="100000"/>
              </a:lnSpc>
            </a:pPr>
            <a:r>
              <a:rPr lang="fr-CA" b="1" dirty="0"/>
              <a:t>5- Les cases non équitables </a:t>
            </a:r>
          </a:p>
        </p:txBody>
      </p:sp>
      <p:sp>
        <p:nvSpPr>
          <p:cNvPr id="3" name="Espace réservé du contenu 2">
            <a:extLst>
              <a:ext uri="{FF2B5EF4-FFF2-40B4-BE49-F238E27FC236}">
                <a16:creationId xmlns:a16="http://schemas.microsoft.com/office/drawing/2014/main" id="{AE86AC05-ECE4-4907-ABF1-F079F0B2044E}"/>
              </a:ext>
            </a:extLst>
          </p:cNvPr>
          <p:cNvSpPr>
            <a:spLocks noGrp="1"/>
          </p:cNvSpPr>
          <p:nvPr>
            <p:ph idx="1"/>
          </p:nvPr>
        </p:nvSpPr>
        <p:spPr>
          <a:xfrm>
            <a:off x="4762808" y="841758"/>
            <a:ext cx="7151777" cy="3769445"/>
          </a:xfrm>
        </p:spPr>
        <p:txBody>
          <a:bodyPr>
            <a:normAutofit/>
          </a:bodyPr>
          <a:lstStyle/>
          <a:p>
            <a:pPr>
              <a:lnSpc>
                <a:spcPct val="110000"/>
              </a:lnSpc>
            </a:pPr>
            <a:r>
              <a:rPr lang="fr-CA" dirty="0"/>
              <a:t>Les cases du plateau ne sont donc pas équitables :</a:t>
            </a:r>
          </a:p>
          <a:p>
            <a:pPr>
              <a:lnSpc>
                <a:spcPct val="110000"/>
              </a:lnSpc>
            </a:pPr>
            <a:r>
              <a:rPr lang="fr-CA" dirty="0"/>
              <a:t>La case centrale est commune à 4 alignements sur 8, soit une fréquence de 50%.</a:t>
            </a:r>
          </a:p>
          <a:p>
            <a:pPr>
              <a:lnSpc>
                <a:spcPct val="110000"/>
              </a:lnSpc>
            </a:pPr>
            <a:r>
              <a:rPr lang="fr-CA" dirty="0"/>
              <a:t>Les quatre cases centrées sont chacune dans 2 alignements sur 8, soit 25%.</a:t>
            </a:r>
          </a:p>
          <a:p>
            <a:pPr>
              <a:lnSpc>
                <a:spcPct val="110000"/>
              </a:lnSpc>
            </a:pPr>
            <a:r>
              <a:rPr lang="fr-CA" dirty="0"/>
              <a:t>Les quatre cases coins sont chacune dans 3 alignements sur 8, soit 36,25%.</a:t>
            </a:r>
          </a:p>
          <a:p>
            <a:pPr>
              <a:lnSpc>
                <a:spcPct val="110000"/>
              </a:lnSpc>
            </a:pPr>
            <a:r>
              <a:rPr lang="fr-CA" dirty="0"/>
              <a:t>Cela nous donne donc un premier ordre de préférence pour cocher ces cases.</a:t>
            </a:r>
          </a:p>
          <a:p>
            <a:pPr>
              <a:lnSpc>
                <a:spcPct val="110000"/>
              </a:lnSpc>
            </a:pPr>
            <a:endParaRPr lang="fr-CA" sz="800" dirty="0"/>
          </a:p>
          <a:p>
            <a:pPr>
              <a:lnSpc>
                <a:spcPct val="110000"/>
              </a:lnSpc>
            </a:pPr>
            <a:endParaRPr lang="fr-CA" sz="800" dirty="0"/>
          </a:p>
        </p:txBody>
      </p:sp>
    </p:spTree>
    <p:extLst>
      <p:ext uri="{BB962C8B-B14F-4D97-AF65-F5344CB8AC3E}">
        <p14:creationId xmlns:p14="http://schemas.microsoft.com/office/powerpoint/2010/main" val="110316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633</TotalTime>
  <Words>1426</Words>
  <Application>Microsoft Office PowerPoint</Application>
  <PresentationFormat>Grand écran</PresentationFormat>
  <Paragraphs>134</Paragraphs>
  <Slides>25</Slides>
  <Notes>0</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Gill Sans MT</vt:lpstr>
      <vt:lpstr>Symbol</vt:lpstr>
      <vt:lpstr>Verdana</vt:lpstr>
      <vt:lpstr>Wingdings</vt:lpstr>
      <vt:lpstr>Galerie</vt:lpstr>
      <vt:lpstr>Tic Tac Toe </vt:lpstr>
      <vt:lpstr>Table des matières </vt:lpstr>
      <vt:lpstr>1- Définition de jeux</vt:lpstr>
      <vt:lpstr>2-Origine de jeu</vt:lpstr>
      <vt:lpstr>3- Principe de jeux(1)</vt:lpstr>
      <vt:lpstr>3- Principe de jeux(2) </vt:lpstr>
      <vt:lpstr>Présentation PowerPoint</vt:lpstr>
      <vt:lpstr>4- Les cases gagnantes </vt:lpstr>
      <vt:lpstr>5- Les cases non équitables </vt:lpstr>
      <vt:lpstr>6-algorithme MINIMAX(1) </vt:lpstr>
      <vt:lpstr> 6- algorithme MINIMAX(2)</vt:lpstr>
      <vt:lpstr>   6-  algorithme MINIMAX (3)</vt:lpstr>
      <vt:lpstr>Présentation PowerPoint</vt:lpstr>
      <vt:lpstr>Score</vt:lpstr>
      <vt:lpstr>Minimax</vt:lpstr>
      <vt:lpstr>Minimax</vt:lpstr>
      <vt:lpstr>Exemple (1) </vt:lpstr>
      <vt:lpstr>7- arbre de jeu</vt:lpstr>
      <vt:lpstr>Exemple(2) </vt:lpstr>
      <vt:lpstr>Exemple(3) </vt:lpstr>
      <vt:lpstr>8- Algorithme  alpha-beta</vt:lpstr>
      <vt:lpstr>8- Algorithme  alpha-beta</vt:lpstr>
      <vt:lpstr>Présentation PowerPoint</vt:lpstr>
      <vt:lpstr>bibliographie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Kaouther Fettah</dc:creator>
  <cp:lastModifiedBy>Kaouther Fettah</cp:lastModifiedBy>
  <cp:revision>64</cp:revision>
  <dcterms:created xsi:type="dcterms:W3CDTF">2018-01-01T23:54:43Z</dcterms:created>
  <dcterms:modified xsi:type="dcterms:W3CDTF">2018-01-04T19:35:21Z</dcterms:modified>
</cp:coreProperties>
</file>